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7F5567-0DDD-4907-A61C-3EBB8A4B9AEB}" type="datetimeFigureOut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3F0E6A-3A6E-42F1-9C1B-462FC6B84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giarism.org/learning_center/what_is_plagiarism.html" TargetMode="External"/><Relationship Id="rId2" Type="http://schemas.openxmlformats.org/officeDocument/2006/relationships/hyperlink" Target="http://www.indiana.edu/~wts/pamphlets/plagiarism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e.uhcl.edu/feagin/courses/rk1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vpn13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Copyrights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 smtClean="0"/>
              <a:t>Common Knowledge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No need to cite a reference for commonly known facts, e.g.,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George Washington was born on February 22, 1732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must document facts or concepts that are not generally known and ideas that interpret facts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 smtClean="0"/>
              <a:t>Obtain Permission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If you need to use graphics, figures, or diagrams that are taken directly from a source, obtain permission before you make them part of your publication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 smtClean="0"/>
              <a:t>References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[1] “Plagiarism: What It is and How to Recognize and Avoid It,” Indiana University, </a:t>
            </a:r>
            <a:r>
              <a:rPr lang="en-US" dirty="0" smtClean="0">
                <a:hlinkClick r:id="rId2"/>
              </a:rPr>
              <a:t>http://www.indiana.edu/~wts/pamphlets/plagiarism.shtml</a:t>
            </a:r>
            <a:endParaRPr lang="en-US" dirty="0" smtClean="0"/>
          </a:p>
          <a:p>
            <a:r>
              <a:rPr lang="en-US" dirty="0" smtClean="0"/>
              <a:t>[2] “What is Plagiarism,” </a:t>
            </a:r>
            <a:r>
              <a:rPr lang="en-US" dirty="0" err="1" smtClean="0"/>
              <a:t>Plagiarism.Org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http://www.plagiarism.org/learning_center/what_is_plagiarism.html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Copyrights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intellectual property?</a:t>
            </a:r>
          </a:p>
          <a:p>
            <a:r>
              <a:rPr lang="en-US" sz="2800" dirty="0" smtClean="0"/>
              <a:t>What is a copyright?</a:t>
            </a:r>
          </a:p>
          <a:p>
            <a:endParaRPr lang="en-US" sz="2800" dirty="0" smtClean="0"/>
          </a:p>
          <a:p>
            <a:r>
              <a:rPr lang="en-US" dirty="0" smtClean="0"/>
              <a:t>A form of protection provided to the authors of “original works of authorship” including literary, dramatic, musical, artistic, and certain other intellectual works, both published and unpublished.    </a:t>
            </a:r>
            <a:r>
              <a:rPr lang="en-US" sz="2000" dirty="0" smtClean="0"/>
              <a:t>US PTO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 smtClean="0"/>
              <a:t>Why</a:t>
            </a:r>
            <a:r>
              <a:rPr lang="en-US" sz="4800" dirty="0" smtClean="0"/>
              <a:t> do we have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Copyrights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Encourage creativity</a:t>
            </a:r>
          </a:p>
          <a:p>
            <a:r>
              <a:rPr lang="en-US" dirty="0" smtClean="0"/>
              <a:t>Encourage public disclosure of ideas, works</a:t>
            </a:r>
          </a:p>
          <a:p>
            <a:r>
              <a:rPr lang="en-US" dirty="0" smtClean="0"/>
              <a:t>Permit appropriate financial rewards</a:t>
            </a:r>
          </a:p>
          <a:p>
            <a:r>
              <a:rPr lang="en-US" dirty="0" smtClean="0"/>
              <a:t>Recognizes creativity</a:t>
            </a:r>
          </a:p>
          <a:p>
            <a:r>
              <a:rPr lang="en-US" dirty="0" smtClean="0"/>
              <a:t>Gives credit to authors </a:t>
            </a:r>
          </a:p>
          <a:p>
            <a:r>
              <a:rPr lang="en-US" dirty="0" smtClean="0"/>
              <a:t>Reputation / Legacy</a:t>
            </a:r>
          </a:p>
          <a:p>
            <a:r>
              <a:rPr lang="en-US" dirty="0" smtClean="0"/>
              <a:t>Provides a traceable record of accomplishments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Citing the Works of Others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Giving credit to the source of ideas, works</a:t>
            </a:r>
          </a:p>
          <a:p>
            <a:r>
              <a:rPr lang="en-US" dirty="0" smtClean="0"/>
              <a:t>For text or figures, etc. in your paper, you must indicate at the point of usage that the material was taken from elsewhere using brackets, e.g.  [12]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like this</a:t>
            </a:r>
          </a:p>
          <a:p>
            <a:r>
              <a:rPr lang="en-US" dirty="0" smtClean="0"/>
              <a:t>In the reference section (at the end of your paper), you would show the references in order, e.g. as in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smtClean="0">
                <a:hlinkClick r:id="rId2"/>
              </a:rPr>
              <a:t>://</a:t>
            </a:r>
            <a:r>
              <a:rPr lang="en-US" sz="2000" smtClean="0">
                <a:hlinkClick r:id="rId2"/>
              </a:rPr>
              <a:t>sce.uhcl.edu/feagin/courses/rk10.pdf</a:t>
            </a:r>
            <a:endParaRPr lang="en-US" sz="2000" dirty="0" smtClean="0"/>
          </a:p>
          <a:p>
            <a:r>
              <a:rPr lang="en-US" dirty="0" smtClean="0"/>
              <a:t>If in doubt, use IEEE Journal articles as a guide</a:t>
            </a:r>
          </a:p>
        </p:txBody>
      </p:sp>
      <p:sp>
        <p:nvSpPr>
          <p:cNvPr id="4" name="Right Arrow 3"/>
          <p:cNvSpPr/>
          <p:nvPr/>
        </p:nvSpPr>
        <p:spPr>
          <a:xfrm rot="10800000">
            <a:off x="4648200" y="44196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 smtClean="0"/>
              <a:t>Using Quotations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 material is a direct quote of another’s work, then indicate with the use of quotation marks, e.g.  “four score and seven years”</a:t>
            </a:r>
          </a:p>
          <a:p>
            <a:r>
              <a:rPr lang="en-US" dirty="0" smtClean="0"/>
              <a:t>If the material is a paraphrase, so indicate simply using the citation, e.g. [12], at the end of each sentence that paraphrases</a:t>
            </a:r>
          </a:p>
          <a:p>
            <a:r>
              <a:rPr lang="en-US" dirty="0" smtClean="0"/>
              <a:t>If the material is </a:t>
            </a:r>
            <a:r>
              <a:rPr lang="en-US" i="1" dirty="0" smtClean="0"/>
              <a:t>very</a:t>
            </a:r>
            <a:r>
              <a:rPr lang="en-US" dirty="0" smtClean="0"/>
              <a:t> </a:t>
            </a:r>
            <a:r>
              <a:rPr lang="en-US" i="1" dirty="0" smtClean="0"/>
              <a:t>loosely</a:t>
            </a:r>
            <a:r>
              <a:rPr lang="en-US" dirty="0" smtClean="0"/>
              <a:t> based upon another’s work, just place the citation at the end of each such paragraph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 smtClean="0"/>
              <a:t>Be Sure the Information is Correct – Avoid Plagiarism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Errors in citing references can be a problem</a:t>
            </a:r>
          </a:p>
          <a:p>
            <a:r>
              <a:rPr lang="en-US" dirty="0" smtClean="0"/>
              <a:t>Changing just the words, but keeping the sentence structure can be a problem</a:t>
            </a:r>
          </a:p>
          <a:p>
            <a:r>
              <a:rPr lang="en-US" dirty="0" smtClean="0"/>
              <a:t>Copying so many words or ideas from a source that it makes up a majority of your work, whether or not you give credit, can also be a problem</a:t>
            </a:r>
          </a:p>
          <a:p>
            <a:r>
              <a:rPr lang="en-US" dirty="0" smtClean="0"/>
              <a:t>Errors made by your typist can be a problem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are responsible for what you turn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 smtClean="0"/>
              <a:t>Avoiding Plagiarism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Citing references / sources is absolutely essential</a:t>
            </a:r>
          </a:p>
          <a:p>
            <a:r>
              <a:rPr lang="en-US" dirty="0" smtClean="0"/>
              <a:t>Acknowledging material is taken from others</a:t>
            </a:r>
          </a:p>
          <a:p>
            <a:r>
              <a:rPr lang="en-US" dirty="0" smtClean="0"/>
              <a:t>Providing readers with the information needed to locate the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 smtClean="0"/>
              <a:t>Helpful Hints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 not turn in a paper that is mostly taken from a single source</a:t>
            </a:r>
          </a:p>
          <a:p>
            <a:r>
              <a:rPr lang="en-US" dirty="0" smtClean="0"/>
              <a:t>Avoid word-for-word translation from another’s work(s)</a:t>
            </a:r>
          </a:p>
          <a:p>
            <a:r>
              <a:rPr lang="en-US" dirty="0" smtClean="0"/>
              <a:t>Avoid taking material from several sources and just tweaking sentences to make them fit together</a:t>
            </a:r>
          </a:p>
          <a:p>
            <a:r>
              <a:rPr lang="en-US" dirty="0" smtClean="0"/>
              <a:t>Don’t spend your time paraphrasing, but spend it being thoughtful and creative</a:t>
            </a:r>
          </a:p>
          <a:p>
            <a:r>
              <a:rPr lang="en-US" dirty="0" smtClean="0"/>
              <a:t>Write out ideas in your </a:t>
            </a:r>
            <a:r>
              <a:rPr lang="en-US" i="1" dirty="0" smtClean="0"/>
              <a:t>own </a:t>
            </a:r>
            <a:r>
              <a:rPr lang="en-US" dirty="0" smtClean="0"/>
              <a:t>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 smtClean="0"/>
              <a:t>Referencing Material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 a complete reference so that others can locate the original work</a:t>
            </a:r>
          </a:p>
          <a:p>
            <a:r>
              <a:rPr lang="en-US" dirty="0" smtClean="0"/>
              <a:t>Do not simply give the URL:  instead of saying </a:t>
            </a:r>
            <a:r>
              <a:rPr lang="en-US" sz="2000" dirty="0" smtClean="0"/>
              <a:t>[12] </a:t>
            </a:r>
            <a:r>
              <a:rPr lang="en-US" sz="2000" dirty="0" smtClean="0">
                <a:hlinkClick r:id="rId2"/>
              </a:rPr>
              <a:t>http://</a:t>
            </a:r>
            <a:r>
              <a:rPr lang="en-US" sz="2000" smtClean="0">
                <a:hlinkClick r:id="rId2"/>
              </a:rPr>
              <a:t>computer.howstuffworks.com/vpn13.htm </a:t>
            </a:r>
            <a:r>
              <a:rPr lang="en-US" sz="2000" smtClean="0"/>
              <a:t>                         </a:t>
            </a:r>
            <a:r>
              <a:rPr lang="en-US" smtClean="0"/>
              <a:t>say      </a:t>
            </a:r>
            <a:r>
              <a:rPr lang="en-US" sz="2000" dirty="0" smtClean="0"/>
              <a:t>[12] How Virtual Private Networks Work by Jeff Tyson, </a:t>
            </a:r>
            <a:r>
              <a:rPr lang="en-US" sz="2000" dirty="0" smtClean="0">
                <a:hlinkClick r:id="rId2"/>
              </a:rPr>
              <a:t>http://computer.howstuffworks.com/vpn13.htm</a:t>
            </a:r>
            <a:endParaRPr lang="en-US" sz="2000" dirty="0" smtClean="0"/>
          </a:p>
          <a:p>
            <a:r>
              <a:rPr lang="en-US" dirty="0" smtClean="0"/>
              <a:t>If it is a quotation, use “quotation marks”</a:t>
            </a:r>
          </a:p>
          <a:p>
            <a:r>
              <a:rPr lang="en-US" dirty="0" smtClean="0"/>
              <a:t>Do not simply state your sources in the text of your paper</a:t>
            </a:r>
          </a:p>
          <a:p>
            <a:r>
              <a:rPr lang="en-US" dirty="0" smtClean="0"/>
              <a:t>Base your paper on several works – do not use the same source over and over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93</TotalTime>
  <Words>611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Copyrights </vt:lpstr>
      <vt:lpstr>Copyrights</vt:lpstr>
      <vt:lpstr>Why do we have Copyrights</vt:lpstr>
      <vt:lpstr>Citing the Works of Others</vt:lpstr>
      <vt:lpstr>Using Quotations</vt:lpstr>
      <vt:lpstr>Be Sure the Information is Correct – Avoid Plagiarism</vt:lpstr>
      <vt:lpstr>Avoiding Plagiarism</vt:lpstr>
      <vt:lpstr>Helpful Hints</vt:lpstr>
      <vt:lpstr>Referencing Material</vt:lpstr>
      <vt:lpstr>Common Knowledge</vt:lpstr>
      <vt:lpstr>Obtain Permission</vt:lpstr>
      <vt:lpstr>References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Copyrights</dc:title>
  <dc:creator>Feagin, Terry</dc:creator>
  <cp:lastModifiedBy>feagin</cp:lastModifiedBy>
  <cp:revision>13</cp:revision>
  <dcterms:created xsi:type="dcterms:W3CDTF">2009-02-23T20:00:53Z</dcterms:created>
  <dcterms:modified xsi:type="dcterms:W3CDTF">2010-03-08T21:28:49Z</dcterms:modified>
</cp:coreProperties>
</file>