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sldIdLst>
    <p:sldId id="256" r:id="rId2"/>
    <p:sldId id="263" r:id="rId3"/>
    <p:sldId id="257" r:id="rId4"/>
    <p:sldId id="264" r:id="rId5"/>
    <p:sldId id="259" r:id="rId6"/>
    <p:sldId id="265" r:id="rId7"/>
    <p:sldId id="269" r:id="rId8"/>
    <p:sldId id="267" r:id="rId9"/>
    <p:sldId id="268" r:id="rId10"/>
    <p:sldId id="270" r:id="rId11"/>
    <p:sldId id="262" r:id="rId12"/>
    <p:sldId id="271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05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Title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39775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973" y="1964267"/>
            <a:ext cx="5714228" cy="2421464"/>
          </a:xfrm>
        </p:spPr>
        <p:txBody>
          <a:bodyPr anchor="b">
            <a:normAutofit/>
          </a:bodyPr>
          <a:lstStyle>
            <a:lvl1pPr algn="r">
              <a:defRPr sz="4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973" y="4385733"/>
            <a:ext cx="5714228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52311" y="5870576"/>
            <a:ext cx="1212173" cy="377825"/>
          </a:xfrm>
        </p:spPr>
        <p:txBody>
          <a:bodyPr/>
          <a:lstStyle/>
          <a:p>
            <a:fld id="{E8D71B2C-5A62-4C11-AB6F-0E4229B52014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973" y="5870576"/>
            <a:ext cx="3932137" cy="3778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40685" y="5870576"/>
            <a:ext cx="417516" cy="377825"/>
          </a:xfrm>
        </p:spPr>
        <p:txBody>
          <a:bodyPr/>
          <a:lstStyle/>
          <a:p>
            <a:fld id="{086F946C-E59F-4B47-AFDF-A0937A399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576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732865"/>
            <a:ext cx="7772400" cy="566738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4401" y="932112"/>
            <a:ext cx="6858000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0"/>
            </a:lvl1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5299603"/>
            <a:ext cx="7772400" cy="49371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71B2C-5A62-4C11-AB6F-0E4229B52014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F946C-E59F-4B47-AFDF-A0937A399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20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609602"/>
            <a:ext cx="7772399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4343400"/>
            <a:ext cx="7772399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71B2C-5A62-4C11-AB6F-0E4229B52014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F946C-E59F-4B47-AFDF-A0937A399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0735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21796" y="71811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35800" y="275167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115" y="609602"/>
            <a:ext cx="7091297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88671" y="3352800"/>
            <a:ext cx="6876133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2266" y="4343400"/>
            <a:ext cx="7772400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71B2C-5A62-4C11-AB6F-0E4229B52014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F946C-E59F-4B47-AFDF-A0937A399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8125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3291648"/>
            <a:ext cx="7772401" cy="1468800"/>
          </a:xfrm>
        </p:spPr>
        <p:txBody>
          <a:bodyPr anchor="b">
            <a:normAutofit/>
          </a:bodyPr>
          <a:lstStyle>
            <a:lvl1pPr algn="l">
              <a:defRPr sz="2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60448"/>
            <a:ext cx="7772402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71B2C-5A62-4C11-AB6F-0E4229B52014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F946C-E59F-4B47-AFDF-A0937A399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2487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21796" y="71811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735800" y="275167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115" y="609602"/>
            <a:ext cx="7091297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3886200"/>
            <a:ext cx="7772401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75200"/>
            <a:ext cx="7772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71B2C-5A62-4C11-AB6F-0E4229B52014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F946C-E59F-4B47-AFDF-A0937A399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9931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440" y="609602"/>
            <a:ext cx="7772401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64440" y="3505200"/>
            <a:ext cx="777240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4439" y="4343400"/>
            <a:ext cx="7772401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71B2C-5A62-4C11-AB6F-0E4229B52014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F946C-E59F-4B47-AFDF-A0937A399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7412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1456267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71B2C-5A62-4C11-AB6F-0E4229B52014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F946C-E59F-4B47-AFDF-A0937A399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4469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2978" y="609600"/>
            <a:ext cx="1676621" cy="5181601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990184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71B2C-5A62-4C11-AB6F-0E4229B52014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F946C-E59F-4B47-AFDF-A0937A399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988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71B2C-5A62-4C11-AB6F-0E4229B52014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F946C-E59F-4B47-AFDF-A0937A399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565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3308581"/>
            <a:ext cx="7772400" cy="14688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4777381"/>
            <a:ext cx="777240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71B2C-5A62-4C11-AB6F-0E4229B52014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F946C-E59F-4B47-AFDF-A0937A399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567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2142068"/>
            <a:ext cx="3813048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6553" y="2142068"/>
            <a:ext cx="3813048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71B2C-5A62-4C11-AB6F-0E4229B52014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F946C-E59F-4B47-AFDF-A0937A399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549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480" y="2218267"/>
            <a:ext cx="354060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70201"/>
            <a:ext cx="3813048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1120" y="2218267"/>
            <a:ext cx="35184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6552" y="2870201"/>
            <a:ext cx="3813048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71B2C-5A62-4C11-AB6F-0E4229B52014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F946C-E59F-4B47-AFDF-A0937A399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857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609601"/>
            <a:ext cx="7772400" cy="1456267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71B2C-5A62-4C11-AB6F-0E4229B52014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F946C-E59F-4B47-AFDF-A0937A399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347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71B2C-5A62-4C11-AB6F-0E4229B52014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F946C-E59F-4B47-AFDF-A0937A399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189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718" y="1557868"/>
            <a:ext cx="2862910" cy="1439332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6144" y="609601"/>
            <a:ext cx="4627975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1718" y="2997200"/>
            <a:ext cx="2862910" cy="184573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71B2C-5A62-4C11-AB6F-0E4229B52014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F946C-E59F-4B47-AFDF-A0937A399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453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128" y="1735672"/>
            <a:ext cx="4097204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29200" y="914400"/>
            <a:ext cx="3200400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0" dirty="0"/>
            </a:lvl1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2128" y="3107272"/>
            <a:ext cx="4097204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71B2C-5A62-4C11-AB6F-0E4229B52014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F946C-E59F-4B47-AFDF-A0937A399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988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42068"/>
            <a:ext cx="7772400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23712" y="5870576"/>
            <a:ext cx="1212173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8D71B2C-5A62-4C11-AB6F-0E4229B52014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5870576"/>
            <a:ext cx="5990311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12085" y="5870576"/>
            <a:ext cx="417516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86F946C-E59F-4B47-AFDF-A0937A399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86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  <p:sldLayoutId id="2147483787" r:id="rId13"/>
    <p:sldLayoutId id="2147483788" r:id="rId14"/>
    <p:sldLayoutId id="2147483789" r:id="rId15"/>
    <p:sldLayoutId id="2147483790" r:id="rId16"/>
    <p:sldLayoutId id="214748379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lagiarism.org/plagiarism-101/what-is-plagiaris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22" y="1981200"/>
            <a:ext cx="5684520" cy="1600327"/>
          </a:xfrm>
        </p:spPr>
        <p:txBody>
          <a:bodyPr>
            <a:noAutofit/>
          </a:bodyPr>
          <a:lstStyle/>
          <a:p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en-US" sz="3000" dirty="0" smtClean="0"/>
              <a:t>Computer-Assisted</a:t>
            </a:r>
            <a:br>
              <a:rPr lang="en-US" sz="3000" dirty="0" smtClean="0"/>
            </a:br>
            <a:r>
              <a:rPr lang="en-US" sz="3000" dirty="0" smtClean="0"/>
              <a:t>Plagiarism Detection</a:t>
            </a:r>
            <a:endParaRPr lang="en-US" sz="3000" b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3905" y="3733800"/>
            <a:ext cx="4419600" cy="10668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Presenter: CSCI 6530 Student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715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Intrinsic </a:t>
            </a:r>
            <a:r>
              <a:rPr lang="en-US" dirty="0"/>
              <a:t>Plagiarism </a:t>
            </a:r>
            <a:r>
              <a:rPr lang="en-US" dirty="0" smtClean="0"/>
              <a:t>Detection – Cont.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Character n-gram Profiles [4]</a:t>
            </a:r>
          </a:p>
          <a:p>
            <a:pPr lvl="1"/>
            <a:r>
              <a:rPr lang="en-US" dirty="0" smtClean="0"/>
              <a:t>Atomization:</a:t>
            </a:r>
          </a:p>
          <a:p>
            <a:pPr lvl="2"/>
            <a:r>
              <a:rPr lang="en-US" dirty="0" smtClean="0"/>
              <a:t>Chunking for later analyzing</a:t>
            </a:r>
            <a:r>
              <a:rPr lang="en-US" dirty="0"/>
              <a:t> </a:t>
            </a:r>
            <a:r>
              <a:rPr lang="en-US" dirty="0" smtClean="0"/>
              <a:t>and comparing</a:t>
            </a:r>
          </a:p>
          <a:p>
            <a:pPr lvl="3"/>
            <a:r>
              <a:rPr lang="en-US" dirty="0" smtClean="0"/>
              <a:t>Paragraph and n-character (n = 5000)</a:t>
            </a:r>
          </a:p>
          <a:p>
            <a:pPr lvl="1"/>
            <a:r>
              <a:rPr lang="en-US" dirty="0" smtClean="0"/>
              <a:t>Feature Extraction</a:t>
            </a:r>
          </a:p>
          <a:p>
            <a:pPr lvl="2"/>
            <a:r>
              <a:rPr lang="en-US" dirty="0" smtClean="0"/>
              <a:t>Assigning numerical values to text to measure complexity</a:t>
            </a:r>
          </a:p>
          <a:p>
            <a:pPr lvl="3"/>
            <a:r>
              <a:rPr lang="en-US" dirty="0" smtClean="0"/>
              <a:t>E.g. average sentence length, punctuation percentage, derived features,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3"/>
            <a:r>
              <a:rPr lang="en-US" dirty="0" smtClean="0"/>
              <a:t>Feature combination</a:t>
            </a:r>
          </a:p>
          <a:p>
            <a:pPr lvl="4"/>
            <a:r>
              <a:rPr lang="en-US" dirty="0" smtClean="0"/>
              <a:t>Identifying sets of features that yield good results</a:t>
            </a:r>
          </a:p>
          <a:p>
            <a:pPr lvl="4"/>
            <a:r>
              <a:rPr lang="en-US" dirty="0" smtClean="0"/>
              <a:t>Techniques: neural network, genetic programming, etc…</a:t>
            </a:r>
          </a:p>
          <a:p>
            <a:pPr lvl="1"/>
            <a:r>
              <a:rPr lang="en-US" dirty="0" smtClean="0"/>
              <a:t>Classification</a:t>
            </a:r>
          </a:p>
          <a:p>
            <a:pPr lvl="2"/>
            <a:r>
              <a:rPr lang="en-US" dirty="0" smtClean="0"/>
              <a:t>k-means clustering: ‘plagiarized’ and ‘non-plagiarized’ clusters</a:t>
            </a:r>
          </a:p>
          <a:p>
            <a:pPr lvl="2"/>
            <a:r>
              <a:rPr lang="en-US" dirty="0" smtClean="0"/>
              <a:t>Outlier detection</a:t>
            </a:r>
          </a:p>
          <a:p>
            <a:pPr lvl="2"/>
            <a:r>
              <a:rPr lang="en-US" dirty="0" smtClean="0"/>
              <a:t>Hidden Markov modeling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2989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External Plagiarism Detection:</a:t>
            </a:r>
          </a:p>
          <a:p>
            <a:pPr lvl="1"/>
            <a:r>
              <a:rPr lang="en-US" dirty="0" smtClean="0"/>
              <a:t>High detection rate</a:t>
            </a:r>
          </a:p>
          <a:p>
            <a:pPr lvl="1"/>
            <a:r>
              <a:rPr lang="en-US" dirty="0" smtClean="0"/>
              <a:t>Great costs against large reference collection</a:t>
            </a:r>
          </a:p>
          <a:p>
            <a:pPr lvl="1"/>
            <a:r>
              <a:rPr lang="en-US" dirty="0" smtClean="0"/>
              <a:t>Challenges: Obfuscation, cross languages </a:t>
            </a:r>
          </a:p>
          <a:p>
            <a:r>
              <a:rPr lang="en-US" dirty="0" smtClean="0"/>
              <a:t>Intrinsic Plagiarism Detection:</a:t>
            </a:r>
          </a:p>
          <a:p>
            <a:pPr lvl="1"/>
            <a:r>
              <a:rPr lang="en-US" dirty="0" smtClean="0"/>
              <a:t>More similar to human detection</a:t>
            </a:r>
          </a:p>
          <a:p>
            <a:pPr lvl="2"/>
            <a:r>
              <a:rPr lang="en-US" dirty="0" smtClean="0"/>
              <a:t>Would work in case of obfuscation, cross languages</a:t>
            </a:r>
          </a:p>
          <a:p>
            <a:pPr lvl="1"/>
            <a:r>
              <a:rPr lang="en-US" dirty="0" smtClean="0"/>
              <a:t>Low detection rate</a:t>
            </a:r>
          </a:p>
          <a:p>
            <a:pPr lvl="2"/>
            <a:r>
              <a:rPr lang="en-US" dirty="0"/>
              <a:t>Harder problem due to lack of </a:t>
            </a:r>
            <a:r>
              <a:rPr lang="en-US" dirty="0" smtClean="0"/>
              <a:t>reference</a:t>
            </a:r>
          </a:p>
          <a:p>
            <a:pPr lvl="2"/>
            <a:r>
              <a:rPr lang="en-US" dirty="0" smtClean="0"/>
              <a:t>Most researches focus on </a:t>
            </a:r>
            <a:r>
              <a:rPr lang="en-US" dirty="0"/>
              <a:t>e</a:t>
            </a:r>
            <a:r>
              <a:rPr lang="en-US" dirty="0" smtClean="0"/>
              <a:t>xternal plagiarism detection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48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Human Plagiarism Detection:</a:t>
            </a:r>
          </a:p>
          <a:p>
            <a:pPr lvl="1"/>
            <a:r>
              <a:rPr lang="en-US" dirty="0" smtClean="0"/>
              <a:t>Most accurate, required for final detection</a:t>
            </a:r>
          </a:p>
          <a:p>
            <a:pPr lvl="1"/>
            <a:r>
              <a:rPr lang="en-US" dirty="0" smtClean="0"/>
              <a:t>Needed support from software:</a:t>
            </a:r>
          </a:p>
          <a:p>
            <a:pPr lvl="2"/>
            <a:r>
              <a:rPr lang="en-US" dirty="0" smtClean="0"/>
              <a:t>Large amounts of suspicious documents</a:t>
            </a:r>
          </a:p>
          <a:p>
            <a:pPr lvl="2"/>
            <a:r>
              <a:rPr lang="en-US" dirty="0" smtClean="0"/>
              <a:t>Large amounts of reference collection</a:t>
            </a:r>
          </a:p>
          <a:p>
            <a:r>
              <a:rPr lang="en-US" dirty="0" smtClean="0"/>
              <a:t>Combination of intrinsic and external plagiarism detection:</a:t>
            </a:r>
          </a:p>
          <a:p>
            <a:pPr lvl="1"/>
            <a:r>
              <a:rPr lang="en-US" dirty="0" smtClean="0"/>
              <a:t>Intrinsic first, then external [3]</a:t>
            </a:r>
          </a:p>
          <a:p>
            <a:pPr lvl="1"/>
            <a:r>
              <a:rPr lang="en-US" dirty="0" smtClean="0"/>
              <a:t>Combine the results [4]</a:t>
            </a:r>
          </a:p>
          <a:p>
            <a:r>
              <a:rPr lang="en-US" dirty="0" smtClean="0"/>
              <a:t>Cross-Languages Approach: [5]</a:t>
            </a:r>
          </a:p>
          <a:p>
            <a:pPr lvl="1"/>
            <a:r>
              <a:rPr lang="en-US" dirty="0" smtClean="0"/>
              <a:t>Translate to one language, then use external</a:t>
            </a:r>
          </a:p>
          <a:p>
            <a:r>
              <a:rPr lang="en-US" dirty="0"/>
              <a:t>N</a:t>
            </a:r>
            <a:r>
              <a:rPr lang="en-US" dirty="0" smtClean="0"/>
              <a:t>on-text plagiarism detection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858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[1]  What is Plagiarism?, Plagiarism.org, [online] 2014, </a:t>
            </a:r>
            <a:r>
              <a:rPr lang="en-US" dirty="0" smtClean="0">
                <a:hlinkClick r:id="rId2"/>
              </a:rPr>
              <a:t>http://www.plagiarism.org/plagiarism-101/what-is-plagiarism/</a:t>
            </a:r>
            <a:r>
              <a:rPr lang="en-US" dirty="0"/>
              <a:t> </a:t>
            </a:r>
            <a:r>
              <a:rPr lang="en-US" dirty="0" smtClean="0"/>
              <a:t>(Accessed: 12 July 2015).</a:t>
            </a:r>
          </a:p>
          <a:p>
            <a:pPr marL="0" indent="0">
              <a:buNone/>
            </a:pPr>
            <a:r>
              <a:rPr lang="en-US" dirty="0" smtClean="0"/>
              <a:t>[2]</a:t>
            </a:r>
            <a:r>
              <a:rPr lang="en-US" dirty="0"/>
              <a:t> </a:t>
            </a:r>
            <a:r>
              <a:rPr lang="en-US" dirty="0" smtClean="0"/>
              <a:t> M. </a:t>
            </a:r>
            <a:r>
              <a:rPr lang="en-US" dirty="0" err="1" smtClean="0"/>
              <a:t>Potthast</a:t>
            </a:r>
            <a:r>
              <a:rPr lang="en-US" dirty="0" smtClean="0"/>
              <a:t>, M. Hagen, T. </a:t>
            </a:r>
            <a:r>
              <a:rPr lang="en-US" dirty="0" err="1" smtClean="0"/>
              <a:t>Gollub</a:t>
            </a:r>
            <a:r>
              <a:rPr lang="en-US" dirty="0" smtClean="0"/>
              <a:t>, M. </a:t>
            </a:r>
            <a:r>
              <a:rPr lang="en-US" dirty="0" err="1" smtClean="0"/>
              <a:t>Tippmann</a:t>
            </a:r>
            <a:r>
              <a:rPr lang="en-US" dirty="0" smtClean="0"/>
              <a:t>, J. </a:t>
            </a:r>
            <a:r>
              <a:rPr lang="en-US" dirty="0" err="1" smtClean="0"/>
              <a:t>Kiesel</a:t>
            </a:r>
            <a:r>
              <a:rPr lang="en-US" dirty="0" smtClean="0"/>
              <a:t>, P. Rosso</a:t>
            </a:r>
            <a:r>
              <a:rPr lang="en-US" i="1" dirty="0" smtClean="0"/>
              <a:t>, et al.</a:t>
            </a:r>
            <a:r>
              <a:rPr lang="en-US" dirty="0" smtClean="0"/>
              <a:t>, "Overview of the 6th international competition on plagiarism detection," in </a:t>
            </a:r>
            <a:r>
              <a:rPr lang="en-US" i="1" dirty="0" smtClean="0"/>
              <a:t>CLEF Conference on Multilingual and Multimodal Information Access Evaluation</a:t>
            </a:r>
            <a:r>
              <a:rPr lang="en-US" dirty="0" smtClean="0"/>
              <a:t>, 2014.</a:t>
            </a:r>
            <a:endParaRPr lang="en-US" i="1" dirty="0" smtClean="0"/>
          </a:p>
          <a:p>
            <a:pPr marL="0" indent="0">
              <a:buNone/>
            </a:pPr>
            <a:r>
              <a:rPr lang="en-US" dirty="0" smtClean="0"/>
              <a:t>[3]  M. </a:t>
            </a:r>
            <a:r>
              <a:rPr lang="en-US" dirty="0" err="1" smtClean="0"/>
              <a:t>Zechner</a:t>
            </a:r>
            <a:r>
              <a:rPr lang="en-US" dirty="0" smtClean="0"/>
              <a:t>, M. </a:t>
            </a:r>
            <a:r>
              <a:rPr lang="en-US" dirty="0" err="1" smtClean="0"/>
              <a:t>Muhr</a:t>
            </a:r>
            <a:r>
              <a:rPr lang="en-US" dirty="0" smtClean="0"/>
              <a:t>, R. Kern, and M. </a:t>
            </a:r>
            <a:r>
              <a:rPr lang="en-US" dirty="0" err="1" smtClean="0"/>
              <a:t>Granitzer</a:t>
            </a:r>
            <a:r>
              <a:rPr lang="en-US" dirty="0" smtClean="0"/>
              <a:t>, "External and intrinsic plagiarism detection using vector space models," in </a:t>
            </a:r>
            <a:r>
              <a:rPr lang="en-US" i="1" dirty="0" smtClean="0"/>
              <a:t>Proc. SEPLN</a:t>
            </a:r>
            <a:r>
              <a:rPr lang="en-US" dirty="0" smtClean="0"/>
              <a:t>, 2009, pp. 47-55.</a:t>
            </a:r>
          </a:p>
          <a:p>
            <a:pPr marL="0" indent="0">
              <a:buNone/>
            </a:pPr>
            <a:r>
              <a:rPr lang="en-US" dirty="0" smtClean="0"/>
              <a:t>[4]  N. Carnahan, M. </a:t>
            </a:r>
            <a:r>
              <a:rPr lang="en-US" dirty="0" err="1" smtClean="0"/>
              <a:t>Huderle</a:t>
            </a:r>
            <a:r>
              <a:rPr lang="en-US" dirty="0" smtClean="0"/>
              <a:t>, N. Jones, C. Stephan, T. Tran, and Z. Wood-Doughty, "Plagiarism Detection," 2014.</a:t>
            </a:r>
          </a:p>
          <a:p>
            <a:pPr marL="0" indent="0">
              <a:buNone/>
            </a:pPr>
            <a:r>
              <a:rPr lang="en-US" dirty="0" smtClean="0"/>
              <a:t>[5] A. </a:t>
            </a:r>
            <a:r>
              <a:rPr lang="en-US" dirty="0" err="1" smtClean="0"/>
              <a:t>Barrón-Cedeno</a:t>
            </a:r>
            <a:r>
              <a:rPr lang="en-US" dirty="0" smtClean="0"/>
              <a:t>, P. Rosso, E. </a:t>
            </a:r>
            <a:r>
              <a:rPr lang="en-US" dirty="0" err="1" smtClean="0"/>
              <a:t>Agirre</a:t>
            </a:r>
            <a:r>
              <a:rPr lang="en-US" dirty="0" smtClean="0"/>
              <a:t>, and G. </a:t>
            </a:r>
            <a:r>
              <a:rPr lang="en-US" dirty="0" err="1" smtClean="0"/>
              <a:t>Labaka</a:t>
            </a:r>
            <a:r>
              <a:rPr lang="en-US" dirty="0" smtClean="0"/>
              <a:t>, "Plagiarism detection across distant language pairs," in </a:t>
            </a:r>
            <a:r>
              <a:rPr lang="en-US" i="1" dirty="0" smtClean="0"/>
              <a:t>Proceedings of the 23rd International Conference on Computational Linguistics</a:t>
            </a:r>
            <a:r>
              <a:rPr lang="en-US" dirty="0" smtClean="0"/>
              <a:t>, 2010, pp. 37-45.</a:t>
            </a:r>
          </a:p>
          <a:p>
            <a:pPr marL="0" indent="0">
              <a:buNone/>
            </a:pP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172029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Introduction </a:t>
            </a:r>
          </a:p>
          <a:p>
            <a:r>
              <a:rPr lang="en-US" dirty="0" smtClean="0"/>
              <a:t>Types of Plagiarism Detection</a:t>
            </a:r>
          </a:p>
          <a:p>
            <a:r>
              <a:rPr lang="en-US" dirty="0" smtClean="0"/>
              <a:t>External </a:t>
            </a:r>
            <a:r>
              <a:rPr lang="en-US" dirty="0"/>
              <a:t>Plagiarism </a:t>
            </a:r>
            <a:r>
              <a:rPr lang="en-US" dirty="0" smtClean="0"/>
              <a:t>Detection</a:t>
            </a:r>
          </a:p>
          <a:p>
            <a:r>
              <a:rPr lang="en-US" dirty="0"/>
              <a:t>Source Retrieval </a:t>
            </a:r>
            <a:r>
              <a:rPr lang="en-US" dirty="0" smtClean="0"/>
              <a:t>Process</a:t>
            </a:r>
          </a:p>
          <a:p>
            <a:r>
              <a:rPr lang="en-US" dirty="0" smtClean="0"/>
              <a:t>Source </a:t>
            </a:r>
            <a:r>
              <a:rPr lang="en-US" dirty="0"/>
              <a:t>Retrieval Process </a:t>
            </a:r>
            <a:r>
              <a:rPr lang="en-US" dirty="0" smtClean="0"/>
              <a:t>– Cont.</a:t>
            </a:r>
          </a:p>
          <a:p>
            <a:r>
              <a:rPr lang="en-US" dirty="0"/>
              <a:t>Text Alignment Algorithms</a:t>
            </a:r>
            <a:endParaRPr lang="en-US" dirty="0" smtClean="0"/>
          </a:p>
          <a:p>
            <a:r>
              <a:rPr lang="en-US" dirty="0" smtClean="0"/>
              <a:t>Intrinsic Plagiarism Detection</a:t>
            </a:r>
          </a:p>
          <a:p>
            <a:r>
              <a:rPr lang="en-US" dirty="0"/>
              <a:t>Intrinsic Plagiarism </a:t>
            </a:r>
            <a:r>
              <a:rPr lang="en-US" dirty="0" smtClean="0"/>
              <a:t>Detection – Cont.</a:t>
            </a:r>
          </a:p>
          <a:p>
            <a:r>
              <a:rPr lang="en-US" dirty="0" smtClean="0"/>
              <a:t>Discussions</a:t>
            </a:r>
          </a:p>
          <a:p>
            <a:r>
              <a:rPr lang="en-US" dirty="0" smtClean="0"/>
              <a:t>Conclusion</a:t>
            </a:r>
          </a:p>
          <a:p>
            <a:r>
              <a:rPr lang="en-US" dirty="0" smtClean="0"/>
              <a:t>References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260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2800" dirty="0" smtClean="0"/>
              <a:t>Plagiarism [1]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practice of duplicating someone else’s work without crediting the source</a:t>
            </a:r>
          </a:p>
          <a:p>
            <a:pPr lvl="2"/>
            <a:r>
              <a:rPr lang="en-US" dirty="0" smtClean="0"/>
              <a:t>Present other’s work as your own</a:t>
            </a:r>
            <a:endParaRPr lang="en-US" dirty="0"/>
          </a:p>
          <a:p>
            <a:pPr lvl="2"/>
            <a:r>
              <a:rPr lang="en-US" dirty="0" smtClean="0"/>
              <a:t>Fail to cite sources</a:t>
            </a:r>
          </a:p>
          <a:p>
            <a:pPr lvl="2"/>
            <a:r>
              <a:rPr lang="en-US" dirty="0" smtClean="0"/>
              <a:t>Provide incorrect information about the source</a:t>
            </a:r>
          </a:p>
          <a:p>
            <a:pPr lvl="2"/>
            <a:r>
              <a:rPr lang="en-US" dirty="0" smtClean="0"/>
              <a:t>Use one source as the majority of your work</a:t>
            </a:r>
          </a:p>
          <a:p>
            <a:pPr lvl="1"/>
            <a:r>
              <a:rPr lang="en-US" dirty="0" smtClean="0"/>
              <a:t>Mostly related to documents but also includes art designs, software</a:t>
            </a:r>
          </a:p>
          <a:p>
            <a:r>
              <a:rPr lang="en-US" dirty="0" smtClean="0"/>
              <a:t>The expansion and availability of information</a:t>
            </a:r>
          </a:p>
          <a:p>
            <a:pPr lvl="2"/>
            <a:r>
              <a:rPr lang="en-US" dirty="0" smtClean="0"/>
              <a:t>Easier to plagiarize</a:t>
            </a:r>
          </a:p>
          <a:p>
            <a:pPr lvl="2"/>
            <a:r>
              <a:rPr lang="en-US" dirty="0" smtClean="0"/>
              <a:t>Harder to detect</a:t>
            </a:r>
          </a:p>
          <a:p>
            <a:r>
              <a:rPr lang="en-US" dirty="0" smtClean="0"/>
              <a:t>PAN Workshop [2]</a:t>
            </a:r>
          </a:p>
          <a:p>
            <a:pPr lvl="1"/>
            <a:r>
              <a:rPr lang="en-US" dirty="0" smtClean="0"/>
              <a:t>Evaluation lab on Uncovering Plagiarism, Authorship and Social Software Misuse</a:t>
            </a:r>
          </a:p>
          <a:p>
            <a:pPr lvl="1"/>
            <a:r>
              <a:rPr lang="en-US" dirty="0" smtClean="0"/>
              <a:t>Materials from 1</a:t>
            </a:r>
            <a:r>
              <a:rPr lang="en-US" baseline="30000" dirty="0" smtClean="0"/>
              <a:t>st</a:t>
            </a:r>
            <a:r>
              <a:rPr lang="en-US" dirty="0" smtClean="0"/>
              <a:t> and 6</a:t>
            </a:r>
            <a:r>
              <a:rPr lang="en-US" baseline="30000" dirty="0" smtClean="0"/>
              <a:t>th</a:t>
            </a:r>
            <a:r>
              <a:rPr lang="en-US" dirty="0" smtClean="0"/>
              <a:t> International Competition on Plagiarism detection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56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Plagiarism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Manual Detection</a:t>
            </a:r>
          </a:p>
          <a:p>
            <a:pPr lvl="1"/>
            <a:r>
              <a:rPr lang="en-US" dirty="0" smtClean="0"/>
              <a:t>Human review </a:t>
            </a:r>
          </a:p>
          <a:p>
            <a:pPr lvl="1"/>
            <a:r>
              <a:rPr lang="en-US" dirty="0" smtClean="0"/>
              <a:t>Impractical due to the vast amount of documents</a:t>
            </a:r>
          </a:p>
          <a:p>
            <a:r>
              <a:rPr lang="en-US" smtClean="0"/>
              <a:t>Computer-aided Detection</a:t>
            </a:r>
            <a:endParaRPr lang="en-US" dirty="0" smtClean="0"/>
          </a:p>
          <a:p>
            <a:pPr lvl="1"/>
            <a:r>
              <a:rPr lang="en-US" dirty="0" smtClean="0"/>
              <a:t>Algorithm to spot potential plagiarism cases</a:t>
            </a:r>
          </a:p>
          <a:p>
            <a:pPr lvl="2"/>
            <a:r>
              <a:rPr lang="en-US" dirty="0" smtClean="0"/>
              <a:t>Human is still the final reviewer</a:t>
            </a:r>
          </a:p>
          <a:p>
            <a:pPr lvl="1"/>
            <a:r>
              <a:rPr lang="en-US" dirty="0" smtClean="0"/>
              <a:t>Two problem classes: [2]</a:t>
            </a:r>
          </a:p>
          <a:p>
            <a:pPr lvl="2"/>
            <a:r>
              <a:rPr lang="en-US" dirty="0" smtClean="0"/>
              <a:t>Extrinsic/External</a:t>
            </a:r>
          </a:p>
          <a:p>
            <a:pPr lvl="3"/>
            <a:r>
              <a:rPr lang="en-US" dirty="0" smtClean="0"/>
              <a:t>Comparing a document to a collection of documents</a:t>
            </a:r>
          </a:p>
          <a:p>
            <a:pPr lvl="2"/>
            <a:r>
              <a:rPr lang="en-US" dirty="0" smtClean="0"/>
              <a:t>Intrinsic</a:t>
            </a:r>
          </a:p>
          <a:p>
            <a:pPr lvl="3"/>
            <a:r>
              <a:rPr lang="en-US" dirty="0" smtClean="0"/>
              <a:t>Applying stylometry – techniques of analyzing writing styles</a:t>
            </a:r>
          </a:p>
          <a:p>
            <a:pPr lvl="3"/>
            <a:r>
              <a:rPr lang="en-US" dirty="0" smtClean="0"/>
              <a:t>No reference collection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180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Plagiarism Detection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dirty="0" smtClean="0"/>
              <a:t>Overall Approach [2]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365760" lvl="1" indent="0" algn="ctr">
              <a:buNone/>
            </a:pPr>
            <a:endParaRPr lang="en-US" sz="1600" dirty="0" smtClean="0"/>
          </a:p>
          <a:p>
            <a:pPr marL="365760" lvl="1" indent="0" algn="ctr">
              <a:buNone/>
            </a:pPr>
            <a:endParaRPr lang="en-US" sz="1600" dirty="0"/>
          </a:p>
          <a:p>
            <a:pPr marL="365760" lvl="1" indent="0" algn="ctr">
              <a:buNone/>
            </a:pPr>
            <a:endParaRPr lang="en-US" sz="1600" dirty="0"/>
          </a:p>
          <a:p>
            <a:pPr marL="365760" lvl="1" indent="0" algn="ctr">
              <a:buNone/>
            </a:pPr>
            <a:r>
              <a:rPr lang="en-US" sz="1600" dirty="0" smtClean="0"/>
              <a:t>Figure 1: Generic Process for External Plagiarism Detection [2]</a:t>
            </a:r>
            <a:endParaRPr lang="en-US" sz="1600" dirty="0"/>
          </a:p>
          <a:p>
            <a:pPr lvl="1"/>
            <a:r>
              <a:rPr lang="en-US" dirty="0" smtClean="0"/>
              <a:t>Source Retrieval:</a:t>
            </a:r>
          </a:p>
          <a:p>
            <a:pPr lvl="2"/>
            <a:r>
              <a:rPr lang="en-US" dirty="0"/>
              <a:t>C</a:t>
            </a:r>
            <a:r>
              <a:rPr lang="en-US" dirty="0" smtClean="0"/>
              <a:t>ollect all source documents that are used by the suspicious document </a:t>
            </a:r>
          </a:p>
          <a:p>
            <a:pPr lvl="1"/>
            <a:r>
              <a:rPr lang="en-US" dirty="0" smtClean="0"/>
              <a:t>Text Alignment:</a:t>
            </a:r>
          </a:p>
          <a:p>
            <a:pPr lvl="2"/>
            <a:r>
              <a:rPr lang="en-US" dirty="0" smtClean="0"/>
              <a:t>Pair-wise comparison between each source and suspicious document</a:t>
            </a:r>
          </a:p>
          <a:p>
            <a:pPr lvl="2"/>
            <a:r>
              <a:rPr lang="en-US" dirty="0" smtClean="0"/>
              <a:t>Take in account of obfuscation  </a:t>
            </a:r>
          </a:p>
          <a:p>
            <a:pPr lvl="1"/>
            <a:r>
              <a:rPr lang="en-US" dirty="0" smtClean="0"/>
              <a:t>Post Processing</a:t>
            </a:r>
          </a:p>
          <a:p>
            <a:pPr lvl="2"/>
            <a:r>
              <a:rPr lang="en-US" dirty="0" smtClean="0"/>
              <a:t>Filter identified similar pairs for later visual inspection  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0045" y="1981200"/>
            <a:ext cx="3743910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490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 Retrieval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Chunking [2]</a:t>
            </a:r>
          </a:p>
          <a:p>
            <a:pPr lvl="1"/>
            <a:r>
              <a:rPr lang="en-US" dirty="0" smtClean="0"/>
              <a:t>Dividing up a suspicious document  </a:t>
            </a:r>
          </a:p>
          <a:p>
            <a:pPr lvl="1"/>
            <a:r>
              <a:rPr lang="en-US" dirty="0" smtClean="0"/>
              <a:t>No overlap</a:t>
            </a:r>
          </a:p>
          <a:p>
            <a:r>
              <a:rPr lang="en-US" dirty="0" err="1" smtClean="0"/>
              <a:t>Keyphrase</a:t>
            </a:r>
            <a:r>
              <a:rPr lang="en-US" dirty="0" smtClean="0"/>
              <a:t> Extraction [2]</a:t>
            </a:r>
          </a:p>
          <a:p>
            <a:pPr lvl="1"/>
            <a:r>
              <a:rPr lang="en-US" dirty="0" smtClean="0"/>
              <a:t>Extracting keywords from a chunk</a:t>
            </a:r>
          </a:p>
          <a:p>
            <a:pPr lvl="1"/>
            <a:r>
              <a:rPr lang="en-US" dirty="0" smtClean="0"/>
              <a:t>Most important step</a:t>
            </a:r>
          </a:p>
          <a:p>
            <a:pPr lvl="2"/>
            <a:r>
              <a:rPr lang="en-US" dirty="0" smtClean="0"/>
              <a:t>Too many: too many queries, increasing cost</a:t>
            </a:r>
          </a:p>
          <a:p>
            <a:pPr lvl="2"/>
            <a:r>
              <a:rPr lang="en-US" dirty="0" smtClean="0"/>
              <a:t>Too little: might yield low performance</a:t>
            </a:r>
          </a:p>
          <a:p>
            <a:pPr lvl="1"/>
            <a:r>
              <a:rPr lang="en-US" dirty="0" smtClean="0"/>
              <a:t>Techniques:</a:t>
            </a:r>
          </a:p>
          <a:p>
            <a:pPr lvl="2"/>
            <a:r>
              <a:rPr lang="en-US" dirty="0" smtClean="0"/>
              <a:t>n-grams-based searching</a:t>
            </a:r>
          </a:p>
          <a:p>
            <a:pPr lvl="2"/>
            <a:r>
              <a:rPr lang="en-US" dirty="0" smtClean="0"/>
              <a:t>Term frequency-inverse document frequency (</a:t>
            </a:r>
            <a:r>
              <a:rPr lang="en-US" dirty="0" err="1" smtClean="0"/>
              <a:t>tf-idf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Schemes from research community</a:t>
            </a:r>
          </a:p>
          <a:p>
            <a:pPr lvl="2"/>
            <a:r>
              <a:rPr lang="en-US" dirty="0" smtClean="0"/>
              <a:t>Combination </a:t>
            </a:r>
          </a:p>
        </p:txBody>
      </p:sp>
    </p:spTree>
    <p:extLst>
      <p:ext uri="{BB962C8B-B14F-4D97-AF65-F5344CB8AC3E}">
        <p14:creationId xmlns:p14="http://schemas.microsoft.com/office/powerpoint/2010/main" val="2715744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 Retrieval </a:t>
            </a:r>
            <a:r>
              <a:rPr lang="en-US" dirty="0" smtClean="0"/>
              <a:t>Process -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Query </a:t>
            </a:r>
            <a:r>
              <a:rPr lang="en-US" dirty="0" smtClean="0"/>
              <a:t>Formulation [2]</a:t>
            </a:r>
          </a:p>
          <a:p>
            <a:pPr lvl="1"/>
            <a:r>
              <a:rPr lang="en-US" dirty="0" smtClean="0"/>
              <a:t>Non-overlapping and overlapping queries</a:t>
            </a:r>
            <a:endParaRPr lang="en-US" dirty="0"/>
          </a:p>
          <a:p>
            <a:r>
              <a:rPr lang="en-US" dirty="0"/>
              <a:t>Search </a:t>
            </a:r>
            <a:r>
              <a:rPr lang="en-US" dirty="0" smtClean="0"/>
              <a:t>Control [2]</a:t>
            </a:r>
          </a:p>
          <a:p>
            <a:pPr lvl="1"/>
            <a:r>
              <a:rPr lang="en-US" dirty="0" smtClean="0"/>
              <a:t>Dynamically adjusting submission of queries to search engine based on search results</a:t>
            </a:r>
            <a:endParaRPr lang="en-US" dirty="0"/>
          </a:p>
          <a:p>
            <a:r>
              <a:rPr lang="en-US" dirty="0"/>
              <a:t>Download </a:t>
            </a:r>
            <a:r>
              <a:rPr lang="en-US" dirty="0" smtClean="0"/>
              <a:t>Filtering [2]</a:t>
            </a:r>
          </a:p>
          <a:p>
            <a:pPr lvl="1"/>
            <a:r>
              <a:rPr lang="en-US" dirty="0" smtClean="0"/>
              <a:t>Removing non-relevant results from search</a:t>
            </a:r>
          </a:p>
          <a:p>
            <a:pPr lvl="2"/>
            <a:r>
              <a:rPr lang="en-US" dirty="0" smtClean="0"/>
              <a:t>Reducing time/cost for  the following comparison step</a:t>
            </a:r>
          </a:p>
          <a:p>
            <a:pPr lvl="1"/>
            <a:r>
              <a:rPr lang="en-US" dirty="0" smtClean="0"/>
              <a:t>Techniques: top 10 results, using classifier, n-grams-based searching, etc…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9707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Alignment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Seeding [2]</a:t>
            </a:r>
          </a:p>
          <a:p>
            <a:pPr lvl="1"/>
            <a:r>
              <a:rPr lang="en-US" dirty="0" smtClean="0"/>
              <a:t>Identifying matches between two documents</a:t>
            </a:r>
          </a:p>
          <a:p>
            <a:pPr lvl="2"/>
            <a:r>
              <a:rPr lang="en-US" dirty="0" smtClean="0"/>
              <a:t>Exact matches or Create matches</a:t>
            </a:r>
          </a:p>
          <a:p>
            <a:pPr lvl="2"/>
            <a:r>
              <a:rPr lang="en-US" dirty="0" smtClean="0"/>
              <a:t>Many reasonable seeds as possible</a:t>
            </a:r>
          </a:p>
          <a:p>
            <a:pPr lvl="1"/>
            <a:r>
              <a:rPr lang="en-US" dirty="0" smtClean="0"/>
              <a:t>Techniques: n-grams-based matching, fingerprint, similarity threshold, etc...</a:t>
            </a:r>
          </a:p>
          <a:p>
            <a:r>
              <a:rPr lang="en-US" dirty="0" smtClean="0"/>
              <a:t>Extension [2]</a:t>
            </a:r>
          </a:p>
          <a:p>
            <a:pPr lvl="1"/>
            <a:r>
              <a:rPr lang="en-US" dirty="0" smtClean="0"/>
              <a:t>Merging seeds into text passages for human detection </a:t>
            </a:r>
          </a:p>
          <a:p>
            <a:pPr lvl="1"/>
            <a:r>
              <a:rPr lang="en-US" dirty="0" smtClean="0"/>
              <a:t>Techniques:</a:t>
            </a:r>
          </a:p>
          <a:p>
            <a:pPr lvl="2"/>
            <a:r>
              <a:rPr lang="en-US" dirty="0" smtClean="0"/>
              <a:t>Rule-based approach</a:t>
            </a:r>
          </a:p>
          <a:p>
            <a:pPr lvl="3"/>
            <a:r>
              <a:rPr lang="en-US" dirty="0" smtClean="0"/>
              <a:t>Combining seeds based on criteria</a:t>
            </a:r>
          </a:p>
          <a:p>
            <a:pPr lvl="2"/>
            <a:r>
              <a:rPr lang="en-US" dirty="0" smtClean="0"/>
              <a:t>Dynamic programming</a:t>
            </a:r>
          </a:p>
          <a:p>
            <a:pPr lvl="3"/>
            <a:r>
              <a:rPr lang="en-US" dirty="0" smtClean="0"/>
              <a:t>Using bioinformatics algorithms, substitute pairs of texts instead</a:t>
            </a:r>
          </a:p>
          <a:p>
            <a:pPr lvl="2"/>
            <a:r>
              <a:rPr lang="en-US" dirty="0" smtClean="0"/>
              <a:t>Clustering-based approach</a:t>
            </a:r>
          </a:p>
          <a:p>
            <a:r>
              <a:rPr lang="en-US" dirty="0" smtClean="0"/>
              <a:t>Filtering [2]</a:t>
            </a:r>
          </a:p>
          <a:p>
            <a:pPr lvl="1"/>
            <a:r>
              <a:rPr lang="en-US" dirty="0" smtClean="0"/>
              <a:t>Removing passages based on criteria: overlapping, too short, etc…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165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Intrinsic Plagiarism Detection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Vector Space Model [3]</a:t>
            </a:r>
          </a:p>
          <a:p>
            <a:pPr lvl="1"/>
            <a:r>
              <a:rPr lang="en-US" dirty="0" smtClean="0"/>
              <a:t>Vectorization</a:t>
            </a:r>
          </a:p>
          <a:p>
            <a:pPr lvl="2"/>
            <a:r>
              <a:rPr lang="en-US" dirty="0" smtClean="0"/>
              <a:t>Created a normalized vector for each sentence per each </a:t>
            </a:r>
            <a:r>
              <a:rPr lang="en-US" dirty="0" err="1" smtClean="0"/>
              <a:t>stylometric</a:t>
            </a:r>
            <a:r>
              <a:rPr lang="en-US" dirty="0" smtClean="0"/>
              <a:t> feature</a:t>
            </a:r>
          </a:p>
          <a:p>
            <a:pPr lvl="3"/>
            <a:r>
              <a:rPr lang="en-US" dirty="0" smtClean="0"/>
              <a:t>Average word frequency, punctuation, pronouns, etc…</a:t>
            </a:r>
          </a:p>
          <a:p>
            <a:pPr lvl="2"/>
            <a:r>
              <a:rPr lang="en-US" dirty="0" smtClean="0"/>
              <a:t>Concatenated vectors to a single vector and normalize again</a:t>
            </a:r>
          </a:p>
          <a:p>
            <a:pPr lvl="2"/>
            <a:r>
              <a:rPr lang="en-US" dirty="0" smtClean="0"/>
              <a:t>Computed a mean vector</a:t>
            </a:r>
          </a:p>
          <a:p>
            <a:pPr lvl="1"/>
            <a:r>
              <a:rPr lang="en-US" dirty="0" smtClean="0"/>
              <a:t>Outlier Detection</a:t>
            </a:r>
          </a:p>
          <a:p>
            <a:pPr lvl="2"/>
            <a:r>
              <a:rPr lang="en-US" dirty="0" smtClean="0"/>
              <a:t>Calculated cosine similarity from mean vector to each individuals</a:t>
            </a:r>
          </a:p>
          <a:p>
            <a:pPr lvl="1"/>
            <a:r>
              <a:rPr lang="en-US" dirty="0" smtClean="0"/>
              <a:t>Post processing</a:t>
            </a:r>
          </a:p>
          <a:p>
            <a:pPr lvl="2"/>
            <a:r>
              <a:rPr lang="en-US" dirty="0" smtClean="0"/>
              <a:t>Constructed text passages based on deviated sentences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2159</TotalTime>
  <Words>926</Words>
  <Application>Microsoft Office PowerPoint</Application>
  <PresentationFormat>On-screen Show (4:3)</PresentationFormat>
  <Paragraphs>155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Celestial</vt:lpstr>
      <vt:lpstr> Computer-Assisted Plagiarism Detection</vt:lpstr>
      <vt:lpstr>Outline</vt:lpstr>
      <vt:lpstr>Introduction</vt:lpstr>
      <vt:lpstr>Types of Plagiarism Detection</vt:lpstr>
      <vt:lpstr>External Plagiarism Detection </vt:lpstr>
      <vt:lpstr>Source Retrieval Process</vt:lpstr>
      <vt:lpstr>Source Retrieval Process - Continued</vt:lpstr>
      <vt:lpstr>Text Alignment Algorithms</vt:lpstr>
      <vt:lpstr>Intrinsic Plagiarism Detection </vt:lpstr>
      <vt:lpstr>Intrinsic Plagiarism Detection – Cont. </vt:lpstr>
      <vt:lpstr>Discussions</vt:lpstr>
      <vt:lpstr>Conclusion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Nhi Cmerek</dc:creator>
  <cp:lastModifiedBy>Feagin, Terry</cp:lastModifiedBy>
  <cp:revision>94</cp:revision>
  <dcterms:created xsi:type="dcterms:W3CDTF">2015-06-24T01:56:29Z</dcterms:created>
  <dcterms:modified xsi:type="dcterms:W3CDTF">2015-08-20T21:06:58Z</dcterms:modified>
</cp:coreProperties>
</file>