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8"/>
  </p:notesMasterIdLst>
  <p:sldIdLst>
    <p:sldId id="265" r:id="rId2"/>
    <p:sldId id="257" r:id="rId3"/>
    <p:sldId id="258" r:id="rId4"/>
    <p:sldId id="260" r:id="rId5"/>
    <p:sldId id="261" r:id="rId6"/>
    <p:sldId id="266" r:id="rId7"/>
    <p:sldId id="262" r:id="rId8"/>
    <p:sldId id="267" r:id="rId9"/>
    <p:sldId id="263" r:id="rId10"/>
    <p:sldId id="268" r:id="rId11"/>
    <p:sldId id="269" r:id="rId12"/>
    <p:sldId id="270" r:id="rId13"/>
    <p:sldId id="271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9" r:id="rId26"/>
    <p:sldId id="293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19" autoAdjust="0"/>
  </p:normalViewPr>
  <p:slideViewPr>
    <p:cSldViewPr>
      <p:cViewPr varScale="1">
        <p:scale>
          <a:sx n="106" d="100"/>
          <a:sy n="106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0E76E-9B88-4184-9EEF-8DF76440418E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5BCA-2C77-42B7-BAAE-5F61D4804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0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85BCA-2C77-42B7-BAAE-5F61D48044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3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85BCA-2C77-42B7-BAAE-5F61D480442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7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9694B-1A57-4051-90E7-428462FD7E5F}" type="slidenum">
              <a:rPr lang="en-US"/>
              <a:pPr/>
              <a:t>30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90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D8478-7FE8-468E-A64E-6A09A5ADF08A}" type="slidenum">
              <a:rPr lang="en-US"/>
              <a:pPr/>
              <a:t>31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033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FAD4B6-C238-4C4E-97DF-F64A690731F0}" type="slidenum">
              <a:rPr lang="en-US"/>
              <a:pPr/>
              <a:t>32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25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5DAA7-403D-46A7-9E8A-015461F9F880}" type="slidenum">
              <a:rPr lang="en-US"/>
              <a:pPr/>
              <a:t>34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4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4C5393-CC91-4ADF-866F-A652FCB68063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507D3-1287-465A-9C99-197F9269F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6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6F51-17FF-4B56-9581-E0E7E6E4FDC6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8DCB-0022-44B4-81A6-97FDC622E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B36D-E6F0-4762-863F-637FCCA5DDE2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C2F3-F7A3-4EFB-A43F-8098410EB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0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627B-564F-4944-8E7E-4014D4CC5B15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0C3D-9E75-438E-9350-401DA1EAF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2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5791200 h 3648"/>
              <a:gd name="T2" fmla="*/ 1137151 w 2736"/>
              <a:gd name="T3" fmla="*/ 3200400 h 3648"/>
              <a:gd name="T4" fmla="*/ 4321175 w 2736"/>
              <a:gd name="T5" fmla="*/ 0 h 3648"/>
              <a:gd name="T6" fmla="*/ 4321175 w 2736"/>
              <a:gd name="T7" fmla="*/ 152400 h 3648"/>
              <a:gd name="T8" fmla="*/ 1175056 w 2736"/>
              <a:gd name="T9" fmla="*/ 3235325 h 3648"/>
              <a:gd name="T10" fmla="*/ 75810 w 2736"/>
              <a:gd name="T11" fmla="*/ 5791200 h 3648"/>
              <a:gd name="T12" fmla="*/ 0 w 2736"/>
              <a:gd name="T13" fmla="*/ 5791200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6538193 h 4128"/>
              <a:gd name="T2" fmla="*/ 0 w 3504"/>
              <a:gd name="T3" fmla="*/ 6615113 h 4128"/>
              <a:gd name="T4" fmla="*/ 5513388 w 3504"/>
              <a:gd name="T5" fmla="*/ 4230596 h 4128"/>
              <a:gd name="T6" fmla="*/ 4531552 w 3504"/>
              <a:gd name="T7" fmla="*/ 0 h 4128"/>
              <a:gd name="T8" fmla="*/ 4456026 w 3504"/>
              <a:gd name="T9" fmla="*/ 0 h 4128"/>
              <a:gd name="T10" fmla="*/ 5452023 w 3504"/>
              <a:gd name="T11" fmla="*/ 4196943 h 4128"/>
              <a:gd name="T12" fmla="*/ 0 w 3504"/>
              <a:gd name="T13" fmla="*/ 6538193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8EAF94-961E-4C6D-A529-B8930C528E3E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5943-F657-4A53-A049-EAC183CF6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8D961E-35BE-46A9-A70A-15411EAD794C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3AB6-0F0F-4296-A3AA-628BE36E9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8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3EEEE8-C023-43C5-804E-3539F90B3A6A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BCCF-66A4-4756-B052-556E8313A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3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B40FB-4B0E-4502-B8B9-B244D2410A4E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3B8F3-E647-4BF1-9E83-CF2815C16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3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FD60FF-6FEB-4193-8A8F-522D6F1BD068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629A-9360-4D70-B660-32252B989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1258-30AE-458E-A297-B999D229491A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0BC2-11D5-41D9-B15F-C81A35D5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9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7E9B3-292C-47EC-8776-332E6184670B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BD2BC-B390-4C51-86D5-B1E7579F2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D3B0BD-FC9B-4C94-A5E4-7908B5895AC3}" type="datetimeFigureOut">
              <a:rPr lang="en-US"/>
              <a:pPr>
                <a:defRPr/>
              </a:pPr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D2C93857-08A4-45F1-96B1-4738F8367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28" r:id="rId2"/>
    <p:sldLayoutId id="2147483934" r:id="rId3"/>
    <p:sldLayoutId id="2147483935" r:id="rId4"/>
    <p:sldLayoutId id="2147483936" r:id="rId5"/>
    <p:sldLayoutId id="2147483929" r:id="rId6"/>
    <p:sldLayoutId id="2147483937" r:id="rId7"/>
    <p:sldLayoutId id="2147483930" r:id="rId8"/>
    <p:sldLayoutId id="2147483938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anose="020B0609020204030204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anose="05000000000000000000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anose="05040102010807070707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95600"/>
            <a:ext cx="7772400" cy="1975104"/>
          </a:xfrm>
        </p:spPr>
        <p:txBody>
          <a:bodyPr/>
          <a:lstStyle/>
          <a:p>
            <a:pPr algn="ctr">
              <a:defRPr/>
            </a:pPr>
            <a:r>
              <a:rPr lang="en-US" cap="none" dirty="0" smtClean="0"/>
              <a:t>Network security vulnerabilities</a:t>
            </a:r>
            <a:endParaRPr lang="en-US" cap="none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3581400"/>
            <a:ext cx="7772400" cy="1508125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US" sz="1400" dirty="0" smtClean="0"/>
              <a:t>By</a:t>
            </a:r>
            <a:endParaRPr lang="en-US" sz="1400" dirty="0"/>
          </a:p>
          <a:p>
            <a:pPr algn="r">
              <a:spcBef>
                <a:spcPct val="0"/>
              </a:spcBef>
            </a:pPr>
            <a:r>
              <a:rPr lang="en-US" sz="1400" dirty="0" smtClean="0"/>
              <a:t>Anonymous Student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L</a:t>
            </a:r>
            <a:r>
              <a:rPr lang="en-US" dirty="0" smtClean="0"/>
              <a:t>ayer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TCP SYN Flooding</a:t>
            </a:r>
          </a:p>
          <a:p>
            <a:pPr lvl="1"/>
            <a:r>
              <a:rPr lang="en-US" dirty="0"/>
              <a:t>Exploit state allocated at server after initial SYN packet</a:t>
            </a:r>
          </a:p>
          <a:p>
            <a:pPr lvl="1"/>
            <a:r>
              <a:rPr lang="en-US" dirty="0"/>
              <a:t>Send a SYN and don’t reply with ACK</a:t>
            </a:r>
          </a:p>
          <a:p>
            <a:pPr lvl="1"/>
            <a:r>
              <a:rPr lang="en-US" dirty="0"/>
              <a:t>Server will wait for 511 seconds for ACK</a:t>
            </a:r>
          </a:p>
          <a:p>
            <a:pPr lvl="1"/>
            <a:r>
              <a:rPr lang="en-US" dirty="0"/>
              <a:t>Finite queue size for incomplete connections (1024)</a:t>
            </a:r>
          </a:p>
          <a:p>
            <a:pPr lvl="1"/>
            <a:r>
              <a:rPr lang="en-US" dirty="0"/>
              <a:t>Once the queue is full it doesn’t accept requests</a:t>
            </a:r>
          </a:p>
        </p:txBody>
      </p:sp>
    </p:spTree>
    <p:extLst>
      <p:ext uri="{BB962C8B-B14F-4D97-AF65-F5344CB8AC3E}">
        <p14:creationId xmlns:p14="http://schemas.microsoft.com/office/powerpoint/2010/main" val="30276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Layer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TCP Session Hijack</a:t>
            </a:r>
          </a:p>
          <a:p>
            <a:pPr lvl="1"/>
            <a:r>
              <a:rPr lang="en-US" dirty="0"/>
              <a:t>When is a TCP packet valid?</a:t>
            </a:r>
          </a:p>
          <a:p>
            <a:pPr lvl="2"/>
            <a:r>
              <a:rPr lang="en-US" dirty="0"/>
              <a:t>Address/Port/Sequence Number in window</a:t>
            </a:r>
          </a:p>
          <a:p>
            <a:pPr lvl="1"/>
            <a:r>
              <a:rPr lang="en-US" dirty="0"/>
              <a:t>How to get sequence number?</a:t>
            </a:r>
          </a:p>
          <a:p>
            <a:pPr lvl="2"/>
            <a:r>
              <a:rPr lang="en-US" dirty="0"/>
              <a:t>Sniff traffic</a:t>
            </a:r>
          </a:p>
          <a:p>
            <a:pPr lvl="2"/>
            <a:r>
              <a:rPr lang="en-US" dirty="0"/>
              <a:t>Guess it</a:t>
            </a:r>
          </a:p>
          <a:p>
            <a:pPr lvl="3"/>
            <a:r>
              <a:rPr lang="en-US" dirty="0"/>
              <a:t>Many earlier systems had predictable ISN</a:t>
            </a:r>
          </a:p>
          <a:p>
            <a:pPr lvl="1"/>
            <a:r>
              <a:rPr lang="en-US" dirty="0"/>
              <a:t>Inject arbitrary data to the connection</a:t>
            </a:r>
          </a:p>
        </p:txBody>
      </p:sp>
    </p:spTree>
    <p:extLst>
      <p:ext uri="{BB962C8B-B14F-4D97-AF65-F5344CB8AC3E}">
        <p14:creationId xmlns:p14="http://schemas.microsoft.com/office/powerpoint/2010/main" val="8643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Layer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TCP Session Poisoning</a:t>
            </a:r>
          </a:p>
          <a:p>
            <a:pPr lvl="1"/>
            <a:r>
              <a:rPr lang="en-US" dirty="0"/>
              <a:t>Send </a:t>
            </a:r>
            <a:r>
              <a:rPr lang="en-US" dirty="0" smtClean="0"/>
              <a:t>Reset (RST) </a:t>
            </a:r>
            <a:r>
              <a:rPr lang="en-US" dirty="0"/>
              <a:t>packet</a:t>
            </a:r>
          </a:p>
          <a:p>
            <a:pPr lvl="2"/>
            <a:r>
              <a:rPr lang="en-US" dirty="0"/>
              <a:t>Will tear down connection</a:t>
            </a:r>
          </a:p>
          <a:p>
            <a:pPr lvl="1"/>
            <a:r>
              <a:rPr lang="en-US" dirty="0"/>
              <a:t>Do you have to guess the exact sequence number?</a:t>
            </a:r>
          </a:p>
          <a:p>
            <a:pPr lvl="2"/>
            <a:r>
              <a:rPr lang="en-US" dirty="0"/>
              <a:t>Anywhere in window is fine</a:t>
            </a:r>
          </a:p>
          <a:p>
            <a:pPr lvl="2"/>
            <a:r>
              <a:rPr lang="en-US" dirty="0"/>
              <a:t>For 64k window it takes 64k packets to reset</a:t>
            </a:r>
          </a:p>
          <a:p>
            <a:pPr lvl="2"/>
            <a:r>
              <a:rPr lang="en-US" dirty="0"/>
              <a:t>About 15 seconds for a T1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Layer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Applications don’t authenticate properly</a:t>
            </a:r>
          </a:p>
          <a:p>
            <a:r>
              <a:rPr lang="en-US" dirty="0"/>
              <a:t>Authentication information in clear</a:t>
            </a:r>
          </a:p>
          <a:p>
            <a:pPr lvl="1"/>
            <a:r>
              <a:rPr lang="en-US" dirty="0"/>
              <a:t>FTP, Telnet, </a:t>
            </a:r>
            <a:r>
              <a:rPr lang="en-US" dirty="0" smtClean="0"/>
              <a:t>POP</a:t>
            </a:r>
          </a:p>
          <a:p>
            <a:r>
              <a:rPr lang="en-US" dirty="0" smtClean="0"/>
              <a:t>Domain Name System (DNS) insecurity</a:t>
            </a:r>
          </a:p>
          <a:p>
            <a:pPr lvl="1"/>
            <a:r>
              <a:rPr lang="en-US" dirty="0" smtClean="0"/>
              <a:t>DNS </a:t>
            </a:r>
            <a:r>
              <a:rPr lang="en-US" dirty="0"/>
              <a:t>poisoning</a:t>
            </a:r>
          </a:p>
          <a:p>
            <a:pPr lvl="1"/>
            <a:r>
              <a:rPr lang="en-US" dirty="0"/>
              <a:t>DNS zone transfer</a:t>
            </a:r>
          </a:p>
        </p:txBody>
      </p:sp>
    </p:spTree>
    <p:extLst>
      <p:ext uri="{BB962C8B-B14F-4D97-AF65-F5344CB8AC3E}">
        <p14:creationId xmlns:p14="http://schemas.microsoft.com/office/powerpoint/2010/main" val="124243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Security </a:t>
            </a:r>
            <a:r>
              <a:rPr lang="en-US" i="1" dirty="0" smtClean="0"/>
              <a:t>vulnerabilities</a:t>
            </a:r>
            <a:endParaRPr lang="en-US" i="1" dirty="0"/>
          </a:p>
          <a:p>
            <a:r>
              <a:rPr lang="en-US" dirty="0" err="1" smtClean="0"/>
              <a:t>DoS</a:t>
            </a:r>
            <a:r>
              <a:rPr lang="en-US" dirty="0" smtClean="0"/>
              <a:t> and D-</a:t>
            </a:r>
            <a:r>
              <a:rPr lang="en-US" dirty="0" err="1" smtClean="0"/>
              <a:t>DoS</a:t>
            </a:r>
            <a:endParaRPr lang="en-US" dirty="0" smtClean="0"/>
          </a:p>
          <a:p>
            <a:r>
              <a:rPr lang="en-US" dirty="0" smtClean="0"/>
              <a:t>Firewalls</a:t>
            </a:r>
            <a:endParaRPr lang="en-US" dirty="0"/>
          </a:p>
          <a:p>
            <a:r>
              <a:rPr lang="en-US" dirty="0"/>
              <a:t>Intrusion Detection </a:t>
            </a:r>
            <a:r>
              <a:rPr lang="en-US" dirty="0" smtClean="0"/>
              <a:t>Systems </a:t>
            </a:r>
            <a:r>
              <a:rPr lang="en-US" sz="3200" dirty="0"/>
              <a:t>(IDS)</a:t>
            </a:r>
            <a:endParaRPr lang="en-US" dirty="0"/>
          </a:p>
        </p:txBody>
      </p: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3810000" y="2138362"/>
            <a:ext cx="3859213" cy="369888"/>
            <a:chOff x="2400" y="1248"/>
            <a:chExt cx="2431" cy="233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3888" y="1248"/>
              <a:ext cx="943" cy="23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You are here</a:t>
              </a: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H="1">
              <a:off x="2400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Denial-of-Service (</a:t>
            </a:r>
            <a:r>
              <a:rPr lang="en-US" dirty="0" err="1" smtClean="0"/>
              <a:t>DoS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Objective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make a service unusable, usually by overloading the server or network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Consume host resources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TCP SYN floods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ICMP ECHO (ping) floods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Consume bandwidth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UDP floods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ICMP floods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Denial-of-Service (</a:t>
            </a:r>
            <a:r>
              <a:rPr lang="en-US" dirty="0" err="1" smtClean="0"/>
              <a:t>DoS</a:t>
            </a:r>
            <a:r>
              <a:rPr lang="en-US" dirty="0"/>
              <a:t>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Crashing the victim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Ping-of-Death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TCP options (unused, or used incorrectly)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Forcing more computation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Taking long path in processing of packets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7141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DoS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114800" y="28194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Attacker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438400" y="4572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114800" y="4572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791200" y="4572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971800" y="3200400"/>
            <a:ext cx="16764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4648200" y="32004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648200" y="3200400"/>
            <a:ext cx="1752600" cy="137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69925" y="1789113"/>
            <a:ext cx="432509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 b="0" i="0" dirty="0">
                <a:latin typeface="Corbel (Body)"/>
              </a:rPr>
              <a:t> The Attacker usually spoofed</a:t>
            </a:r>
          </a:p>
          <a:p>
            <a:r>
              <a:rPr lang="en-US" sz="2400" b="0" i="0" dirty="0">
                <a:latin typeface="Corbel (Body)"/>
              </a:rPr>
              <a:t>  source address to hide origin</a:t>
            </a:r>
          </a:p>
          <a:p>
            <a:pPr>
              <a:buFontTx/>
              <a:buChar char="•"/>
            </a:pPr>
            <a:r>
              <a:rPr lang="en-US" sz="2400" b="0" i="0" dirty="0">
                <a:latin typeface="Corbel (Body)"/>
              </a:rPr>
              <a:t> Easy to block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7162800" y="63246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55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Co-ordinated </a:t>
            </a:r>
            <a:r>
              <a:rPr lang="en-US" dirty="0" err="1"/>
              <a:t>DoS</a:t>
            </a: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191000" y="2286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Attacker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514600" y="40386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191000" y="40386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867400" y="40386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Victim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7244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590800" y="2286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Attacker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791200" y="2286000"/>
            <a:ext cx="10668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Attacker</a:t>
            </a: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2514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257800" y="25146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124200" y="2667000"/>
            <a:ext cx="16002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4724400" y="2667000"/>
            <a:ext cx="16764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3124200" y="2667000"/>
            <a:ext cx="0" cy="1371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765771" y="5004137"/>
            <a:ext cx="807342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0" i="0" dirty="0">
                <a:latin typeface="Corbel (Body)"/>
              </a:rPr>
              <a:t> The first attacker attacks a different victim to cover up the real attack</a:t>
            </a:r>
          </a:p>
          <a:p>
            <a:pPr>
              <a:buFontTx/>
              <a:buChar char="•"/>
            </a:pPr>
            <a:r>
              <a:rPr lang="en-US" sz="2000" b="0" i="0" dirty="0">
                <a:latin typeface="Corbel (Body)"/>
              </a:rPr>
              <a:t> The Attacker usually spoofed source address to hide origin</a:t>
            </a:r>
          </a:p>
          <a:p>
            <a:pPr>
              <a:buFontTx/>
              <a:buChar char="•"/>
            </a:pPr>
            <a:r>
              <a:rPr lang="en-US" sz="2000" b="0" i="0" dirty="0">
                <a:latin typeface="Corbel (Body)"/>
              </a:rPr>
              <a:t> Harder to deal with</a:t>
            </a:r>
          </a:p>
        </p:txBody>
      </p:sp>
      <p:sp>
        <p:nvSpPr>
          <p:cNvPr id="16" name="TextBox 2"/>
          <p:cNvSpPr txBox="1"/>
          <p:nvPr/>
        </p:nvSpPr>
        <p:spPr>
          <a:xfrm>
            <a:off x="6650182" y="1159317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4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DoS</a:t>
            </a:r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990600" y="1371600"/>
            <a:ext cx="7239000" cy="4038600"/>
            <a:chOff x="1200" y="864"/>
            <a:chExt cx="4560" cy="2544"/>
          </a:xfrm>
        </p:grpSpPr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2784" y="864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Attacker</a:t>
              </a: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208" y="1584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Handler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360" y="1584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Handler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200" y="2352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Agent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112" y="2352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Agent</a:t>
              </a: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216" y="2352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Agent</a:t>
              </a: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4176" y="2352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Agent</a:t>
              </a: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5088" y="2352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Agent</a:t>
              </a: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832" y="3168"/>
              <a:ext cx="672" cy="24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0" i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Victim</a:t>
              </a:r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 flipH="1">
              <a:off x="2544" y="11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6"/>
            <p:cNvSpPr>
              <a:spLocks noChangeShapeType="1"/>
            </p:cNvSpPr>
            <p:nvPr/>
          </p:nvSpPr>
          <p:spPr bwMode="auto">
            <a:xfrm flipH="1">
              <a:off x="1488" y="1824"/>
              <a:ext cx="100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3120" y="1104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2496" y="1824"/>
              <a:ext cx="110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2496" y="1824"/>
              <a:ext cx="292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 flipH="1">
              <a:off x="2496" y="1824"/>
              <a:ext cx="120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3696" y="1824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1488" y="2592"/>
              <a:ext cx="168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2448" y="2592"/>
              <a:ext cx="720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 flipH="1">
              <a:off x="3168" y="2592"/>
              <a:ext cx="33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 flipH="1">
              <a:off x="3168" y="2592"/>
              <a:ext cx="1344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 flipH="1">
              <a:off x="3216" y="2592"/>
              <a:ext cx="2208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458691" y="6267548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46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/>
              <a:t>Security </a:t>
            </a:r>
            <a:r>
              <a:rPr lang="en-US" sz="2800" dirty="0" smtClean="0"/>
              <a:t>vulnerabilities</a:t>
            </a:r>
            <a:endParaRPr lang="en-US" sz="2800" dirty="0"/>
          </a:p>
          <a:p>
            <a:pPr eaLnBrk="1" hangingPunct="1"/>
            <a:r>
              <a:rPr lang="en-US" sz="2800" dirty="0" smtClean="0"/>
              <a:t>Denial-of-Service (</a:t>
            </a:r>
            <a:r>
              <a:rPr lang="en-US" sz="2800" dirty="0" err="1" smtClean="0"/>
              <a:t>DoS</a:t>
            </a:r>
            <a:r>
              <a:rPr lang="en-US" sz="2800" dirty="0" smtClean="0"/>
              <a:t>) </a:t>
            </a:r>
            <a:r>
              <a:rPr lang="en-US" sz="2800" dirty="0"/>
              <a:t>and </a:t>
            </a:r>
            <a:r>
              <a:rPr lang="en-US" sz="2800" dirty="0" smtClean="0"/>
              <a:t>Distributed-Denial-of-Service (D-</a:t>
            </a:r>
            <a:r>
              <a:rPr lang="en-US" sz="2800" dirty="0" err="1" smtClean="0"/>
              <a:t>DoS</a:t>
            </a:r>
            <a:r>
              <a:rPr lang="en-US" sz="2800" dirty="0" smtClean="0"/>
              <a:t>)</a:t>
            </a:r>
            <a:endParaRPr lang="en-US" sz="2800" dirty="0"/>
          </a:p>
          <a:p>
            <a:pPr eaLnBrk="1" hangingPunct="1"/>
            <a:r>
              <a:rPr lang="en-US" sz="2800" dirty="0"/>
              <a:t>Firewalls</a:t>
            </a:r>
          </a:p>
          <a:p>
            <a:pPr eaLnBrk="1" hangingPunct="1"/>
            <a:r>
              <a:rPr lang="en-US" sz="2800" dirty="0"/>
              <a:t>Intrusion Detection </a:t>
            </a:r>
            <a:r>
              <a:rPr lang="en-US" sz="2800" dirty="0" smtClean="0"/>
              <a:t>Systems (IDS)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handlers are usually very high volume servers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Easy to hide the attack packets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agents are usually home users with DSL/Cable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Already infected and the agent installed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Very difficult to track down the attacker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 to differentiate between </a:t>
            </a:r>
            <a:r>
              <a:rPr lang="en-US" sz="2400" dirty="0" err="1"/>
              <a:t>DDoS</a:t>
            </a:r>
            <a:r>
              <a:rPr lang="en-US" sz="2400" dirty="0"/>
              <a:t> and Flash Crowd?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Flash Crowd </a:t>
            </a:r>
            <a:r>
              <a:rPr lang="en-US" sz="2000" dirty="0">
                <a:sym typeface="Wingdings" panose="05000000000000000000" pitchFamily="2" charset="2"/>
              </a:rPr>
              <a:t> Many clients using a service </a:t>
            </a:r>
            <a:r>
              <a:rPr lang="en-US" sz="2000" dirty="0" err="1" smtClean="0">
                <a:sym typeface="Wingdings" panose="05000000000000000000" pitchFamily="2" charset="2"/>
              </a:rPr>
              <a:t>legimitaly</a:t>
            </a:r>
            <a:endParaRPr 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2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Security Vulnerabilities</a:t>
            </a:r>
          </a:p>
          <a:p>
            <a:r>
              <a:rPr lang="en-US" i="1" dirty="0" err="1"/>
              <a:t>DoS</a:t>
            </a:r>
            <a:r>
              <a:rPr lang="en-US" i="1" dirty="0"/>
              <a:t> and D-</a:t>
            </a:r>
            <a:r>
              <a:rPr lang="en-US" i="1" dirty="0" err="1"/>
              <a:t>DoS</a:t>
            </a:r>
            <a:endParaRPr lang="en-US" i="1" dirty="0"/>
          </a:p>
          <a:p>
            <a:r>
              <a:rPr lang="en-US" dirty="0"/>
              <a:t>Firewalls</a:t>
            </a:r>
          </a:p>
          <a:p>
            <a:r>
              <a:rPr lang="en-US" dirty="0"/>
              <a:t>Intrusion Detection </a:t>
            </a:r>
            <a:r>
              <a:rPr lang="en-US" dirty="0" smtClean="0"/>
              <a:t>Systems </a:t>
            </a:r>
            <a:r>
              <a:rPr lang="en-US" sz="3200" dirty="0"/>
              <a:t>(IDS)</a:t>
            </a:r>
            <a:endParaRPr lang="en-US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810000" y="2754312"/>
            <a:ext cx="3859213" cy="369888"/>
            <a:chOff x="2400" y="1248"/>
            <a:chExt cx="2431" cy="233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888" y="1248"/>
              <a:ext cx="943" cy="23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You are here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2400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0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Firewalls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Lots of vulnerabilities on hosts in network</a:t>
            </a:r>
          </a:p>
          <a:p>
            <a:r>
              <a:rPr lang="en-US" dirty="0"/>
              <a:t>Users don’t keep systems up to date</a:t>
            </a:r>
          </a:p>
          <a:p>
            <a:pPr lvl="1"/>
            <a:r>
              <a:rPr lang="en-US" dirty="0"/>
              <a:t>Lots of patches</a:t>
            </a:r>
          </a:p>
          <a:p>
            <a:pPr lvl="1"/>
            <a:r>
              <a:rPr lang="en-US" dirty="0"/>
              <a:t>Lots of exploits in wild (no patch for them)</a:t>
            </a:r>
          </a:p>
          <a:p>
            <a:r>
              <a:rPr lang="en-US" dirty="0" smtClean="0"/>
              <a:t>Solution</a:t>
            </a:r>
            <a:endParaRPr lang="en-US" dirty="0"/>
          </a:p>
          <a:p>
            <a:pPr lvl="1"/>
            <a:r>
              <a:rPr lang="en-US" dirty="0"/>
              <a:t>Limit access to the network</a:t>
            </a:r>
          </a:p>
          <a:p>
            <a:pPr lvl="1"/>
            <a:r>
              <a:rPr lang="en-US" dirty="0"/>
              <a:t>Put firewalls across the perimeter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3922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Firewall inspects traffic through it</a:t>
            </a:r>
          </a:p>
          <a:p>
            <a:r>
              <a:rPr lang="en-US" sz="2400" dirty="0"/>
              <a:t>Allows traffic specified in the policy</a:t>
            </a:r>
          </a:p>
          <a:p>
            <a:r>
              <a:rPr lang="en-US" sz="2400" dirty="0"/>
              <a:t>Drops everything else</a:t>
            </a:r>
          </a:p>
          <a:p>
            <a:r>
              <a:rPr lang="en-US" sz="2400" dirty="0"/>
              <a:t>Two Types</a:t>
            </a:r>
          </a:p>
          <a:p>
            <a:pPr lvl="1"/>
            <a:r>
              <a:rPr lang="en-US" sz="2000" dirty="0"/>
              <a:t>Packet Filters, Proxies</a:t>
            </a:r>
          </a:p>
        </p:txBody>
      </p:sp>
      <p:sp>
        <p:nvSpPr>
          <p:cNvPr id="23556" name="Cloud"/>
          <p:cNvSpPr>
            <a:spLocks noChangeAspect="1" noEditPoints="1" noChangeArrowheads="1"/>
          </p:cNvSpPr>
          <p:nvPr/>
        </p:nvSpPr>
        <p:spPr bwMode="auto">
          <a:xfrm>
            <a:off x="762000" y="4343400"/>
            <a:ext cx="2057400" cy="1379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b="0" i="0"/>
              <a:t>Internet</a:t>
            </a:r>
          </a:p>
        </p:txBody>
      </p:sp>
      <p:sp>
        <p:nvSpPr>
          <p:cNvPr id="23557" name="Firewall"/>
          <p:cNvSpPr>
            <a:spLocks noEditPoints="1" noChangeArrowheads="1"/>
          </p:cNvSpPr>
          <p:nvPr/>
        </p:nvSpPr>
        <p:spPr bwMode="auto">
          <a:xfrm>
            <a:off x="3429000" y="4495800"/>
            <a:ext cx="1809750" cy="90487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i="0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819400" y="4953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51816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6629400" y="3505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686550" y="4724400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 dirty="0"/>
              <a:t>Internal Network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3717925" y="399891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/>
              <a:t>Firewall</a:t>
            </a:r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2895600" y="44196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2971800" y="4724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>
            <a:off x="2971800" y="5029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>
            <a:off x="5334000" y="50292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AutoShape 22"/>
          <p:cNvSpPr>
            <a:spLocks noChangeArrowheads="1"/>
          </p:cNvSpPr>
          <p:nvPr/>
        </p:nvSpPr>
        <p:spPr bwMode="auto">
          <a:xfrm>
            <a:off x="5334000" y="45720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34200" y="640576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0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Packet filter selectively passes packets from one network interface to another</a:t>
            </a:r>
          </a:p>
          <a:p>
            <a:r>
              <a:rPr lang="en-US" sz="2800" dirty="0"/>
              <a:t>Usually done within a router between external and internal networks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creening </a:t>
            </a:r>
            <a:r>
              <a:rPr lang="en-US" sz="2400" dirty="0"/>
              <a:t>router</a:t>
            </a:r>
          </a:p>
          <a:p>
            <a:endParaRPr lang="en-US" sz="2800" dirty="0"/>
          </a:p>
          <a:p>
            <a:r>
              <a:rPr lang="en-US" sz="2800" dirty="0"/>
              <a:t>Can be done by a dedicated network element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acket </a:t>
            </a:r>
            <a:r>
              <a:rPr lang="en-US" sz="2400" dirty="0"/>
              <a:t>filtering bridge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arder </a:t>
            </a:r>
            <a:r>
              <a:rPr lang="en-US" sz="2400" dirty="0"/>
              <a:t>to detect and attack than screening routers</a:t>
            </a:r>
          </a:p>
        </p:txBody>
      </p:sp>
    </p:spTree>
    <p:extLst>
      <p:ext uri="{BB962C8B-B14F-4D97-AF65-F5344CB8AC3E}">
        <p14:creationId xmlns:p14="http://schemas.microsoft.com/office/powerpoint/2010/main" val="4444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Firewall Configuration</a:t>
            </a:r>
          </a:p>
        </p:txBody>
      </p:sp>
      <p:sp>
        <p:nvSpPr>
          <p:cNvPr id="29706" name="Cloud"/>
          <p:cNvSpPr>
            <a:spLocks noChangeAspect="1" noEditPoints="1" noChangeArrowheads="1"/>
          </p:cNvSpPr>
          <p:nvPr/>
        </p:nvSpPr>
        <p:spPr bwMode="auto">
          <a:xfrm>
            <a:off x="4648200" y="1295400"/>
            <a:ext cx="2057400" cy="13795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b="0" i="0"/>
              <a:t>Internet</a:t>
            </a:r>
          </a:p>
        </p:txBody>
      </p:sp>
      <p:sp>
        <p:nvSpPr>
          <p:cNvPr id="29707" name="Firewall"/>
          <p:cNvSpPr>
            <a:spLocks noEditPoints="1" noChangeArrowheads="1"/>
          </p:cNvSpPr>
          <p:nvPr/>
        </p:nvSpPr>
        <p:spPr bwMode="auto">
          <a:xfrm>
            <a:off x="5181600" y="3276600"/>
            <a:ext cx="1143000" cy="6858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i="0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57150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57150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Cloud"/>
          <p:cNvSpPr>
            <a:spLocks noChangeAspect="1" noEditPoints="1" noChangeArrowheads="1"/>
          </p:cNvSpPr>
          <p:nvPr/>
        </p:nvSpPr>
        <p:spPr bwMode="auto">
          <a:xfrm>
            <a:off x="4876800" y="4953000"/>
            <a:ext cx="1676400" cy="11239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b="0" i="0"/>
              <a:t>Intranet</a:t>
            </a:r>
          </a:p>
        </p:txBody>
      </p:sp>
      <p:sp>
        <p:nvSpPr>
          <p:cNvPr id="29716" name="Cloud"/>
          <p:cNvSpPr>
            <a:spLocks noChangeAspect="1" noEditPoints="1" noChangeArrowheads="1"/>
          </p:cNvSpPr>
          <p:nvPr/>
        </p:nvSpPr>
        <p:spPr bwMode="auto">
          <a:xfrm>
            <a:off x="7391400" y="3200400"/>
            <a:ext cx="1143000" cy="7667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b="0" i="0"/>
              <a:t>DMZ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6324600" y="3581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9718" name="AutoShape 22"/>
          <p:cNvCxnSpPr>
            <a:cxnSpLocks noChangeShapeType="1"/>
            <a:stCxn id="29715" idx="3"/>
          </p:cNvCxnSpPr>
          <p:nvPr/>
        </p:nvCxnSpPr>
        <p:spPr bwMode="auto">
          <a:xfrm rot="16200000">
            <a:off x="5759450" y="3460750"/>
            <a:ext cx="1511300" cy="1600200"/>
          </a:xfrm>
          <a:prstGeom prst="curvedConnector2">
            <a:avLst/>
          </a:prstGeom>
          <a:noFill/>
          <a:ln w="222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20" name="Freeform 24"/>
          <p:cNvSpPr>
            <a:spLocks/>
          </p:cNvSpPr>
          <p:nvPr/>
        </p:nvSpPr>
        <p:spPr bwMode="auto">
          <a:xfrm>
            <a:off x="5715000" y="2667000"/>
            <a:ext cx="1676400" cy="914400"/>
          </a:xfrm>
          <a:custGeom>
            <a:avLst/>
            <a:gdLst>
              <a:gd name="T0" fmla="*/ 0 w 1056"/>
              <a:gd name="T1" fmla="*/ 0 h 576"/>
              <a:gd name="T2" fmla="*/ 192 w 1056"/>
              <a:gd name="T3" fmla="*/ 336 h 576"/>
              <a:gd name="T4" fmla="*/ 1056 w 1056"/>
              <a:gd name="T5" fmla="*/ 576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576">
                <a:moveTo>
                  <a:pt x="0" y="0"/>
                </a:moveTo>
                <a:cubicBezTo>
                  <a:pt x="8" y="120"/>
                  <a:pt x="16" y="240"/>
                  <a:pt x="192" y="336"/>
                </a:cubicBezTo>
                <a:cubicBezTo>
                  <a:pt x="368" y="432"/>
                  <a:pt x="896" y="536"/>
                  <a:pt x="1056" y="576"/>
                </a:cubicBez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5562600" y="2743200"/>
            <a:ext cx="0" cy="2209800"/>
          </a:xfrm>
          <a:prstGeom prst="line">
            <a:avLst/>
          </a:prstGeom>
          <a:noFill/>
          <a:ln w="222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5394325" y="39227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 flipV="1">
            <a:off x="5410200" y="2743200"/>
            <a:ext cx="0" cy="2133600"/>
          </a:xfrm>
          <a:prstGeom prst="line">
            <a:avLst/>
          </a:prstGeom>
          <a:noFill/>
          <a:ln w="2222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Freeform 29"/>
          <p:cNvSpPr>
            <a:spLocks/>
          </p:cNvSpPr>
          <p:nvPr/>
        </p:nvSpPr>
        <p:spPr bwMode="auto">
          <a:xfrm>
            <a:off x="6019800" y="3657600"/>
            <a:ext cx="1371600" cy="1295400"/>
          </a:xfrm>
          <a:custGeom>
            <a:avLst/>
            <a:gdLst>
              <a:gd name="T0" fmla="*/ 864 w 864"/>
              <a:gd name="T1" fmla="*/ 0 h 816"/>
              <a:gd name="T2" fmla="*/ 240 w 864"/>
              <a:gd name="T3" fmla="*/ 192 h 816"/>
              <a:gd name="T4" fmla="*/ 0 w 864"/>
              <a:gd name="T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4" h="816">
                <a:moveTo>
                  <a:pt x="864" y="0"/>
                </a:moveTo>
                <a:cubicBezTo>
                  <a:pt x="624" y="28"/>
                  <a:pt x="384" y="56"/>
                  <a:pt x="240" y="192"/>
                </a:cubicBezTo>
                <a:cubicBezTo>
                  <a:pt x="96" y="328"/>
                  <a:pt x="48" y="572"/>
                  <a:pt x="0" y="816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6080125" y="40751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729" name="Freeform 33"/>
          <p:cNvSpPr>
            <a:spLocks/>
          </p:cNvSpPr>
          <p:nvPr/>
        </p:nvSpPr>
        <p:spPr bwMode="auto">
          <a:xfrm>
            <a:off x="5867400" y="2743200"/>
            <a:ext cx="1524000" cy="723900"/>
          </a:xfrm>
          <a:custGeom>
            <a:avLst/>
            <a:gdLst>
              <a:gd name="T0" fmla="*/ 960 w 960"/>
              <a:gd name="T1" fmla="*/ 432 h 456"/>
              <a:gd name="T2" fmla="*/ 480 w 960"/>
              <a:gd name="T3" fmla="*/ 384 h 456"/>
              <a:gd name="T4" fmla="*/ 0 w 960"/>
              <a:gd name="T5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456">
                <a:moveTo>
                  <a:pt x="960" y="432"/>
                </a:moveTo>
                <a:cubicBezTo>
                  <a:pt x="800" y="444"/>
                  <a:pt x="640" y="456"/>
                  <a:pt x="480" y="384"/>
                </a:cubicBezTo>
                <a:cubicBezTo>
                  <a:pt x="320" y="312"/>
                  <a:pt x="160" y="156"/>
                  <a:pt x="0" y="0"/>
                </a:cubicBezTo>
              </a:path>
            </a:pathLst>
          </a:cu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38200" y="2133600"/>
            <a:ext cx="35972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000" dirty="0" smtClean="0"/>
              <a:t>Internal </a:t>
            </a:r>
            <a:r>
              <a:rPr lang="en-US" sz="2000" dirty="0"/>
              <a:t>hosts can access DMZ and Internet</a:t>
            </a:r>
          </a:p>
          <a:p>
            <a:r>
              <a:rPr lang="en-US" sz="2000" dirty="0" smtClean="0"/>
              <a:t>External </a:t>
            </a:r>
            <a:r>
              <a:rPr lang="en-US" sz="2000" dirty="0"/>
              <a:t>hosts can access DMZ only, not Intranet</a:t>
            </a:r>
          </a:p>
          <a:p>
            <a:r>
              <a:rPr lang="en-US" sz="2000" dirty="0" smtClean="0"/>
              <a:t>DMZ </a:t>
            </a:r>
            <a:r>
              <a:rPr lang="en-US" sz="2000" dirty="0"/>
              <a:t>hosts can access Internet only</a:t>
            </a:r>
          </a:p>
          <a:p>
            <a:r>
              <a:rPr lang="en-US" sz="2000" dirty="0" smtClean="0"/>
              <a:t>Advantages:</a:t>
            </a:r>
            <a:endParaRPr lang="en-US" sz="2000" dirty="0"/>
          </a:p>
          <a:p>
            <a:r>
              <a:rPr lang="en-US" sz="2000" dirty="0" smtClean="0"/>
              <a:t>If </a:t>
            </a:r>
            <a:r>
              <a:rPr lang="en-US" sz="2000" dirty="0"/>
              <a:t>a service gets compromised in DMZ it cannot affect internal hosts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68836" y="62484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8704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Advantages</a:t>
            </a:r>
          </a:p>
          <a:p>
            <a:pPr lvl="1"/>
            <a:r>
              <a:rPr lang="en-US" sz="2400" dirty="0"/>
              <a:t>Transparent to application/user</a:t>
            </a:r>
          </a:p>
          <a:p>
            <a:pPr lvl="1"/>
            <a:r>
              <a:rPr lang="en-US" sz="2400" dirty="0"/>
              <a:t>Simple packet filters can be efficient</a:t>
            </a:r>
          </a:p>
          <a:p>
            <a:r>
              <a:rPr lang="en-US" sz="2800" dirty="0" smtClean="0"/>
              <a:t>Disadvantages</a:t>
            </a:r>
            <a:endParaRPr lang="en-US" sz="2400" dirty="0"/>
          </a:p>
          <a:p>
            <a:pPr lvl="1"/>
            <a:r>
              <a:rPr lang="en-US" sz="2400" dirty="0"/>
              <a:t>Very hard to configure the rules</a:t>
            </a:r>
          </a:p>
          <a:p>
            <a:pPr lvl="1"/>
            <a:r>
              <a:rPr lang="en-US" sz="2400" dirty="0"/>
              <a:t>Doesn’t have enough information to take actions</a:t>
            </a:r>
          </a:p>
          <a:p>
            <a:pPr lvl="2"/>
            <a:r>
              <a:rPr lang="en-US" sz="2000" dirty="0"/>
              <a:t>Does port 22 always mean SSH?</a:t>
            </a:r>
          </a:p>
          <a:p>
            <a:pPr lvl="2"/>
            <a:r>
              <a:rPr lang="en-US" sz="2000" dirty="0"/>
              <a:t>Who is the user accessing the SSH?</a:t>
            </a:r>
          </a:p>
        </p:txBody>
      </p:sp>
    </p:spTree>
    <p:extLst>
      <p:ext uri="{BB962C8B-B14F-4D97-AF65-F5344CB8AC3E}">
        <p14:creationId xmlns:p14="http://schemas.microsoft.com/office/powerpoint/2010/main" val="7386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 Firewall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Data Available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Application level information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User information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Advantages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Better policy enforcement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Better </a:t>
            </a:r>
            <a:r>
              <a:rPr lang="en-US" sz="2400" dirty="0" smtClean="0"/>
              <a:t>logging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Disadvantages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Doesn’t perform as well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One proxy for each application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Client modification</a:t>
            </a:r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4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Security Vulnerabilities</a:t>
            </a:r>
          </a:p>
          <a:p>
            <a:r>
              <a:rPr lang="en-US" i="1" dirty="0" err="1"/>
              <a:t>DoS</a:t>
            </a:r>
            <a:r>
              <a:rPr lang="en-US" i="1" dirty="0"/>
              <a:t> and </a:t>
            </a:r>
            <a:r>
              <a:rPr lang="en-US" i="1" dirty="0" err="1"/>
              <a:t>DDoS</a:t>
            </a:r>
            <a:endParaRPr lang="en-US" i="1" dirty="0"/>
          </a:p>
          <a:p>
            <a:r>
              <a:rPr lang="en-US" i="1" dirty="0"/>
              <a:t>Firewalls</a:t>
            </a:r>
          </a:p>
          <a:p>
            <a:r>
              <a:rPr lang="en-US" dirty="0"/>
              <a:t>Intrusion Detection </a:t>
            </a:r>
            <a:r>
              <a:rPr lang="en-US" dirty="0" smtClean="0"/>
              <a:t>Systems </a:t>
            </a:r>
            <a:r>
              <a:rPr lang="en-US" sz="3200" dirty="0"/>
              <a:t>(IDS)</a:t>
            </a:r>
            <a:endParaRPr lang="en-US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810000" y="3124200"/>
            <a:ext cx="3859213" cy="369888"/>
            <a:chOff x="2400" y="1248"/>
            <a:chExt cx="2431" cy="233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888" y="1248"/>
              <a:ext cx="943" cy="23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You are here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2400" y="139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1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Intrusion Detection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Firewalls allow traffic only to legitimate hosts and services</a:t>
            </a:r>
          </a:p>
          <a:p>
            <a:pPr>
              <a:lnSpc>
                <a:spcPct val="90000"/>
              </a:lnSpc>
            </a:pPr>
            <a:r>
              <a:rPr lang="en-US" dirty="0"/>
              <a:t>Traffic to the legitimate hosts/services can have attacks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CodeReds</a:t>
            </a:r>
            <a:r>
              <a:rPr lang="en-US" dirty="0"/>
              <a:t> on IIS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Solution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Intrusion Detection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 data and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Report when identify attacks</a:t>
            </a:r>
          </a:p>
        </p:txBody>
      </p:sp>
    </p:spTree>
    <p:extLst>
      <p:ext uri="{BB962C8B-B14F-4D97-AF65-F5344CB8AC3E}">
        <p14:creationId xmlns:p14="http://schemas.microsoft.com/office/powerpoint/2010/main" val="8690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Security </a:t>
            </a:r>
            <a:r>
              <a:rPr lang="en-US" dirty="0" smtClean="0"/>
              <a:t>vulnerabilities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sz="2800" dirty="0"/>
              <a:t>Security </a:t>
            </a:r>
            <a:r>
              <a:rPr lang="en-US" sz="2800" dirty="0" smtClean="0"/>
              <a:t>problems </a:t>
            </a:r>
            <a:r>
              <a:rPr lang="en-US" sz="2800" dirty="0"/>
              <a:t>in the TCP/IP </a:t>
            </a:r>
            <a:r>
              <a:rPr lang="en-US" sz="2800" dirty="0" smtClean="0"/>
              <a:t>protocol </a:t>
            </a:r>
            <a:r>
              <a:rPr lang="en-US" sz="2800" dirty="0"/>
              <a:t>s</a:t>
            </a:r>
            <a:r>
              <a:rPr lang="en-US" sz="2800" dirty="0" smtClean="0"/>
              <a:t>uite</a:t>
            </a:r>
          </a:p>
          <a:p>
            <a:pPr eaLnBrk="1" hangingPunct="1"/>
            <a:r>
              <a:rPr lang="en-US" sz="2800" dirty="0" smtClean="0"/>
              <a:t>Attacks on different </a:t>
            </a:r>
            <a:r>
              <a:rPr lang="en-US" sz="2800" dirty="0"/>
              <a:t>l</a:t>
            </a:r>
            <a:r>
              <a:rPr lang="en-US" sz="2800" dirty="0" smtClean="0"/>
              <a:t>ayers:</a:t>
            </a:r>
          </a:p>
          <a:p>
            <a:pPr lvl="1" eaLnBrk="1" hangingPunct="1"/>
            <a:r>
              <a:rPr lang="en-US" sz="2400" dirty="0" smtClean="0"/>
              <a:t>IP </a:t>
            </a:r>
            <a:r>
              <a:rPr lang="en-US" sz="2400" dirty="0"/>
              <a:t>Attacks</a:t>
            </a:r>
          </a:p>
          <a:p>
            <a:pPr lvl="1" eaLnBrk="1" hangingPunct="1"/>
            <a:r>
              <a:rPr lang="en-US" sz="2400" dirty="0"/>
              <a:t>ICMP Attacks</a:t>
            </a:r>
          </a:p>
          <a:p>
            <a:pPr lvl="1" eaLnBrk="1" hangingPunct="1"/>
            <a:r>
              <a:rPr lang="en-US" sz="2400" dirty="0"/>
              <a:t>Routing Attacks</a:t>
            </a:r>
          </a:p>
          <a:p>
            <a:pPr lvl="1" eaLnBrk="1" hangingPunct="1"/>
            <a:r>
              <a:rPr lang="en-US" sz="2400" dirty="0"/>
              <a:t>TCP Attacks</a:t>
            </a:r>
          </a:p>
          <a:p>
            <a:pPr lvl="1" eaLnBrk="1" hangingPunct="1"/>
            <a:r>
              <a:rPr lang="en-US" sz="2400" dirty="0"/>
              <a:t>Application Layer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1233488" y="420688"/>
            <a:ext cx="6677025" cy="733425"/>
          </a:xfrm>
        </p:spPr>
        <p:txBody>
          <a:bodyPr/>
          <a:lstStyle/>
          <a:p>
            <a:r>
              <a:rPr lang="en-US"/>
              <a:t>Types of IDS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</a:pPr>
            <a:r>
              <a:rPr lang="en-US" dirty="0" smtClean="0"/>
              <a:t>Signature-based (SIDS)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Anomaly-based (AIDS)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Host-based (HIDS)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Network-based (NIDS)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8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Signature-based </a:t>
            </a:r>
            <a:r>
              <a:rPr lang="en-US" dirty="0" smtClean="0"/>
              <a:t>IDS (SIDS)</a:t>
            </a:r>
            <a:endParaRPr lang="en-US" dirty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95337" y="1447800"/>
            <a:ext cx="7967663" cy="4570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Characteristics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Uses known pattern matching</a:t>
            </a:r>
            <a:br>
              <a:rPr lang="en-US" sz="2400" dirty="0"/>
            </a:br>
            <a:r>
              <a:rPr lang="en-US" sz="2400" dirty="0"/>
              <a:t>to signify </a:t>
            </a:r>
            <a:r>
              <a:rPr lang="en-US" sz="2400" dirty="0" smtClean="0"/>
              <a:t>attack</a:t>
            </a:r>
          </a:p>
          <a:p>
            <a:pPr marL="454025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 smtClean="0"/>
              <a:t>Advantages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Widely available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Fairly fast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Easy to implement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Easy to </a:t>
            </a:r>
            <a:r>
              <a:rPr lang="en-US" sz="2400" dirty="0" smtClean="0"/>
              <a:t>update</a:t>
            </a:r>
          </a:p>
          <a:p>
            <a:pPr marL="454025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 smtClean="0"/>
              <a:t>Disadvantages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sz="2400" dirty="0"/>
              <a:t>Cannot detect attacks for which it has no signature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9719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Anomaly-based </a:t>
            </a:r>
            <a:r>
              <a:rPr lang="en-US" dirty="0" smtClean="0"/>
              <a:t>IDS (AIDS)</a:t>
            </a:r>
            <a:endParaRPr lang="en-US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28638" y="1600200"/>
            <a:ext cx="8234362" cy="4876800"/>
          </a:xfrm>
        </p:spPr>
        <p:txBody>
          <a:bodyPr/>
          <a:lstStyle/>
          <a:p>
            <a:pPr marL="0" indent="0" defTabSz="720725">
              <a:lnSpc>
                <a:spcPct val="90000"/>
              </a:lnSpc>
            </a:pPr>
            <a:r>
              <a:rPr lang="en-US" sz="2400" dirty="0"/>
              <a:t> Characteristics</a:t>
            </a:r>
          </a:p>
          <a:p>
            <a:pPr marL="300038" lvl="1" indent="-185738" defTabSz="720725">
              <a:lnSpc>
                <a:spcPct val="110000"/>
              </a:lnSpc>
            </a:pPr>
            <a:r>
              <a:rPr lang="en-US" sz="2000" dirty="0"/>
              <a:t>Uses statistical model or machine learning </a:t>
            </a:r>
            <a:r>
              <a:rPr lang="en-US" sz="2000" dirty="0" smtClean="0"/>
              <a:t>engine</a:t>
            </a:r>
            <a:endParaRPr lang="en-US" sz="2000" dirty="0"/>
          </a:p>
          <a:p>
            <a:pPr marL="300038" lvl="1" indent="-185738" defTabSz="720725">
              <a:lnSpc>
                <a:spcPct val="90000"/>
              </a:lnSpc>
            </a:pPr>
            <a:r>
              <a:rPr lang="en-US" sz="2000" dirty="0"/>
              <a:t>Recognizes </a:t>
            </a:r>
            <a:r>
              <a:rPr lang="en-US" sz="2000" dirty="0" smtClean="0"/>
              <a:t>deviations from </a:t>
            </a:r>
            <a:r>
              <a:rPr lang="en-US" sz="2000" dirty="0"/>
              <a:t>normal as potential </a:t>
            </a:r>
            <a:r>
              <a:rPr lang="en-US" sz="2000" dirty="0" smtClean="0"/>
              <a:t>intrusions</a:t>
            </a:r>
          </a:p>
          <a:p>
            <a:pPr marL="114300" lvl="1" indent="0" defTabSz="720725">
              <a:lnSpc>
                <a:spcPct val="90000"/>
              </a:lnSpc>
              <a:buNone/>
            </a:pPr>
            <a:endParaRPr lang="en-US" sz="2000" dirty="0"/>
          </a:p>
          <a:p>
            <a:pPr marL="0" indent="0" defTabSz="720725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Advantages</a:t>
            </a:r>
            <a:endParaRPr lang="en-US" sz="2400" dirty="0"/>
          </a:p>
          <a:p>
            <a:pPr marL="300038" lvl="1" indent="-185738" defTabSz="720725">
              <a:lnSpc>
                <a:spcPct val="90000"/>
              </a:lnSpc>
            </a:pPr>
            <a:r>
              <a:rPr lang="en-US" sz="2000" dirty="0"/>
              <a:t>Can detect attempts to exploit new and unforeseen vulnerabilities</a:t>
            </a:r>
          </a:p>
          <a:p>
            <a:pPr marL="300038" lvl="1" indent="-185738" defTabSz="720725">
              <a:lnSpc>
                <a:spcPct val="90000"/>
              </a:lnSpc>
            </a:pPr>
            <a:r>
              <a:rPr lang="en-US" sz="2000" dirty="0"/>
              <a:t>Can recognize authorized usage that falls outside the normal </a:t>
            </a:r>
            <a:r>
              <a:rPr lang="en-US" sz="2000" dirty="0" smtClean="0"/>
              <a:t>pattern</a:t>
            </a:r>
          </a:p>
          <a:p>
            <a:pPr marL="114300" lvl="1" indent="0" defTabSz="720725">
              <a:lnSpc>
                <a:spcPct val="90000"/>
              </a:lnSpc>
              <a:buNone/>
            </a:pPr>
            <a:endParaRPr lang="en-US" sz="2000" dirty="0"/>
          </a:p>
          <a:p>
            <a:pPr marL="0" indent="0" defTabSz="720725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Disadvantages</a:t>
            </a:r>
            <a:endParaRPr lang="en-US" sz="2400" dirty="0"/>
          </a:p>
          <a:p>
            <a:pPr marL="300038" lvl="1" indent="-185738" defTabSz="720725">
              <a:lnSpc>
                <a:spcPct val="90000"/>
              </a:lnSpc>
            </a:pPr>
            <a:r>
              <a:rPr lang="en-US" sz="2000" dirty="0"/>
              <a:t>Generally slower, more resource intensive compared to signature-based IDS</a:t>
            </a:r>
          </a:p>
          <a:p>
            <a:pPr marL="300038" lvl="1" indent="-185738" defTabSz="720725">
              <a:lnSpc>
                <a:spcPct val="120000"/>
              </a:lnSpc>
            </a:pPr>
            <a:r>
              <a:rPr lang="en-US" sz="2000" dirty="0"/>
              <a:t>Greater complexity, difficult to configure</a:t>
            </a:r>
          </a:p>
          <a:p>
            <a:pPr marL="300038" lvl="1" indent="-185738" defTabSz="720725">
              <a:lnSpc>
                <a:spcPct val="120000"/>
              </a:lnSpc>
            </a:pPr>
            <a:r>
              <a:rPr lang="en-US" sz="2000" dirty="0"/>
              <a:t>Higher percentages of false alerts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57278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Network-based </a:t>
            </a:r>
            <a:r>
              <a:rPr lang="en-US" dirty="0" smtClean="0"/>
              <a:t>IDS (NIDS)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Characteristics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NIDS examine raw packets in the network passively and triggers </a:t>
            </a:r>
            <a:r>
              <a:rPr lang="en-US" sz="2000" dirty="0" smtClean="0"/>
              <a:t>alerts</a:t>
            </a:r>
          </a:p>
          <a:p>
            <a:pPr marL="454025" lvl="1" indent="0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Advantages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Easy deployment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Unobtrusive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Difficult to evade if done at low level of network </a:t>
            </a:r>
            <a:r>
              <a:rPr lang="en-US" sz="2000" dirty="0" smtClean="0"/>
              <a:t>operation</a:t>
            </a:r>
          </a:p>
          <a:p>
            <a:pPr marL="454025" lvl="1" indent="0">
              <a:lnSpc>
                <a:spcPct val="80000"/>
              </a:lnSpc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Disadvantages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Different hosts process packets differently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NIDS needs to create traffic seen at the end host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Need to have the complete network topology and complete host behavior</a:t>
            </a:r>
          </a:p>
        </p:txBody>
      </p:sp>
    </p:spTree>
    <p:extLst>
      <p:ext uri="{BB962C8B-B14F-4D97-AF65-F5344CB8AC3E}">
        <p14:creationId xmlns:p14="http://schemas.microsoft.com/office/powerpoint/2010/main" val="4765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Host-based </a:t>
            </a:r>
            <a:r>
              <a:rPr lang="en-US" dirty="0" smtClean="0"/>
              <a:t>IDS (HIDS)</a:t>
            </a: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8435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Characteristics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Runs on single host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Can analyze audit-trails, logs, integrity of files and directories, etc.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Advantages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More accurate than NIDS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Less volume of traffic so less overhead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Deployment is expensive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What happens when host get compromised?</a:t>
            </a:r>
          </a:p>
        </p:txBody>
      </p:sp>
    </p:spTree>
    <p:extLst>
      <p:ext uri="{BB962C8B-B14F-4D97-AF65-F5344CB8AC3E}">
        <p14:creationId xmlns:p14="http://schemas.microsoft.com/office/powerpoint/2010/main" val="95817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TCP/IP security vulnerabilities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Spoofing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Flooding attacks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TCP session poisoning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DoS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/>
              <a:t>D-</a:t>
            </a:r>
            <a:r>
              <a:rPr lang="en-US" sz="2800" dirty="0" err="1" smtClean="0"/>
              <a:t>DoS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Firewalls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Packet Filters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Proxy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IDS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Signature and Anomaly IDS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NIDS and HIDS</a:t>
            </a:r>
          </a:p>
        </p:txBody>
      </p:sp>
    </p:spTree>
    <p:extLst>
      <p:ext uri="{BB962C8B-B14F-4D97-AF65-F5344CB8AC3E}">
        <p14:creationId xmlns:p14="http://schemas.microsoft.com/office/powerpoint/2010/main" val="302399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5562600"/>
          </a:xfrm>
        </p:spPr>
        <p:txBody>
          <a:bodyPr/>
          <a:lstStyle/>
          <a:p>
            <a:r>
              <a:rPr lang="en-US" sz="1800" dirty="0" smtClean="0"/>
              <a:t>[1] Srinivasan </a:t>
            </a:r>
            <a:r>
              <a:rPr lang="en-US" sz="1800" dirty="0" err="1" smtClean="0"/>
              <a:t>Seshan</a:t>
            </a:r>
            <a:r>
              <a:rPr lang="en-US" sz="1800" dirty="0"/>
              <a:t>, </a:t>
            </a:r>
            <a:r>
              <a:rPr lang="en-US" sz="1800" dirty="0" smtClean="0"/>
              <a:t>“Network </a:t>
            </a:r>
            <a:r>
              <a:rPr lang="en-US" sz="1800" dirty="0"/>
              <a:t>Security Attacks &amp; Defenses”, Carnegie Mellon University, Pittsburgh, </a:t>
            </a:r>
            <a:r>
              <a:rPr lang="en-US" sz="1800" dirty="0" smtClean="0"/>
              <a:t>PA, 2005.</a:t>
            </a:r>
          </a:p>
          <a:p>
            <a:r>
              <a:rPr lang="en-US" sz="1800" dirty="0" smtClean="0"/>
              <a:t>[2]  V</a:t>
            </a:r>
            <a:r>
              <a:rPr lang="en-US" sz="1800" dirty="0"/>
              <a:t>. A. </a:t>
            </a:r>
            <a:r>
              <a:rPr lang="en-US" sz="1800" dirty="0" err="1"/>
              <a:t>Vallivaara</a:t>
            </a:r>
            <a:r>
              <a:rPr lang="en-US" sz="1800" dirty="0"/>
              <a:t>, M. </a:t>
            </a:r>
            <a:r>
              <a:rPr lang="en-US" sz="1800" dirty="0" err="1"/>
              <a:t>Sailio</a:t>
            </a:r>
            <a:r>
              <a:rPr lang="en-US" sz="1800" dirty="0"/>
              <a:t>, and K. </a:t>
            </a:r>
            <a:r>
              <a:rPr lang="en-US" sz="1800" dirty="0" err="1"/>
              <a:t>Halunen</a:t>
            </a:r>
            <a:r>
              <a:rPr lang="en-US" sz="1800" dirty="0"/>
              <a:t>, "Detecting man-in-the-middle attacks on non-mobile systems," presented at the Proceedings of the 4th ACM conference on Data and application security and privacy, San Antonio, Texas, USA, 2014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[3]  C</a:t>
            </a:r>
            <a:r>
              <a:rPr lang="en-US" sz="1800" dirty="0"/>
              <a:t>. </a:t>
            </a:r>
            <a:r>
              <a:rPr lang="en-US" sz="1800" dirty="0" err="1"/>
              <a:t>Xiuzhen</a:t>
            </a:r>
            <a:r>
              <a:rPr lang="en-US" sz="1800" dirty="0"/>
              <a:t>, L. </a:t>
            </a:r>
            <a:r>
              <a:rPr lang="en-US" sz="1800" dirty="0" err="1"/>
              <a:t>Shenghong</a:t>
            </a:r>
            <a:r>
              <a:rPr lang="en-US" sz="1800" dirty="0"/>
              <a:t>, M. Jin, and L. </a:t>
            </a:r>
            <a:r>
              <a:rPr lang="en-US" sz="1800" dirty="0" err="1"/>
              <a:t>Jianhua</a:t>
            </a:r>
            <a:r>
              <a:rPr lang="en-US" sz="1800" dirty="0"/>
              <a:t>, "Quantitative threat assessment of denial of service attacks on service availability," in Computer Science and Automation Engineering (CSAE), 2011 IEEE International Conference on, 2011, pp. 220-224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[4]  B</a:t>
            </a:r>
            <a:r>
              <a:rPr lang="en-US" sz="1800" dirty="0"/>
              <a:t>. J. </a:t>
            </a:r>
            <a:r>
              <a:rPr lang="en-US" sz="1800" dirty="0" err="1"/>
              <a:t>Neubauer</a:t>
            </a:r>
            <a:r>
              <a:rPr lang="en-US" sz="1800" dirty="0"/>
              <a:t> and J. D. Harris, "Protection of computer systems from computer viruses: ethical and practical issues," J. </a:t>
            </a:r>
            <a:r>
              <a:rPr lang="en-US" sz="1800" dirty="0" err="1"/>
              <a:t>Comput</a:t>
            </a:r>
            <a:r>
              <a:rPr lang="en-US" sz="1800" dirty="0"/>
              <a:t>. Sci. Coll., vol. 18, pp. 270-279, 2002</a:t>
            </a:r>
            <a:r>
              <a:rPr lang="en-US" sz="1800" dirty="0" smtClean="0"/>
              <a:t>.</a:t>
            </a:r>
            <a:endParaRPr lang="en-US" sz="1800" dirty="0"/>
          </a:p>
          <a:p>
            <a:r>
              <a:rPr lang="en-US" sz="1800" dirty="0" smtClean="0"/>
              <a:t>[5]  L</a:t>
            </a:r>
            <a:r>
              <a:rPr lang="en-US" sz="1800" dirty="0"/>
              <a:t>. Liu, X. Zhang, G. Yan, and S. Chen, "Exploitation and threat analysis of open mobile devices," presented at the Proceedings of the 5th ACM/IEEE Symposium on Architectures for Networking and Communications Systems, Princeton, New Jersey, 2009.</a:t>
            </a:r>
          </a:p>
          <a:p>
            <a:r>
              <a:rPr lang="en-US" sz="1800" dirty="0" smtClean="0"/>
              <a:t>[6]  SCADA </a:t>
            </a:r>
            <a:r>
              <a:rPr lang="en-US" sz="1800" dirty="0"/>
              <a:t>Library, Article/Whitepaper, “Chapter 1 - Network Security - Vulnerabilities, Threats and Attacks”, http://scadahacker.com/library/Documents/Course_Manual/handouts/Network%20Security%20-%20Chap%201%20-%</a:t>
            </a:r>
            <a:r>
              <a:rPr lang="en-US" sz="1800" dirty="0" smtClean="0"/>
              <a:t>20Vulns-Threats-Attacks.pdf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07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Security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flaws 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in IP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229600" cy="2322513"/>
          </a:xfrm>
        </p:spPr>
        <p:txBody>
          <a:bodyPr/>
          <a:lstStyle/>
          <a:p>
            <a:pPr eaLnBrk="1" hangingPunct="1"/>
            <a:r>
              <a:rPr lang="en-US" sz="2800" dirty="0"/>
              <a:t>The IP addresses are filled in by the originating host</a:t>
            </a:r>
          </a:p>
          <a:p>
            <a:pPr eaLnBrk="1" hangingPunct="1"/>
            <a:r>
              <a:rPr lang="en-US" sz="2800" dirty="0"/>
              <a:t>Address spoofing</a:t>
            </a:r>
          </a:p>
          <a:p>
            <a:pPr eaLnBrk="1" hangingPunct="1"/>
            <a:r>
              <a:rPr lang="en-US" sz="2800" dirty="0"/>
              <a:t>Using source address for </a:t>
            </a:r>
            <a:r>
              <a:rPr lang="en-US" sz="2800" dirty="0" smtClean="0"/>
              <a:t>authentication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176463" y="4768850"/>
            <a:ext cx="2439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176463" y="6057900"/>
            <a:ext cx="2368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596900" y="4972050"/>
            <a:ext cx="1363663" cy="863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sz="1600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Internet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94013" y="4225925"/>
            <a:ext cx="933450" cy="271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2.1.1.1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11588" y="4191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/>
              <a:t>C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324225" y="4497388"/>
            <a:ext cx="0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1817688" y="4768850"/>
            <a:ext cx="358775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744663" y="5649913"/>
            <a:ext cx="431800" cy="407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247900" y="6329363"/>
            <a:ext cx="933450" cy="269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1.1.1.1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3540125" y="6329363"/>
            <a:ext cx="933450" cy="269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1.1.1.2</a:t>
            </a: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678113" y="6057900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041775" y="6057900"/>
            <a:ext cx="0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801813" y="62928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/>
              <a:t>A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616450" y="63293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/>
              <a:t>B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965450" y="5514975"/>
            <a:ext cx="933450" cy="2714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1.1.1.3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883025" y="54800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i="0"/>
              <a:t>S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410200" y="4114800"/>
            <a:ext cx="3352800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0" i="0" dirty="0"/>
              <a:t>Can A claim it is B to the server S?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b="0" i="0" dirty="0"/>
              <a:t>ARP Spoofing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0" i="0" dirty="0"/>
              <a:t>Can C claim it is B to the server S?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b="0" i="0" dirty="0"/>
              <a:t>Source Routing</a:t>
            </a: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34925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Security flaws in IP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/>
              <a:t>IP fragmentation attack</a:t>
            </a:r>
          </a:p>
          <a:p>
            <a:pPr lvl="1"/>
            <a:r>
              <a:rPr lang="en-US" sz="2800" dirty="0" smtClean="0"/>
              <a:t>End hosts need to keep the fragments till all the fragments arrive</a:t>
            </a:r>
          </a:p>
          <a:p>
            <a:pPr marL="454025" lvl="1" indent="0">
              <a:buNone/>
            </a:pPr>
            <a:endParaRPr lang="en-US" sz="2800" dirty="0" smtClean="0"/>
          </a:p>
          <a:p>
            <a:r>
              <a:rPr lang="en-US" sz="2800" dirty="0" smtClean="0"/>
              <a:t>Traffic amplification attack</a:t>
            </a:r>
          </a:p>
          <a:p>
            <a:pPr lvl="1"/>
            <a:r>
              <a:rPr lang="en-US" sz="2800" dirty="0" smtClean="0"/>
              <a:t>IP allows broadcast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 Flood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2971800"/>
            <a:ext cx="28956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6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sz="2400" b="0" i="0" dirty="0"/>
              <a:t>Attacking System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1447800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981200" y="2209800"/>
            <a:ext cx="2284413" cy="303213"/>
            <a:chOff x="1584" y="1425"/>
            <a:chExt cx="1439" cy="191"/>
          </a:xfrm>
        </p:grpSpPr>
        <p:sp>
          <p:nvSpPr>
            <p:cNvPr id="8" name="Freeform 8"/>
            <p:cNvSpPr>
              <a:spLocks noChangeArrowheads="1"/>
            </p:cNvSpPr>
            <p:nvPr/>
          </p:nvSpPr>
          <p:spPr bwMode="auto">
            <a:xfrm>
              <a:off x="1809" y="1425"/>
              <a:ext cx="1215" cy="192"/>
            </a:xfrm>
            <a:custGeom>
              <a:avLst/>
              <a:gdLst>
                <a:gd name="T0" fmla="*/ 0 w 5359"/>
                <a:gd name="T1" fmla="*/ 238 h 848"/>
                <a:gd name="T2" fmla="*/ 3157 w 5359"/>
                <a:gd name="T3" fmla="*/ 238 h 848"/>
                <a:gd name="T4" fmla="*/ 3157 w 5359"/>
                <a:gd name="T5" fmla="*/ 0 h 848"/>
                <a:gd name="T6" fmla="*/ 5358 w 5359"/>
                <a:gd name="T7" fmla="*/ 423 h 848"/>
                <a:gd name="T8" fmla="*/ 3157 w 5359"/>
                <a:gd name="T9" fmla="*/ 847 h 848"/>
                <a:gd name="T10" fmla="*/ 3157 w 5359"/>
                <a:gd name="T11" fmla="*/ 609 h 848"/>
                <a:gd name="T12" fmla="*/ 0 w 5359"/>
                <a:gd name="T13" fmla="*/ 609 h 848"/>
                <a:gd name="T14" fmla="*/ 0 w 5359"/>
                <a:gd name="T15" fmla="*/ 238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59" h="848">
                  <a:moveTo>
                    <a:pt x="0" y="238"/>
                  </a:moveTo>
                  <a:lnTo>
                    <a:pt x="3157" y="238"/>
                  </a:lnTo>
                  <a:lnTo>
                    <a:pt x="3157" y="0"/>
                  </a:lnTo>
                  <a:lnTo>
                    <a:pt x="5358" y="423"/>
                  </a:lnTo>
                  <a:lnTo>
                    <a:pt x="3157" y="847"/>
                  </a:lnTo>
                  <a:lnTo>
                    <a:pt x="3157" y="609"/>
                  </a:lnTo>
                  <a:lnTo>
                    <a:pt x="0" y="609"/>
                  </a:lnTo>
                  <a:lnTo>
                    <a:pt x="0" y="238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9"/>
            <p:cNvSpPr>
              <a:spLocks noChangeArrowheads="1"/>
            </p:cNvSpPr>
            <p:nvPr/>
          </p:nvSpPr>
          <p:spPr bwMode="auto">
            <a:xfrm>
              <a:off x="1584" y="1479"/>
              <a:ext cx="45" cy="84"/>
            </a:xfrm>
            <a:custGeom>
              <a:avLst/>
              <a:gdLst>
                <a:gd name="T0" fmla="*/ 0 w 199"/>
                <a:gd name="T1" fmla="*/ 0 h 372"/>
                <a:gd name="T2" fmla="*/ 198 w 199"/>
                <a:gd name="T3" fmla="*/ 0 h 372"/>
                <a:gd name="T4" fmla="*/ 198 w 199"/>
                <a:gd name="T5" fmla="*/ 371 h 372"/>
                <a:gd name="T6" fmla="*/ 0 w 199"/>
                <a:gd name="T7" fmla="*/ 371 h 372"/>
                <a:gd name="T8" fmla="*/ 0 w 199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72">
                  <a:moveTo>
                    <a:pt x="0" y="0"/>
                  </a:moveTo>
                  <a:lnTo>
                    <a:pt x="198" y="0"/>
                  </a:lnTo>
                  <a:lnTo>
                    <a:pt x="198" y="371"/>
                  </a:lnTo>
                  <a:lnTo>
                    <a:pt x="0" y="371"/>
                  </a:lnTo>
                  <a:lnTo>
                    <a:pt x="0" y="0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1674" y="1479"/>
              <a:ext cx="90" cy="84"/>
            </a:xfrm>
            <a:custGeom>
              <a:avLst/>
              <a:gdLst>
                <a:gd name="T0" fmla="*/ 0 w 398"/>
                <a:gd name="T1" fmla="*/ 0 h 372"/>
                <a:gd name="T2" fmla="*/ 397 w 398"/>
                <a:gd name="T3" fmla="*/ 0 h 372"/>
                <a:gd name="T4" fmla="*/ 397 w 398"/>
                <a:gd name="T5" fmla="*/ 371 h 372"/>
                <a:gd name="T6" fmla="*/ 0 w 398"/>
                <a:gd name="T7" fmla="*/ 371 h 372"/>
                <a:gd name="T8" fmla="*/ 0 w 398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72">
                  <a:moveTo>
                    <a:pt x="0" y="0"/>
                  </a:moveTo>
                  <a:lnTo>
                    <a:pt x="397" y="0"/>
                  </a:lnTo>
                  <a:lnTo>
                    <a:pt x="397" y="371"/>
                  </a:lnTo>
                  <a:lnTo>
                    <a:pt x="0" y="371"/>
                  </a:lnTo>
                  <a:lnTo>
                    <a:pt x="0" y="0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Cloud"/>
          <p:cNvSpPr>
            <a:spLocks noChangeAspect="1" noEditPoints="1" noChangeArrowheads="1"/>
          </p:cNvSpPr>
          <p:nvPr/>
        </p:nvSpPr>
        <p:spPr bwMode="auto">
          <a:xfrm>
            <a:off x="4191000" y="1524000"/>
            <a:ext cx="2514600" cy="15922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sz="1600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Internet</a:t>
            </a:r>
          </a:p>
        </p:txBody>
      </p:sp>
      <p:grpSp>
        <p:nvGrpSpPr>
          <p:cNvPr id="12" name="Group 49"/>
          <p:cNvGrpSpPr>
            <a:grpSpLocks/>
          </p:cNvGrpSpPr>
          <p:nvPr/>
        </p:nvGrpSpPr>
        <p:grpSpPr bwMode="auto">
          <a:xfrm rot="10800000">
            <a:off x="6629400" y="2667000"/>
            <a:ext cx="1533525" cy="2100263"/>
            <a:chOff x="3915" y="1784"/>
            <a:chExt cx="966" cy="1323"/>
          </a:xfrm>
        </p:grpSpPr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3915" y="1784"/>
              <a:ext cx="678" cy="1035"/>
              <a:chOff x="3915" y="1784"/>
              <a:chExt cx="678" cy="1035"/>
            </a:xfrm>
          </p:grpSpPr>
          <p:sp>
            <p:nvSpPr>
              <p:cNvPr id="26" name="Freeform 51"/>
              <p:cNvSpPr>
                <a:spLocks noChangeArrowheads="1"/>
              </p:cNvSpPr>
              <p:nvPr/>
            </p:nvSpPr>
            <p:spPr bwMode="auto">
              <a:xfrm>
                <a:off x="4015" y="1942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52"/>
              <p:cNvSpPr>
                <a:spLocks noChangeArrowheads="1"/>
              </p:cNvSpPr>
              <p:nvPr/>
            </p:nvSpPr>
            <p:spPr bwMode="auto">
              <a:xfrm>
                <a:off x="3915" y="1784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53"/>
              <p:cNvSpPr>
                <a:spLocks noChangeArrowheads="1"/>
              </p:cNvSpPr>
              <p:nvPr/>
            </p:nvSpPr>
            <p:spPr bwMode="auto">
              <a:xfrm>
                <a:off x="3955" y="1847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4011" y="1880"/>
              <a:ext cx="678" cy="1035"/>
              <a:chOff x="4011" y="1880"/>
              <a:chExt cx="678" cy="1035"/>
            </a:xfrm>
          </p:grpSpPr>
          <p:sp>
            <p:nvSpPr>
              <p:cNvPr id="23" name="Freeform 55"/>
              <p:cNvSpPr>
                <a:spLocks noChangeArrowheads="1"/>
              </p:cNvSpPr>
              <p:nvPr/>
            </p:nvSpPr>
            <p:spPr bwMode="auto">
              <a:xfrm>
                <a:off x="4111" y="2038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56"/>
              <p:cNvSpPr>
                <a:spLocks noChangeArrowheads="1"/>
              </p:cNvSpPr>
              <p:nvPr/>
            </p:nvSpPr>
            <p:spPr bwMode="auto">
              <a:xfrm>
                <a:off x="4011" y="1880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57"/>
              <p:cNvSpPr>
                <a:spLocks noChangeArrowheads="1"/>
              </p:cNvSpPr>
              <p:nvPr/>
            </p:nvSpPr>
            <p:spPr bwMode="auto">
              <a:xfrm>
                <a:off x="4051" y="1943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108" y="1976"/>
              <a:ext cx="677" cy="1035"/>
              <a:chOff x="4108" y="1976"/>
              <a:chExt cx="677" cy="1035"/>
            </a:xfrm>
          </p:grpSpPr>
          <p:sp>
            <p:nvSpPr>
              <p:cNvPr id="20" name="Freeform 59"/>
              <p:cNvSpPr>
                <a:spLocks noChangeArrowheads="1"/>
              </p:cNvSpPr>
              <p:nvPr/>
            </p:nvSpPr>
            <p:spPr bwMode="auto">
              <a:xfrm>
                <a:off x="4208" y="2134"/>
                <a:ext cx="578" cy="878"/>
              </a:xfrm>
              <a:custGeom>
                <a:avLst/>
                <a:gdLst>
                  <a:gd name="T0" fmla="*/ 312 w 2548"/>
                  <a:gd name="T1" fmla="*/ 0 h 3871"/>
                  <a:gd name="T2" fmla="*/ 1721 w 2548"/>
                  <a:gd name="T3" fmla="*/ 2222 h 3871"/>
                  <a:gd name="T4" fmla="*/ 1922 w 2548"/>
                  <a:gd name="T5" fmla="*/ 2094 h 3871"/>
                  <a:gd name="T6" fmla="*/ 2547 w 2548"/>
                  <a:gd name="T7" fmla="*/ 3870 h 3871"/>
                  <a:gd name="T8" fmla="*/ 1207 w 2548"/>
                  <a:gd name="T9" fmla="*/ 2548 h 3871"/>
                  <a:gd name="T10" fmla="*/ 1408 w 2548"/>
                  <a:gd name="T11" fmla="*/ 2420 h 3871"/>
                  <a:gd name="T12" fmla="*/ 0 w 2548"/>
                  <a:gd name="T13" fmla="*/ 198 h 3871"/>
                  <a:gd name="T14" fmla="*/ 312 w 2548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8" h="3871">
                    <a:moveTo>
                      <a:pt x="312" y="0"/>
                    </a:moveTo>
                    <a:lnTo>
                      <a:pt x="1721" y="2222"/>
                    </a:lnTo>
                    <a:lnTo>
                      <a:pt x="1922" y="2094"/>
                    </a:lnTo>
                    <a:lnTo>
                      <a:pt x="2547" y="3870"/>
                    </a:lnTo>
                    <a:lnTo>
                      <a:pt x="1207" y="2548"/>
                    </a:lnTo>
                    <a:lnTo>
                      <a:pt x="1408" y="2420"/>
                    </a:lnTo>
                    <a:lnTo>
                      <a:pt x="0" y="198"/>
                    </a:lnTo>
                    <a:lnTo>
                      <a:pt x="312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60"/>
              <p:cNvSpPr>
                <a:spLocks noChangeArrowheads="1"/>
              </p:cNvSpPr>
              <p:nvPr/>
            </p:nvSpPr>
            <p:spPr bwMode="auto">
              <a:xfrm>
                <a:off x="4108" y="1976"/>
                <a:ext cx="91" cy="77"/>
              </a:xfrm>
              <a:custGeom>
                <a:avLst/>
                <a:gdLst>
                  <a:gd name="T0" fmla="*/ 312 w 401"/>
                  <a:gd name="T1" fmla="*/ 0 h 338"/>
                  <a:gd name="T2" fmla="*/ 400 w 401"/>
                  <a:gd name="T3" fmla="*/ 139 h 338"/>
                  <a:gd name="T4" fmla="*/ 88 w 401"/>
                  <a:gd name="T5" fmla="*/ 337 h 338"/>
                  <a:gd name="T6" fmla="*/ 0 w 401"/>
                  <a:gd name="T7" fmla="*/ 198 h 338"/>
                  <a:gd name="T8" fmla="*/ 312 w 401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338">
                    <a:moveTo>
                      <a:pt x="312" y="0"/>
                    </a:moveTo>
                    <a:lnTo>
                      <a:pt x="400" y="139"/>
                    </a:lnTo>
                    <a:lnTo>
                      <a:pt x="88" y="337"/>
                    </a:lnTo>
                    <a:lnTo>
                      <a:pt x="0" y="198"/>
                    </a:lnTo>
                    <a:lnTo>
                      <a:pt x="312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61"/>
              <p:cNvSpPr>
                <a:spLocks noChangeArrowheads="1"/>
              </p:cNvSpPr>
              <p:nvPr/>
            </p:nvSpPr>
            <p:spPr bwMode="auto">
              <a:xfrm>
                <a:off x="4147" y="2039"/>
                <a:ext cx="111" cy="108"/>
              </a:xfrm>
              <a:custGeom>
                <a:avLst/>
                <a:gdLst>
                  <a:gd name="T0" fmla="*/ 313 w 491"/>
                  <a:gd name="T1" fmla="*/ 0 h 478"/>
                  <a:gd name="T2" fmla="*/ 490 w 491"/>
                  <a:gd name="T3" fmla="*/ 279 h 478"/>
                  <a:gd name="T4" fmla="*/ 178 w 491"/>
                  <a:gd name="T5" fmla="*/ 477 h 478"/>
                  <a:gd name="T6" fmla="*/ 0 w 491"/>
                  <a:gd name="T7" fmla="*/ 198 h 478"/>
                  <a:gd name="T8" fmla="*/ 313 w 491"/>
                  <a:gd name="T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1" h="478">
                    <a:moveTo>
                      <a:pt x="313" y="0"/>
                    </a:moveTo>
                    <a:lnTo>
                      <a:pt x="490" y="279"/>
                    </a:lnTo>
                    <a:lnTo>
                      <a:pt x="178" y="477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4203" y="2072"/>
              <a:ext cx="678" cy="1035"/>
              <a:chOff x="4203" y="2072"/>
              <a:chExt cx="678" cy="1035"/>
            </a:xfrm>
          </p:grpSpPr>
          <p:sp>
            <p:nvSpPr>
              <p:cNvPr id="17" name="Freeform 63"/>
              <p:cNvSpPr>
                <a:spLocks noChangeArrowheads="1"/>
              </p:cNvSpPr>
              <p:nvPr/>
            </p:nvSpPr>
            <p:spPr bwMode="auto">
              <a:xfrm>
                <a:off x="4303" y="2230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64"/>
              <p:cNvSpPr>
                <a:spLocks noChangeArrowheads="1"/>
              </p:cNvSpPr>
              <p:nvPr/>
            </p:nvSpPr>
            <p:spPr bwMode="auto">
              <a:xfrm>
                <a:off x="4203" y="2072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65"/>
              <p:cNvSpPr>
                <a:spLocks noChangeArrowheads="1"/>
              </p:cNvSpPr>
              <p:nvPr/>
            </p:nvSpPr>
            <p:spPr bwMode="auto">
              <a:xfrm>
                <a:off x="4243" y="2135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" name="Cloud"/>
          <p:cNvSpPr>
            <a:spLocks noChangeAspect="1" noEditPoints="1" noChangeArrowheads="1"/>
          </p:cNvSpPr>
          <p:nvPr/>
        </p:nvSpPr>
        <p:spPr bwMode="auto">
          <a:xfrm>
            <a:off x="7162800" y="4724400"/>
            <a:ext cx="1828800" cy="13716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r>
              <a:rPr lang="en-US" sz="1600" b="0" i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Broadcast Enabled Network</a:t>
            </a:r>
          </a:p>
        </p:txBody>
      </p:sp>
      <p:grpSp>
        <p:nvGrpSpPr>
          <p:cNvPr id="30" name="Group 67"/>
          <p:cNvGrpSpPr>
            <a:grpSpLocks/>
          </p:cNvGrpSpPr>
          <p:nvPr/>
        </p:nvGrpSpPr>
        <p:grpSpPr bwMode="auto">
          <a:xfrm flipH="1">
            <a:off x="2819400" y="3048000"/>
            <a:ext cx="1828800" cy="1828800"/>
            <a:chOff x="3915" y="1784"/>
            <a:chExt cx="966" cy="1323"/>
          </a:xfrm>
        </p:grpSpPr>
        <p:grpSp>
          <p:nvGrpSpPr>
            <p:cNvPr id="31" name="Group 68"/>
            <p:cNvGrpSpPr>
              <a:grpSpLocks/>
            </p:cNvGrpSpPr>
            <p:nvPr/>
          </p:nvGrpSpPr>
          <p:grpSpPr bwMode="auto">
            <a:xfrm>
              <a:off x="3915" y="1784"/>
              <a:ext cx="678" cy="1035"/>
              <a:chOff x="3915" y="1784"/>
              <a:chExt cx="678" cy="1035"/>
            </a:xfrm>
          </p:grpSpPr>
          <p:sp>
            <p:nvSpPr>
              <p:cNvPr id="44" name="Freeform 69"/>
              <p:cNvSpPr>
                <a:spLocks noChangeArrowheads="1"/>
              </p:cNvSpPr>
              <p:nvPr/>
            </p:nvSpPr>
            <p:spPr bwMode="auto">
              <a:xfrm>
                <a:off x="4015" y="1942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Freeform 70"/>
              <p:cNvSpPr>
                <a:spLocks noChangeArrowheads="1"/>
              </p:cNvSpPr>
              <p:nvPr/>
            </p:nvSpPr>
            <p:spPr bwMode="auto">
              <a:xfrm>
                <a:off x="3915" y="1784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Freeform 71"/>
              <p:cNvSpPr>
                <a:spLocks noChangeArrowheads="1"/>
              </p:cNvSpPr>
              <p:nvPr/>
            </p:nvSpPr>
            <p:spPr bwMode="auto">
              <a:xfrm>
                <a:off x="3955" y="1847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72"/>
            <p:cNvGrpSpPr>
              <a:grpSpLocks/>
            </p:cNvGrpSpPr>
            <p:nvPr/>
          </p:nvGrpSpPr>
          <p:grpSpPr bwMode="auto">
            <a:xfrm>
              <a:off x="4011" y="1880"/>
              <a:ext cx="678" cy="1035"/>
              <a:chOff x="4011" y="1880"/>
              <a:chExt cx="678" cy="1035"/>
            </a:xfrm>
          </p:grpSpPr>
          <p:sp>
            <p:nvSpPr>
              <p:cNvPr id="41" name="Freeform 73"/>
              <p:cNvSpPr>
                <a:spLocks noChangeArrowheads="1"/>
              </p:cNvSpPr>
              <p:nvPr/>
            </p:nvSpPr>
            <p:spPr bwMode="auto">
              <a:xfrm>
                <a:off x="4111" y="2038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74"/>
              <p:cNvSpPr>
                <a:spLocks noChangeArrowheads="1"/>
              </p:cNvSpPr>
              <p:nvPr/>
            </p:nvSpPr>
            <p:spPr bwMode="auto">
              <a:xfrm>
                <a:off x="4011" y="1880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75"/>
              <p:cNvSpPr>
                <a:spLocks noChangeArrowheads="1"/>
              </p:cNvSpPr>
              <p:nvPr/>
            </p:nvSpPr>
            <p:spPr bwMode="auto">
              <a:xfrm>
                <a:off x="4051" y="1943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76"/>
            <p:cNvGrpSpPr>
              <a:grpSpLocks/>
            </p:cNvGrpSpPr>
            <p:nvPr/>
          </p:nvGrpSpPr>
          <p:grpSpPr bwMode="auto">
            <a:xfrm>
              <a:off x="4108" y="1976"/>
              <a:ext cx="677" cy="1035"/>
              <a:chOff x="4108" y="1976"/>
              <a:chExt cx="677" cy="1035"/>
            </a:xfrm>
          </p:grpSpPr>
          <p:sp>
            <p:nvSpPr>
              <p:cNvPr id="38" name="Freeform 77"/>
              <p:cNvSpPr>
                <a:spLocks noChangeArrowheads="1"/>
              </p:cNvSpPr>
              <p:nvPr/>
            </p:nvSpPr>
            <p:spPr bwMode="auto">
              <a:xfrm>
                <a:off x="4208" y="2134"/>
                <a:ext cx="578" cy="878"/>
              </a:xfrm>
              <a:custGeom>
                <a:avLst/>
                <a:gdLst>
                  <a:gd name="T0" fmla="*/ 312 w 2548"/>
                  <a:gd name="T1" fmla="*/ 0 h 3871"/>
                  <a:gd name="T2" fmla="*/ 1721 w 2548"/>
                  <a:gd name="T3" fmla="*/ 2222 h 3871"/>
                  <a:gd name="T4" fmla="*/ 1922 w 2548"/>
                  <a:gd name="T5" fmla="*/ 2094 h 3871"/>
                  <a:gd name="T6" fmla="*/ 2547 w 2548"/>
                  <a:gd name="T7" fmla="*/ 3870 h 3871"/>
                  <a:gd name="T8" fmla="*/ 1207 w 2548"/>
                  <a:gd name="T9" fmla="*/ 2548 h 3871"/>
                  <a:gd name="T10" fmla="*/ 1408 w 2548"/>
                  <a:gd name="T11" fmla="*/ 2420 h 3871"/>
                  <a:gd name="T12" fmla="*/ 0 w 2548"/>
                  <a:gd name="T13" fmla="*/ 198 h 3871"/>
                  <a:gd name="T14" fmla="*/ 312 w 2548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8" h="3871">
                    <a:moveTo>
                      <a:pt x="312" y="0"/>
                    </a:moveTo>
                    <a:lnTo>
                      <a:pt x="1721" y="2222"/>
                    </a:lnTo>
                    <a:lnTo>
                      <a:pt x="1922" y="2094"/>
                    </a:lnTo>
                    <a:lnTo>
                      <a:pt x="2547" y="3870"/>
                    </a:lnTo>
                    <a:lnTo>
                      <a:pt x="1207" y="2548"/>
                    </a:lnTo>
                    <a:lnTo>
                      <a:pt x="1408" y="2420"/>
                    </a:lnTo>
                    <a:lnTo>
                      <a:pt x="0" y="198"/>
                    </a:lnTo>
                    <a:lnTo>
                      <a:pt x="312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Freeform 78"/>
              <p:cNvSpPr>
                <a:spLocks noChangeArrowheads="1"/>
              </p:cNvSpPr>
              <p:nvPr/>
            </p:nvSpPr>
            <p:spPr bwMode="auto">
              <a:xfrm>
                <a:off x="4108" y="1976"/>
                <a:ext cx="91" cy="77"/>
              </a:xfrm>
              <a:custGeom>
                <a:avLst/>
                <a:gdLst>
                  <a:gd name="T0" fmla="*/ 312 w 401"/>
                  <a:gd name="T1" fmla="*/ 0 h 338"/>
                  <a:gd name="T2" fmla="*/ 400 w 401"/>
                  <a:gd name="T3" fmla="*/ 139 h 338"/>
                  <a:gd name="T4" fmla="*/ 88 w 401"/>
                  <a:gd name="T5" fmla="*/ 337 h 338"/>
                  <a:gd name="T6" fmla="*/ 0 w 401"/>
                  <a:gd name="T7" fmla="*/ 198 h 338"/>
                  <a:gd name="T8" fmla="*/ 312 w 401"/>
                  <a:gd name="T9" fmla="*/ 0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338">
                    <a:moveTo>
                      <a:pt x="312" y="0"/>
                    </a:moveTo>
                    <a:lnTo>
                      <a:pt x="400" y="139"/>
                    </a:lnTo>
                    <a:lnTo>
                      <a:pt x="88" y="337"/>
                    </a:lnTo>
                    <a:lnTo>
                      <a:pt x="0" y="198"/>
                    </a:lnTo>
                    <a:lnTo>
                      <a:pt x="312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Freeform 79"/>
              <p:cNvSpPr>
                <a:spLocks noChangeArrowheads="1"/>
              </p:cNvSpPr>
              <p:nvPr/>
            </p:nvSpPr>
            <p:spPr bwMode="auto">
              <a:xfrm>
                <a:off x="4147" y="2039"/>
                <a:ext cx="111" cy="108"/>
              </a:xfrm>
              <a:custGeom>
                <a:avLst/>
                <a:gdLst>
                  <a:gd name="T0" fmla="*/ 313 w 491"/>
                  <a:gd name="T1" fmla="*/ 0 h 478"/>
                  <a:gd name="T2" fmla="*/ 490 w 491"/>
                  <a:gd name="T3" fmla="*/ 279 h 478"/>
                  <a:gd name="T4" fmla="*/ 178 w 491"/>
                  <a:gd name="T5" fmla="*/ 477 h 478"/>
                  <a:gd name="T6" fmla="*/ 0 w 491"/>
                  <a:gd name="T7" fmla="*/ 198 h 478"/>
                  <a:gd name="T8" fmla="*/ 313 w 491"/>
                  <a:gd name="T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1" h="478">
                    <a:moveTo>
                      <a:pt x="313" y="0"/>
                    </a:moveTo>
                    <a:lnTo>
                      <a:pt x="490" y="279"/>
                    </a:lnTo>
                    <a:lnTo>
                      <a:pt x="178" y="477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" name="Group 80"/>
            <p:cNvGrpSpPr>
              <a:grpSpLocks/>
            </p:cNvGrpSpPr>
            <p:nvPr/>
          </p:nvGrpSpPr>
          <p:grpSpPr bwMode="auto">
            <a:xfrm>
              <a:off x="4203" y="2072"/>
              <a:ext cx="678" cy="1035"/>
              <a:chOff x="4203" y="2072"/>
              <a:chExt cx="678" cy="1035"/>
            </a:xfrm>
          </p:grpSpPr>
          <p:sp>
            <p:nvSpPr>
              <p:cNvPr id="35" name="Freeform 81"/>
              <p:cNvSpPr>
                <a:spLocks noChangeArrowheads="1"/>
              </p:cNvSpPr>
              <p:nvPr/>
            </p:nvSpPr>
            <p:spPr bwMode="auto">
              <a:xfrm>
                <a:off x="4303" y="2230"/>
                <a:ext cx="578" cy="878"/>
              </a:xfrm>
              <a:custGeom>
                <a:avLst/>
                <a:gdLst>
                  <a:gd name="T0" fmla="*/ 313 w 2549"/>
                  <a:gd name="T1" fmla="*/ 0 h 3871"/>
                  <a:gd name="T2" fmla="*/ 1722 w 2549"/>
                  <a:gd name="T3" fmla="*/ 2222 h 3871"/>
                  <a:gd name="T4" fmla="*/ 1923 w 2549"/>
                  <a:gd name="T5" fmla="*/ 2094 h 3871"/>
                  <a:gd name="T6" fmla="*/ 2548 w 2549"/>
                  <a:gd name="T7" fmla="*/ 3870 h 3871"/>
                  <a:gd name="T8" fmla="*/ 1208 w 2549"/>
                  <a:gd name="T9" fmla="*/ 2548 h 3871"/>
                  <a:gd name="T10" fmla="*/ 1409 w 2549"/>
                  <a:gd name="T11" fmla="*/ 2420 h 3871"/>
                  <a:gd name="T12" fmla="*/ 0 w 2549"/>
                  <a:gd name="T13" fmla="*/ 198 h 3871"/>
                  <a:gd name="T14" fmla="*/ 313 w 2549"/>
                  <a:gd name="T15" fmla="*/ 0 h 38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49" h="3871">
                    <a:moveTo>
                      <a:pt x="313" y="0"/>
                    </a:moveTo>
                    <a:lnTo>
                      <a:pt x="1722" y="2222"/>
                    </a:lnTo>
                    <a:lnTo>
                      <a:pt x="1923" y="2094"/>
                    </a:lnTo>
                    <a:lnTo>
                      <a:pt x="2548" y="3870"/>
                    </a:lnTo>
                    <a:lnTo>
                      <a:pt x="1208" y="2548"/>
                    </a:lnTo>
                    <a:lnTo>
                      <a:pt x="1409" y="2420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82"/>
              <p:cNvSpPr>
                <a:spLocks noChangeArrowheads="1"/>
              </p:cNvSpPr>
              <p:nvPr/>
            </p:nvSpPr>
            <p:spPr bwMode="auto">
              <a:xfrm>
                <a:off x="4203" y="2072"/>
                <a:ext cx="91" cy="77"/>
              </a:xfrm>
              <a:custGeom>
                <a:avLst/>
                <a:gdLst>
                  <a:gd name="T0" fmla="*/ 314 w 403"/>
                  <a:gd name="T1" fmla="*/ 0 h 339"/>
                  <a:gd name="T2" fmla="*/ 402 w 403"/>
                  <a:gd name="T3" fmla="*/ 139 h 339"/>
                  <a:gd name="T4" fmla="*/ 89 w 403"/>
                  <a:gd name="T5" fmla="*/ 338 h 339"/>
                  <a:gd name="T6" fmla="*/ 0 w 403"/>
                  <a:gd name="T7" fmla="*/ 199 h 339"/>
                  <a:gd name="T8" fmla="*/ 314 w 403"/>
                  <a:gd name="T9" fmla="*/ 0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3" h="339">
                    <a:moveTo>
                      <a:pt x="314" y="0"/>
                    </a:moveTo>
                    <a:lnTo>
                      <a:pt x="402" y="139"/>
                    </a:lnTo>
                    <a:lnTo>
                      <a:pt x="89" y="338"/>
                    </a:lnTo>
                    <a:lnTo>
                      <a:pt x="0" y="199"/>
                    </a:lnTo>
                    <a:lnTo>
                      <a:pt x="314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83"/>
              <p:cNvSpPr>
                <a:spLocks noChangeArrowheads="1"/>
              </p:cNvSpPr>
              <p:nvPr/>
            </p:nvSpPr>
            <p:spPr bwMode="auto">
              <a:xfrm>
                <a:off x="4243" y="2135"/>
                <a:ext cx="112" cy="109"/>
              </a:xfrm>
              <a:custGeom>
                <a:avLst/>
                <a:gdLst>
                  <a:gd name="T0" fmla="*/ 313 w 492"/>
                  <a:gd name="T1" fmla="*/ 0 h 479"/>
                  <a:gd name="T2" fmla="*/ 491 w 492"/>
                  <a:gd name="T3" fmla="*/ 279 h 479"/>
                  <a:gd name="T4" fmla="*/ 177 w 492"/>
                  <a:gd name="T5" fmla="*/ 478 h 479"/>
                  <a:gd name="T6" fmla="*/ 0 w 492"/>
                  <a:gd name="T7" fmla="*/ 198 h 479"/>
                  <a:gd name="T8" fmla="*/ 313 w 492"/>
                  <a:gd name="T9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2" h="479">
                    <a:moveTo>
                      <a:pt x="313" y="0"/>
                    </a:moveTo>
                    <a:lnTo>
                      <a:pt x="491" y="279"/>
                    </a:lnTo>
                    <a:lnTo>
                      <a:pt x="177" y="478"/>
                    </a:lnTo>
                    <a:lnTo>
                      <a:pt x="0" y="198"/>
                    </a:lnTo>
                    <a:lnTo>
                      <a:pt x="313" y="0"/>
                    </a:lnTo>
                  </a:path>
                </a:pathLst>
              </a:custGeom>
              <a:solidFill>
                <a:srgbClr val="FF0000"/>
              </a:solidFill>
              <a:ln w="1257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990600" y="5843588"/>
            <a:ext cx="220980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6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GB" sz="2400" b="0" i="0"/>
              <a:t>Victim System</a:t>
            </a:r>
          </a:p>
        </p:txBody>
      </p:sp>
      <p:pic>
        <p:nvPicPr>
          <p:cNvPr id="48" name="Picture 8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1082675" cy="9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grpSp>
        <p:nvGrpSpPr>
          <p:cNvPr id="49" name="Group 86"/>
          <p:cNvGrpSpPr>
            <a:grpSpLocks/>
          </p:cNvGrpSpPr>
          <p:nvPr/>
        </p:nvGrpSpPr>
        <p:grpSpPr bwMode="auto">
          <a:xfrm rot="3065834">
            <a:off x="5867400" y="3810000"/>
            <a:ext cx="2284413" cy="303213"/>
            <a:chOff x="1584" y="1425"/>
            <a:chExt cx="1439" cy="191"/>
          </a:xfrm>
        </p:grpSpPr>
        <p:sp>
          <p:nvSpPr>
            <p:cNvPr id="50" name="Freeform 87"/>
            <p:cNvSpPr>
              <a:spLocks noChangeArrowheads="1"/>
            </p:cNvSpPr>
            <p:nvPr/>
          </p:nvSpPr>
          <p:spPr bwMode="auto">
            <a:xfrm>
              <a:off x="1809" y="1425"/>
              <a:ext cx="1215" cy="192"/>
            </a:xfrm>
            <a:custGeom>
              <a:avLst/>
              <a:gdLst>
                <a:gd name="T0" fmla="*/ 0 w 5359"/>
                <a:gd name="T1" fmla="*/ 238 h 848"/>
                <a:gd name="T2" fmla="*/ 3157 w 5359"/>
                <a:gd name="T3" fmla="*/ 238 h 848"/>
                <a:gd name="T4" fmla="*/ 3157 w 5359"/>
                <a:gd name="T5" fmla="*/ 0 h 848"/>
                <a:gd name="T6" fmla="*/ 5358 w 5359"/>
                <a:gd name="T7" fmla="*/ 423 h 848"/>
                <a:gd name="T8" fmla="*/ 3157 w 5359"/>
                <a:gd name="T9" fmla="*/ 847 h 848"/>
                <a:gd name="T10" fmla="*/ 3157 w 5359"/>
                <a:gd name="T11" fmla="*/ 609 h 848"/>
                <a:gd name="T12" fmla="*/ 0 w 5359"/>
                <a:gd name="T13" fmla="*/ 609 h 848"/>
                <a:gd name="T14" fmla="*/ 0 w 5359"/>
                <a:gd name="T15" fmla="*/ 238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59" h="848">
                  <a:moveTo>
                    <a:pt x="0" y="238"/>
                  </a:moveTo>
                  <a:lnTo>
                    <a:pt x="3157" y="238"/>
                  </a:lnTo>
                  <a:lnTo>
                    <a:pt x="3157" y="0"/>
                  </a:lnTo>
                  <a:lnTo>
                    <a:pt x="5358" y="423"/>
                  </a:lnTo>
                  <a:lnTo>
                    <a:pt x="3157" y="847"/>
                  </a:lnTo>
                  <a:lnTo>
                    <a:pt x="3157" y="609"/>
                  </a:lnTo>
                  <a:lnTo>
                    <a:pt x="0" y="609"/>
                  </a:lnTo>
                  <a:lnTo>
                    <a:pt x="0" y="238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88"/>
            <p:cNvSpPr>
              <a:spLocks noChangeArrowheads="1"/>
            </p:cNvSpPr>
            <p:nvPr/>
          </p:nvSpPr>
          <p:spPr bwMode="auto">
            <a:xfrm>
              <a:off x="1584" y="1479"/>
              <a:ext cx="45" cy="84"/>
            </a:xfrm>
            <a:custGeom>
              <a:avLst/>
              <a:gdLst>
                <a:gd name="T0" fmla="*/ 0 w 199"/>
                <a:gd name="T1" fmla="*/ 0 h 372"/>
                <a:gd name="T2" fmla="*/ 198 w 199"/>
                <a:gd name="T3" fmla="*/ 0 h 372"/>
                <a:gd name="T4" fmla="*/ 198 w 199"/>
                <a:gd name="T5" fmla="*/ 371 h 372"/>
                <a:gd name="T6" fmla="*/ 0 w 199"/>
                <a:gd name="T7" fmla="*/ 371 h 372"/>
                <a:gd name="T8" fmla="*/ 0 w 199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" h="372">
                  <a:moveTo>
                    <a:pt x="0" y="0"/>
                  </a:moveTo>
                  <a:lnTo>
                    <a:pt x="198" y="0"/>
                  </a:lnTo>
                  <a:lnTo>
                    <a:pt x="198" y="371"/>
                  </a:lnTo>
                  <a:lnTo>
                    <a:pt x="0" y="371"/>
                  </a:lnTo>
                  <a:lnTo>
                    <a:pt x="0" y="0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89"/>
            <p:cNvSpPr>
              <a:spLocks noChangeArrowheads="1"/>
            </p:cNvSpPr>
            <p:nvPr/>
          </p:nvSpPr>
          <p:spPr bwMode="auto">
            <a:xfrm>
              <a:off x="1674" y="1479"/>
              <a:ext cx="90" cy="84"/>
            </a:xfrm>
            <a:custGeom>
              <a:avLst/>
              <a:gdLst>
                <a:gd name="T0" fmla="*/ 0 w 398"/>
                <a:gd name="T1" fmla="*/ 0 h 372"/>
                <a:gd name="T2" fmla="*/ 397 w 398"/>
                <a:gd name="T3" fmla="*/ 0 h 372"/>
                <a:gd name="T4" fmla="*/ 397 w 398"/>
                <a:gd name="T5" fmla="*/ 371 h 372"/>
                <a:gd name="T6" fmla="*/ 0 w 398"/>
                <a:gd name="T7" fmla="*/ 371 h 372"/>
                <a:gd name="T8" fmla="*/ 0 w 398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8" h="372">
                  <a:moveTo>
                    <a:pt x="0" y="0"/>
                  </a:moveTo>
                  <a:lnTo>
                    <a:pt x="397" y="0"/>
                  </a:lnTo>
                  <a:lnTo>
                    <a:pt x="397" y="371"/>
                  </a:lnTo>
                  <a:lnTo>
                    <a:pt x="0" y="371"/>
                  </a:lnTo>
                  <a:lnTo>
                    <a:pt x="0" y="0"/>
                  </a:lnTo>
                </a:path>
              </a:pathLst>
            </a:custGeom>
            <a:solidFill>
              <a:srgbClr val="00CC99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134895" y="6248492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03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ICMP 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attacks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90000"/>
              </a:lnSpc>
            </a:pPr>
            <a:r>
              <a:rPr lang="en-US" sz="2800" dirty="0" smtClean="0"/>
              <a:t>No authentication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ICMP redirect message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Can cause the host to switch gateways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Benefit of doing this?</a:t>
            </a:r>
          </a:p>
          <a:p>
            <a:pPr lvl="2">
              <a:lnSpc>
                <a:spcPct val="90000"/>
              </a:lnSpc>
            </a:pPr>
            <a:r>
              <a:rPr lang="en-US" sz="2800" dirty="0" smtClean="0"/>
              <a:t>Man in the middle attack, sniffing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ICMP destination unreachable</a:t>
            </a:r>
            <a:endParaRPr lang="en-US" sz="2800" baseline="300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Can cause the host to drop connection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ICMP echo request/reply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 smtClean="0"/>
              <a:t>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Distance Vector </a:t>
            </a:r>
            <a:r>
              <a:rPr lang="en-US" sz="2800" dirty="0" smtClean="0"/>
              <a:t>Routing (DVR)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Announce </a:t>
            </a:r>
            <a:r>
              <a:rPr lang="en-US" sz="2400" i="1" dirty="0" smtClean="0"/>
              <a:t>ZERO</a:t>
            </a:r>
            <a:r>
              <a:rPr lang="en-US" sz="2400" dirty="0" smtClean="0"/>
              <a:t> </a:t>
            </a:r>
            <a:r>
              <a:rPr lang="en-US" sz="2400" dirty="0"/>
              <a:t>distance to all other nodes</a:t>
            </a:r>
          </a:p>
          <a:p>
            <a:pPr lvl="2">
              <a:lnSpc>
                <a:spcPct val="90000"/>
              </a:lnSpc>
            </a:pPr>
            <a:r>
              <a:rPr lang="en-US" sz="2000" dirty="0" err="1"/>
              <a:t>Blackhole</a:t>
            </a:r>
            <a:r>
              <a:rPr lang="en-US" sz="2000" dirty="0"/>
              <a:t> traffic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Eavesdrop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Link State </a:t>
            </a:r>
            <a:r>
              <a:rPr lang="en-US" sz="2800" dirty="0" smtClean="0"/>
              <a:t>Routing (LSR)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Can drop links randomly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Can claim direct link to any other routers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bit harder to attack than DV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Border Gateway </a:t>
            </a:r>
            <a:r>
              <a:rPr lang="en-US" sz="2800" dirty="0" smtClean="0"/>
              <a:t>Protocol (BGP)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Autonomous </a:t>
            </a:r>
            <a:r>
              <a:rPr lang="en-US" sz="2400" dirty="0" smtClean="0"/>
              <a:t>Systems (</a:t>
            </a:r>
            <a:r>
              <a:rPr lang="en-US" sz="2400" dirty="0" err="1" smtClean="0"/>
              <a:t>ASes</a:t>
            </a:r>
            <a:r>
              <a:rPr lang="en-US" sz="2400" dirty="0" smtClean="0"/>
              <a:t>) </a:t>
            </a:r>
            <a:r>
              <a:rPr lang="en-US" sz="2400" dirty="0"/>
              <a:t>can announce arbitrary prefix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ASes</a:t>
            </a:r>
            <a:r>
              <a:rPr lang="en-US" sz="2400" dirty="0"/>
              <a:t> can alter path</a:t>
            </a:r>
          </a:p>
        </p:txBody>
      </p:sp>
    </p:spTree>
    <p:extLst>
      <p:ext uri="{BB962C8B-B14F-4D97-AF65-F5344CB8AC3E}">
        <p14:creationId xmlns:p14="http://schemas.microsoft.com/office/powerpoint/2010/main" val="32099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TCP </a:t>
            </a:r>
            <a:r>
              <a:rPr lang="en-US" dirty="0" smtClean="0"/>
              <a:t>attacks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4572000"/>
            <a:ext cx="8229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11163" indent="-34290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anose="05000000000000000000" pitchFamily="2" charset="2"/>
              <a:buChar char="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9775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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60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anose="05040102010807070707" pitchFamily="18" charset="2"/>
              <a:buChar char="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8113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928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19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93976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" panose="05000000000000000000" pitchFamily="2" charset="2"/>
              </a:rPr>
              <a:t>Issues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Server needs to keep waiting for ACK y+1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ym typeface="Wingdings" panose="05000000000000000000" pitchFamily="2" charset="2"/>
              </a:rPr>
              <a:t>Server recognizes Client based on IP address/port and y+1</a:t>
            </a:r>
            <a:endParaRPr lang="en-US" sz="2400" baseline="-25000" dirty="0">
              <a:sym typeface="Wingdings" panose="05000000000000000000" pitchFamily="2" charset="2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228600" y="2362201"/>
            <a:ext cx="2438401" cy="1752601"/>
            <a:chOff x="96" y="1488"/>
            <a:chExt cx="1536" cy="110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96" y="2304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sz="2400" b="0" i="0" dirty="0">
                  <a:latin typeface="Times New Roman" panose="02020603050405020304" pitchFamily="18" charset="0"/>
                </a:rPr>
                <a:t>Client</a:t>
              </a:r>
            </a:p>
          </p:txBody>
        </p:sp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88"/>
              <a:ext cx="912" cy="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5334000" y="2514600"/>
            <a:ext cx="1674813" cy="630238"/>
            <a:chOff x="3312" y="1584"/>
            <a:chExt cx="1055" cy="397"/>
          </a:xfrm>
        </p:grpSpPr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312" y="1584"/>
              <a:ext cx="1055" cy="159"/>
              <a:chOff x="3312" y="1584"/>
              <a:chExt cx="1055" cy="159"/>
            </a:xfrm>
          </p:grpSpPr>
          <p:sp>
            <p:nvSpPr>
              <p:cNvPr id="12" name="Freeform 12"/>
              <p:cNvSpPr>
                <a:spLocks noChangeArrowheads="1"/>
              </p:cNvSpPr>
              <p:nvPr/>
            </p:nvSpPr>
            <p:spPr bwMode="auto">
              <a:xfrm>
                <a:off x="3477" y="1584"/>
                <a:ext cx="891" cy="160"/>
              </a:xfrm>
              <a:custGeom>
                <a:avLst/>
                <a:gdLst>
                  <a:gd name="T0" fmla="*/ 0 w 3931"/>
                  <a:gd name="T1" fmla="*/ 176 h 707"/>
                  <a:gd name="T2" fmla="*/ 2766 w 3931"/>
                  <a:gd name="T3" fmla="*/ 176 h 707"/>
                  <a:gd name="T4" fmla="*/ 2766 w 3931"/>
                  <a:gd name="T5" fmla="*/ 0 h 707"/>
                  <a:gd name="T6" fmla="*/ 3930 w 3931"/>
                  <a:gd name="T7" fmla="*/ 353 h 707"/>
                  <a:gd name="T8" fmla="*/ 2766 w 3931"/>
                  <a:gd name="T9" fmla="*/ 706 h 707"/>
                  <a:gd name="T10" fmla="*/ 2766 w 3931"/>
                  <a:gd name="T11" fmla="*/ 530 h 707"/>
                  <a:gd name="T12" fmla="*/ 0 w 3931"/>
                  <a:gd name="T13" fmla="*/ 530 h 707"/>
                  <a:gd name="T14" fmla="*/ 0 w 3931"/>
                  <a:gd name="T15" fmla="*/ 176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31" h="707">
                    <a:moveTo>
                      <a:pt x="0" y="176"/>
                    </a:moveTo>
                    <a:lnTo>
                      <a:pt x="2766" y="176"/>
                    </a:lnTo>
                    <a:lnTo>
                      <a:pt x="2766" y="0"/>
                    </a:lnTo>
                    <a:lnTo>
                      <a:pt x="3930" y="353"/>
                    </a:lnTo>
                    <a:lnTo>
                      <a:pt x="2766" y="706"/>
                    </a:lnTo>
                    <a:lnTo>
                      <a:pt x="2766" y="530"/>
                    </a:lnTo>
                    <a:lnTo>
                      <a:pt x="0" y="530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 noChangeArrowheads="1"/>
              </p:cNvSpPr>
              <p:nvPr/>
            </p:nvSpPr>
            <p:spPr bwMode="auto">
              <a:xfrm>
                <a:off x="3312" y="1624"/>
                <a:ext cx="33" cy="81"/>
              </a:xfrm>
              <a:custGeom>
                <a:avLst/>
                <a:gdLst>
                  <a:gd name="T0" fmla="*/ 0 w 146"/>
                  <a:gd name="T1" fmla="*/ 0 h 355"/>
                  <a:gd name="T2" fmla="*/ 145 w 146"/>
                  <a:gd name="T3" fmla="*/ 0 h 355"/>
                  <a:gd name="T4" fmla="*/ 145 w 146"/>
                  <a:gd name="T5" fmla="*/ 354 h 355"/>
                  <a:gd name="T6" fmla="*/ 0 w 146"/>
                  <a:gd name="T7" fmla="*/ 354 h 355"/>
                  <a:gd name="T8" fmla="*/ 0 w 146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355">
                    <a:moveTo>
                      <a:pt x="0" y="0"/>
                    </a:moveTo>
                    <a:lnTo>
                      <a:pt x="145" y="0"/>
                    </a:lnTo>
                    <a:lnTo>
                      <a:pt x="145" y="354"/>
                    </a:lnTo>
                    <a:lnTo>
                      <a:pt x="0" y="3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 noChangeArrowheads="1"/>
              </p:cNvSpPr>
              <p:nvPr/>
            </p:nvSpPr>
            <p:spPr bwMode="auto">
              <a:xfrm>
                <a:off x="3378" y="1624"/>
                <a:ext cx="66" cy="81"/>
              </a:xfrm>
              <a:custGeom>
                <a:avLst/>
                <a:gdLst>
                  <a:gd name="T0" fmla="*/ 0 w 292"/>
                  <a:gd name="T1" fmla="*/ 0 h 355"/>
                  <a:gd name="T2" fmla="*/ 291 w 292"/>
                  <a:gd name="T3" fmla="*/ 0 h 355"/>
                  <a:gd name="T4" fmla="*/ 291 w 292"/>
                  <a:gd name="T5" fmla="*/ 354 h 355"/>
                  <a:gd name="T6" fmla="*/ 0 w 292"/>
                  <a:gd name="T7" fmla="*/ 354 h 355"/>
                  <a:gd name="T8" fmla="*/ 0 w 292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355">
                    <a:moveTo>
                      <a:pt x="0" y="0"/>
                    </a:moveTo>
                    <a:lnTo>
                      <a:pt x="291" y="0"/>
                    </a:lnTo>
                    <a:lnTo>
                      <a:pt x="291" y="354"/>
                    </a:lnTo>
                    <a:lnTo>
                      <a:pt x="0" y="3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3360" y="1744"/>
              <a:ext cx="72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sz="2000" b="0" i="0">
                  <a:latin typeface="Times New Roman" panose="02020603050405020304" pitchFamily="18" charset="0"/>
                </a:rPr>
                <a:t>SYN x</a:t>
              </a:r>
            </a:p>
          </p:txBody>
        </p:sp>
      </p:grpSp>
      <p:grpSp>
        <p:nvGrpSpPr>
          <p:cNvPr id="15" name="Group 28"/>
          <p:cNvGrpSpPr>
            <a:grpSpLocks/>
          </p:cNvGrpSpPr>
          <p:nvPr/>
        </p:nvGrpSpPr>
        <p:grpSpPr bwMode="auto">
          <a:xfrm>
            <a:off x="2362200" y="2819400"/>
            <a:ext cx="1981200" cy="630238"/>
            <a:chOff x="1440" y="1776"/>
            <a:chExt cx="1248" cy="397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440" y="1776"/>
              <a:ext cx="1055" cy="159"/>
              <a:chOff x="1440" y="1776"/>
              <a:chExt cx="1055" cy="159"/>
            </a:xfrm>
          </p:grpSpPr>
          <p:sp>
            <p:nvSpPr>
              <p:cNvPr id="18" name="Freeform 18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891" cy="160"/>
              </a:xfrm>
              <a:custGeom>
                <a:avLst/>
                <a:gdLst>
                  <a:gd name="T0" fmla="*/ 3929 w 3930"/>
                  <a:gd name="T1" fmla="*/ 176 h 707"/>
                  <a:gd name="T2" fmla="*/ 1164 w 3930"/>
                  <a:gd name="T3" fmla="*/ 176 h 707"/>
                  <a:gd name="T4" fmla="*/ 1164 w 3930"/>
                  <a:gd name="T5" fmla="*/ 0 h 707"/>
                  <a:gd name="T6" fmla="*/ 0 w 3930"/>
                  <a:gd name="T7" fmla="*/ 353 h 707"/>
                  <a:gd name="T8" fmla="*/ 1164 w 3930"/>
                  <a:gd name="T9" fmla="*/ 706 h 707"/>
                  <a:gd name="T10" fmla="*/ 1164 w 3930"/>
                  <a:gd name="T11" fmla="*/ 530 h 707"/>
                  <a:gd name="T12" fmla="*/ 3929 w 3930"/>
                  <a:gd name="T13" fmla="*/ 530 h 707"/>
                  <a:gd name="T14" fmla="*/ 3929 w 3930"/>
                  <a:gd name="T15" fmla="*/ 176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30" h="707">
                    <a:moveTo>
                      <a:pt x="3929" y="176"/>
                    </a:moveTo>
                    <a:lnTo>
                      <a:pt x="1164" y="176"/>
                    </a:lnTo>
                    <a:lnTo>
                      <a:pt x="1164" y="0"/>
                    </a:lnTo>
                    <a:lnTo>
                      <a:pt x="0" y="353"/>
                    </a:lnTo>
                    <a:lnTo>
                      <a:pt x="1164" y="706"/>
                    </a:lnTo>
                    <a:lnTo>
                      <a:pt x="1164" y="530"/>
                    </a:lnTo>
                    <a:lnTo>
                      <a:pt x="3929" y="530"/>
                    </a:lnTo>
                    <a:lnTo>
                      <a:pt x="3929" y="176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9"/>
              <p:cNvSpPr>
                <a:spLocks noChangeArrowheads="1"/>
              </p:cNvSpPr>
              <p:nvPr/>
            </p:nvSpPr>
            <p:spPr bwMode="auto">
              <a:xfrm>
                <a:off x="2463" y="1816"/>
                <a:ext cx="33" cy="81"/>
              </a:xfrm>
              <a:custGeom>
                <a:avLst/>
                <a:gdLst>
                  <a:gd name="T0" fmla="*/ 145 w 146"/>
                  <a:gd name="T1" fmla="*/ 0 h 355"/>
                  <a:gd name="T2" fmla="*/ 0 w 146"/>
                  <a:gd name="T3" fmla="*/ 0 h 355"/>
                  <a:gd name="T4" fmla="*/ 0 w 146"/>
                  <a:gd name="T5" fmla="*/ 354 h 355"/>
                  <a:gd name="T6" fmla="*/ 145 w 146"/>
                  <a:gd name="T7" fmla="*/ 354 h 355"/>
                  <a:gd name="T8" fmla="*/ 145 w 146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355">
                    <a:moveTo>
                      <a:pt x="145" y="0"/>
                    </a:moveTo>
                    <a:lnTo>
                      <a:pt x="0" y="0"/>
                    </a:lnTo>
                    <a:lnTo>
                      <a:pt x="0" y="354"/>
                    </a:lnTo>
                    <a:lnTo>
                      <a:pt x="145" y="354"/>
                    </a:lnTo>
                    <a:lnTo>
                      <a:pt x="145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20"/>
              <p:cNvSpPr>
                <a:spLocks noChangeArrowheads="1"/>
              </p:cNvSpPr>
              <p:nvPr/>
            </p:nvSpPr>
            <p:spPr bwMode="auto">
              <a:xfrm>
                <a:off x="2364" y="1816"/>
                <a:ext cx="66" cy="81"/>
              </a:xfrm>
              <a:custGeom>
                <a:avLst/>
                <a:gdLst>
                  <a:gd name="T0" fmla="*/ 291 w 292"/>
                  <a:gd name="T1" fmla="*/ 0 h 355"/>
                  <a:gd name="T2" fmla="*/ 0 w 292"/>
                  <a:gd name="T3" fmla="*/ 0 h 355"/>
                  <a:gd name="T4" fmla="*/ 0 w 292"/>
                  <a:gd name="T5" fmla="*/ 354 h 355"/>
                  <a:gd name="T6" fmla="*/ 291 w 292"/>
                  <a:gd name="T7" fmla="*/ 354 h 355"/>
                  <a:gd name="T8" fmla="*/ 291 w 292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355">
                    <a:moveTo>
                      <a:pt x="291" y="0"/>
                    </a:moveTo>
                    <a:lnTo>
                      <a:pt x="0" y="0"/>
                    </a:lnTo>
                    <a:lnTo>
                      <a:pt x="0" y="354"/>
                    </a:lnTo>
                    <a:lnTo>
                      <a:pt x="291" y="354"/>
                    </a:lnTo>
                    <a:lnTo>
                      <a:pt x="291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1488" y="1936"/>
              <a:ext cx="120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800" rIns="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sz="2000" b="0" i="0">
                  <a:latin typeface="Times New Roman" panose="02020603050405020304" pitchFamily="18" charset="0"/>
                </a:rPr>
                <a:t>SYN y | ACK x+1</a:t>
              </a:r>
            </a:p>
          </p:txBody>
        </p:sp>
      </p:grpSp>
      <p:grpSp>
        <p:nvGrpSpPr>
          <p:cNvPr id="21" name="Group 22"/>
          <p:cNvGrpSpPr>
            <a:grpSpLocks/>
          </p:cNvGrpSpPr>
          <p:nvPr/>
        </p:nvGrpSpPr>
        <p:grpSpPr bwMode="auto">
          <a:xfrm>
            <a:off x="5257800" y="3276600"/>
            <a:ext cx="1827213" cy="630238"/>
            <a:chOff x="3312" y="2064"/>
            <a:chExt cx="1055" cy="397"/>
          </a:xfrm>
        </p:grpSpPr>
        <p:grpSp>
          <p:nvGrpSpPr>
            <p:cNvPr id="22" name="Group 23"/>
            <p:cNvGrpSpPr>
              <a:grpSpLocks/>
            </p:cNvGrpSpPr>
            <p:nvPr/>
          </p:nvGrpSpPr>
          <p:grpSpPr bwMode="auto">
            <a:xfrm>
              <a:off x="3312" y="2064"/>
              <a:ext cx="1055" cy="159"/>
              <a:chOff x="3312" y="2064"/>
              <a:chExt cx="1055" cy="159"/>
            </a:xfrm>
          </p:grpSpPr>
          <p:sp>
            <p:nvSpPr>
              <p:cNvPr id="24" name="Freeform 24"/>
              <p:cNvSpPr>
                <a:spLocks noChangeArrowheads="1"/>
              </p:cNvSpPr>
              <p:nvPr/>
            </p:nvSpPr>
            <p:spPr bwMode="auto">
              <a:xfrm>
                <a:off x="3477" y="2064"/>
                <a:ext cx="891" cy="160"/>
              </a:xfrm>
              <a:custGeom>
                <a:avLst/>
                <a:gdLst>
                  <a:gd name="T0" fmla="*/ 0 w 3931"/>
                  <a:gd name="T1" fmla="*/ 176 h 707"/>
                  <a:gd name="T2" fmla="*/ 2766 w 3931"/>
                  <a:gd name="T3" fmla="*/ 176 h 707"/>
                  <a:gd name="T4" fmla="*/ 2766 w 3931"/>
                  <a:gd name="T5" fmla="*/ 0 h 707"/>
                  <a:gd name="T6" fmla="*/ 3930 w 3931"/>
                  <a:gd name="T7" fmla="*/ 353 h 707"/>
                  <a:gd name="T8" fmla="*/ 2766 w 3931"/>
                  <a:gd name="T9" fmla="*/ 706 h 707"/>
                  <a:gd name="T10" fmla="*/ 2766 w 3931"/>
                  <a:gd name="T11" fmla="*/ 530 h 707"/>
                  <a:gd name="T12" fmla="*/ 0 w 3931"/>
                  <a:gd name="T13" fmla="*/ 530 h 707"/>
                  <a:gd name="T14" fmla="*/ 0 w 3931"/>
                  <a:gd name="T15" fmla="*/ 176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31" h="707">
                    <a:moveTo>
                      <a:pt x="0" y="176"/>
                    </a:moveTo>
                    <a:lnTo>
                      <a:pt x="2766" y="176"/>
                    </a:lnTo>
                    <a:lnTo>
                      <a:pt x="2766" y="0"/>
                    </a:lnTo>
                    <a:lnTo>
                      <a:pt x="3930" y="353"/>
                    </a:lnTo>
                    <a:lnTo>
                      <a:pt x="2766" y="706"/>
                    </a:lnTo>
                    <a:lnTo>
                      <a:pt x="2766" y="530"/>
                    </a:lnTo>
                    <a:lnTo>
                      <a:pt x="0" y="530"/>
                    </a:lnTo>
                    <a:lnTo>
                      <a:pt x="0" y="176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25"/>
              <p:cNvSpPr>
                <a:spLocks noChangeArrowheads="1"/>
              </p:cNvSpPr>
              <p:nvPr/>
            </p:nvSpPr>
            <p:spPr bwMode="auto">
              <a:xfrm>
                <a:off x="3312" y="2104"/>
                <a:ext cx="33" cy="81"/>
              </a:xfrm>
              <a:custGeom>
                <a:avLst/>
                <a:gdLst>
                  <a:gd name="T0" fmla="*/ 0 w 146"/>
                  <a:gd name="T1" fmla="*/ 0 h 355"/>
                  <a:gd name="T2" fmla="*/ 145 w 146"/>
                  <a:gd name="T3" fmla="*/ 0 h 355"/>
                  <a:gd name="T4" fmla="*/ 145 w 146"/>
                  <a:gd name="T5" fmla="*/ 354 h 355"/>
                  <a:gd name="T6" fmla="*/ 0 w 146"/>
                  <a:gd name="T7" fmla="*/ 354 h 355"/>
                  <a:gd name="T8" fmla="*/ 0 w 146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6" h="355">
                    <a:moveTo>
                      <a:pt x="0" y="0"/>
                    </a:moveTo>
                    <a:lnTo>
                      <a:pt x="145" y="0"/>
                    </a:lnTo>
                    <a:lnTo>
                      <a:pt x="145" y="354"/>
                    </a:lnTo>
                    <a:lnTo>
                      <a:pt x="0" y="3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26"/>
              <p:cNvSpPr>
                <a:spLocks noChangeArrowheads="1"/>
              </p:cNvSpPr>
              <p:nvPr/>
            </p:nvSpPr>
            <p:spPr bwMode="auto">
              <a:xfrm>
                <a:off x="3378" y="2104"/>
                <a:ext cx="66" cy="81"/>
              </a:xfrm>
              <a:custGeom>
                <a:avLst/>
                <a:gdLst>
                  <a:gd name="T0" fmla="*/ 0 w 292"/>
                  <a:gd name="T1" fmla="*/ 0 h 355"/>
                  <a:gd name="T2" fmla="*/ 291 w 292"/>
                  <a:gd name="T3" fmla="*/ 0 h 355"/>
                  <a:gd name="T4" fmla="*/ 291 w 292"/>
                  <a:gd name="T5" fmla="*/ 354 h 355"/>
                  <a:gd name="T6" fmla="*/ 0 w 292"/>
                  <a:gd name="T7" fmla="*/ 354 h 355"/>
                  <a:gd name="T8" fmla="*/ 0 w 292"/>
                  <a:gd name="T9" fmla="*/ 0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2" h="355">
                    <a:moveTo>
                      <a:pt x="0" y="0"/>
                    </a:moveTo>
                    <a:lnTo>
                      <a:pt x="291" y="0"/>
                    </a:lnTo>
                    <a:lnTo>
                      <a:pt x="291" y="354"/>
                    </a:lnTo>
                    <a:lnTo>
                      <a:pt x="0" y="35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CC99"/>
              </a:solidFill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3360" y="2224"/>
              <a:ext cx="72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46800" rIns="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sz="2000" b="0" i="0">
                  <a:latin typeface="Times New Roman" panose="02020603050405020304" pitchFamily="18" charset="0"/>
                </a:rPr>
                <a:t>ACK y+1</a:t>
              </a:r>
            </a:p>
          </p:txBody>
        </p:sp>
      </p:grp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7011987" y="1676400"/>
            <a:ext cx="2055813" cy="2665413"/>
            <a:chOff x="4464" y="1056"/>
            <a:chExt cx="1295" cy="1679"/>
          </a:xfrm>
        </p:grpSpPr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4464" y="2448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r>
                <a:rPr lang="en-GB" sz="2400" b="0" i="0">
                  <a:latin typeface="Times New Roman" panose="02020603050405020304" pitchFamily="18" charset="0"/>
                </a:rPr>
                <a:t>Server</a:t>
              </a:r>
            </a:p>
          </p:txBody>
        </p:sp>
        <p:pic>
          <p:nvPicPr>
            <p:cNvPr id="29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1056"/>
              <a:ext cx="1078" cy="1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</p:grpSp>
      <p:sp>
        <p:nvSpPr>
          <p:cNvPr id="30" name="TextBox 29"/>
          <p:cNvSpPr txBox="1"/>
          <p:nvPr/>
        </p:nvSpPr>
        <p:spPr>
          <a:xfrm>
            <a:off x="5571259" y="1189931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Image Courtesy: [1]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531</TotalTime>
  <Words>1462</Words>
  <Application>Microsoft Office PowerPoint</Application>
  <PresentationFormat>On-screen Show (4:3)</PresentationFormat>
  <Paragraphs>325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Consolas</vt:lpstr>
      <vt:lpstr>Corbel</vt:lpstr>
      <vt:lpstr>Corbel (Body)</vt:lpstr>
      <vt:lpstr>Times New Roman</vt:lpstr>
      <vt:lpstr>Wingdings</vt:lpstr>
      <vt:lpstr>Wingdings 2</vt:lpstr>
      <vt:lpstr>Wingdings 3</vt:lpstr>
      <vt:lpstr>Metro</vt:lpstr>
      <vt:lpstr>Network security vulnerabilities</vt:lpstr>
      <vt:lpstr>Outline</vt:lpstr>
      <vt:lpstr>Security vulnerabilities</vt:lpstr>
      <vt:lpstr>Security flaws in IP</vt:lpstr>
      <vt:lpstr>Security flaws in IP</vt:lpstr>
      <vt:lpstr>Ping Flood</vt:lpstr>
      <vt:lpstr>ICMP attacks</vt:lpstr>
      <vt:lpstr>Routing attacks</vt:lpstr>
      <vt:lpstr>TCP attacks</vt:lpstr>
      <vt:lpstr>TCP Layer attacks</vt:lpstr>
      <vt:lpstr>TCP Layer attacks</vt:lpstr>
      <vt:lpstr>TCP Layer attacks</vt:lpstr>
      <vt:lpstr>Application Layer attacks</vt:lpstr>
      <vt:lpstr>Outline</vt:lpstr>
      <vt:lpstr>Denial-of-Service (DoS)</vt:lpstr>
      <vt:lpstr>Denial-of-Service (DoS)</vt:lpstr>
      <vt:lpstr>Simple DoS</vt:lpstr>
      <vt:lpstr>Co-ordinated DoS</vt:lpstr>
      <vt:lpstr>Distributed DoS</vt:lpstr>
      <vt:lpstr>Distributed DoS</vt:lpstr>
      <vt:lpstr>Outline</vt:lpstr>
      <vt:lpstr>Firewalls</vt:lpstr>
      <vt:lpstr>Firewalls</vt:lpstr>
      <vt:lpstr>Packet Filters</vt:lpstr>
      <vt:lpstr>Typical Firewall Configuration</vt:lpstr>
      <vt:lpstr>Packet Filters</vt:lpstr>
      <vt:lpstr>Proxy Firewall</vt:lpstr>
      <vt:lpstr>Outline</vt:lpstr>
      <vt:lpstr>Intrusion Detection Systems</vt:lpstr>
      <vt:lpstr>Types of IDS</vt:lpstr>
      <vt:lpstr>Signature-based IDS (SIDS)</vt:lpstr>
      <vt:lpstr>Anomaly-based IDS (AIDS)</vt:lpstr>
      <vt:lpstr>Network-based IDS (NIDS)</vt:lpstr>
      <vt:lpstr>Host-based IDS (HIDS)</vt:lpstr>
      <vt:lpstr>Summary</vt:lpstr>
      <vt:lpstr>References</vt:lpstr>
    </vt:vector>
  </TitlesOfParts>
  <Company>UHCL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Presentation</dc:title>
  <dc:creator>Nagendra Joshy</dc:creator>
  <cp:lastModifiedBy>Feagin, Terry</cp:lastModifiedBy>
  <cp:revision>121</cp:revision>
  <dcterms:created xsi:type="dcterms:W3CDTF">2009-02-16T20:28:04Z</dcterms:created>
  <dcterms:modified xsi:type="dcterms:W3CDTF">2015-08-20T21:04:49Z</dcterms:modified>
</cp:coreProperties>
</file>