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1" r:id="rId7"/>
    <p:sldId id="264" r:id="rId8"/>
    <p:sldId id="265" r:id="rId9"/>
    <p:sldId id="258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F3CE-9F9F-4068-BC58-DD10B07BD9AF}" type="datetimeFigureOut">
              <a:rPr lang="en-US" smtClean="0"/>
              <a:pPr/>
              <a:t>8/19/2012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B903-B5B6-41C9-8C44-ACFAFBDD1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F3CE-9F9F-4068-BC58-DD10B07BD9AF}" type="datetimeFigureOut">
              <a:rPr lang="en-US" smtClean="0"/>
              <a:pPr/>
              <a:t>8/19/2012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B903-B5B6-41C9-8C44-ACFAFBDD1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F3CE-9F9F-4068-BC58-DD10B07BD9AF}" type="datetimeFigureOut">
              <a:rPr lang="en-US" smtClean="0"/>
              <a:pPr/>
              <a:t>8/19/2012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B903-B5B6-41C9-8C44-ACFAFBDD1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F3CE-9F9F-4068-BC58-DD10B07BD9AF}" type="datetimeFigureOut">
              <a:rPr lang="en-US" smtClean="0"/>
              <a:pPr/>
              <a:t>8/19/2012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B903-B5B6-41C9-8C44-ACFAFBDD1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F3CE-9F9F-4068-BC58-DD10B07BD9AF}" type="datetimeFigureOut">
              <a:rPr lang="en-US" smtClean="0"/>
              <a:pPr/>
              <a:t>8/19/2012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B903-B5B6-41C9-8C44-ACFAFBDD1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F3CE-9F9F-4068-BC58-DD10B07BD9AF}" type="datetimeFigureOut">
              <a:rPr lang="en-US" smtClean="0"/>
              <a:pPr/>
              <a:t>8/19/2012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B903-B5B6-41C9-8C44-ACFAFBDD1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F3CE-9F9F-4068-BC58-DD10B07BD9AF}" type="datetimeFigureOut">
              <a:rPr lang="en-US" smtClean="0"/>
              <a:pPr/>
              <a:t>8/19/2012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B903-B5B6-41C9-8C44-ACFAFBDD1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F3CE-9F9F-4068-BC58-DD10B07BD9AF}" type="datetimeFigureOut">
              <a:rPr lang="en-US" smtClean="0"/>
              <a:pPr/>
              <a:t>8/19/2012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B903-B5B6-41C9-8C44-ACFAFBDD1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F3CE-9F9F-4068-BC58-DD10B07BD9AF}" type="datetimeFigureOut">
              <a:rPr lang="en-US" smtClean="0"/>
              <a:pPr/>
              <a:t>8/19/2012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B903-B5B6-41C9-8C44-ACFAFBDD1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F3CE-9F9F-4068-BC58-DD10B07BD9AF}" type="datetimeFigureOut">
              <a:rPr lang="en-US" smtClean="0"/>
              <a:pPr/>
              <a:t>8/19/2012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B903-B5B6-41C9-8C44-ACFAFBDD1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F3CE-9F9F-4068-BC58-DD10B07BD9AF}" type="datetimeFigureOut">
              <a:rPr lang="en-US" smtClean="0"/>
              <a:pPr/>
              <a:t>8/19/2012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B903-B5B6-41C9-8C44-ACFAFBDD1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8F3CE-9F9F-4068-BC58-DD10B07BD9AF}" type="datetimeFigureOut">
              <a:rPr lang="en-US" smtClean="0"/>
              <a:pPr/>
              <a:t>8/19/2012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EB903-B5B6-41C9-8C44-ACFAFBDD1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/>
              <a:lightRig rig="flood" dir="t">
                <a:rot lat="0" lon="0" rev="3000000"/>
              </a:lightRig>
            </a:scene3d>
            <a:sp3d extrusionH="57150" contourW="12700">
              <a:bevelT w="38100" h="38100"/>
              <a:extrusionClr>
                <a:schemeClr val="bg1">
                  <a:lumMod val="85000"/>
                </a:schemeClr>
              </a:extrusionClr>
              <a:contourClr>
                <a:schemeClr val="tx1">
                  <a:lumMod val="50000"/>
                  <a:lumOff val="50000"/>
                </a:schemeClr>
              </a:contourClr>
            </a:sp3d>
          </a:bodyPr>
          <a:lstStyle/>
          <a:p>
            <a:r>
              <a:rPr lang="en-US" sz="4800" i="1" dirty="0" smtClean="0">
                <a:solidFill>
                  <a:schemeClr val="bg1">
                    <a:lumMod val="85000"/>
                  </a:schemeClr>
                </a:solidFill>
              </a:rPr>
              <a:t>Research Methods in </a:t>
            </a:r>
            <a:br>
              <a:rPr lang="en-US" sz="4800" i="1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4800" i="1" dirty="0" smtClean="0">
                <a:solidFill>
                  <a:schemeClr val="bg1">
                    <a:lumMod val="85000"/>
                  </a:schemeClr>
                </a:solidFill>
              </a:rPr>
              <a:t>Computer Science</a:t>
            </a:r>
            <a:endParaRPr lang="en-US" sz="4800" i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CSCI 6530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62200" y="5105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85000"/>
                  </a:schemeClr>
                </a:solidFill>
              </a:rPr>
              <a:t>“If </a:t>
            </a:r>
            <a:r>
              <a:rPr lang="en-US" i="1" dirty="0" smtClean="0">
                <a:solidFill>
                  <a:schemeClr val="bg1">
                    <a:lumMod val="85000"/>
                  </a:schemeClr>
                </a:solidFill>
              </a:rPr>
              <a:t>I have seen further it is by standing on </a:t>
            </a:r>
            <a:r>
              <a:rPr lang="en-US" i="1" dirty="0" smtClean="0">
                <a:solidFill>
                  <a:schemeClr val="bg1">
                    <a:lumMod val="85000"/>
                  </a:schemeClr>
                </a:solidFill>
              </a:rPr>
              <a:t>the shoulders </a:t>
            </a:r>
            <a:r>
              <a:rPr lang="en-US" i="1" dirty="0" smtClean="0">
                <a:solidFill>
                  <a:schemeClr val="bg1">
                    <a:lumMod val="85000"/>
                  </a:schemeClr>
                </a:solidFill>
              </a:rPr>
              <a:t>of </a:t>
            </a:r>
            <a:r>
              <a:rPr lang="en-US" i="1" dirty="0" smtClean="0">
                <a:solidFill>
                  <a:schemeClr val="bg1">
                    <a:lumMod val="85000"/>
                  </a:schemeClr>
                </a:solidFill>
              </a:rPr>
              <a:t>giants”  - Sir Isaac Newton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What does mean to be creative?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How is it related to conducting research?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Why is it important to be creative?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Creativity: Is it learned or is it inborn?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Is it an essential part of a research effort?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Is it more important when conducting theoretical or experimental research? </a:t>
            </a:r>
          </a:p>
          <a:p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 extrusionH="76200" contourW="12700">
            <a:bevelT prst="relaxedInset"/>
            <a:extrusionClr>
              <a:schemeClr val="bg1">
                <a:lumMod val="95000"/>
              </a:schemeClr>
            </a:extrusionClr>
            <a:contourClr>
              <a:schemeClr val="bg1">
                <a:lumMod val="50000"/>
              </a:schemeClr>
            </a:contourClr>
          </a:sp3d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8000"/>
                    </a:srgbClr>
                  </a:outerShdw>
                </a:effectLst>
              </a:rPr>
              <a:t>Being Creative</a:t>
            </a:r>
            <a:endParaRPr lang="en-US" dirty="0">
              <a:effectLst>
                <a:outerShdw blurRad="50800" dist="50800" dir="5400000" algn="ctr" rotWithShape="0">
                  <a:srgbClr val="000000">
                    <a:alpha val="2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 extrusionH="76200" contourW="12700">
            <a:bevelT prst="relaxedInset"/>
            <a:extrusionClr>
              <a:schemeClr val="bg1">
                <a:lumMod val="95000"/>
              </a:schemeClr>
            </a:extrusionClr>
            <a:contourClr>
              <a:schemeClr val="bg1">
                <a:lumMod val="50000"/>
              </a:schemeClr>
            </a:contourClr>
          </a:sp3d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8000"/>
                    </a:srgbClr>
                  </a:outerShdw>
                </a:effectLst>
              </a:rPr>
              <a:t>Research</a:t>
            </a:r>
            <a:endParaRPr lang="en-US" dirty="0">
              <a:effectLst>
                <a:outerShdw blurRad="50800" dist="50800" dir="5400000" algn="ctr" rotWithShape="0">
                  <a:srgbClr val="000000">
                    <a:alpha val="2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What exactly </a:t>
            </a:r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is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research?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Any creative effort to increase knowledge and understanding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Kinds of research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Qualitative </a:t>
            </a:r>
          </a:p>
          <a:p>
            <a:pPr lvl="2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Predominantly used in social sciences</a:t>
            </a:r>
          </a:p>
          <a:p>
            <a:pPr lvl="2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Broad-based theories may be utilized and tested</a:t>
            </a:r>
          </a:p>
          <a:p>
            <a:pPr lvl="2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More a study of why and how rather than how much or when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Quantitative </a:t>
            </a:r>
          </a:p>
          <a:p>
            <a:pPr lvl="2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Use of mathematical models and theories</a:t>
            </a:r>
          </a:p>
          <a:p>
            <a:pPr lvl="2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Development of measurable hypotheses </a:t>
            </a:r>
          </a:p>
          <a:p>
            <a:pPr lvl="2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Quantitative data collected and analyzed</a:t>
            </a:r>
          </a:p>
          <a:p>
            <a:pPr lvl="2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Observations and measurements  taken</a:t>
            </a:r>
          </a:p>
          <a:p>
            <a:pPr lvl="2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Hypotheses and assumptions evaluated and  confirmed or possibly refuted  and/or revised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 extrusionH="76200" contourW="12700">
            <a:bevelT prst="relaxedInset"/>
            <a:extrusionClr>
              <a:schemeClr val="bg1">
                <a:lumMod val="95000"/>
              </a:schemeClr>
            </a:extrusionClr>
            <a:contourClr>
              <a:schemeClr val="bg1">
                <a:lumMod val="50000"/>
              </a:schemeClr>
            </a:contourClr>
          </a:sp3d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8000"/>
                    </a:srgbClr>
                  </a:outerShdw>
                </a:effectLst>
              </a:rPr>
              <a:t>What is Pure Research?</a:t>
            </a:r>
            <a:endParaRPr lang="en-US" sz="4000" dirty="0">
              <a:effectLst>
                <a:outerShdw blurRad="50800" dist="50800" dir="5400000" algn="ctr" rotWithShape="0">
                  <a:srgbClr val="000000">
                    <a:alpha val="2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What is the purpose of pure research?  What are the effects, results, or uses of pure research?  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Discover, explain, and learn more about the universe (i.e., expand the limits of knowledge)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 direct descendent of philosophy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Indirectly affects and benefits our lives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For example, pure research in nuclear physics has led to applications  such as x-rays, nuclear power, silicon chips, radiation shielding technology, etc.</a:t>
            </a:r>
          </a:p>
          <a:p>
            <a:pPr lvl="1"/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1">
              <a:buNone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 extrusionH="76200" contourW="12700">
            <a:bevelT prst="relaxedInset"/>
            <a:extrusionClr>
              <a:schemeClr val="bg1">
                <a:lumMod val="95000"/>
              </a:schemeClr>
            </a:extrusionClr>
            <a:contourClr>
              <a:schemeClr val="bg1">
                <a:lumMod val="50000"/>
              </a:schemeClr>
            </a:contourClr>
          </a:sp3d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8000"/>
                    </a:srgbClr>
                  </a:outerShdw>
                </a:effectLst>
              </a:rPr>
              <a:t>What is Applied Research?</a:t>
            </a:r>
            <a:endParaRPr lang="en-US" sz="4000" dirty="0">
              <a:effectLst>
                <a:outerShdw blurRad="50800" dist="50800" dir="5400000" algn="ctr" rotWithShape="0">
                  <a:srgbClr val="000000">
                    <a:alpha val="2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What is the purpose of applied research?  What are the effects, results, or uses of applied research?  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Asks a particular question; tries to discover a definite, complete, and comprehensive answer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Applications to real-life problems and situations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Can lead to unique or novel inventions, useful devices, innovative improvements to existing ones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Exploration and development can be profitable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 extrusionH="76200" contourW="12700">
            <a:bevelT prst="relaxedInset"/>
            <a:extrusionClr>
              <a:schemeClr val="bg1">
                <a:lumMod val="95000"/>
              </a:schemeClr>
            </a:extrusionClr>
            <a:contourClr>
              <a:schemeClr val="bg1">
                <a:lumMod val="50000"/>
              </a:schemeClr>
            </a:contourClr>
          </a:sp3d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8000"/>
                    </a:srgbClr>
                  </a:outerShdw>
                </a:effectLst>
              </a:rPr>
              <a:t>Measuring the Benefits of Research</a:t>
            </a:r>
            <a:endParaRPr lang="en-US" dirty="0">
              <a:effectLst>
                <a:outerShdw blurRad="50800" dist="50800" dir="5400000" algn="ctr" rotWithShape="0">
                  <a:srgbClr val="000000">
                    <a:alpha val="2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“There is increasing recognition that funders of public research — in areas ranging from music to microbiology or from economics to engineering—need to justify their expenditure and demonstrate added value to the community”</a:t>
            </a:r>
          </a:p>
          <a:p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From “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Measuring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the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Benefits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from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Research,”  RB-9202-RE, </a:t>
            </a:r>
          </a:p>
          <a:p>
            <a:pPr lvl="1"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    a report from the RAND Corporation, 2006 .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 extrusionH="76200" contourW="12700">
            <a:bevelT prst="relaxedInset"/>
            <a:extrusionClr>
              <a:schemeClr val="bg1">
                <a:lumMod val="95000"/>
              </a:schemeClr>
            </a:extrusionClr>
            <a:contourClr>
              <a:schemeClr val="bg1">
                <a:lumMod val="50000"/>
              </a:schemeClr>
            </a:contourClr>
          </a:sp3d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8000"/>
                    </a:srgbClr>
                  </a:outerShdw>
                </a:effectLst>
              </a:rPr>
              <a:t>Why Conduct Research?</a:t>
            </a:r>
            <a:endParaRPr lang="en-US" dirty="0">
              <a:effectLst>
                <a:outerShdw blurRad="50800" dist="50800" dir="5400000" algn="ctr" rotWithShape="0">
                  <a:srgbClr val="000000">
                    <a:alpha val="2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Joy or thrill of discovery and learning 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Discover things for the betterment and enhancement of the human race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Can lead to inventions, patents,  copyrights, manufacturing of devices, or development of new methods that can make life easier for all of us, can make money for the inventor , and can generally help people lead healthier and more productive lives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scrapetv.com/News/News%20Pages/Business/images-5/edison-light-bul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962400"/>
            <a:ext cx="1827886" cy="243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 extrusionH="76200" contourW="12700">
            <a:bevelT prst="relaxedInset"/>
            <a:extrusionClr>
              <a:schemeClr val="bg1">
                <a:lumMod val="95000"/>
              </a:schemeClr>
            </a:extrusionClr>
            <a:contourClr>
              <a:schemeClr val="bg1">
                <a:lumMod val="50000"/>
              </a:schemeClr>
            </a:contourClr>
          </a:sp3d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8000"/>
                    </a:srgbClr>
                  </a:outerShdw>
                </a:effectLst>
              </a:rPr>
              <a:t>Examples of Inventions – The Light Bulb</a:t>
            </a:r>
            <a:endParaRPr lang="en-US" sz="4000" dirty="0">
              <a:effectLst>
                <a:outerShdw blurRad="50800" dist="50800" dir="5400000" algn="ctr" rotWithShape="0">
                  <a:srgbClr val="000000">
                    <a:alpha val="2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“</a:t>
            </a:r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Humphrey Davy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, an English scientist, conducted research and experiments in 1809 that formed the impetus of the creation of incandescent light sources, like the light bulb. Around ten years later, </a:t>
            </a:r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Warren de la Rue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built upon Davy's findings and attempted to craft a light source. The individual most associated with the advent of the light bulb is </a:t>
            </a:r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Thomas Edison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. 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    He indeed created the first incandescent           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    lamp that could provide light and sustain it.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From:  Inventions to Help People, www.eHow.com/info_8123858_inventions-people.html</a:t>
            </a: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 extrusionH="76200" contourW="12700">
            <a:bevelT prst="relaxedInset"/>
            <a:extrusionClr>
              <a:schemeClr val="bg1">
                <a:lumMod val="95000"/>
              </a:schemeClr>
            </a:extrusionClr>
            <a:contourClr>
              <a:schemeClr val="bg1">
                <a:lumMod val="50000"/>
              </a:schemeClr>
            </a:contourClr>
          </a:sp3d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8000"/>
                    </a:srgbClr>
                  </a:outerShdw>
                </a:effectLst>
              </a:rPr>
              <a:t>Examples of Inventions – The Toaster</a:t>
            </a:r>
            <a:endParaRPr lang="en-US" dirty="0">
              <a:effectLst>
                <a:outerShdw blurRad="50800" dist="50800" dir="5400000" algn="ctr" rotWithShape="0">
                  <a:srgbClr val="000000">
                    <a:alpha val="2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Albert Marsh and William Hoskins invented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nichrome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 in 1905 , a key alloy in electronic heating devices. 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Charles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Strite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ushered in a major improvement in toast technology with his 1919 automatic pop-up toaster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dirty="0">
                <a:solidFill>
                  <a:schemeClr val="bg1">
                    <a:lumMod val="95000"/>
                  </a:schemeClr>
                </a:solidFill>
              </a:rPr>
            </a:br>
            <a:endParaRPr lang="en-US" dirty="0"/>
          </a:p>
          <a:p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dirty="0"/>
              <a:t/>
            </a:r>
            <a:br>
              <a:rPr lang="en-US" dirty="0"/>
            </a:br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From:  Inventions to Help People, </a:t>
            </a:r>
          </a:p>
          <a:p>
            <a:pPr>
              <a:buNone/>
            </a:pPr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          www.eHow.com/info_8123858_inventions-people.html</a:t>
            </a:r>
            <a:endParaRPr lang="en-US" dirty="0"/>
          </a:p>
        </p:txBody>
      </p:sp>
      <p:pic>
        <p:nvPicPr>
          <p:cNvPr id="3078" name="Picture 6" descr="http://g3timeline.files.wordpress.com/2011/11/1919-first-toa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267200"/>
            <a:ext cx="2162175" cy="21526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What exactly </a:t>
            </a:r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are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research methods?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Processes, techniques, approaches, and mechanisms used in conducting research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Examples of research methods are: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Literature searches, surveys, and interviews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Ways of collecting, organizing, and interpreting data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Problem solving techniques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Gaining support for the research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Creative investigation approaches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Processes for dissemination of research results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 extrusionH="76200" contourW="12700">
            <a:bevelT prst="relaxedInset"/>
            <a:extrusionClr>
              <a:schemeClr val="bg1">
                <a:lumMod val="95000"/>
              </a:schemeClr>
            </a:extrusionClr>
            <a:contourClr>
              <a:schemeClr val="bg1">
                <a:lumMod val="50000"/>
              </a:schemeClr>
            </a:contourClr>
          </a:sp3d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8000"/>
                    </a:srgbClr>
                  </a:outerShdw>
                </a:effectLst>
              </a:rPr>
              <a:t>Research Methods</a:t>
            </a:r>
            <a:endParaRPr lang="en-US" dirty="0">
              <a:effectLst>
                <a:outerShdw blurRad="50800" dist="50800" dir="5400000" algn="ctr" rotWithShape="0">
                  <a:srgbClr val="000000">
                    <a:alpha val="2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8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627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Research Methods in  Computer Science</vt:lpstr>
      <vt:lpstr>Research</vt:lpstr>
      <vt:lpstr>What is Pure Research?</vt:lpstr>
      <vt:lpstr>What is Applied Research?</vt:lpstr>
      <vt:lpstr>Measuring the Benefits of Research</vt:lpstr>
      <vt:lpstr>Why Conduct Research?</vt:lpstr>
      <vt:lpstr>Examples of Inventions – The Light Bulb</vt:lpstr>
      <vt:lpstr>Examples of Inventions – The Toaster</vt:lpstr>
      <vt:lpstr>Research Methods</vt:lpstr>
      <vt:lpstr>Being Creative</vt:lpstr>
    </vt:vector>
  </TitlesOfParts>
  <Company>UHCL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SCE</dc:creator>
  <cp:lastModifiedBy>SCE</cp:lastModifiedBy>
  <cp:revision>34</cp:revision>
  <dcterms:created xsi:type="dcterms:W3CDTF">2012-08-19T19:24:39Z</dcterms:created>
  <dcterms:modified xsi:type="dcterms:W3CDTF">2012-08-20T01:01:33Z</dcterms:modified>
</cp:coreProperties>
</file>