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handoutMasterIdLst>
    <p:handoutMasterId r:id="rId36"/>
  </p:handoutMasterIdLst>
  <p:sldIdLst>
    <p:sldId id="256"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Proxima Nova" panose="020B0604020202020204" charset="0"/>
      <p:regular r:id="rId37"/>
      <p:bold r:id="rId38"/>
      <p:italic r:id="rId39"/>
      <p:boldItalic r:id="rId40"/>
    </p:embeddedFont>
    <p:embeddedFont>
      <p:font typeface="Roboto Slab" panose="020B0604020202020204" charset="0"/>
      <p:regular r:id="rId41"/>
      <p:bold r:id="rId42"/>
    </p:embeddedFont>
    <p:embeddedFont>
      <p:font typeface="Source Sans Pro" panose="020B0503030403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72121"/>
  </p:normalViewPr>
  <p:slideViewPr>
    <p:cSldViewPr snapToGrid="0">
      <p:cViewPr varScale="1">
        <p:scale>
          <a:sx n="84" d="100"/>
          <a:sy n="84" d="100"/>
        </p:scale>
        <p:origin x="117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361CBE-EB57-B445-B11A-BA576643EF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CDAFC5-79B3-D447-9147-DA2C60CFD8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C77852-2277-2F47-99FA-C97D92AC6050}" type="datetimeFigureOut">
              <a:rPr lang="en-US" smtClean="0"/>
              <a:t>11/29/2019</a:t>
            </a:fld>
            <a:endParaRPr lang="en-US"/>
          </a:p>
        </p:txBody>
      </p:sp>
      <p:sp>
        <p:nvSpPr>
          <p:cNvPr id="4" name="Footer Placeholder 3">
            <a:extLst>
              <a:ext uri="{FF2B5EF4-FFF2-40B4-BE49-F238E27FC236}">
                <a16:creationId xmlns:a16="http://schemas.microsoft.com/office/drawing/2014/main" id="{2669D06B-51DC-4242-9262-E52FED26F3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3B0684-24F8-3949-B13D-49E5C7944B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9B61D-582E-D14D-9073-E9E69EAAA054}" type="slidenum">
              <a:rPr lang="en-US" smtClean="0"/>
              <a:t>‹#›</a:t>
            </a:fld>
            <a:endParaRPr lang="en-US"/>
          </a:p>
        </p:txBody>
      </p:sp>
    </p:spTree>
    <p:extLst>
      <p:ext uri="{BB962C8B-B14F-4D97-AF65-F5344CB8AC3E}">
        <p14:creationId xmlns:p14="http://schemas.microsoft.com/office/powerpoint/2010/main" val="323409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91411dbc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91411dbc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91411dbcd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91411dbcd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91411dbcd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91411dbcd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91411dbcd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91411dbcd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91411dbcd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91411dbcd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AP operates at own frequency for optimal bandwidth, leading to interference of different frequencies</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91411dbc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91411dbc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Because each AP can cause interference with its neighbors, which limits the signal-to-interference-plus-noise ratio (SINR), a driving factor in transmission rate. If each AP is on a different frequency, and the field of view (FOV) of the LiFi LED overlaps with another AP, this leads to interference, and a drop in the SINR.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91411dbc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91411dbc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solidFill>
                  <a:schemeClr val="dk1"/>
                </a:solidFill>
              </a:rPr>
              <a:t>A traditional hexagonal pattern that is used in RF technologies (a)</a:t>
            </a:r>
            <a:r>
              <a:rPr lang="en"/>
              <a:t>, a random deployment of APs using the Poisson point process (PPP) model that is used in cellular deployments (b), a traditional office light placement pattern (c), and a “Matérn type I hardcore point process (HCPP) deployment scenario which includes an additional parameter c that controls the minimum separation distance between any two APs” [7] (d). The red circles in the figures show the actual location of the APs, and the black dots represent end user devices, such as smartphones and smart watches [7].</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91411dbcd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91411dbcd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
              <a:t>The calculation for the most optimal topology is shown in Figure 3, by comparing the cumulative density function (CDF) of the SINR of each model. Each variable was set to the same value (AP density, optical output power), which yielded the hexagonal deployment as the most optimal topology. The PPP model gave the worst results, but when the HCPPP model was enforced with a minimum distance variable, the SINR performance improved [7].</a:t>
            </a:r>
            <a:endParaRPr/>
          </a:p>
          <a:p>
            <a:pPr marL="0" lvl="0" indent="0" algn="l" rtl="0">
              <a:lnSpc>
                <a:spcPct val="150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91411dbcd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91411dbcd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interference can be seen in a hetnet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91411dbcd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91411dbcd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91411dbcd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91411dbcd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lnSpc>
                <a:spcPct val="150000"/>
              </a:lnSpc>
              <a:spcBef>
                <a:spcPts val="0"/>
              </a:spcBef>
              <a:spcAft>
                <a:spcPts val="0"/>
              </a:spcAft>
              <a:buClr>
                <a:schemeClr val="dk1"/>
              </a:buClr>
              <a:buSzPts val="1100"/>
              <a:buFont typeface="Arial"/>
              <a:buNone/>
            </a:pPr>
            <a:r>
              <a:rPr lang="en">
                <a:solidFill>
                  <a:schemeClr val="dk1"/>
                </a:solidFill>
                <a:highlight>
                  <a:srgbClr val="FFFFFF"/>
                </a:highlight>
              </a:rPr>
              <a:t>In a typical office room environment where the minimum level of illumination for reading purposes is 500 lux, the [signal-to-noise ratio] at table height is between 40 dB and 60 dB. This means higher order digital modulation schemes can be used in conjunction with [orthogonal frequency division multiplexing] to harness the available channel capacity. By using adaptive modulation and coding (AMC) it is possible to transmit data at SNRs as low as − 6 dB. This means signal blockages between 46 dB − 66 dB can be tolerated [6].</a:t>
            </a:r>
            <a:endParaRPr>
              <a:solidFill>
                <a:schemeClr val="dk1"/>
              </a:solidFill>
              <a:highlight>
                <a:srgbClr val="FFFFFF"/>
              </a:highlight>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91411dbcd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91411dbcd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extLst>
      <p:ext uri="{BB962C8B-B14F-4D97-AF65-F5344CB8AC3E}">
        <p14:creationId xmlns:p14="http://schemas.microsoft.com/office/powerpoint/2010/main" val="213825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91411dbcd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91411dbcd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91411dbcd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91411dbcd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91411dbcd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91411dbcd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91411dbcd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91411dbcd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91411dbcd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91411dbcd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91411dbcd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91411dbcd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91411dbcd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91411dbcd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91411dbcd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91411dbcd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91411dbcd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91411dbcd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chemeClr val="dk1"/>
                </a:solidFill>
              </a:rPr>
              <a:t>Autonomous cars with LiFi = faster response time and more communication with cars</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91411dbcd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91411dbcd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Harald Haas, </a:t>
            </a:r>
            <a:r>
              <a:rPr lang="en">
                <a:solidFill>
                  <a:srgbClr val="222222"/>
                </a:solidFill>
                <a:highlight>
                  <a:srgbClr val="FFFFFF"/>
                </a:highlight>
                <a:latin typeface="Proxima Nova"/>
                <a:ea typeface="Proxima Nova"/>
                <a:cs typeface="Proxima Nova"/>
                <a:sym typeface="Proxima Nova"/>
              </a:rPr>
              <a:t>Professor of Mobile Communications at the University of Edinburgh</a:t>
            </a:r>
            <a:endParaRPr>
              <a:solidFill>
                <a:srgbClr val="222222"/>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a:solidFill>
                  <a:srgbClr val="222222"/>
                </a:solidFill>
                <a:highlight>
                  <a:srgbClr val="FFFFFF"/>
                </a:highlight>
                <a:latin typeface="Proxima Nova"/>
                <a:ea typeface="Proxima Nova"/>
                <a:cs typeface="Proxima Nova"/>
                <a:sym typeface="Proxima Nova"/>
              </a:rPr>
              <a:t>What: LiFi, the use of the light spectrum to transmit data</a:t>
            </a:r>
            <a:endParaRPr>
              <a:solidFill>
                <a:srgbClr val="222222"/>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a:solidFill>
                  <a:srgbClr val="222222"/>
                </a:solidFill>
                <a:highlight>
                  <a:srgbClr val="FFFFFF"/>
                </a:highlight>
                <a:latin typeface="Proxima Nova"/>
                <a:ea typeface="Proxima Nova"/>
                <a:cs typeface="Proxima Nova"/>
                <a:sym typeface="Proxima Nova"/>
              </a:rPr>
              <a:t>When: 2011 </a:t>
            </a:r>
            <a:endParaRPr>
              <a:solidFill>
                <a:srgbClr val="222222"/>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a:solidFill>
                  <a:srgbClr val="222222"/>
                </a:solidFill>
                <a:highlight>
                  <a:srgbClr val="FFFFFF"/>
                </a:highlight>
                <a:latin typeface="Proxima Nova"/>
                <a:ea typeface="Proxima Nova"/>
                <a:cs typeface="Proxima Nova"/>
                <a:sym typeface="Proxima Nova"/>
              </a:rPr>
              <a:t>Where: Ted Global talk </a:t>
            </a:r>
            <a:endParaRPr>
              <a:solidFill>
                <a:srgbClr val="222222"/>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a:solidFill>
                  <a:srgbClr val="222222"/>
                </a:solidFill>
                <a:highlight>
                  <a:srgbClr val="FFFFFF"/>
                </a:highlight>
                <a:latin typeface="Proxima Nova"/>
                <a:ea typeface="Proxima Nova"/>
                <a:cs typeface="Proxima Nova"/>
                <a:sym typeface="Proxima Nova"/>
              </a:rPr>
              <a:t>Why: To help with the ever saturating RF spectrum </a:t>
            </a:r>
            <a:endParaRPr>
              <a:solidFill>
                <a:srgbClr val="222222"/>
              </a:solidFill>
              <a:highlight>
                <a:srgbClr val="FFFFFF"/>
              </a:highlight>
              <a:latin typeface="Proxima Nova"/>
              <a:ea typeface="Proxima Nova"/>
              <a:cs typeface="Proxima Nova"/>
              <a:sym typeface="Proxima Nov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91411dbcd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91411dbcd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91411dbcd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91411dbcd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91411dbc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91411dbc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91411dbc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91411dbc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91411dbc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91411dbc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The current state of the Internet of Things is a saturated one. At its current growth rate of 60%, in 20 years the demand will be 12,000 times the current bandwidth [9]. In other words, future wireless systems would be 12,000 x 500 MHz, coming to a demand of 6 THz of bandwidth [1,9]. With the entire RF spectrum only capable of holding 0.3 THz (including the reserves put in place by organization such as the Wireless Gigabit Alliance), there is much to be desired in just 2 decades.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91411dbc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91411dbc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Luckily, the demand of 6 THz is just 0.8% of the entire IR and visible light spectrum, which LiFi utilizes. This comparison is shown in Figure 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91411dbc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91411dbc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dirty="0"/>
              <a:t>Luckily, the demand of 6 THz is just 0.8% of the entire IR and visible light spectrum, which LiFi utilizes. This comparison is shown in Figure 1.</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91411dbc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91411dbc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91411dbc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91411dbc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300 Mbps - 100Gbps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solidFill>
                  <a:schemeClr val="dk1"/>
                </a:solidFill>
              </a:rPr>
              <a:t>The distance in which the signal can be picked up from a LiFi AP can be measured down to the centimeter, which sharply contrasts that of an RF network</a:t>
            </a:r>
          </a:p>
          <a:p>
            <a:pPr marL="0" lvl="0" indent="0" algn="l" rtl="0">
              <a:spcBef>
                <a:spcPts val="0"/>
              </a:spcBef>
              <a:spcAft>
                <a:spcPts val="0"/>
              </a:spcAft>
              <a:buNone/>
            </a:pPr>
            <a:endParaRPr lang="en"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solidFill>
                  <a:schemeClr val="dk1"/>
                </a:solidFill>
              </a:rPr>
              <a:t>Can be used in areas where RF can’t, like petrochemical plants, and oil platforms</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Potential collaboration between the wireless communications industry, and the lighting industry, In 25 years from now the LED lightbulb will serve thousands of applications and will be an integral part of the emerging smart cities, smart homes and the loT”</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LaaS in the future</a:t>
            </a:r>
            <a:endParaRPr sz="1200" dirty="0">
              <a:solidFill>
                <a:schemeClr val="dk1"/>
              </a:solidFill>
            </a:endParaRPr>
          </a:p>
          <a:p>
            <a:pPr marL="0" lvl="0" indent="0" algn="l" rtl="0">
              <a:spcBef>
                <a:spcPts val="0"/>
              </a:spcBef>
              <a:spcAft>
                <a:spcPts val="0"/>
              </a:spcAft>
              <a:buNone/>
            </a:pPr>
            <a:endParaRPr sz="12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91411dbcd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91411dbcd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00185" y="1020263"/>
            <a:ext cx="58074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0" name="Google Shape;10;p2"/>
          <p:cNvSpPr/>
          <p:nvPr/>
        </p:nvSpPr>
        <p:spPr>
          <a:xfrm>
            <a:off x="6897625" y="4649963"/>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7454375" y="4229100"/>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8827727" y="3448165"/>
            <a:ext cx="75900" cy="570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8677050" y="4933406"/>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2972225" y="475050"/>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79635" y="2530109"/>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311843" y="593639"/>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626322" y="1004904"/>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8104500" y="3722325"/>
            <a:ext cx="190200" cy="142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8803950" y="4240993"/>
            <a:ext cx="190200" cy="142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96310" y="1493168"/>
            <a:ext cx="75900" cy="570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1738050" y="203491"/>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771659" y="1878364"/>
            <a:ext cx="75900" cy="570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4271584" y="356119"/>
            <a:ext cx="75900" cy="570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7729213" y="4595578"/>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 complete patter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p:cNvSpPr/>
          <p:nvPr/>
        </p:nvSpPr>
        <p:spPr>
          <a:xfrm>
            <a:off x="-26550" y="-14850"/>
            <a:ext cx="9197100" cy="5173200"/>
          </a:xfrm>
          <a:prstGeom prst="rect">
            <a:avLst/>
          </a:prstGeom>
          <a:solidFill>
            <a:srgbClr val="CFD8DC">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57"/>
        <p:cNvGrpSpPr/>
        <p:nvPr/>
      </p:nvGrpSpPr>
      <p:grpSpPr>
        <a:xfrm>
          <a:off x="0" y="0"/>
          <a:ext cx="0" cy="0"/>
          <a:chOff x="0" y="0"/>
          <a:chExt cx="0" cy="0"/>
        </a:xfrm>
      </p:grpSpPr>
      <p:sp>
        <p:nvSpPr>
          <p:cNvPr id="58" name="Google Shape;58;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9" name="Google Shape;59;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480"/>
              </a:spcBef>
              <a:spcAft>
                <a:spcPts val="0"/>
              </a:spcAft>
              <a:buSzPts val="2800"/>
              <a:buNone/>
              <a:defRPr sz="2800"/>
            </a:lvl2pPr>
            <a:lvl3pPr lvl="2" algn="ctr" rtl="0">
              <a:lnSpc>
                <a:spcPct val="100000"/>
              </a:lnSpc>
              <a:spcBef>
                <a:spcPts val="480"/>
              </a:spcBef>
              <a:spcAft>
                <a:spcPts val="0"/>
              </a:spcAft>
              <a:buSzPts val="2800"/>
              <a:buNone/>
              <a:defRPr sz="2800"/>
            </a:lvl3pPr>
            <a:lvl4pPr lvl="3" algn="ctr" rtl="0">
              <a:lnSpc>
                <a:spcPct val="100000"/>
              </a:lnSpc>
              <a:spcBef>
                <a:spcPts val="360"/>
              </a:spcBef>
              <a:spcAft>
                <a:spcPts val="0"/>
              </a:spcAft>
              <a:buSzPts val="2800"/>
              <a:buNone/>
              <a:defRPr sz="2800"/>
            </a:lvl4pPr>
            <a:lvl5pPr lvl="4" algn="ctr" rtl="0">
              <a:lnSpc>
                <a:spcPct val="100000"/>
              </a:lnSpc>
              <a:spcBef>
                <a:spcPts val="360"/>
              </a:spcBef>
              <a:spcAft>
                <a:spcPts val="0"/>
              </a:spcAft>
              <a:buSzPts val="2800"/>
              <a:buNone/>
              <a:defRPr sz="2800"/>
            </a:lvl5pPr>
            <a:lvl6pPr lvl="5" algn="ctr" rtl="0">
              <a:lnSpc>
                <a:spcPct val="100000"/>
              </a:lnSpc>
              <a:spcBef>
                <a:spcPts val="360"/>
              </a:spcBef>
              <a:spcAft>
                <a:spcPts val="0"/>
              </a:spcAft>
              <a:buSzPts val="2800"/>
              <a:buNone/>
              <a:defRPr sz="2800"/>
            </a:lvl6pPr>
            <a:lvl7pPr lvl="6" algn="ctr" rtl="0">
              <a:lnSpc>
                <a:spcPct val="100000"/>
              </a:lnSpc>
              <a:spcBef>
                <a:spcPts val="360"/>
              </a:spcBef>
              <a:spcAft>
                <a:spcPts val="0"/>
              </a:spcAft>
              <a:buSzPts val="2800"/>
              <a:buNone/>
              <a:defRPr sz="2800"/>
            </a:lvl7pPr>
            <a:lvl8pPr lvl="7" algn="ctr" rtl="0">
              <a:lnSpc>
                <a:spcPct val="100000"/>
              </a:lnSpc>
              <a:spcBef>
                <a:spcPts val="360"/>
              </a:spcBef>
              <a:spcAft>
                <a:spcPts val="0"/>
              </a:spcAft>
              <a:buSzPts val="2800"/>
              <a:buNone/>
              <a:defRPr sz="2800"/>
            </a:lvl8pPr>
            <a:lvl9pPr lvl="8" algn="ctr" rtl="0">
              <a:lnSpc>
                <a:spcPct val="100000"/>
              </a:lnSpc>
              <a:spcBef>
                <a:spcPts val="360"/>
              </a:spcBef>
              <a:spcAft>
                <a:spcPts val="0"/>
              </a:spcAft>
              <a:buSzPts val="2800"/>
              <a:buNone/>
              <a:defRPr sz="2800"/>
            </a:lvl9pPr>
          </a:lstStyle>
          <a:p>
            <a:endParaRPr/>
          </a:p>
        </p:txBody>
      </p:sp>
      <p:sp>
        <p:nvSpPr>
          <p:cNvPr id="60" name="Google Shape;6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1546025" y="1526194"/>
            <a:ext cx="58326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endParaRPr/>
          </a:p>
        </p:txBody>
      </p:sp>
      <p:sp>
        <p:nvSpPr>
          <p:cNvPr id="27" name="Google Shape;27;p3"/>
          <p:cNvSpPr txBox="1">
            <a:spLocks noGrp="1"/>
          </p:cNvSpPr>
          <p:nvPr>
            <p:ph type="subTitle" idx="1"/>
          </p:nvPr>
        </p:nvSpPr>
        <p:spPr>
          <a:xfrm>
            <a:off x="1546025" y="2782911"/>
            <a:ext cx="58326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607D8B"/>
              </a:buClr>
              <a:buSzPts val="3000"/>
              <a:buNone/>
              <a:defRPr>
                <a:solidFill>
                  <a:srgbClr val="607D8B"/>
                </a:solidFill>
              </a:defRPr>
            </a:lvl1pPr>
            <a:lvl2pPr lvl="1" algn="l">
              <a:lnSpc>
                <a:spcPct val="100000"/>
              </a:lnSpc>
              <a:spcBef>
                <a:spcPts val="0"/>
              </a:spcBef>
              <a:spcAft>
                <a:spcPts val="0"/>
              </a:spcAft>
              <a:buClr>
                <a:srgbClr val="607D8B"/>
              </a:buClr>
              <a:buSzPts val="3000"/>
              <a:buNone/>
              <a:defRPr sz="3000">
                <a:solidFill>
                  <a:srgbClr val="607D8B"/>
                </a:solidFill>
              </a:defRPr>
            </a:lvl2pPr>
            <a:lvl3pPr lvl="2" algn="l">
              <a:lnSpc>
                <a:spcPct val="100000"/>
              </a:lnSpc>
              <a:spcBef>
                <a:spcPts val="0"/>
              </a:spcBef>
              <a:spcAft>
                <a:spcPts val="0"/>
              </a:spcAft>
              <a:buClr>
                <a:srgbClr val="607D8B"/>
              </a:buClr>
              <a:buSzPts val="3000"/>
              <a:buNone/>
              <a:defRPr sz="3000">
                <a:solidFill>
                  <a:srgbClr val="607D8B"/>
                </a:solidFill>
              </a:defRPr>
            </a:lvl3pPr>
            <a:lvl4pPr lvl="3" algn="l">
              <a:lnSpc>
                <a:spcPct val="100000"/>
              </a:lnSpc>
              <a:spcBef>
                <a:spcPts val="0"/>
              </a:spcBef>
              <a:spcAft>
                <a:spcPts val="0"/>
              </a:spcAft>
              <a:buClr>
                <a:srgbClr val="607D8B"/>
              </a:buClr>
              <a:buSzPts val="3000"/>
              <a:buNone/>
              <a:defRPr sz="3000">
                <a:solidFill>
                  <a:srgbClr val="607D8B"/>
                </a:solidFill>
              </a:defRPr>
            </a:lvl4pPr>
            <a:lvl5pPr lvl="4" algn="l">
              <a:lnSpc>
                <a:spcPct val="100000"/>
              </a:lnSpc>
              <a:spcBef>
                <a:spcPts val="0"/>
              </a:spcBef>
              <a:spcAft>
                <a:spcPts val="0"/>
              </a:spcAft>
              <a:buClr>
                <a:srgbClr val="607D8B"/>
              </a:buClr>
              <a:buSzPts val="3000"/>
              <a:buNone/>
              <a:defRPr sz="3000">
                <a:solidFill>
                  <a:srgbClr val="607D8B"/>
                </a:solidFill>
              </a:defRPr>
            </a:lvl5pPr>
            <a:lvl6pPr lvl="5" algn="l">
              <a:lnSpc>
                <a:spcPct val="100000"/>
              </a:lnSpc>
              <a:spcBef>
                <a:spcPts val="0"/>
              </a:spcBef>
              <a:spcAft>
                <a:spcPts val="0"/>
              </a:spcAft>
              <a:buClr>
                <a:srgbClr val="607D8B"/>
              </a:buClr>
              <a:buSzPts val="3000"/>
              <a:buNone/>
              <a:defRPr sz="3000">
                <a:solidFill>
                  <a:srgbClr val="607D8B"/>
                </a:solidFill>
              </a:defRPr>
            </a:lvl6pPr>
            <a:lvl7pPr lvl="6" algn="l">
              <a:lnSpc>
                <a:spcPct val="100000"/>
              </a:lnSpc>
              <a:spcBef>
                <a:spcPts val="0"/>
              </a:spcBef>
              <a:spcAft>
                <a:spcPts val="0"/>
              </a:spcAft>
              <a:buClr>
                <a:srgbClr val="607D8B"/>
              </a:buClr>
              <a:buSzPts val="3000"/>
              <a:buNone/>
              <a:defRPr sz="3000">
                <a:solidFill>
                  <a:srgbClr val="607D8B"/>
                </a:solidFill>
              </a:defRPr>
            </a:lvl7pPr>
            <a:lvl8pPr lvl="7" algn="l">
              <a:lnSpc>
                <a:spcPct val="100000"/>
              </a:lnSpc>
              <a:spcBef>
                <a:spcPts val="0"/>
              </a:spcBef>
              <a:spcAft>
                <a:spcPts val="0"/>
              </a:spcAft>
              <a:buClr>
                <a:srgbClr val="607D8B"/>
              </a:buClr>
              <a:buSzPts val="3000"/>
              <a:buNone/>
              <a:defRPr sz="3000">
                <a:solidFill>
                  <a:srgbClr val="607D8B"/>
                </a:solidFill>
              </a:defRPr>
            </a:lvl8pPr>
            <a:lvl9pPr lvl="8" algn="l">
              <a:lnSpc>
                <a:spcPct val="100000"/>
              </a:lnSpc>
              <a:spcBef>
                <a:spcPts val="0"/>
              </a:spcBef>
              <a:spcAft>
                <a:spcPts val="0"/>
              </a:spcAft>
              <a:buClr>
                <a:srgbClr val="607D8B"/>
              </a:buClr>
              <a:buSzPts val="3000"/>
              <a:buNone/>
              <a:defRPr sz="3000">
                <a:solidFill>
                  <a:srgbClr val="607D8B"/>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86150" y="308119"/>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0" name="Google Shape;30;p4"/>
          <p:cNvSpPr txBox="1">
            <a:spLocks noGrp="1"/>
          </p:cNvSpPr>
          <p:nvPr>
            <p:ph type="body" idx="1"/>
          </p:nvPr>
        </p:nvSpPr>
        <p:spPr>
          <a:xfrm>
            <a:off x="957750" y="701719"/>
            <a:ext cx="6656700" cy="42429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0"/>
              </a:spcBef>
              <a:spcAft>
                <a:spcPts val="0"/>
              </a:spcAft>
              <a:buClr>
                <a:srgbClr val="607D8B"/>
              </a:buClr>
              <a:buSzPts val="3000"/>
              <a:buChar char="◎"/>
              <a:defRPr/>
            </a:lvl1pPr>
            <a:lvl2pPr marL="914400" lvl="1" indent="-381000" algn="l">
              <a:lnSpc>
                <a:spcPct val="100000"/>
              </a:lnSpc>
              <a:spcBef>
                <a:spcPts val="0"/>
              </a:spcBef>
              <a:spcAft>
                <a:spcPts val="0"/>
              </a:spcAft>
              <a:buClr>
                <a:srgbClr val="607D8B"/>
              </a:buClr>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86150" y="308119"/>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
        <p:cNvGrpSpPr/>
        <p:nvPr/>
      </p:nvGrpSpPr>
      <p:grpSpPr>
        <a:xfrm>
          <a:off x="0" y="0"/>
          <a:ext cx="0" cy="0"/>
          <a:chOff x="0" y="0"/>
          <a:chExt cx="0" cy="0"/>
        </a:xfrm>
      </p:grpSpPr>
      <p:pic>
        <p:nvPicPr>
          <p:cNvPr id="35" name="Google Shape;35;p7" descr="connections-05.png"/>
          <p:cNvPicPr preferRelativeResize="0"/>
          <p:nvPr/>
        </p:nvPicPr>
        <p:blipFill rotWithShape="1">
          <a:blip r:embed="rId2">
            <a:alphaModFix/>
          </a:blip>
          <a:srcRect/>
          <a:stretch/>
        </p:blipFill>
        <p:spPr>
          <a:xfrm rot="10800000" flipH="1">
            <a:off x="5945" y="-1"/>
            <a:ext cx="6849083" cy="5143501"/>
          </a:xfrm>
          <a:prstGeom prst="rect">
            <a:avLst/>
          </a:prstGeom>
          <a:noFill/>
          <a:ln>
            <a:noFill/>
          </a:ln>
        </p:spPr>
      </p:pic>
      <p:sp>
        <p:nvSpPr>
          <p:cNvPr id="36" name="Google Shape;36;p7"/>
          <p:cNvSpPr txBox="1">
            <a:spLocks noGrp="1"/>
          </p:cNvSpPr>
          <p:nvPr>
            <p:ph type="body" idx="1"/>
          </p:nvPr>
        </p:nvSpPr>
        <p:spPr>
          <a:xfrm>
            <a:off x="1215300" y="1876050"/>
            <a:ext cx="6713400" cy="819900"/>
          </a:xfrm>
          <a:prstGeom prst="rect">
            <a:avLst/>
          </a:prstGeom>
          <a:noFill/>
          <a:ln>
            <a:noFill/>
          </a:ln>
        </p:spPr>
        <p:txBody>
          <a:bodyPr spcFirstLastPara="1" wrap="square" lIns="91425" tIns="91425" rIns="91425" bIns="91425" anchor="t" anchorCtr="0">
            <a:noAutofit/>
          </a:bodyPr>
          <a:lstStyle>
            <a:lvl1pPr marL="457200" lvl="0" indent="-457200" algn="ctr">
              <a:lnSpc>
                <a:spcPct val="100000"/>
              </a:lnSpc>
              <a:spcBef>
                <a:spcPts val="0"/>
              </a:spcBef>
              <a:spcAft>
                <a:spcPts val="0"/>
              </a:spcAft>
              <a:buClr>
                <a:srgbClr val="263238"/>
              </a:buClr>
              <a:buSzPts val="3600"/>
              <a:buChar char="◎"/>
              <a:defRPr sz="3600" i="1"/>
            </a:lvl1pPr>
            <a:lvl2pPr marL="914400" lvl="1" indent="-457200" algn="ctr">
              <a:lnSpc>
                <a:spcPct val="100000"/>
              </a:lnSpc>
              <a:spcBef>
                <a:spcPts val="0"/>
              </a:spcBef>
              <a:spcAft>
                <a:spcPts val="0"/>
              </a:spcAft>
              <a:buClr>
                <a:srgbClr val="263238"/>
              </a:buClr>
              <a:buSzPts val="3600"/>
              <a:buChar char="○"/>
              <a:defRPr sz="3600" i="1"/>
            </a:lvl2pPr>
            <a:lvl3pPr marL="1371600" lvl="2" indent="-457200" algn="ctr">
              <a:lnSpc>
                <a:spcPct val="100000"/>
              </a:lnSpc>
              <a:spcBef>
                <a:spcPts val="0"/>
              </a:spcBef>
              <a:spcAft>
                <a:spcPts val="0"/>
              </a:spcAft>
              <a:buClr>
                <a:srgbClr val="263238"/>
              </a:buClr>
              <a:buSzPts val="3600"/>
              <a:buChar char="◉"/>
              <a:defRPr sz="3600" i="1"/>
            </a:lvl3pPr>
            <a:lvl4pPr marL="1828800" lvl="3" indent="-457200" algn="ctr">
              <a:lnSpc>
                <a:spcPct val="100000"/>
              </a:lnSpc>
              <a:spcBef>
                <a:spcPts val="0"/>
              </a:spcBef>
              <a:spcAft>
                <a:spcPts val="0"/>
              </a:spcAft>
              <a:buClr>
                <a:srgbClr val="263238"/>
              </a:buClr>
              <a:buSzPts val="3600"/>
              <a:buChar char="●"/>
              <a:defRPr sz="3600" i="1"/>
            </a:lvl4pPr>
            <a:lvl5pPr marL="2286000" lvl="4" indent="-457200" algn="ctr">
              <a:lnSpc>
                <a:spcPct val="100000"/>
              </a:lnSpc>
              <a:spcBef>
                <a:spcPts val="0"/>
              </a:spcBef>
              <a:spcAft>
                <a:spcPts val="0"/>
              </a:spcAft>
              <a:buClr>
                <a:srgbClr val="263238"/>
              </a:buClr>
              <a:buSzPts val="3600"/>
              <a:buChar char="○"/>
              <a:defRPr sz="3600" i="1"/>
            </a:lvl5pPr>
            <a:lvl6pPr marL="2743200" lvl="5" indent="-457200" algn="ctr">
              <a:lnSpc>
                <a:spcPct val="100000"/>
              </a:lnSpc>
              <a:spcBef>
                <a:spcPts val="0"/>
              </a:spcBef>
              <a:spcAft>
                <a:spcPts val="0"/>
              </a:spcAft>
              <a:buClr>
                <a:srgbClr val="263238"/>
              </a:buClr>
              <a:buSzPts val="3600"/>
              <a:buChar char="■"/>
              <a:defRPr sz="3600" i="1"/>
            </a:lvl6pPr>
            <a:lvl7pPr marL="3200400" lvl="6" indent="-457200" algn="ctr">
              <a:lnSpc>
                <a:spcPct val="100000"/>
              </a:lnSpc>
              <a:spcBef>
                <a:spcPts val="0"/>
              </a:spcBef>
              <a:spcAft>
                <a:spcPts val="0"/>
              </a:spcAft>
              <a:buClr>
                <a:srgbClr val="263238"/>
              </a:buClr>
              <a:buSzPts val="3600"/>
              <a:buChar char="●"/>
              <a:defRPr sz="3600" i="1"/>
            </a:lvl7pPr>
            <a:lvl8pPr marL="3657600" lvl="7" indent="-457200" algn="ctr">
              <a:lnSpc>
                <a:spcPct val="100000"/>
              </a:lnSpc>
              <a:spcBef>
                <a:spcPts val="0"/>
              </a:spcBef>
              <a:spcAft>
                <a:spcPts val="0"/>
              </a:spcAft>
              <a:buClr>
                <a:srgbClr val="263238"/>
              </a:buClr>
              <a:buSzPts val="3600"/>
              <a:buChar char="○"/>
              <a:defRPr sz="3600" i="1"/>
            </a:lvl8pPr>
            <a:lvl9pPr marL="4114800" lvl="8" indent="-457200" algn="ctr">
              <a:lnSpc>
                <a:spcPct val="100000"/>
              </a:lnSpc>
              <a:spcBef>
                <a:spcPts val="0"/>
              </a:spcBef>
              <a:spcAft>
                <a:spcPts val="0"/>
              </a:spcAft>
              <a:buClr>
                <a:srgbClr val="263238"/>
              </a:buClr>
              <a:buSzPts val="3600"/>
              <a:buChar char="■"/>
              <a:defRPr sz="3600" i="1"/>
            </a:lvl9pPr>
          </a:lstStyle>
          <a:p>
            <a:endParaRPr/>
          </a:p>
        </p:txBody>
      </p:sp>
      <p:grpSp>
        <p:nvGrpSpPr>
          <p:cNvPr id="37" name="Google Shape;37;p7"/>
          <p:cNvGrpSpPr/>
          <p:nvPr/>
        </p:nvGrpSpPr>
        <p:grpSpPr>
          <a:xfrm>
            <a:off x="3593400" y="805714"/>
            <a:ext cx="1957200" cy="819900"/>
            <a:chOff x="3593400" y="1760085"/>
            <a:chExt cx="1957200" cy="1093200"/>
          </a:xfrm>
        </p:grpSpPr>
        <p:sp>
          <p:nvSpPr>
            <p:cNvPr id="38" name="Google Shape;38;p7"/>
            <p:cNvSpPr txBox="1"/>
            <p:nvPr/>
          </p:nvSpPr>
          <p:spPr>
            <a:xfrm>
              <a:off x="3593400" y="1872097"/>
              <a:ext cx="1957200" cy="8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91EA"/>
                </a:buClr>
                <a:buSzPts val="6000"/>
                <a:buFont typeface="Source Sans Pro"/>
                <a:buNone/>
              </a:pPr>
              <a:r>
                <a:rPr lang="en" sz="6000" b="1" i="0" u="none" strike="noStrike" cap="none">
                  <a:solidFill>
                    <a:srgbClr val="0091EA"/>
                  </a:solidFill>
                  <a:latin typeface="Source Sans Pro"/>
                  <a:ea typeface="Source Sans Pro"/>
                  <a:cs typeface="Source Sans Pro"/>
                  <a:sym typeface="Source Sans Pro"/>
                </a:rPr>
                <a:t>“</a:t>
              </a:r>
              <a:endParaRPr/>
            </a:p>
          </p:txBody>
        </p:sp>
        <p:sp>
          <p:nvSpPr>
            <p:cNvPr id="39" name="Google Shape;39;p7"/>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1" name="Google Shape;41;p7"/>
          <p:cNvCxnSpPr>
            <a:endCxn id="39" idx="1"/>
          </p:cNvCxnSpPr>
          <p:nvPr/>
        </p:nvCxnSpPr>
        <p:spPr>
          <a:xfrm>
            <a:off x="3742095" y="653985"/>
            <a:ext cx="443400" cy="271800"/>
          </a:xfrm>
          <a:prstGeom prst="straightConnector1">
            <a:avLst/>
          </a:prstGeom>
          <a:noFill/>
          <a:ln w="9525" cap="flat" cmpd="sng">
            <a:solidFill>
              <a:srgbClr val="CFD8DC"/>
            </a:solidFill>
            <a:prstDash val="solid"/>
            <a:round/>
            <a:headEnd type="none" w="sm" len="sm"/>
            <a:tailEnd type="none" w="sm" len="sm"/>
          </a:ln>
        </p:spPr>
      </p:cxnSp>
      <p:cxnSp>
        <p:nvCxnSpPr>
          <p:cNvPr id="42" name="Google Shape;42;p7"/>
          <p:cNvCxnSpPr/>
          <p:nvPr/>
        </p:nvCxnSpPr>
        <p:spPr>
          <a:xfrm rot="10800000">
            <a:off x="4114800" y="202114"/>
            <a:ext cx="457200" cy="603600"/>
          </a:xfrm>
          <a:prstGeom prst="straightConnector1">
            <a:avLst/>
          </a:prstGeom>
          <a:noFill/>
          <a:ln w="9525" cap="flat" cmpd="sng">
            <a:solidFill>
              <a:srgbClr val="CFD8DC"/>
            </a:solidFill>
            <a:prstDash val="solid"/>
            <a:round/>
            <a:headEnd type="none" w="sm" len="sm"/>
            <a:tailEnd type="none" w="sm" len="sm"/>
          </a:ln>
        </p:spPr>
      </p:cxnSp>
      <p:cxnSp>
        <p:nvCxnSpPr>
          <p:cNvPr id="43" name="Google Shape;43;p7"/>
          <p:cNvCxnSpPr/>
          <p:nvPr/>
        </p:nvCxnSpPr>
        <p:spPr>
          <a:xfrm rot="10800000" flipH="1">
            <a:off x="4749075" y="564919"/>
            <a:ext cx="95100" cy="261600"/>
          </a:xfrm>
          <a:prstGeom prst="straightConnector1">
            <a:avLst/>
          </a:prstGeom>
          <a:noFill/>
          <a:ln w="9525" cap="flat" cmpd="sng">
            <a:solidFill>
              <a:srgbClr val="CFD8DC"/>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786150" y="308119"/>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8"/>
          <p:cNvSpPr txBox="1">
            <a:spLocks noGrp="1"/>
          </p:cNvSpPr>
          <p:nvPr>
            <p:ph type="body" idx="1"/>
          </p:nvPr>
        </p:nvSpPr>
        <p:spPr>
          <a:xfrm>
            <a:off x="786137" y="1200150"/>
            <a:ext cx="3675300" cy="37257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sz="2600"/>
            </a:lvl1pPr>
            <a:lvl2pPr marL="914400" lvl="1" indent="-393700" algn="l">
              <a:lnSpc>
                <a:spcPct val="100000"/>
              </a:lnSpc>
              <a:spcBef>
                <a:spcPts val="0"/>
              </a:spcBef>
              <a:spcAft>
                <a:spcPts val="0"/>
              </a:spcAft>
              <a:buSzPts val="2600"/>
              <a:buChar char="○"/>
              <a:defRPr sz="2600"/>
            </a:lvl2pPr>
            <a:lvl3pPr marL="1371600" lvl="2" indent="-393700" algn="l">
              <a:lnSpc>
                <a:spcPct val="100000"/>
              </a:lnSpc>
              <a:spcBef>
                <a:spcPts val="0"/>
              </a:spcBef>
              <a:spcAft>
                <a:spcPts val="0"/>
              </a:spcAft>
              <a:buSzPts val="2600"/>
              <a:buChar char="◉"/>
              <a:defRPr sz="2600"/>
            </a:lvl3pPr>
            <a:lvl4pPr marL="1828800" lvl="3" indent="-393700" algn="l">
              <a:lnSpc>
                <a:spcPct val="100000"/>
              </a:lnSpc>
              <a:spcBef>
                <a:spcPts val="0"/>
              </a:spcBef>
              <a:spcAft>
                <a:spcPts val="0"/>
              </a:spcAft>
              <a:buSzPts val="2600"/>
              <a:buChar char="●"/>
              <a:defRPr sz="2600"/>
            </a:lvl4pPr>
            <a:lvl5pPr marL="2286000" lvl="4" indent="-393700" algn="l">
              <a:lnSpc>
                <a:spcPct val="100000"/>
              </a:lnSpc>
              <a:spcBef>
                <a:spcPts val="0"/>
              </a:spcBef>
              <a:spcAft>
                <a:spcPts val="0"/>
              </a:spcAft>
              <a:buSzPts val="2600"/>
              <a:buChar char="○"/>
              <a:defRPr sz="2600"/>
            </a:lvl5pPr>
            <a:lvl6pPr marL="2743200" lvl="5" indent="-393700" algn="l">
              <a:lnSpc>
                <a:spcPct val="100000"/>
              </a:lnSpc>
              <a:spcBef>
                <a:spcPts val="0"/>
              </a:spcBef>
              <a:spcAft>
                <a:spcPts val="0"/>
              </a:spcAft>
              <a:buSzPts val="2600"/>
              <a:buChar char="■"/>
              <a:defRPr sz="2600"/>
            </a:lvl6pPr>
            <a:lvl7pPr marL="3200400" lvl="6" indent="-393700" algn="l">
              <a:lnSpc>
                <a:spcPct val="100000"/>
              </a:lnSpc>
              <a:spcBef>
                <a:spcPts val="0"/>
              </a:spcBef>
              <a:spcAft>
                <a:spcPts val="0"/>
              </a:spcAft>
              <a:buSzPts val="2600"/>
              <a:buChar char="●"/>
              <a:defRPr sz="2600"/>
            </a:lvl7pPr>
            <a:lvl8pPr marL="3657600" lvl="7" indent="-393700" algn="l">
              <a:lnSpc>
                <a:spcPct val="100000"/>
              </a:lnSpc>
              <a:spcBef>
                <a:spcPts val="0"/>
              </a:spcBef>
              <a:spcAft>
                <a:spcPts val="0"/>
              </a:spcAft>
              <a:buSzPts val="2600"/>
              <a:buChar char="○"/>
              <a:defRPr sz="2600"/>
            </a:lvl8pPr>
            <a:lvl9pPr marL="4114800" lvl="8" indent="-393700" algn="l">
              <a:lnSpc>
                <a:spcPct val="100000"/>
              </a:lnSpc>
              <a:spcBef>
                <a:spcPts val="0"/>
              </a:spcBef>
              <a:spcAft>
                <a:spcPts val="0"/>
              </a:spcAft>
              <a:buSzPts val="2600"/>
              <a:buChar char="■"/>
              <a:defRPr sz="2600"/>
            </a:lvl9pPr>
          </a:lstStyle>
          <a:p>
            <a:endParaRPr/>
          </a:p>
        </p:txBody>
      </p:sp>
      <p:sp>
        <p:nvSpPr>
          <p:cNvPr id="47" name="Google Shape;47;p8"/>
          <p:cNvSpPr txBox="1">
            <a:spLocks noGrp="1"/>
          </p:cNvSpPr>
          <p:nvPr>
            <p:ph type="body" idx="2"/>
          </p:nvPr>
        </p:nvSpPr>
        <p:spPr>
          <a:xfrm>
            <a:off x="4682659" y="1200150"/>
            <a:ext cx="3675300" cy="37257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sz="2600"/>
            </a:lvl1pPr>
            <a:lvl2pPr marL="914400" lvl="1" indent="-393700" algn="l">
              <a:lnSpc>
                <a:spcPct val="100000"/>
              </a:lnSpc>
              <a:spcBef>
                <a:spcPts val="0"/>
              </a:spcBef>
              <a:spcAft>
                <a:spcPts val="0"/>
              </a:spcAft>
              <a:buSzPts val="2600"/>
              <a:buChar char="○"/>
              <a:defRPr sz="2600"/>
            </a:lvl2pPr>
            <a:lvl3pPr marL="1371600" lvl="2" indent="-393700" algn="l">
              <a:lnSpc>
                <a:spcPct val="100000"/>
              </a:lnSpc>
              <a:spcBef>
                <a:spcPts val="0"/>
              </a:spcBef>
              <a:spcAft>
                <a:spcPts val="0"/>
              </a:spcAft>
              <a:buSzPts val="2600"/>
              <a:buChar char="◉"/>
              <a:defRPr sz="2600"/>
            </a:lvl3pPr>
            <a:lvl4pPr marL="1828800" lvl="3" indent="-393700" algn="l">
              <a:lnSpc>
                <a:spcPct val="100000"/>
              </a:lnSpc>
              <a:spcBef>
                <a:spcPts val="0"/>
              </a:spcBef>
              <a:spcAft>
                <a:spcPts val="0"/>
              </a:spcAft>
              <a:buSzPts val="2600"/>
              <a:buChar char="●"/>
              <a:defRPr sz="2600"/>
            </a:lvl4pPr>
            <a:lvl5pPr marL="2286000" lvl="4" indent="-393700" algn="l">
              <a:lnSpc>
                <a:spcPct val="100000"/>
              </a:lnSpc>
              <a:spcBef>
                <a:spcPts val="0"/>
              </a:spcBef>
              <a:spcAft>
                <a:spcPts val="0"/>
              </a:spcAft>
              <a:buSzPts val="2600"/>
              <a:buChar char="○"/>
              <a:defRPr sz="2600"/>
            </a:lvl5pPr>
            <a:lvl6pPr marL="2743200" lvl="5" indent="-393700" algn="l">
              <a:lnSpc>
                <a:spcPct val="100000"/>
              </a:lnSpc>
              <a:spcBef>
                <a:spcPts val="0"/>
              </a:spcBef>
              <a:spcAft>
                <a:spcPts val="0"/>
              </a:spcAft>
              <a:buSzPts val="2600"/>
              <a:buChar char="■"/>
              <a:defRPr sz="2600"/>
            </a:lvl6pPr>
            <a:lvl7pPr marL="3200400" lvl="6" indent="-393700" algn="l">
              <a:lnSpc>
                <a:spcPct val="100000"/>
              </a:lnSpc>
              <a:spcBef>
                <a:spcPts val="0"/>
              </a:spcBef>
              <a:spcAft>
                <a:spcPts val="0"/>
              </a:spcAft>
              <a:buSzPts val="2600"/>
              <a:buChar char="●"/>
              <a:defRPr sz="2600"/>
            </a:lvl7pPr>
            <a:lvl8pPr marL="3657600" lvl="7" indent="-393700" algn="l">
              <a:lnSpc>
                <a:spcPct val="100000"/>
              </a:lnSpc>
              <a:spcBef>
                <a:spcPts val="0"/>
              </a:spcBef>
              <a:spcAft>
                <a:spcPts val="0"/>
              </a:spcAft>
              <a:buSzPts val="2600"/>
              <a:buChar char="○"/>
              <a:defRPr sz="2600"/>
            </a:lvl8pPr>
            <a:lvl9pPr marL="4114800" lvl="8" indent="-393700" algn="l">
              <a:lnSpc>
                <a:spcPct val="100000"/>
              </a:lnSpc>
              <a:spcBef>
                <a:spcPts val="0"/>
              </a:spcBef>
              <a:spcAft>
                <a:spcPts val="0"/>
              </a:spcAft>
              <a:buSzPts val="2600"/>
              <a:buChar char="■"/>
              <a:defRPr sz="2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786150" y="308119"/>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0" name="Google Shape;50;p9"/>
          <p:cNvSpPr txBox="1">
            <a:spLocks noGrp="1"/>
          </p:cNvSpPr>
          <p:nvPr>
            <p:ph type="body" idx="1"/>
          </p:nvPr>
        </p:nvSpPr>
        <p:spPr>
          <a:xfrm>
            <a:off x="786150" y="1200150"/>
            <a:ext cx="2419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1" name="Google Shape;51;p9"/>
          <p:cNvSpPr txBox="1">
            <a:spLocks noGrp="1"/>
          </p:cNvSpPr>
          <p:nvPr>
            <p:ph type="body" idx="2"/>
          </p:nvPr>
        </p:nvSpPr>
        <p:spPr>
          <a:xfrm>
            <a:off x="3329992" y="1200150"/>
            <a:ext cx="2419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2" name="Google Shape;52;p9"/>
          <p:cNvSpPr txBox="1">
            <a:spLocks noGrp="1"/>
          </p:cNvSpPr>
          <p:nvPr>
            <p:ph type="body" idx="3"/>
          </p:nvPr>
        </p:nvSpPr>
        <p:spPr>
          <a:xfrm>
            <a:off x="5873834" y="1200150"/>
            <a:ext cx="2419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457200" y="4055342"/>
            <a:ext cx="8229600" cy="368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vl2pPr marL="914400" lvl="1" indent="-381000" algn="l">
              <a:lnSpc>
                <a:spcPct val="100000"/>
              </a:lnSpc>
              <a:spcBef>
                <a:spcPts val="480"/>
              </a:spcBef>
              <a:spcAft>
                <a:spcPts val="0"/>
              </a:spcAft>
              <a:buSzPts val="2400"/>
              <a:buChar char="○"/>
              <a:defRPr/>
            </a:lvl2pPr>
            <a:lvl3pPr marL="1371600" lvl="2" indent="-381000" algn="l">
              <a:lnSpc>
                <a:spcPct val="100000"/>
              </a:lnSpc>
              <a:spcBef>
                <a:spcPts val="480"/>
              </a:spcBef>
              <a:spcAft>
                <a:spcPts val="0"/>
              </a:spcAft>
              <a:buSzPts val="24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19"/>
            <a:ext cx="7571700" cy="70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48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48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hyperlink" Target="http://ieeexplore.ieee.org/stamp/stamp.jsp?tp=&amp;arnumber=7831279&amp;isnumber=7830944" TargetMode="External"/><Relationship Id="rId3" Type="http://schemas.openxmlformats.org/officeDocument/2006/relationships/hyperlink" Target="http://www.sciencedirect.com/science/article/pii/S2405428317300151" TargetMode="External"/><Relationship Id="rId7" Type="http://schemas.openxmlformats.org/officeDocument/2006/relationships/hyperlink" Target="http://ieeexplore.ieee.org/stamp/stamp.jsp?tp=&amp;arnumber=8864118&amp;isnumber=8864112"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hyperlink" Target="https://purelifi.com/lifi-is-getting-a-global-standard/" TargetMode="External"/><Relationship Id="rId5" Type="http://schemas.openxmlformats.org/officeDocument/2006/relationships/hyperlink" Target="http://ieeexplore.ieee.org/stamp/stamp.jsp?tp=&amp;arnumber=8722596&amp;isnumber=8740774" TargetMode="External"/><Relationship Id="rId4" Type="http://schemas.openxmlformats.org/officeDocument/2006/relationships/hyperlink" Target="http://ieeexplore.ieee.org/stamp/stamp.jsp?tp=&amp;arnumber=7402263&amp;isnumber=740224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eeexplore.ieee.org/stamp/stamp.jsp?tp=&amp;arnumber=7341879&amp;isnumber=7341603"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ieeexplore.ieee.org/stamp/stamp.jsp?tp=&amp;arnumber=8227704&amp;isnumber=822763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ctrTitle"/>
          </p:nvPr>
        </p:nvSpPr>
        <p:spPr>
          <a:xfrm>
            <a:off x="894300" y="1134350"/>
            <a:ext cx="7355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to LiFi</a:t>
            </a:r>
            <a:endParaRPr/>
          </a:p>
        </p:txBody>
      </p:sp>
      <p:sp>
        <p:nvSpPr>
          <p:cNvPr id="66" name="Google Shape;66;p13"/>
          <p:cNvSpPr txBox="1"/>
          <p:nvPr/>
        </p:nvSpPr>
        <p:spPr>
          <a:xfrm>
            <a:off x="3089400" y="2237125"/>
            <a:ext cx="2965200" cy="6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Source Sans Pro"/>
                <a:ea typeface="Source Sans Pro"/>
                <a:cs typeface="Source Sans Pro"/>
                <a:sym typeface="Source Sans Pro"/>
              </a:rPr>
              <a:t>Anonymous</a:t>
            </a:r>
            <a:endParaRPr sz="2400" dirty="0">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786150" y="308119"/>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Where to Begin</a:t>
            </a:r>
            <a:endParaRPr sz="3600"/>
          </a:p>
        </p:txBody>
      </p:sp>
      <p:sp>
        <p:nvSpPr>
          <p:cNvPr id="110" name="Google Shape;110;p21"/>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dirty="0"/>
              <a:t>Replacing existing infrastructure</a:t>
            </a:r>
            <a:endParaRPr dirty="0"/>
          </a:p>
          <a:p>
            <a:pPr marL="0" lvl="0" indent="0" algn="l" rtl="0">
              <a:spcBef>
                <a:spcPts val="0"/>
              </a:spcBef>
              <a:spcAft>
                <a:spcPts val="0"/>
              </a:spcAft>
              <a:buNone/>
            </a:pPr>
            <a:endParaRPr dirty="0"/>
          </a:p>
          <a:p>
            <a:pPr marL="457200" lvl="0" indent="-419100" algn="l" rtl="0">
              <a:spcBef>
                <a:spcPts val="0"/>
              </a:spcBef>
              <a:spcAft>
                <a:spcPts val="0"/>
              </a:spcAft>
              <a:buSzPts val="3000"/>
              <a:buChar char="◎"/>
            </a:pPr>
            <a:r>
              <a:rPr lang="en" dirty="0"/>
              <a:t>Complimenting WiFi</a:t>
            </a:r>
            <a:endParaRPr dirty="0"/>
          </a:p>
          <a:p>
            <a:pPr marL="0" lvl="0" indent="0" algn="l" rtl="0">
              <a:spcBef>
                <a:spcPts val="0"/>
              </a:spcBef>
              <a:spcAft>
                <a:spcPts val="0"/>
              </a:spcAft>
              <a:buNone/>
            </a:pPr>
            <a:endParaRPr dirty="0"/>
          </a:p>
          <a:p>
            <a:pPr marL="457200" lvl="0" indent="-419100" algn="l" rtl="0">
              <a:spcBef>
                <a:spcPts val="0"/>
              </a:spcBef>
              <a:spcAft>
                <a:spcPts val="0"/>
              </a:spcAft>
              <a:buSzPts val="3000"/>
              <a:buChar char="◎"/>
            </a:pPr>
            <a:r>
              <a:rPr lang="en" dirty="0"/>
              <a:t>Heterogenous Networks (HetNets)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 name="TextBox 3">
            <a:extLst>
              <a:ext uri="{FF2B5EF4-FFF2-40B4-BE49-F238E27FC236}">
                <a16:creationId xmlns:a16="http://schemas.microsoft.com/office/drawing/2014/main" id="{2652E38E-CE6E-FB41-B782-0070BA46850A}"/>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p:nvPr/>
        </p:nvSpPr>
        <p:spPr>
          <a:xfrm>
            <a:off x="869725" y="4636700"/>
            <a:ext cx="69723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ource Sans Pro"/>
                <a:ea typeface="Source Sans Pro"/>
                <a:cs typeface="Source Sans Pro"/>
                <a:sym typeface="Source Sans Pro"/>
              </a:rPr>
              <a:t>Example of a LiFi network</a:t>
            </a:r>
            <a:endParaRPr>
              <a:latin typeface="Source Sans Pro"/>
              <a:ea typeface="Source Sans Pro"/>
              <a:cs typeface="Source Sans Pro"/>
              <a:sym typeface="Source Sans Pro"/>
            </a:endParaRPr>
          </a:p>
        </p:txBody>
      </p:sp>
      <p:pic>
        <p:nvPicPr>
          <p:cNvPr id="116" name="Google Shape;116;p22"/>
          <p:cNvPicPr preferRelativeResize="0"/>
          <p:nvPr/>
        </p:nvPicPr>
        <p:blipFill>
          <a:blip r:embed="rId3">
            <a:alphaModFix/>
          </a:blip>
          <a:stretch>
            <a:fillRect/>
          </a:stretch>
        </p:blipFill>
        <p:spPr>
          <a:xfrm>
            <a:off x="152400" y="152400"/>
            <a:ext cx="8839199" cy="4244829"/>
          </a:xfrm>
          <a:prstGeom prst="rect">
            <a:avLst/>
          </a:prstGeom>
          <a:noFill/>
          <a:ln>
            <a:noFill/>
          </a:ln>
        </p:spPr>
      </p:pic>
      <p:sp>
        <p:nvSpPr>
          <p:cNvPr id="4" name="TextBox 3">
            <a:extLst>
              <a:ext uri="{FF2B5EF4-FFF2-40B4-BE49-F238E27FC236}">
                <a16:creationId xmlns:a16="http://schemas.microsoft.com/office/drawing/2014/main" id="{E323DAFD-F673-9C40-9AD2-2ED5FE414595}"/>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p:nvPr/>
        </p:nvSpPr>
        <p:spPr>
          <a:xfrm>
            <a:off x="869725" y="4636700"/>
            <a:ext cx="69723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ource Sans Pro"/>
                <a:ea typeface="Source Sans Pro"/>
                <a:cs typeface="Source Sans Pro"/>
                <a:sym typeface="Source Sans Pro"/>
              </a:rPr>
              <a:t>Example of a WiFi/LiFi HetNet</a:t>
            </a:r>
            <a:endParaRPr>
              <a:latin typeface="Source Sans Pro"/>
              <a:ea typeface="Source Sans Pro"/>
              <a:cs typeface="Source Sans Pro"/>
              <a:sym typeface="Source Sans Pro"/>
            </a:endParaRPr>
          </a:p>
        </p:txBody>
      </p:sp>
      <p:pic>
        <p:nvPicPr>
          <p:cNvPr id="122" name="Google Shape;122;p23"/>
          <p:cNvPicPr preferRelativeResize="0"/>
          <p:nvPr/>
        </p:nvPicPr>
        <p:blipFill>
          <a:blip r:embed="rId3">
            <a:alphaModFix/>
          </a:blip>
          <a:stretch>
            <a:fillRect/>
          </a:stretch>
        </p:blipFill>
        <p:spPr>
          <a:xfrm>
            <a:off x="152400" y="152400"/>
            <a:ext cx="8811876" cy="4331900"/>
          </a:xfrm>
          <a:prstGeom prst="rect">
            <a:avLst/>
          </a:prstGeom>
          <a:noFill/>
          <a:ln>
            <a:noFill/>
          </a:ln>
        </p:spPr>
      </p:pic>
      <p:sp>
        <p:nvSpPr>
          <p:cNvPr id="4" name="TextBox 3">
            <a:extLst>
              <a:ext uri="{FF2B5EF4-FFF2-40B4-BE49-F238E27FC236}">
                <a16:creationId xmlns:a16="http://schemas.microsoft.com/office/drawing/2014/main" id="{4D5456C6-8C98-A14F-88A8-7FD409578B0E}"/>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Complications with Implementation</a:t>
            </a:r>
            <a:endParaRPr sz="3600"/>
          </a:p>
        </p:txBody>
      </p:sp>
      <p:sp>
        <p:nvSpPr>
          <p:cNvPr id="128" name="Google Shape;128;p24"/>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Interference within itself</a:t>
            </a:r>
            <a:endParaRPr dirty="0"/>
          </a:p>
          <a:p>
            <a:pPr marL="0" lvl="0" indent="0" algn="l" rtl="0">
              <a:spcBef>
                <a:spcPts val="0"/>
              </a:spcBef>
              <a:spcAft>
                <a:spcPts val="0"/>
              </a:spcAft>
              <a:buNone/>
            </a:pPr>
            <a:endParaRPr dirty="0"/>
          </a:p>
          <a:p>
            <a:pPr marL="457200" lvl="0" indent="-419100" algn="l" rtl="0">
              <a:spcBef>
                <a:spcPts val="0"/>
              </a:spcBef>
              <a:spcAft>
                <a:spcPts val="0"/>
              </a:spcAft>
              <a:buSzPts val="3000"/>
              <a:buChar char="◎"/>
            </a:pPr>
            <a:r>
              <a:rPr lang="en" dirty="0"/>
              <a:t>Optimal AP setup locations</a:t>
            </a:r>
            <a:endParaRPr dirty="0"/>
          </a:p>
          <a:p>
            <a:pPr marL="0" lvl="0" indent="0" algn="l" rtl="0">
              <a:spcBef>
                <a:spcPts val="0"/>
              </a:spcBef>
              <a:spcAft>
                <a:spcPts val="0"/>
              </a:spcAft>
              <a:buNone/>
            </a:pPr>
            <a:endParaRPr dirty="0"/>
          </a:p>
          <a:p>
            <a:pPr marL="457200" lvl="0" indent="-419100" algn="l" rtl="0">
              <a:spcBef>
                <a:spcPts val="0"/>
              </a:spcBef>
              <a:spcAft>
                <a:spcPts val="0"/>
              </a:spcAft>
              <a:buSzPts val="3000"/>
              <a:buChar char="◎"/>
            </a:pPr>
            <a:r>
              <a:rPr lang="en" dirty="0"/>
              <a:t>Interference in HetNets</a:t>
            </a:r>
            <a:endParaRPr dirty="0"/>
          </a:p>
          <a:p>
            <a:pPr marL="0" lvl="0" indent="0" algn="l" rtl="0">
              <a:spcBef>
                <a:spcPts val="0"/>
              </a:spcBef>
              <a:spcAft>
                <a:spcPts val="0"/>
              </a:spcAft>
              <a:buNone/>
            </a:pPr>
            <a:endParaRPr dirty="0"/>
          </a:p>
        </p:txBody>
      </p:sp>
      <p:sp>
        <p:nvSpPr>
          <p:cNvPr id="4" name="TextBox 3">
            <a:extLst>
              <a:ext uri="{FF2B5EF4-FFF2-40B4-BE49-F238E27FC236}">
                <a16:creationId xmlns:a16="http://schemas.microsoft.com/office/drawing/2014/main" id="{36E5EF69-8942-A243-A041-CEE9F5C2A2E2}"/>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p:nvPr/>
        </p:nvSpPr>
        <p:spPr>
          <a:xfrm>
            <a:off x="869725" y="4636700"/>
            <a:ext cx="69723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ource Sans Pro"/>
                <a:ea typeface="Source Sans Pro"/>
                <a:cs typeface="Source Sans Pro"/>
                <a:sym typeface="Source Sans Pro"/>
              </a:rPr>
              <a:t>Interfering APs</a:t>
            </a:r>
            <a:endParaRPr>
              <a:latin typeface="Source Sans Pro"/>
              <a:ea typeface="Source Sans Pro"/>
              <a:cs typeface="Source Sans Pro"/>
              <a:sym typeface="Source Sans Pro"/>
            </a:endParaRPr>
          </a:p>
        </p:txBody>
      </p:sp>
      <p:pic>
        <p:nvPicPr>
          <p:cNvPr id="134" name="Google Shape;134;p25"/>
          <p:cNvPicPr preferRelativeResize="0"/>
          <p:nvPr/>
        </p:nvPicPr>
        <p:blipFill>
          <a:blip r:embed="rId3">
            <a:alphaModFix/>
          </a:blip>
          <a:stretch>
            <a:fillRect/>
          </a:stretch>
        </p:blipFill>
        <p:spPr>
          <a:xfrm>
            <a:off x="152400" y="152400"/>
            <a:ext cx="8839200" cy="4256131"/>
          </a:xfrm>
          <a:prstGeom prst="rect">
            <a:avLst/>
          </a:prstGeom>
          <a:noFill/>
          <a:ln>
            <a:noFill/>
          </a:ln>
        </p:spPr>
      </p:pic>
      <p:sp>
        <p:nvSpPr>
          <p:cNvPr id="4" name="TextBox 3">
            <a:extLst>
              <a:ext uri="{FF2B5EF4-FFF2-40B4-BE49-F238E27FC236}">
                <a16:creationId xmlns:a16="http://schemas.microsoft.com/office/drawing/2014/main" id="{03173E2A-CDC3-D642-9B2E-2C207385FDE9}"/>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p:nvPr/>
        </p:nvSpPr>
        <p:spPr>
          <a:xfrm>
            <a:off x="869725" y="4636700"/>
            <a:ext cx="69723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ource Sans Pro"/>
                <a:ea typeface="Source Sans Pro"/>
                <a:cs typeface="Source Sans Pro"/>
                <a:sym typeface="Source Sans Pro"/>
              </a:rPr>
              <a:t>Different AP location topologies</a:t>
            </a:r>
            <a:endParaRPr>
              <a:latin typeface="Source Sans Pro"/>
              <a:ea typeface="Source Sans Pro"/>
              <a:cs typeface="Source Sans Pro"/>
              <a:sym typeface="Source Sans Pro"/>
            </a:endParaRPr>
          </a:p>
        </p:txBody>
      </p:sp>
      <p:pic>
        <p:nvPicPr>
          <p:cNvPr id="140" name="Google Shape;140;p26"/>
          <p:cNvPicPr preferRelativeResize="0"/>
          <p:nvPr/>
        </p:nvPicPr>
        <p:blipFill>
          <a:blip r:embed="rId3">
            <a:alphaModFix/>
          </a:blip>
          <a:stretch>
            <a:fillRect/>
          </a:stretch>
        </p:blipFill>
        <p:spPr>
          <a:xfrm>
            <a:off x="2350863" y="296475"/>
            <a:ext cx="4010025" cy="4276725"/>
          </a:xfrm>
          <a:prstGeom prst="rect">
            <a:avLst/>
          </a:prstGeom>
          <a:noFill/>
          <a:ln>
            <a:noFill/>
          </a:ln>
        </p:spPr>
      </p:pic>
      <p:sp>
        <p:nvSpPr>
          <p:cNvPr id="4" name="TextBox 3">
            <a:extLst>
              <a:ext uri="{FF2B5EF4-FFF2-40B4-BE49-F238E27FC236}">
                <a16:creationId xmlns:a16="http://schemas.microsoft.com/office/drawing/2014/main" id="{E145D14B-0AFD-DE4B-BA81-507DC6D238C3}"/>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p:nvPr/>
        </p:nvSpPr>
        <p:spPr>
          <a:xfrm>
            <a:off x="1085850" y="4611300"/>
            <a:ext cx="69723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ource Sans Pro"/>
                <a:ea typeface="Source Sans Pro"/>
                <a:cs typeface="Source Sans Pro"/>
                <a:sym typeface="Source Sans Pro"/>
              </a:rPr>
              <a:t>End results of testing</a:t>
            </a:r>
            <a:endParaRPr>
              <a:latin typeface="Source Sans Pro"/>
              <a:ea typeface="Source Sans Pro"/>
              <a:cs typeface="Source Sans Pro"/>
              <a:sym typeface="Source Sans Pro"/>
            </a:endParaRPr>
          </a:p>
        </p:txBody>
      </p:sp>
      <p:pic>
        <p:nvPicPr>
          <p:cNvPr id="146" name="Google Shape;146;p27"/>
          <p:cNvPicPr preferRelativeResize="0"/>
          <p:nvPr/>
        </p:nvPicPr>
        <p:blipFill>
          <a:blip r:embed="rId3">
            <a:alphaModFix/>
          </a:blip>
          <a:stretch>
            <a:fillRect/>
          </a:stretch>
        </p:blipFill>
        <p:spPr>
          <a:xfrm>
            <a:off x="1536700" y="435224"/>
            <a:ext cx="6070600" cy="4095250"/>
          </a:xfrm>
          <a:prstGeom prst="rect">
            <a:avLst/>
          </a:prstGeom>
          <a:noFill/>
          <a:ln>
            <a:noFill/>
          </a:ln>
        </p:spPr>
      </p:pic>
      <p:sp>
        <p:nvSpPr>
          <p:cNvPr id="4" name="TextBox 3">
            <a:extLst>
              <a:ext uri="{FF2B5EF4-FFF2-40B4-BE49-F238E27FC236}">
                <a16:creationId xmlns:a16="http://schemas.microsoft.com/office/drawing/2014/main" id="{F5C8B4FC-ECB0-D644-81E7-A7188A3A5FED}"/>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1085850" y="4611300"/>
            <a:ext cx="69723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Source Sans Pro"/>
                <a:ea typeface="Source Sans Pro"/>
                <a:cs typeface="Source Sans Pro"/>
                <a:sym typeface="Source Sans Pro"/>
              </a:rPr>
              <a:t>LTE - WiFi - LiFi concept</a:t>
            </a:r>
            <a:endParaRPr>
              <a:latin typeface="Source Sans Pro"/>
              <a:ea typeface="Source Sans Pro"/>
              <a:cs typeface="Source Sans Pro"/>
              <a:sym typeface="Source Sans Pro"/>
            </a:endParaRPr>
          </a:p>
        </p:txBody>
      </p:sp>
      <p:pic>
        <p:nvPicPr>
          <p:cNvPr id="152" name="Google Shape;152;p28"/>
          <p:cNvPicPr preferRelativeResize="0"/>
          <p:nvPr/>
        </p:nvPicPr>
        <p:blipFill>
          <a:blip r:embed="rId3">
            <a:alphaModFix/>
          </a:blip>
          <a:stretch>
            <a:fillRect/>
          </a:stretch>
        </p:blipFill>
        <p:spPr>
          <a:xfrm>
            <a:off x="650763" y="277850"/>
            <a:ext cx="7842475" cy="4036000"/>
          </a:xfrm>
          <a:prstGeom prst="rect">
            <a:avLst/>
          </a:prstGeom>
          <a:noFill/>
          <a:ln>
            <a:noFill/>
          </a:ln>
        </p:spPr>
      </p:pic>
      <p:sp>
        <p:nvSpPr>
          <p:cNvPr id="4" name="TextBox 3">
            <a:extLst>
              <a:ext uri="{FF2B5EF4-FFF2-40B4-BE49-F238E27FC236}">
                <a16:creationId xmlns:a16="http://schemas.microsoft.com/office/drawing/2014/main" id="{424B9D0C-7273-0141-A435-33C7CB6908B7}"/>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ctrTitle"/>
          </p:nvPr>
        </p:nvSpPr>
        <p:spPr>
          <a:xfrm>
            <a:off x="773250" y="1991850"/>
            <a:ext cx="7597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Misconceptions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LiFi is a LoS technology</a:t>
            </a:r>
            <a:endParaRPr sz="3600"/>
          </a:p>
        </p:txBody>
      </p:sp>
      <p:sp>
        <p:nvSpPr>
          <p:cNvPr id="163" name="Google Shape;163;p30"/>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Blockages can occur, data will still pass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EB7609AC-F05D-3F4F-8B57-AB3E0083799C}"/>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Outline</a:t>
            </a:r>
            <a:endParaRPr sz="3600" dirty="0"/>
          </a:p>
        </p:txBody>
      </p:sp>
      <p:sp>
        <p:nvSpPr>
          <p:cNvPr id="227" name="Google Shape;227;p41"/>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dirty="0"/>
              <a:t>Worldwide debut</a:t>
            </a:r>
            <a:endParaRPr dirty="0"/>
          </a:p>
          <a:p>
            <a:pPr marL="457200" lvl="0" indent="-419100" algn="l" rtl="0">
              <a:spcBef>
                <a:spcPts val="0"/>
              </a:spcBef>
              <a:spcAft>
                <a:spcPts val="0"/>
              </a:spcAft>
              <a:buSzPts val="3000"/>
              <a:buChar char="◎"/>
            </a:pPr>
            <a:r>
              <a:rPr lang="en" dirty="0"/>
              <a:t>The vacuum it fills</a:t>
            </a:r>
            <a:endParaRPr dirty="0"/>
          </a:p>
          <a:p>
            <a:pPr marL="457200" lvl="0" indent="-419100" algn="l" rtl="0">
              <a:spcBef>
                <a:spcPts val="0"/>
              </a:spcBef>
              <a:spcAft>
                <a:spcPts val="0"/>
              </a:spcAft>
              <a:buSzPts val="3000"/>
              <a:buChar char="◎"/>
            </a:pPr>
            <a:r>
              <a:rPr lang="en" dirty="0"/>
              <a:t>Capabilities </a:t>
            </a:r>
            <a:endParaRPr dirty="0"/>
          </a:p>
          <a:p>
            <a:pPr marL="457200" lvl="0" indent="-419100" algn="l" rtl="0">
              <a:spcBef>
                <a:spcPts val="0"/>
              </a:spcBef>
              <a:spcAft>
                <a:spcPts val="0"/>
              </a:spcAft>
              <a:buSzPts val="3000"/>
              <a:buChar char="◎"/>
            </a:pPr>
            <a:r>
              <a:rPr lang="en" dirty="0"/>
              <a:t>Implementation</a:t>
            </a:r>
            <a:endParaRPr dirty="0"/>
          </a:p>
          <a:p>
            <a:pPr marL="457200" lvl="0" indent="-419100" algn="l" rtl="0">
              <a:spcBef>
                <a:spcPts val="0"/>
              </a:spcBef>
              <a:spcAft>
                <a:spcPts val="0"/>
              </a:spcAft>
              <a:buSzPts val="3000"/>
              <a:buChar char="◎"/>
            </a:pPr>
            <a:r>
              <a:rPr lang="en" dirty="0"/>
              <a:t>Complications</a:t>
            </a:r>
            <a:endParaRPr dirty="0"/>
          </a:p>
          <a:p>
            <a:pPr marL="457200" lvl="0" indent="-419100" algn="l" rtl="0">
              <a:spcBef>
                <a:spcPts val="0"/>
              </a:spcBef>
              <a:spcAft>
                <a:spcPts val="0"/>
              </a:spcAft>
              <a:buSzPts val="3000"/>
              <a:buChar char="◎"/>
            </a:pPr>
            <a:r>
              <a:rPr lang="en" dirty="0"/>
              <a:t>Misconceptions</a:t>
            </a:r>
            <a:endParaRPr dirty="0"/>
          </a:p>
          <a:p>
            <a:pPr marL="457200" lvl="0" indent="-419100" algn="l" rtl="0">
              <a:spcBef>
                <a:spcPts val="0"/>
              </a:spcBef>
              <a:spcAft>
                <a:spcPts val="0"/>
              </a:spcAft>
              <a:buSzPts val="3000"/>
              <a:buChar char="◎"/>
            </a:pPr>
            <a:r>
              <a:rPr lang="en" dirty="0"/>
              <a:t>Current Developments</a:t>
            </a:r>
            <a:endParaRPr dirty="0"/>
          </a:p>
          <a:p>
            <a:pPr marL="45720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3E0737DD-6562-4D45-85DB-5AAB2E48307E}"/>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a:t>
            </a:r>
          </a:p>
        </p:txBody>
      </p:sp>
    </p:spTree>
    <p:extLst>
      <p:ext uri="{BB962C8B-B14F-4D97-AF65-F5344CB8AC3E}">
        <p14:creationId xmlns:p14="http://schemas.microsoft.com/office/powerpoint/2010/main" val="3563881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p:nvPr/>
        </p:nvSpPr>
        <p:spPr>
          <a:xfrm>
            <a:off x="1085850" y="4611300"/>
            <a:ext cx="69723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rPr>
              <a:t>Successful LiFi video transmission in a non-LoS situation</a:t>
            </a:r>
            <a:endParaRPr>
              <a:latin typeface="Source Sans Pro"/>
              <a:ea typeface="Source Sans Pro"/>
              <a:cs typeface="Source Sans Pro"/>
              <a:sym typeface="Source Sans Pro"/>
            </a:endParaRPr>
          </a:p>
        </p:txBody>
      </p:sp>
      <p:pic>
        <p:nvPicPr>
          <p:cNvPr id="169" name="Google Shape;169;p31"/>
          <p:cNvPicPr preferRelativeResize="0"/>
          <p:nvPr/>
        </p:nvPicPr>
        <p:blipFill>
          <a:blip r:embed="rId3">
            <a:alphaModFix/>
          </a:blip>
          <a:stretch>
            <a:fillRect/>
          </a:stretch>
        </p:blipFill>
        <p:spPr>
          <a:xfrm>
            <a:off x="152400" y="152400"/>
            <a:ext cx="8452352" cy="4306502"/>
          </a:xfrm>
          <a:prstGeom prst="rect">
            <a:avLst/>
          </a:prstGeom>
          <a:noFill/>
          <a:ln>
            <a:noFill/>
          </a:ln>
        </p:spPr>
      </p:pic>
      <p:sp>
        <p:nvSpPr>
          <p:cNvPr id="4" name="TextBox 3">
            <a:extLst>
              <a:ext uri="{FF2B5EF4-FFF2-40B4-BE49-F238E27FC236}">
                <a16:creationId xmlns:a16="http://schemas.microsoft.com/office/drawing/2014/main" id="{5EB6E49C-C58F-B449-9D52-EC69A49F5385}"/>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LiFi fixtures flicker</a:t>
            </a:r>
            <a:endParaRPr sz="3600"/>
          </a:p>
        </p:txBody>
      </p:sp>
      <p:sp>
        <p:nvSpPr>
          <p:cNvPr id="175" name="Google Shape;175;p32"/>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dirty="0"/>
              <a:t>Lowest frequency is 1 MHz, 10,000 times higher than refresh rate of computer monitor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 name="TextBox 3">
            <a:extLst>
              <a:ext uri="{FF2B5EF4-FFF2-40B4-BE49-F238E27FC236}">
                <a16:creationId xmlns:a16="http://schemas.microsoft.com/office/drawing/2014/main" id="{EAD58042-9F9E-BD44-B318-32D67698B474}"/>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LiFi fixtures cannot be dimmed</a:t>
            </a:r>
            <a:endParaRPr sz="3600"/>
          </a:p>
        </p:txBody>
      </p:sp>
      <p:sp>
        <p:nvSpPr>
          <p:cNvPr id="181" name="Google Shape;181;p33"/>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Lights can be dimmed to very low levels, or resort to IR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BE0548E-EA7D-214C-8285-4C3D73A3FBDD}"/>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LiFi cannot be used in the sunlight</a:t>
            </a:r>
            <a:endParaRPr sz="3600"/>
          </a:p>
        </p:txBody>
      </p:sp>
      <p:sp>
        <p:nvSpPr>
          <p:cNvPr id="187" name="Google Shape;187;p34"/>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LiFi frequencies are different</a:t>
            </a:r>
            <a:endParaRPr/>
          </a:p>
          <a:p>
            <a:pPr marL="0" lvl="0" indent="0" algn="l" rtl="0">
              <a:spcBef>
                <a:spcPts val="0"/>
              </a:spcBef>
              <a:spcAft>
                <a:spcPts val="0"/>
              </a:spcAft>
              <a:buNone/>
            </a:pPr>
            <a:endParaRPr/>
          </a:p>
          <a:p>
            <a:pPr marL="457200" lvl="0" indent="-419100" algn="l" rtl="0">
              <a:spcBef>
                <a:spcPts val="0"/>
              </a:spcBef>
              <a:spcAft>
                <a:spcPts val="0"/>
              </a:spcAft>
              <a:buSzPts val="3000"/>
              <a:buChar char="◎"/>
            </a:pPr>
            <a:r>
              <a:rPr lang="en"/>
              <a:t>Sunlight can be filtered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4EC14FD-FE73-6843-9E81-34D56303D5AD}"/>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LiFi is downlink only</a:t>
            </a:r>
            <a:endParaRPr sz="3600"/>
          </a:p>
        </p:txBody>
      </p:sp>
      <p:sp>
        <p:nvSpPr>
          <p:cNvPr id="193" name="Google Shape;193;p35"/>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Entire IR spectrum available</a:t>
            </a:r>
            <a:endParaRPr/>
          </a:p>
          <a:p>
            <a:pPr marL="0" lvl="0" indent="0" algn="l" rtl="0">
              <a:spcBef>
                <a:spcPts val="0"/>
              </a:spcBef>
              <a:spcAft>
                <a:spcPts val="0"/>
              </a:spcAft>
              <a:buNone/>
            </a:pPr>
            <a:endParaRPr/>
          </a:p>
          <a:p>
            <a:pPr marL="457200" lvl="0" indent="-419100" algn="l" rtl="0">
              <a:spcBef>
                <a:spcPts val="0"/>
              </a:spcBef>
              <a:spcAft>
                <a:spcPts val="0"/>
              </a:spcAft>
              <a:buSzPts val="3000"/>
              <a:buChar char="◎"/>
            </a:pPr>
            <a:r>
              <a:rPr lang="en"/>
              <a:t>10 meters at 1.1 Gbps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07CA4183-86D3-6248-9038-65861EA5302F}"/>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ctrTitle"/>
          </p:nvPr>
        </p:nvSpPr>
        <p:spPr>
          <a:xfrm>
            <a:off x="773250" y="1287300"/>
            <a:ext cx="7597500" cy="25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Current Developments</a:t>
            </a:r>
            <a:endParaRPr/>
          </a:p>
          <a:p>
            <a:pPr marL="0" lvl="0" indent="0" algn="ctr" rtl="0">
              <a:spcBef>
                <a:spcPts val="0"/>
              </a:spcBef>
              <a:spcAft>
                <a:spcPts val="0"/>
              </a:spcAft>
              <a:buNone/>
            </a:pPr>
            <a:r>
              <a:rPr lang="en"/>
              <a:t>&amp;</a:t>
            </a:r>
            <a:endParaRPr/>
          </a:p>
          <a:p>
            <a:pPr marL="0" lvl="0" indent="0" algn="ctr" rtl="0">
              <a:spcBef>
                <a:spcPts val="0"/>
              </a:spcBef>
              <a:spcAft>
                <a:spcPts val="0"/>
              </a:spcAft>
              <a:buNone/>
            </a:pPr>
            <a:r>
              <a:rPr lang="en"/>
              <a:t>Future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Standardization</a:t>
            </a:r>
            <a:endParaRPr sz="3600"/>
          </a:p>
        </p:txBody>
      </p:sp>
      <p:sp>
        <p:nvSpPr>
          <p:cNvPr id="204" name="Google Shape;204;p37"/>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IEEE 802.11bb Task Force</a:t>
            </a:r>
            <a:endParaRPr/>
          </a:p>
          <a:p>
            <a:pPr marL="0" lvl="0" indent="0" algn="l" rtl="0">
              <a:spcBef>
                <a:spcPts val="0"/>
              </a:spcBef>
              <a:spcAft>
                <a:spcPts val="0"/>
              </a:spcAft>
              <a:buNone/>
            </a:pPr>
            <a:endParaRPr/>
          </a:p>
          <a:p>
            <a:pPr marL="457200" lvl="0" indent="-419100" algn="l" rtl="0">
              <a:spcBef>
                <a:spcPts val="0"/>
              </a:spcBef>
              <a:spcAft>
                <a:spcPts val="0"/>
              </a:spcAft>
              <a:buSzPts val="3000"/>
              <a:buChar char="◎"/>
            </a:pPr>
            <a:r>
              <a:rPr lang="en"/>
              <a:t>Ability to expand standards with technology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D94E9A2-CA44-DD41-B475-19532875EF73}"/>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PureLiFi</a:t>
            </a:r>
            <a:endParaRPr sz="3600"/>
          </a:p>
        </p:txBody>
      </p:sp>
      <p:sp>
        <p:nvSpPr>
          <p:cNvPr id="210" name="Google Shape;210;p38"/>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Harald Haas, Co-Founder</a:t>
            </a:r>
            <a:endParaRPr/>
          </a:p>
          <a:p>
            <a:pPr marL="0" lvl="0" indent="0" algn="l" rtl="0">
              <a:spcBef>
                <a:spcPts val="0"/>
              </a:spcBef>
              <a:spcAft>
                <a:spcPts val="0"/>
              </a:spcAft>
              <a:buNone/>
            </a:pPr>
            <a:endParaRPr/>
          </a:p>
          <a:p>
            <a:pPr marL="457200" lvl="0" indent="-419100" algn="l" rtl="0">
              <a:spcBef>
                <a:spcPts val="0"/>
              </a:spcBef>
              <a:spcAft>
                <a:spcPts val="0"/>
              </a:spcAft>
              <a:buSzPts val="3000"/>
              <a:buChar char="◎"/>
            </a:pPr>
            <a:r>
              <a:rPr lang="en"/>
              <a:t>Leader of LiFi development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5C7730C0-D2EB-1948-9994-9285B4221D97}"/>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The future of LiFi</a:t>
            </a:r>
            <a:endParaRPr sz="3600"/>
          </a:p>
        </p:txBody>
      </p:sp>
      <p:sp>
        <p:nvSpPr>
          <p:cNvPr id="216" name="Google Shape;216;p39"/>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a:t>New potential uses</a:t>
            </a:r>
            <a:endParaRPr/>
          </a:p>
          <a:p>
            <a:pPr marL="914400" lvl="1" indent="-381000" algn="l" rtl="0">
              <a:spcBef>
                <a:spcPts val="0"/>
              </a:spcBef>
              <a:spcAft>
                <a:spcPts val="0"/>
              </a:spcAft>
              <a:buSzPts val="2400"/>
              <a:buChar char="○"/>
            </a:pPr>
            <a:r>
              <a:rPr lang="en"/>
              <a:t>Car headlights</a:t>
            </a:r>
            <a:endParaRPr/>
          </a:p>
          <a:p>
            <a:pPr marL="0" lvl="0" indent="0" algn="l" rtl="0">
              <a:spcBef>
                <a:spcPts val="0"/>
              </a:spcBef>
              <a:spcAft>
                <a:spcPts val="0"/>
              </a:spcAft>
              <a:buNone/>
            </a:pPr>
            <a:endParaRPr/>
          </a:p>
          <a:p>
            <a:pPr marL="457200" lvl="0" indent="-419100" algn="l" rtl="0">
              <a:spcBef>
                <a:spcPts val="0"/>
              </a:spcBef>
              <a:spcAft>
                <a:spcPts val="0"/>
              </a:spcAft>
              <a:buSzPts val="3000"/>
              <a:buChar char="◎"/>
            </a:pPr>
            <a:r>
              <a:rPr lang="en"/>
              <a:t>Continuing research</a:t>
            </a:r>
            <a:endParaRPr/>
          </a:p>
          <a:p>
            <a:pPr marL="914400" lvl="1" indent="-381000" algn="l" rtl="0">
              <a:spcBef>
                <a:spcPts val="0"/>
              </a:spcBef>
              <a:spcAft>
                <a:spcPts val="0"/>
              </a:spcAft>
              <a:buSzPts val="2400"/>
              <a:buChar char="○"/>
            </a:pPr>
            <a:r>
              <a:rPr lang="en"/>
              <a:t>Collision detection/avoidance improvement</a:t>
            </a:r>
            <a:endParaRPr/>
          </a:p>
          <a:p>
            <a:pPr marL="914400" lvl="1" indent="-381000" algn="l" rtl="0">
              <a:spcBef>
                <a:spcPts val="0"/>
              </a:spcBef>
              <a:spcAft>
                <a:spcPts val="0"/>
              </a:spcAft>
              <a:buSzPts val="2400"/>
              <a:buChar char="○"/>
            </a:pPr>
            <a:r>
              <a:rPr lang="en"/>
              <a:t>Network management devices</a:t>
            </a:r>
            <a:endParaRPr/>
          </a:p>
        </p:txBody>
      </p:sp>
      <p:sp>
        <p:nvSpPr>
          <p:cNvPr id="4" name="TextBox 3">
            <a:extLst>
              <a:ext uri="{FF2B5EF4-FFF2-40B4-BE49-F238E27FC236}">
                <a16:creationId xmlns:a16="http://schemas.microsoft.com/office/drawing/2014/main" id="{54B904DC-85AF-5C4E-9D95-C39E71867289}"/>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0"/>
          <p:cNvSpPr txBox="1">
            <a:spLocks noGrp="1"/>
          </p:cNvSpPr>
          <p:nvPr>
            <p:ph type="ctrTitle"/>
          </p:nvPr>
        </p:nvSpPr>
        <p:spPr>
          <a:xfrm>
            <a:off x="773250" y="1991850"/>
            <a:ext cx="7597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p:nvPr/>
        </p:nvSpPr>
        <p:spPr>
          <a:xfrm>
            <a:off x="902850" y="1137475"/>
            <a:ext cx="7338300" cy="3783600"/>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chemeClr val="dk2"/>
              </a:buClr>
              <a:buSzPts val="2600"/>
              <a:buFont typeface="Source Sans Pro"/>
              <a:buChar char="●"/>
            </a:pPr>
            <a:r>
              <a:rPr lang="en" sz="2600" dirty="0">
                <a:solidFill>
                  <a:schemeClr val="dk2"/>
                </a:solidFill>
                <a:latin typeface="Source Sans Pro"/>
                <a:ea typeface="Source Sans Pro"/>
                <a:cs typeface="Source Sans Pro"/>
                <a:sym typeface="Source Sans Pro"/>
              </a:rPr>
              <a:t>Who</a:t>
            </a:r>
            <a:endParaRPr sz="2600" dirty="0">
              <a:solidFill>
                <a:schemeClr val="dk2"/>
              </a:solidFill>
              <a:latin typeface="Source Sans Pro"/>
              <a:ea typeface="Source Sans Pro"/>
              <a:cs typeface="Source Sans Pro"/>
              <a:sym typeface="Source Sans Pro"/>
            </a:endParaRPr>
          </a:p>
          <a:p>
            <a:pPr marL="457200" lvl="0" indent="-393700" algn="l" rtl="0">
              <a:lnSpc>
                <a:spcPct val="150000"/>
              </a:lnSpc>
              <a:spcBef>
                <a:spcPts val="0"/>
              </a:spcBef>
              <a:spcAft>
                <a:spcPts val="0"/>
              </a:spcAft>
              <a:buClr>
                <a:schemeClr val="dk2"/>
              </a:buClr>
              <a:buSzPts val="2600"/>
              <a:buFont typeface="Source Sans Pro"/>
              <a:buChar char="●"/>
            </a:pPr>
            <a:r>
              <a:rPr lang="en" sz="2600" dirty="0">
                <a:solidFill>
                  <a:schemeClr val="dk2"/>
                </a:solidFill>
                <a:latin typeface="Source Sans Pro"/>
                <a:ea typeface="Source Sans Pro"/>
                <a:cs typeface="Source Sans Pro"/>
                <a:sym typeface="Source Sans Pro"/>
              </a:rPr>
              <a:t>What </a:t>
            </a:r>
            <a:endParaRPr sz="2600" dirty="0">
              <a:solidFill>
                <a:schemeClr val="dk2"/>
              </a:solidFill>
              <a:latin typeface="Source Sans Pro"/>
              <a:ea typeface="Source Sans Pro"/>
              <a:cs typeface="Source Sans Pro"/>
              <a:sym typeface="Source Sans Pro"/>
            </a:endParaRPr>
          </a:p>
          <a:p>
            <a:pPr marL="457200" lvl="0" indent="-393700" algn="l" rtl="0">
              <a:lnSpc>
                <a:spcPct val="150000"/>
              </a:lnSpc>
              <a:spcBef>
                <a:spcPts val="0"/>
              </a:spcBef>
              <a:spcAft>
                <a:spcPts val="0"/>
              </a:spcAft>
              <a:buClr>
                <a:schemeClr val="dk2"/>
              </a:buClr>
              <a:buSzPts val="2600"/>
              <a:buFont typeface="Source Sans Pro"/>
              <a:buChar char="●"/>
            </a:pPr>
            <a:r>
              <a:rPr lang="en" sz="2600" dirty="0">
                <a:solidFill>
                  <a:schemeClr val="dk2"/>
                </a:solidFill>
                <a:latin typeface="Source Sans Pro"/>
                <a:ea typeface="Source Sans Pro"/>
                <a:cs typeface="Source Sans Pro"/>
                <a:sym typeface="Source Sans Pro"/>
              </a:rPr>
              <a:t>When</a:t>
            </a:r>
            <a:endParaRPr sz="2600" dirty="0">
              <a:solidFill>
                <a:schemeClr val="dk2"/>
              </a:solidFill>
              <a:latin typeface="Source Sans Pro"/>
              <a:ea typeface="Source Sans Pro"/>
              <a:cs typeface="Source Sans Pro"/>
              <a:sym typeface="Source Sans Pro"/>
            </a:endParaRPr>
          </a:p>
          <a:p>
            <a:pPr marL="457200" lvl="0" indent="-393700" algn="l" rtl="0">
              <a:lnSpc>
                <a:spcPct val="150000"/>
              </a:lnSpc>
              <a:spcBef>
                <a:spcPts val="0"/>
              </a:spcBef>
              <a:spcAft>
                <a:spcPts val="0"/>
              </a:spcAft>
              <a:buClr>
                <a:schemeClr val="dk2"/>
              </a:buClr>
              <a:buSzPts val="2600"/>
              <a:buFont typeface="Source Sans Pro"/>
              <a:buChar char="●"/>
            </a:pPr>
            <a:r>
              <a:rPr lang="en" sz="2600" dirty="0">
                <a:solidFill>
                  <a:schemeClr val="dk2"/>
                </a:solidFill>
                <a:latin typeface="Source Sans Pro"/>
                <a:ea typeface="Source Sans Pro"/>
                <a:cs typeface="Source Sans Pro"/>
                <a:sym typeface="Source Sans Pro"/>
              </a:rPr>
              <a:t>Where </a:t>
            </a:r>
            <a:endParaRPr sz="2600" dirty="0">
              <a:solidFill>
                <a:schemeClr val="dk2"/>
              </a:solidFill>
              <a:latin typeface="Source Sans Pro"/>
              <a:ea typeface="Source Sans Pro"/>
              <a:cs typeface="Source Sans Pro"/>
              <a:sym typeface="Source Sans Pro"/>
            </a:endParaRPr>
          </a:p>
          <a:p>
            <a:pPr marL="457200" lvl="0" indent="-393700" algn="l" rtl="0">
              <a:lnSpc>
                <a:spcPct val="150000"/>
              </a:lnSpc>
              <a:spcBef>
                <a:spcPts val="0"/>
              </a:spcBef>
              <a:spcAft>
                <a:spcPts val="0"/>
              </a:spcAft>
              <a:buClr>
                <a:schemeClr val="dk2"/>
              </a:buClr>
              <a:buSzPts val="2600"/>
              <a:buFont typeface="Source Sans Pro"/>
              <a:buChar char="●"/>
            </a:pPr>
            <a:r>
              <a:rPr lang="en" sz="2600" dirty="0">
                <a:solidFill>
                  <a:schemeClr val="dk2"/>
                </a:solidFill>
                <a:latin typeface="Source Sans Pro"/>
                <a:ea typeface="Source Sans Pro"/>
                <a:cs typeface="Source Sans Pro"/>
                <a:sym typeface="Source Sans Pro"/>
              </a:rPr>
              <a:t>Why</a:t>
            </a:r>
            <a:endParaRPr sz="2800" dirty="0">
              <a:solidFill>
                <a:schemeClr val="dk2"/>
              </a:solidFill>
              <a:latin typeface="Source Sans Pro"/>
              <a:ea typeface="Source Sans Pro"/>
              <a:cs typeface="Source Sans Pro"/>
              <a:sym typeface="Source Sans Pro"/>
            </a:endParaRPr>
          </a:p>
        </p:txBody>
      </p:sp>
      <p:sp>
        <p:nvSpPr>
          <p:cNvPr id="72" name="Google Shape;72;p14"/>
          <p:cNvSpPr txBox="1">
            <a:spLocks noGrp="1"/>
          </p:cNvSpPr>
          <p:nvPr>
            <p:ph type="title" idx="4294967295"/>
          </p:nvPr>
        </p:nvSpPr>
        <p:spPr>
          <a:xfrm>
            <a:off x="786150" y="308119"/>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accent1"/>
                </a:solidFill>
              </a:rPr>
              <a:t>Introduction to the World</a:t>
            </a:r>
            <a:endParaRPr/>
          </a:p>
        </p:txBody>
      </p:sp>
      <p:sp>
        <p:nvSpPr>
          <p:cNvPr id="4" name="TextBox 3">
            <a:extLst>
              <a:ext uri="{FF2B5EF4-FFF2-40B4-BE49-F238E27FC236}">
                <a16:creationId xmlns:a16="http://schemas.microsoft.com/office/drawing/2014/main" id="{521EB737-437F-8B44-83CA-DDFF7F09F4E6}"/>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394000" y="308125"/>
            <a:ext cx="836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Conclusion</a:t>
            </a:r>
            <a:endParaRPr sz="3600"/>
          </a:p>
        </p:txBody>
      </p:sp>
      <p:sp>
        <p:nvSpPr>
          <p:cNvPr id="227" name="Google Shape;227;p41"/>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dirty="0"/>
              <a:t>Worldwide debut</a:t>
            </a:r>
            <a:endParaRPr dirty="0"/>
          </a:p>
          <a:p>
            <a:pPr marL="457200" lvl="0" indent="-419100" algn="l" rtl="0">
              <a:spcBef>
                <a:spcPts val="0"/>
              </a:spcBef>
              <a:spcAft>
                <a:spcPts val="0"/>
              </a:spcAft>
              <a:buSzPts val="3000"/>
              <a:buChar char="◎"/>
            </a:pPr>
            <a:r>
              <a:rPr lang="en" dirty="0"/>
              <a:t>The vacuum it fills</a:t>
            </a:r>
            <a:endParaRPr dirty="0"/>
          </a:p>
          <a:p>
            <a:pPr marL="457200" lvl="0" indent="-419100" algn="l" rtl="0">
              <a:spcBef>
                <a:spcPts val="0"/>
              </a:spcBef>
              <a:spcAft>
                <a:spcPts val="0"/>
              </a:spcAft>
              <a:buSzPts val="3000"/>
              <a:buChar char="◎"/>
            </a:pPr>
            <a:r>
              <a:rPr lang="en" dirty="0"/>
              <a:t>Capabilities </a:t>
            </a:r>
            <a:endParaRPr dirty="0"/>
          </a:p>
          <a:p>
            <a:pPr marL="457200" lvl="0" indent="-419100" algn="l" rtl="0">
              <a:spcBef>
                <a:spcPts val="0"/>
              </a:spcBef>
              <a:spcAft>
                <a:spcPts val="0"/>
              </a:spcAft>
              <a:buSzPts val="3000"/>
              <a:buChar char="◎"/>
            </a:pPr>
            <a:r>
              <a:rPr lang="en" dirty="0"/>
              <a:t>Implementation</a:t>
            </a:r>
            <a:endParaRPr dirty="0"/>
          </a:p>
          <a:p>
            <a:pPr marL="457200" lvl="0" indent="-419100" algn="l" rtl="0">
              <a:spcBef>
                <a:spcPts val="0"/>
              </a:spcBef>
              <a:spcAft>
                <a:spcPts val="0"/>
              </a:spcAft>
              <a:buSzPts val="3000"/>
              <a:buChar char="◎"/>
            </a:pPr>
            <a:r>
              <a:rPr lang="en" dirty="0"/>
              <a:t>Complications</a:t>
            </a:r>
            <a:endParaRPr dirty="0"/>
          </a:p>
          <a:p>
            <a:pPr marL="457200" lvl="0" indent="-419100" algn="l" rtl="0">
              <a:spcBef>
                <a:spcPts val="0"/>
              </a:spcBef>
              <a:spcAft>
                <a:spcPts val="0"/>
              </a:spcAft>
              <a:buSzPts val="3000"/>
              <a:buChar char="◎"/>
            </a:pPr>
            <a:r>
              <a:rPr lang="en" dirty="0"/>
              <a:t>Misconceptions</a:t>
            </a:r>
            <a:endParaRPr dirty="0"/>
          </a:p>
          <a:p>
            <a:pPr marL="457200" lvl="0" indent="-419100" algn="l" rtl="0">
              <a:spcBef>
                <a:spcPts val="0"/>
              </a:spcBef>
              <a:spcAft>
                <a:spcPts val="0"/>
              </a:spcAft>
              <a:buSzPts val="3000"/>
              <a:buChar char="◎"/>
            </a:pPr>
            <a:r>
              <a:rPr lang="en" dirty="0"/>
              <a:t>Current Developments</a:t>
            </a:r>
            <a:endParaRPr dirty="0"/>
          </a:p>
          <a:p>
            <a:pPr marL="45720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 name="TextBox 3">
            <a:extLst>
              <a:ext uri="{FF2B5EF4-FFF2-40B4-BE49-F238E27FC236}">
                <a16:creationId xmlns:a16="http://schemas.microsoft.com/office/drawing/2014/main" id="{E3ACBDD9-71A4-1847-9B96-BBD79DD29DC9}"/>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ctrTitle" idx="4294967295"/>
          </p:nvPr>
        </p:nvSpPr>
        <p:spPr>
          <a:xfrm>
            <a:off x="773250" y="1991850"/>
            <a:ext cx="7597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Questions?</a:t>
            </a:r>
            <a:endParaRPr sz="6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p:nvPr/>
        </p:nvSpPr>
        <p:spPr>
          <a:xfrm>
            <a:off x="695900" y="331800"/>
            <a:ext cx="7789500" cy="87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Source Sans Pro"/>
                <a:ea typeface="Source Sans Pro"/>
                <a:cs typeface="Source Sans Pro"/>
                <a:sym typeface="Source Sans Pro"/>
              </a:rPr>
              <a:t>References</a:t>
            </a:r>
            <a:endParaRPr sz="3600">
              <a:latin typeface="Source Sans Pro"/>
              <a:ea typeface="Source Sans Pro"/>
              <a:cs typeface="Source Sans Pro"/>
              <a:sym typeface="Source Sans Pro"/>
            </a:endParaRPr>
          </a:p>
        </p:txBody>
      </p:sp>
      <p:sp>
        <p:nvSpPr>
          <p:cNvPr id="238" name="Google Shape;238;p43"/>
          <p:cNvSpPr txBox="1"/>
          <p:nvPr/>
        </p:nvSpPr>
        <p:spPr>
          <a:xfrm>
            <a:off x="722850" y="1107475"/>
            <a:ext cx="7698300" cy="394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[1] </a:t>
            </a:r>
            <a:r>
              <a:rPr lang="en" sz="1000">
                <a:solidFill>
                  <a:schemeClr val="dk1"/>
                </a:solidFill>
              </a:rPr>
              <a:t>Harald Haas, LiFi is a paradigm-shifting 5G technology, Reviews in Physics, Volume 3, 2018, Pages 26-31, ISSN 2405-4283, https://doi.org/10.1016/j.revip.2017.10.001.</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a:t>
            </a:r>
            <a:r>
              <a:rPr lang="en" sz="1000" u="sng">
                <a:solidFill>
                  <a:schemeClr val="hlink"/>
                </a:solidFill>
                <a:hlinkClick r:id="rId3"/>
              </a:rPr>
              <a:t>http://www.sciencedirect.com/science/article/pii/S2405428317300151</a:t>
            </a:r>
            <a:r>
              <a:rPr lang="en" sz="1000">
                <a:solidFill>
                  <a:schemeClr val="dk1"/>
                </a:solidFill>
              </a:rPr>
              <a: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[2] </a:t>
            </a:r>
            <a:r>
              <a:rPr lang="en" sz="1000">
                <a:solidFill>
                  <a:schemeClr val="dk1"/>
                </a:solidFill>
              </a:rPr>
              <a:t>M. Ayyash </a:t>
            </a:r>
            <a:r>
              <a:rPr lang="en" sz="1000" i="1">
                <a:solidFill>
                  <a:schemeClr val="dk1"/>
                </a:solidFill>
              </a:rPr>
              <a:t>et al</a:t>
            </a:r>
            <a:r>
              <a:rPr lang="en" sz="1000">
                <a:solidFill>
                  <a:schemeClr val="dk1"/>
                </a:solidFill>
              </a:rPr>
              <a:t>., "Coexistence of WiFi and LiFi toward 5G: concepts, opportunities, and challenges," in </a:t>
            </a:r>
            <a:r>
              <a:rPr lang="en" sz="1000" i="1">
                <a:solidFill>
                  <a:schemeClr val="dk1"/>
                </a:solidFill>
              </a:rPr>
              <a:t>IEEE Communications Magazine</a:t>
            </a:r>
            <a:r>
              <a:rPr lang="en" sz="1000">
                <a:solidFill>
                  <a:schemeClr val="dk1"/>
                </a:solidFill>
              </a:rPr>
              <a:t>, vol. 54, no. 2, pp. 64-71, February 2016. doi: 10.1109/MCOM.2016.7402263,</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URL: </a:t>
            </a:r>
            <a:r>
              <a:rPr lang="en" sz="1000" u="sng">
                <a:solidFill>
                  <a:srgbClr val="0000FF"/>
                </a:solidFill>
                <a:hlinkClick r:id="rId4"/>
              </a:rPr>
              <a:t>http://ieeexplore.ieee.org/stamp/stamp.jsp?tp=&amp;arnumber=7402263&amp;isnumber=7402249</a:t>
            </a:r>
            <a:endParaRPr sz="1000" u="sng">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b="1">
                <a:solidFill>
                  <a:schemeClr val="dk1"/>
                </a:solidFill>
              </a:rPr>
              <a:t>[3] </a:t>
            </a:r>
            <a:r>
              <a:rPr lang="en" sz="1000">
                <a:solidFill>
                  <a:schemeClr val="dk1"/>
                </a:solidFill>
              </a:rPr>
              <a:t>I. Demirkol, D. Camps-Mur, J. Paradells, M. Combalia, W. Popoola and H. Haas, "Powering the Internet of Things through Light Communication," in </a:t>
            </a:r>
            <a:r>
              <a:rPr lang="en" sz="1000" i="1">
                <a:solidFill>
                  <a:schemeClr val="dk1"/>
                </a:solidFill>
              </a:rPr>
              <a:t>IEEE Communications Magazine</a:t>
            </a:r>
            <a:r>
              <a:rPr lang="en" sz="1000">
                <a:solidFill>
                  <a:schemeClr val="dk1"/>
                </a:solidFill>
              </a:rPr>
              <a:t>, vol. 57, no. 6, pp. 107-113, June 2019.</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doi: 10.1109/MCOM.2019.1800429, URL: </a:t>
            </a:r>
            <a:r>
              <a:rPr lang="en" sz="1000" u="sng">
                <a:solidFill>
                  <a:schemeClr val="hlink"/>
                </a:solidFill>
                <a:hlinkClick r:id="rId5"/>
              </a:rPr>
              <a:t>http://ieeexplore.ieee.org/stamp/stamp.jsp?tp=&amp;arnumber=8722596&amp;isnumber=8740774</a:t>
            </a:r>
            <a:endParaRPr sz="1000"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[4] </a:t>
            </a:r>
            <a:r>
              <a:rPr lang="en" sz="1000">
                <a:solidFill>
                  <a:schemeClr val="dk1"/>
                </a:solidFill>
              </a:rPr>
              <a:t>PureLifi:</a:t>
            </a:r>
            <a:r>
              <a:rPr lang="en" sz="1000" b="1">
                <a:solidFill>
                  <a:schemeClr val="dk1"/>
                </a:solidFill>
                <a:uFill>
                  <a:noFill/>
                </a:uFill>
                <a:hlinkClick r:id="rId6"/>
              </a:rPr>
              <a:t> </a:t>
            </a:r>
            <a:r>
              <a:rPr lang="en" sz="1000" u="sng">
                <a:solidFill>
                  <a:schemeClr val="hlink"/>
                </a:solidFill>
                <a:hlinkClick r:id="rId6"/>
              </a:rPr>
              <a:t>https://purelifi.com/lifi-is-getting-a-global-standard/</a:t>
            </a:r>
            <a:endParaRPr sz="1000" u="sng">
              <a:solidFill>
                <a:schemeClr val="hlink"/>
              </a:solidFill>
            </a:endParaRPr>
          </a:p>
          <a:p>
            <a:pPr marL="0" lvl="0" indent="0" algn="l" rtl="0">
              <a:lnSpc>
                <a:spcPct val="115000"/>
              </a:lnSpc>
              <a:spcBef>
                <a:spcPts val="0"/>
              </a:spcBef>
              <a:spcAft>
                <a:spcPts val="0"/>
              </a:spcAft>
              <a:buNone/>
            </a:pPr>
            <a:endParaRPr sz="1000" u="sng">
              <a:solidFill>
                <a:schemeClr val="hlink"/>
              </a:solidFill>
            </a:endParaRPr>
          </a:p>
          <a:p>
            <a:pPr marL="0" lvl="0" indent="0" algn="l" rtl="0">
              <a:lnSpc>
                <a:spcPct val="115000"/>
              </a:lnSpc>
              <a:spcBef>
                <a:spcPts val="0"/>
              </a:spcBef>
              <a:spcAft>
                <a:spcPts val="0"/>
              </a:spcAft>
              <a:buNone/>
            </a:pPr>
            <a:r>
              <a:rPr lang="en" sz="1000" b="1">
                <a:solidFill>
                  <a:schemeClr val="dk1"/>
                </a:solidFill>
              </a:rPr>
              <a:t>[5] </a:t>
            </a:r>
            <a:r>
              <a:rPr lang="en" sz="1000">
                <a:solidFill>
                  <a:schemeClr val="dk1"/>
                </a:solidFill>
              </a:rPr>
              <a:t>G. Albert, G. Dekel, S. Kurland, M. Ran, D. Malka and G. Katz, "Which LiFi's apps may fit mostly to 5G and beyond-5G Technology?," </a:t>
            </a:r>
            <a:r>
              <a:rPr lang="en" sz="1000" i="1">
                <a:solidFill>
                  <a:schemeClr val="dk1"/>
                </a:solidFill>
              </a:rPr>
              <a:t>2019 Global LIFI Congress (GLC)</a:t>
            </a:r>
            <a:r>
              <a:rPr lang="en" sz="1000">
                <a:solidFill>
                  <a:schemeClr val="dk1"/>
                </a:solidFill>
              </a:rPr>
              <a:t>, Paris, France, 2019, pp. 1-5. doi: 10.1109/GLC.2019.8864118,</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URL: </a:t>
            </a:r>
            <a:r>
              <a:rPr lang="en" sz="1000" u="sng">
                <a:solidFill>
                  <a:schemeClr val="hlink"/>
                </a:solidFill>
                <a:hlinkClick r:id="rId7"/>
              </a:rPr>
              <a:t>http://ieeexplore.ieee.org/stamp/stamp.jsp?tp=&amp;arnumber=8864118&amp;isnumber=8864112</a:t>
            </a:r>
            <a:endParaRPr sz="1000" u="sng">
              <a:solidFill>
                <a:schemeClr val="hlink"/>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[6] </a:t>
            </a:r>
            <a:r>
              <a:rPr lang="en" sz="1000">
                <a:solidFill>
                  <a:schemeClr val="dk1"/>
                </a:solidFill>
              </a:rPr>
              <a:t>H. Haas, "LiFi: Conceptions, misconceptions and opportunities," </a:t>
            </a:r>
            <a:r>
              <a:rPr lang="en" sz="1000" i="1">
                <a:solidFill>
                  <a:schemeClr val="dk1"/>
                </a:solidFill>
              </a:rPr>
              <a:t>2016 IEEE Photonics Conference (IPC)</a:t>
            </a:r>
            <a:r>
              <a:rPr lang="en" sz="1000">
                <a:solidFill>
                  <a:schemeClr val="dk1"/>
                </a:solidFill>
              </a:rPr>
              <a:t>, Waikoloa, HI, 2016, pp. 680-681.</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doi: 10.1109/IPCon.2016.7831279,</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URL: </a:t>
            </a:r>
            <a:r>
              <a:rPr lang="en" sz="1000" u="sng">
                <a:solidFill>
                  <a:schemeClr val="hlink"/>
                </a:solidFill>
                <a:hlinkClick r:id="rId8"/>
              </a:rPr>
              <a:t>http://ieeexplore.ieee.org/stamp/stamp.jsp?tp=&amp;arnumber=7831279&amp;isnumber=7830944</a:t>
            </a:r>
            <a:endParaRPr sz="1000" u="sng">
              <a:solidFill>
                <a:schemeClr val="hlink"/>
              </a:solidFill>
            </a:endParaRPr>
          </a:p>
          <a:p>
            <a:pPr marL="0" lvl="0" indent="0" algn="l" rtl="0">
              <a:lnSpc>
                <a:spcPct val="115000"/>
              </a:lnSpc>
              <a:spcBef>
                <a:spcPts val="0"/>
              </a:spcBef>
              <a:spcAft>
                <a:spcPts val="0"/>
              </a:spcAft>
              <a:buNone/>
            </a:pPr>
            <a:r>
              <a:rPr lang="en" sz="1000">
                <a:solidFill>
                  <a:schemeClr val="dk1"/>
                </a:solidFill>
              </a:rPr>
              <a:t> </a:t>
            </a:r>
            <a:endParaRPr sz="1000">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p:nvPr/>
        </p:nvSpPr>
        <p:spPr>
          <a:xfrm>
            <a:off x="695900" y="331800"/>
            <a:ext cx="7789500" cy="87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Source Sans Pro"/>
                <a:ea typeface="Source Sans Pro"/>
                <a:cs typeface="Source Sans Pro"/>
                <a:sym typeface="Source Sans Pro"/>
              </a:rPr>
              <a:t>References</a:t>
            </a:r>
            <a:endParaRPr sz="3600">
              <a:latin typeface="Source Sans Pro"/>
              <a:ea typeface="Source Sans Pro"/>
              <a:cs typeface="Source Sans Pro"/>
              <a:sym typeface="Source Sans Pro"/>
            </a:endParaRPr>
          </a:p>
        </p:txBody>
      </p:sp>
      <p:sp>
        <p:nvSpPr>
          <p:cNvPr id="244" name="Google Shape;244;p44"/>
          <p:cNvSpPr txBox="1"/>
          <p:nvPr/>
        </p:nvSpPr>
        <p:spPr>
          <a:xfrm>
            <a:off x="722850" y="1050575"/>
            <a:ext cx="7698300" cy="409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[7] </a:t>
            </a:r>
            <a:r>
              <a:rPr lang="en" sz="1000">
                <a:solidFill>
                  <a:schemeClr val="dk1"/>
                </a:solidFill>
              </a:rPr>
              <a:t>H. Haas and C. Chen, "What is LiFi?," </a:t>
            </a:r>
            <a:r>
              <a:rPr lang="en" sz="1000" i="1">
                <a:solidFill>
                  <a:schemeClr val="dk1"/>
                </a:solidFill>
              </a:rPr>
              <a:t>2015 European Conference on Optical Communication (ECOC)</a:t>
            </a:r>
            <a:r>
              <a:rPr lang="en" sz="1000">
                <a:solidFill>
                  <a:schemeClr val="dk1"/>
                </a:solidFill>
              </a:rPr>
              <a:t>, Valencia, 2015, pp. 1-3.</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doi: 10.1109/ECOC.2015.7341879,</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URL: </a:t>
            </a:r>
            <a:r>
              <a:rPr lang="en" sz="1000" u="sng">
                <a:solidFill>
                  <a:schemeClr val="hlink"/>
                </a:solidFill>
                <a:hlinkClick r:id="rId3"/>
              </a:rPr>
              <a:t>http://ieeexplore.ieee.org/stamp/stamp.jsp?tp=&amp;arnumber=7341879&amp;isnumber=7341603</a:t>
            </a:r>
            <a:endParaRPr sz="1000" u="sng">
              <a:solidFill>
                <a:schemeClr val="hlink"/>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[8] </a:t>
            </a:r>
            <a:r>
              <a:rPr lang="en" sz="1000">
                <a:solidFill>
                  <a:schemeClr val="dk1"/>
                </a:solidFill>
              </a:rPr>
              <a:t>X. Wu and H. Haas, "Access point assignment in hybrid LiFi and WiFi networks in consideration of LiFi channel blockage," </a:t>
            </a:r>
            <a:r>
              <a:rPr lang="en" sz="1000" i="1">
                <a:solidFill>
                  <a:schemeClr val="dk1"/>
                </a:solidFill>
              </a:rPr>
              <a:t>2017 IEEE 18th International Workshop on Signal Processing Advances in Wireless Communications (SPAWC)</a:t>
            </a:r>
            <a:r>
              <a:rPr lang="en" sz="1000">
                <a:solidFill>
                  <a:schemeClr val="dk1"/>
                </a:solidFill>
              </a:rPr>
              <a:t>, Sapporo, 2017, pp. 1-5. doi: 10.1109/SPAWC.2017.8227704,</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URL: </a:t>
            </a:r>
            <a:r>
              <a:rPr lang="en" sz="1000" u="sng">
                <a:solidFill>
                  <a:schemeClr val="hlink"/>
                </a:solidFill>
                <a:hlinkClick r:id="rId4"/>
              </a:rPr>
              <a:t>http://ieeexplore.ieee.org/stamp/stamp.jsp?tp=&amp;arnumber=8227704&amp;isnumber=8227634</a:t>
            </a:r>
            <a:endParaRPr sz="1000" u="sng">
              <a:solidFill>
                <a:schemeClr val="hlink"/>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[9]</a:t>
            </a:r>
            <a:r>
              <a:rPr lang="en" sz="1000">
                <a:solidFill>
                  <a:schemeClr val="dk1"/>
                </a:solidFill>
              </a:rPr>
              <a:t> P.J. Winzer, D.T. Neilson</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From scaling disparities to integrated parallelism: a decathlon for a decade</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IEEE J. Light. Technol., 35 (5) (2017), pp. 1099-1115</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[10]</a:t>
            </a:r>
            <a:r>
              <a:rPr lang="en" sz="1000">
                <a:solidFill>
                  <a:schemeClr val="dk1"/>
                </a:solidFill>
              </a:rPr>
              <a:t> L. Huang, Y. Ji, "Design and Demonstration of Room Division Multi-plexing-Based Hybrid VLC Network", Chinese Optics Lett., vol. 11, no. 6, pp. 1671-7694, 2013.</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[11]</a:t>
            </a:r>
            <a:r>
              <a:rPr lang="en" sz="1000">
                <a:solidFill>
                  <a:schemeClr val="dk1"/>
                </a:solidFill>
              </a:rPr>
              <a:t> D. Tsonev, S. Videv, H. Haas</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Towards a 100 Gb/s visible light wireless access network</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Opt. Express, 23 (2) (2015), pp. 1627-1637</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[12]</a:t>
            </a:r>
            <a:r>
              <a:rPr lang="en" sz="1000">
                <a:solidFill>
                  <a:schemeClr val="dk1"/>
                </a:solidFill>
              </a:rPr>
              <a:t> M.S. Islim, et al.</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Towards 10 Gb/s orthogonal frequency division multiplexing-based visible light communication using a GaN violet micro-LED</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Photon. Res., 5 (2) (2017), pp. A35-A43</a:t>
            </a:r>
            <a:endParaRPr sz="1000">
              <a:solidFill>
                <a:schemeClr val="dk1"/>
              </a:solidFill>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786150" y="308119"/>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IoT’s Dilemma </a:t>
            </a:r>
            <a:endParaRPr sz="3600"/>
          </a:p>
        </p:txBody>
      </p:sp>
      <p:sp>
        <p:nvSpPr>
          <p:cNvPr id="78" name="Google Shape;78;p15"/>
          <p:cNvSpPr txBox="1">
            <a:spLocks noGrp="1"/>
          </p:cNvSpPr>
          <p:nvPr>
            <p:ph type="body" idx="1"/>
          </p:nvPr>
        </p:nvSpPr>
        <p:spPr>
          <a:xfrm>
            <a:off x="957750" y="1125150"/>
            <a:ext cx="6656700" cy="3609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Arial"/>
              <a:buChar char="◎"/>
            </a:pPr>
            <a:r>
              <a:rPr lang="en" sz="2400" dirty="0">
                <a:solidFill>
                  <a:schemeClr val="dk1"/>
                </a:solidFill>
                <a:latin typeface="Source Sans Pro" panose="020B0503030403020204" pitchFamily="34" charset="0"/>
                <a:ea typeface="Source Sans Pro" panose="020B0503030403020204" pitchFamily="34" charset="0"/>
                <a:cs typeface="Arial"/>
                <a:sym typeface="Arial"/>
              </a:rPr>
              <a:t>Annual growth rate of 60%</a:t>
            </a:r>
            <a:endParaRPr sz="2400" dirty="0">
              <a:solidFill>
                <a:schemeClr val="dk1"/>
              </a:solidFill>
              <a:latin typeface="Source Sans Pro" panose="020B0503030403020204" pitchFamily="34" charset="0"/>
              <a:ea typeface="Source Sans Pro" panose="020B0503030403020204" pitchFamily="34" charset="0"/>
              <a:cs typeface="Arial"/>
              <a:sym typeface="Arial"/>
            </a:endParaRPr>
          </a:p>
          <a:p>
            <a:pPr marL="0" lvl="0" indent="0" algn="l" rtl="0">
              <a:spcBef>
                <a:spcPts val="0"/>
              </a:spcBef>
              <a:spcAft>
                <a:spcPts val="0"/>
              </a:spcAft>
              <a:buNone/>
            </a:pPr>
            <a:endParaRPr sz="2400" dirty="0">
              <a:solidFill>
                <a:schemeClr val="dk1"/>
              </a:solidFill>
              <a:latin typeface="Source Sans Pro" panose="020B0503030403020204" pitchFamily="34" charset="0"/>
              <a:ea typeface="Source Sans Pro" panose="020B0503030403020204" pitchFamily="34" charset="0"/>
              <a:cs typeface="Arial"/>
              <a:sym typeface="Arial"/>
            </a:endParaRPr>
          </a:p>
          <a:p>
            <a:pPr marL="457200" lvl="0" indent="-381000" algn="l" rtl="0">
              <a:spcBef>
                <a:spcPts val="0"/>
              </a:spcBef>
              <a:spcAft>
                <a:spcPts val="0"/>
              </a:spcAft>
              <a:buClr>
                <a:schemeClr val="dk1"/>
              </a:buClr>
              <a:buSzPts val="2400"/>
              <a:buFont typeface="Arial"/>
              <a:buChar char="◎"/>
            </a:pPr>
            <a:r>
              <a:rPr lang="en" sz="2400" dirty="0">
                <a:solidFill>
                  <a:schemeClr val="dk1"/>
                </a:solidFill>
                <a:latin typeface="Source Sans Pro" panose="020B0503030403020204" pitchFamily="34" charset="0"/>
                <a:ea typeface="Source Sans Pro" panose="020B0503030403020204" pitchFamily="34" charset="0"/>
                <a:cs typeface="Arial"/>
                <a:sym typeface="Arial"/>
              </a:rPr>
              <a:t>In 20 years’ time, demand of 6 THz</a:t>
            </a:r>
            <a:endParaRPr sz="2400" dirty="0">
              <a:solidFill>
                <a:schemeClr val="dk1"/>
              </a:solidFill>
              <a:latin typeface="Source Sans Pro" panose="020B0503030403020204" pitchFamily="34" charset="0"/>
              <a:ea typeface="Source Sans Pro" panose="020B0503030403020204" pitchFamily="34" charset="0"/>
              <a:cs typeface="Arial"/>
              <a:sym typeface="Arial"/>
            </a:endParaRPr>
          </a:p>
          <a:p>
            <a:pPr marL="0" lvl="0" indent="0" algn="l" rtl="0">
              <a:spcBef>
                <a:spcPts val="0"/>
              </a:spcBef>
              <a:spcAft>
                <a:spcPts val="0"/>
              </a:spcAft>
              <a:buNone/>
            </a:pPr>
            <a:endParaRPr sz="2400" dirty="0">
              <a:solidFill>
                <a:schemeClr val="dk1"/>
              </a:solidFill>
              <a:latin typeface="Source Sans Pro" panose="020B0503030403020204" pitchFamily="34" charset="0"/>
              <a:ea typeface="Source Sans Pro" panose="020B0503030403020204" pitchFamily="34" charset="0"/>
              <a:cs typeface="Arial"/>
              <a:sym typeface="Arial"/>
            </a:endParaRPr>
          </a:p>
          <a:p>
            <a:pPr marL="457200" lvl="0" indent="-381000" algn="l" rtl="0">
              <a:spcBef>
                <a:spcPts val="0"/>
              </a:spcBef>
              <a:spcAft>
                <a:spcPts val="0"/>
              </a:spcAft>
              <a:buClr>
                <a:schemeClr val="dk1"/>
              </a:buClr>
              <a:buSzPts val="2400"/>
              <a:buFont typeface="Arial"/>
              <a:buChar char="◎"/>
            </a:pPr>
            <a:r>
              <a:rPr lang="en" sz="2400" dirty="0">
                <a:solidFill>
                  <a:schemeClr val="dk1"/>
                </a:solidFill>
                <a:latin typeface="Source Sans Pro" panose="020B0503030403020204" pitchFamily="34" charset="0"/>
                <a:ea typeface="Source Sans Pro" panose="020B0503030403020204" pitchFamily="34" charset="0"/>
                <a:cs typeface="Arial"/>
                <a:sym typeface="Arial"/>
              </a:rPr>
              <a:t>RF spectrum maximum capacity of 0.3 THz</a:t>
            </a:r>
            <a:endParaRPr sz="2400" dirty="0">
              <a:solidFill>
                <a:schemeClr val="dk1"/>
              </a:solidFill>
              <a:latin typeface="Source Sans Pro" panose="020B0503030403020204" pitchFamily="34" charset="0"/>
              <a:ea typeface="Source Sans Pro" panose="020B0503030403020204" pitchFamily="34" charset="0"/>
              <a:cs typeface="Arial"/>
              <a:sym typeface="Arial"/>
            </a:endParaRPr>
          </a:p>
          <a:p>
            <a:pPr marL="0" lvl="0" indent="0" algn="l" rtl="0">
              <a:spcBef>
                <a:spcPts val="0"/>
              </a:spcBef>
              <a:spcAft>
                <a:spcPts val="0"/>
              </a:spcAft>
              <a:buNone/>
            </a:pPr>
            <a:endParaRPr sz="2400" dirty="0">
              <a:solidFill>
                <a:schemeClr val="dk1"/>
              </a:solidFill>
              <a:latin typeface="Arial"/>
              <a:ea typeface="Arial"/>
              <a:cs typeface="Arial"/>
              <a:sym typeface="Arial"/>
            </a:endParaRPr>
          </a:p>
        </p:txBody>
      </p:sp>
      <p:sp>
        <p:nvSpPr>
          <p:cNvPr id="4" name="TextBox 3">
            <a:extLst>
              <a:ext uri="{FF2B5EF4-FFF2-40B4-BE49-F238E27FC236}">
                <a16:creationId xmlns:a16="http://schemas.microsoft.com/office/drawing/2014/main" id="{D9CFE773-1C68-5E4D-8CF6-680AB8AD54C0}"/>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t="6110" b="3896"/>
          <a:stretch/>
        </p:blipFill>
        <p:spPr>
          <a:xfrm>
            <a:off x="828275" y="453837"/>
            <a:ext cx="7487451" cy="4235824"/>
          </a:xfrm>
          <a:prstGeom prst="rect">
            <a:avLst/>
          </a:prstGeom>
          <a:noFill/>
          <a:ln>
            <a:noFill/>
          </a:ln>
        </p:spPr>
      </p:pic>
      <p:sp>
        <p:nvSpPr>
          <p:cNvPr id="3" name="TextBox 2">
            <a:extLst>
              <a:ext uri="{FF2B5EF4-FFF2-40B4-BE49-F238E27FC236}">
                <a16:creationId xmlns:a16="http://schemas.microsoft.com/office/drawing/2014/main" id="{CF27E22D-6894-4D4A-8D71-336078845A28}"/>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152400" y="1040513"/>
            <a:ext cx="8839200" cy="3062481"/>
          </a:xfrm>
          <a:prstGeom prst="rect">
            <a:avLst/>
          </a:prstGeom>
          <a:noFill/>
          <a:ln>
            <a:noFill/>
          </a:ln>
        </p:spPr>
      </p:pic>
      <p:sp>
        <p:nvSpPr>
          <p:cNvPr id="3" name="TextBox 2">
            <a:extLst>
              <a:ext uri="{FF2B5EF4-FFF2-40B4-BE49-F238E27FC236}">
                <a16:creationId xmlns:a16="http://schemas.microsoft.com/office/drawing/2014/main" id="{87AE2FC0-415D-8C4F-A478-39E20B88C9D3}"/>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773250" y="1991850"/>
            <a:ext cx="7597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Possibilities of LiFi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786150" y="308119"/>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The Speed of Li(Fi)ght</a:t>
            </a:r>
            <a:endParaRPr sz="3600"/>
          </a:p>
        </p:txBody>
      </p:sp>
      <p:sp>
        <p:nvSpPr>
          <p:cNvPr id="99" name="Google Shape;99;p19"/>
          <p:cNvSpPr txBox="1">
            <a:spLocks noGrp="1"/>
          </p:cNvSpPr>
          <p:nvPr>
            <p:ph type="body" idx="1"/>
          </p:nvPr>
        </p:nvSpPr>
        <p:spPr>
          <a:xfrm>
            <a:off x="957750" y="1363099"/>
            <a:ext cx="6656700" cy="3581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dirty="0"/>
              <a:t>Speed</a:t>
            </a:r>
            <a:endParaRPr dirty="0"/>
          </a:p>
          <a:p>
            <a:pPr marL="0" lvl="0" indent="0" algn="l" rtl="0">
              <a:spcBef>
                <a:spcPts val="0"/>
              </a:spcBef>
              <a:spcAft>
                <a:spcPts val="0"/>
              </a:spcAft>
              <a:buNone/>
            </a:pPr>
            <a:endParaRPr dirty="0"/>
          </a:p>
          <a:p>
            <a:pPr marL="457200" lvl="0" indent="-419100" algn="l" rtl="0">
              <a:spcBef>
                <a:spcPts val="0"/>
              </a:spcBef>
              <a:spcAft>
                <a:spcPts val="0"/>
              </a:spcAft>
              <a:buSzPts val="3000"/>
              <a:buChar char="◎"/>
            </a:pPr>
            <a:r>
              <a:rPr lang="en" dirty="0"/>
              <a:t>Security</a:t>
            </a:r>
            <a:endParaRPr dirty="0"/>
          </a:p>
          <a:p>
            <a:pPr marL="0" lvl="0" indent="0" algn="l" rtl="0">
              <a:spcBef>
                <a:spcPts val="0"/>
              </a:spcBef>
              <a:spcAft>
                <a:spcPts val="0"/>
              </a:spcAft>
              <a:buNone/>
            </a:pPr>
            <a:endParaRPr dirty="0"/>
          </a:p>
          <a:p>
            <a:pPr marL="457200" lvl="0" indent="-419100" algn="l" rtl="0">
              <a:spcBef>
                <a:spcPts val="0"/>
              </a:spcBef>
              <a:spcAft>
                <a:spcPts val="0"/>
              </a:spcAft>
              <a:buSzPts val="3000"/>
              <a:buChar char="◎"/>
            </a:pPr>
            <a:r>
              <a:rPr lang="en" dirty="0"/>
              <a:t>Versatility</a:t>
            </a:r>
            <a:endParaRPr dirty="0"/>
          </a:p>
          <a:p>
            <a:pPr marL="0" lvl="0" indent="0" algn="l" rtl="0">
              <a:spcBef>
                <a:spcPts val="0"/>
              </a:spcBef>
              <a:spcAft>
                <a:spcPts val="0"/>
              </a:spcAft>
              <a:buNone/>
            </a:pPr>
            <a:endParaRPr dirty="0"/>
          </a:p>
          <a:p>
            <a:pPr marL="457200" lvl="0" indent="-419100" algn="l" rtl="0">
              <a:spcBef>
                <a:spcPts val="0"/>
              </a:spcBef>
              <a:spcAft>
                <a:spcPts val="0"/>
              </a:spcAft>
              <a:buSzPts val="3000"/>
              <a:buChar char="◎"/>
            </a:pPr>
            <a:r>
              <a:rPr lang="en" dirty="0"/>
              <a:t>Industry collaboration potential</a:t>
            </a:r>
            <a:endParaRPr dirty="0"/>
          </a:p>
        </p:txBody>
      </p:sp>
      <p:sp>
        <p:nvSpPr>
          <p:cNvPr id="4" name="TextBox 3">
            <a:extLst>
              <a:ext uri="{FF2B5EF4-FFF2-40B4-BE49-F238E27FC236}">
                <a16:creationId xmlns:a16="http://schemas.microsoft.com/office/drawing/2014/main" id="{BEB00574-D668-A84F-9F2F-B37BE4416FD1}"/>
              </a:ext>
            </a:extLst>
          </p:cNvPr>
          <p:cNvSpPr txBox="1"/>
          <p:nvPr/>
        </p:nvSpPr>
        <p:spPr>
          <a:xfrm>
            <a:off x="8561215" y="4835723"/>
            <a:ext cx="582785" cy="307777"/>
          </a:xfrm>
          <a:prstGeom prst="rect">
            <a:avLst/>
          </a:prstGeom>
          <a:noFill/>
        </p:spPr>
        <p:txBody>
          <a:bodyPr wrap="square" rtlCol="0">
            <a:spAutoFit/>
          </a:bodyPr>
          <a:lstStyle/>
          <a:p>
            <a:pPr algn="ctr"/>
            <a:r>
              <a:rPr lang="en-US" dirty="0">
                <a:solidFill>
                  <a:schemeClr val="accent1"/>
                </a:solidFill>
                <a:latin typeface="+mn-lt"/>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ctrTitle"/>
          </p:nvPr>
        </p:nvSpPr>
        <p:spPr>
          <a:xfrm>
            <a:off x="773250" y="1991850"/>
            <a:ext cx="7597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Implementation</a:t>
            </a:r>
            <a:endParaRPr/>
          </a:p>
        </p:txBody>
      </p:sp>
    </p:spTree>
  </p:cSld>
  <p:clrMapOvr>
    <a:masterClrMapping/>
  </p:clrMapOvr>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1723</Words>
  <Application>Microsoft Office PowerPoint</Application>
  <PresentationFormat>On-screen Show (16:9)</PresentationFormat>
  <Paragraphs>184</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Proxima Nova</vt:lpstr>
      <vt:lpstr>Source Sans Pro</vt:lpstr>
      <vt:lpstr>Roboto Slab</vt:lpstr>
      <vt:lpstr>Cordelia template</vt:lpstr>
      <vt:lpstr>Introduction to LiFi</vt:lpstr>
      <vt:lpstr>Outline</vt:lpstr>
      <vt:lpstr>Introduction to the World</vt:lpstr>
      <vt:lpstr>IoT’s Dilemma </vt:lpstr>
      <vt:lpstr>PowerPoint Presentation</vt:lpstr>
      <vt:lpstr>PowerPoint Presentation</vt:lpstr>
      <vt:lpstr>The Possibilities of LiFi</vt:lpstr>
      <vt:lpstr>The Speed of Li(Fi)ght</vt:lpstr>
      <vt:lpstr>Implementation</vt:lpstr>
      <vt:lpstr>Where to Begin</vt:lpstr>
      <vt:lpstr>PowerPoint Presentation</vt:lpstr>
      <vt:lpstr>PowerPoint Presentation</vt:lpstr>
      <vt:lpstr>Complications with Implementation</vt:lpstr>
      <vt:lpstr>PowerPoint Presentation</vt:lpstr>
      <vt:lpstr>PowerPoint Presentation</vt:lpstr>
      <vt:lpstr>PowerPoint Presentation</vt:lpstr>
      <vt:lpstr>PowerPoint Presentation</vt:lpstr>
      <vt:lpstr>Misconceptions</vt:lpstr>
      <vt:lpstr>LiFi is a LoS technology</vt:lpstr>
      <vt:lpstr>PowerPoint Presentation</vt:lpstr>
      <vt:lpstr>LiFi fixtures flicker</vt:lpstr>
      <vt:lpstr>LiFi fixtures cannot be dimmed</vt:lpstr>
      <vt:lpstr>LiFi cannot be used in the sunlight</vt:lpstr>
      <vt:lpstr>LiFi is downlink only</vt:lpstr>
      <vt:lpstr>Current Developments &amp; Future</vt:lpstr>
      <vt:lpstr>Standardization</vt:lpstr>
      <vt:lpstr>PureLiFi</vt:lpstr>
      <vt:lpstr>The future of LiFi</vt:lpstr>
      <vt:lpstr>Conclusion</vt:lpstr>
      <vt:lpstr>Conclusion</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LiFi</dc:title>
  <cp:lastModifiedBy>Feagin, Terry</cp:lastModifiedBy>
  <cp:revision>8</cp:revision>
  <dcterms:modified xsi:type="dcterms:W3CDTF">2019-11-29T19:40:15Z</dcterms:modified>
</cp:coreProperties>
</file>