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6" r:id="rId2"/>
    <p:sldId id="277" r:id="rId3"/>
    <p:sldId id="284" r:id="rId4"/>
    <p:sldId id="278" r:id="rId5"/>
    <p:sldId id="279" r:id="rId6"/>
    <p:sldId id="280" r:id="rId7"/>
    <p:sldId id="287" r:id="rId8"/>
    <p:sldId id="281" r:id="rId9"/>
    <p:sldId id="282" r:id="rId10"/>
    <p:sldId id="283" r:id="rId11"/>
    <p:sldId id="285" r:id="rId12"/>
    <p:sldId id="286" r:id="rId13"/>
    <p:sldId id="288"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Name Feagin" initials="NF" lastIdx="2" clrIdx="0">
    <p:extLst>
      <p:ext uri="{19B8F6BF-5375-455C-9EA6-DF929625EA0E}">
        <p15:presenceInfo xmlns:p15="http://schemas.microsoft.com/office/powerpoint/2012/main" userId="NoName Feag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1AF"/>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89426-123B-4CAF-B33C-3F47CE2A17AC}" type="datetimeFigureOut">
              <a:rPr lang="en-US" smtClean="0"/>
              <a:t>4/22/2020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955CB-3AFE-442E-BD11-20600D3A1CA2}" type="slidenum">
              <a:rPr lang="en-US" smtClean="0"/>
              <a:t>‹#›</a:t>
            </a:fld>
            <a:endParaRPr lang="en-US" dirty="0"/>
          </a:p>
        </p:txBody>
      </p:sp>
    </p:spTree>
    <p:extLst>
      <p:ext uri="{BB962C8B-B14F-4D97-AF65-F5344CB8AC3E}">
        <p14:creationId xmlns:p14="http://schemas.microsoft.com/office/powerpoint/2010/main" val="2936029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3981955221"/>
      </p:ext>
    </p:extLst>
  </p:cSld>
  <p:clrMapOvr>
    <a:masterClrMapping/>
  </p:clrMapOvr>
  <p:transition>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682766054"/>
      </p:ext>
    </p:extLst>
  </p:cSld>
  <p:clrMapOvr>
    <a:masterClrMapping/>
  </p:clrMapOvr>
  <p:transition>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4204577119"/>
      </p:ext>
    </p:extLst>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2959847367"/>
      </p:ext>
    </p:extLst>
  </p:cSld>
  <p:clrMapOvr>
    <a:masterClrMapping/>
  </p:clrMapOvr>
  <p:transition>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3198238117"/>
      </p:ext>
    </p:extLst>
  </p:cSld>
  <p:clrMapOvr>
    <a:masterClrMapping/>
  </p:clrMapOvr>
  <p:transition>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4105004625"/>
      </p:ext>
    </p:extLst>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737763821"/>
      </p:ext>
    </p:extLst>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2517984551"/>
      </p:ext>
    </p:extLst>
  </p:cSld>
  <p:clrMapOvr>
    <a:masterClrMapping/>
  </p:clrMapOvr>
  <p:transition>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646393500"/>
      </p:ext>
    </p:extLst>
  </p:cSld>
  <p:clrMapOvr>
    <a:masterClrMapping/>
  </p:clrMapOvr>
  <p:transition>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3305889320"/>
      </p:ext>
    </p:extLst>
  </p:cSld>
  <p:clrMapOvr>
    <a:masterClrMapping/>
  </p:clrMapOvr>
  <p:transition>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88F3CE-9F9F-4068-BC58-DD10B07BD9AF}" type="datetimeFigureOut">
              <a:rPr lang="en-US" smtClean="0"/>
              <a:pPr/>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1238989864"/>
      </p:ext>
    </p:extLst>
  </p:cSld>
  <p:clrMapOvr>
    <a:masterClrMapping/>
  </p:clrMapOvr>
  <p:transition>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8F3CE-9F9F-4068-BC58-DD10B07BD9AF}" type="datetimeFigureOut">
              <a:rPr lang="en-US" smtClean="0"/>
              <a:pPr/>
              <a:t>4/22/2020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EB903-B5B6-41C9-8C44-ACFAFBDD1AF8}" type="slidenum">
              <a:rPr lang="en-US" smtClean="0"/>
              <a:pPr/>
              <a:t>‹#›</a:t>
            </a:fld>
            <a:endParaRPr lang="en-US" dirty="0"/>
          </a:p>
        </p:txBody>
      </p:sp>
    </p:spTree>
    <p:extLst>
      <p:ext uri="{BB962C8B-B14F-4D97-AF65-F5344CB8AC3E}">
        <p14:creationId xmlns:p14="http://schemas.microsoft.com/office/powerpoint/2010/main" val="76978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strips dir="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webp"/><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sceweb.uhcl.edu/Feagin/courses/birthdayProblem.nb" TargetMode="External"/><Relationship Id="rId5" Type="http://schemas.openxmlformats.org/officeDocument/2006/relationships/image" Target="../media/image29.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hyperlink" Target="http://web.mst.edu/~gosavia/queuing_formulas.pdf"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5.jpe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7.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png"/><Relationship Id="rId5" Type="http://schemas.openxmlformats.org/officeDocument/2006/relationships/image" Target="../media/image25.jpeg"/><Relationship Id="rId10" Type="http://schemas.openxmlformats.org/officeDocument/2006/relationships/image" Target="../media/image5.png"/><Relationship Id="rId4" Type="http://schemas.openxmlformats.org/officeDocument/2006/relationships/hyperlink" Target="https://www.engadget.com/2019-04-11-nvidia-shows-how-much-ray-tracing-sucks-on-older-gpus.html" TargetMode="External"/><Relationship Id="rId9" Type="http://schemas.openxmlformats.org/officeDocument/2006/relationships/image" Target="../media/image39.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engadget.com/2019-04-11-nvidia-shows-how-much-ray-tracing-sucks-on-older-gpus.html" TargetMode="External"/><Relationship Id="rId5" Type="http://schemas.openxmlformats.org/officeDocument/2006/relationships/image" Target="../media/image5.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2.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180.png"/><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2.png"/><Relationship Id="rId4" Type="http://schemas.openxmlformats.org/officeDocument/2006/relationships/image" Target="../media/image2.jp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hyperlink" Target="https://sceweb.uhcl.edu/Feagin/courses/birthdayProblem.nb"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949317-C7F8-4A5C-9D5F-0F13F0FBF6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64420"/>
          </a:xfrm>
          <a:prstGeom prst="rect">
            <a:avLst/>
          </a:prstGeom>
        </p:spPr>
      </p:pic>
      <p:sp>
        <p:nvSpPr>
          <p:cNvPr id="7" name="Rectangle 6">
            <a:extLst>
              <a:ext uri="{FF2B5EF4-FFF2-40B4-BE49-F238E27FC236}">
                <a16:creationId xmlns:a16="http://schemas.microsoft.com/office/drawing/2014/main" id="{DDB92230-FE7F-4283-8F9B-D202AF735DA8}"/>
              </a:ext>
            </a:extLst>
          </p:cNvPr>
          <p:cNvSpPr/>
          <p:nvPr/>
        </p:nvSpPr>
        <p:spPr>
          <a:xfrm>
            <a:off x="472438" y="1261966"/>
            <a:ext cx="5128262" cy="3661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63D17FA-C922-47ED-9D0E-8A1E69191A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598" y="1435603"/>
            <a:ext cx="4862623" cy="3231773"/>
          </a:xfrm>
          <a:prstGeom prst="rect">
            <a:avLst/>
          </a:prstGeom>
        </p:spPr>
      </p:pic>
      <p:sp>
        <p:nvSpPr>
          <p:cNvPr id="8" name="Rectangle 7">
            <a:extLst>
              <a:ext uri="{FF2B5EF4-FFF2-40B4-BE49-F238E27FC236}">
                <a16:creationId xmlns:a16="http://schemas.microsoft.com/office/drawing/2014/main" id="{8BA96F68-A844-4148-B5CA-BF0EBBC53D9B}"/>
              </a:ext>
            </a:extLst>
          </p:cNvPr>
          <p:cNvSpPr/>
          <p:nvPr/>
        </p:nvSpPr>
        <p:spPr>
          <a:xfrm>
            <a:off x="6579870" y="1271155"/>
            <a:ext cx="5128262" cy="3661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6213AF-23D3-4D88-B0C7-5ADE33C7F301}"/>
              </a:ext>
            </a:extLst>
          </p:cNvPr>
          <p:cNvPicPr>
            <a:picLocks noChangeAspect="1"/>
          </p:cNvPicPr>
          <p:nvPr/>
        </p:nvPicPr>
        <p:blipFill>
          <a:blip r:embed="rId6"/>
          <a:stretch>
            <a:fillRect/>
          </a:stretch>
        </p:blipFill>
        <p:spPr>
          <a:xfrm>
            <a:off x="6719779" y="1486255"/>
            <a:ext cx="4862623" cy="3231774"/>
          </a:xfrm>
          <a:prstGeom prst="rect">
            <a:avLst/>
          </a:prstGeom>
        </p:spPr>
      </p:pic>
      <p:sp>
        <p:nvSpPr>
          <p:cNvPr id="2" name="Title 1">
            <a:extLst>
              <a:ext uri="{FF2B5EF4-FFF2-40B4-BE49-F238E27FC236}">
                <a16:creationId xmlns:a16="http://schemas.microsoft.com/office/drawing/2014/main" id="{C65E55C7-0728-43FD-A124-CD80049D6017}"/>
              </a:ext>
            </a:extLst>
          </p:cNvPr>
          <p:cNvSpPr>
            <a:spLocks noGrp="1"/>
          </p:cNvSpPr>
          <p:nvPr>
            <p:ph type="title"/>
          </p:nvPr>
        </p:nvSpPr>
        <p:spPr>
          <a:xfrm>
            <a:off x="609598" y="1467502"/>
            <a:ext cx="11323320" cy="1143000"/>
          </a:xfrm>
        </p:spPr>
        <p:txBody>
          <a:bodyPr>
            <a:noAutofit/>
          </a:bodyPr>
          <a:lstStyle/>
          <a:p>
            <a:r>
              <a:rPr lang="en-US" sz="3200" dirty="0">
                <a:solidFill>
                  <a:schemeClr val="bg1"/>
                </a:solidFill>
                <a:latin typeface="Lucida Calligraphy" panose="03010101010101010101" pitchFamily="66" charset="0"/>
              </a:rPr>
              <a:t>Random Numbers     </a:t>
            </a:r>
            <a:r>
              <a:rPr lang="en-US" sz="2800" dirty="0">
                <a:latin typeface="Lucida Calligraphy" panose="03010101010101010101" pitchFamily="66" charset="0"/>
              </a:rPr>
              <a:t>and</a:t>
            </a:r>
            <a:r>
              <a:rPr lang="en-US" sz="3200" dirty="0">
                <a:latin typeface="Lucida Calligraphy" panose="03010101010101010101" pitchFamily="66" charset="0"/>
              </a:rPr>
              <a:t>   Monte Carlo Methods</a:t>
            </a:r>
          </a:p>
        </p:txBody>
      </p:sp>
      <p:sp>
        <p:nvSpPr>
          <p:cNvPr id="9" name="Rectangle 8">
            <a:extLst>
              <a:ext uri="{FF2B5EF4-FFF2-40B4-BE49-F238E27FC236}">
                <a16:creationId xmlns:a16="http://schemas.microsoft.com/office/drawing/2014/main" id="{6F7C7CBB-B4C1-42E9-B44F-6BD000FBEB3C}"/>
              </a:ext>
            </a:extLst>
          </p:cNvPr>
          <p:cNvSpPr/>
          <p:nvPr/>
        </p:nvSpPr>
        <p:spPr>
          <a:xfrm>
            <a:off x="3707127" y="5375209"/>
            <a:ext cx="5128262" cy="90928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2A89C26-DAF4-4DAA-B9D3-5FB61F61A2A1}"/>
              </a:ext>
            </a:extLst>
          </p:cNvPr>
          <p:cNvSpPr txBox="1"/>
          <p:nvPr/>
        </p:nvSpPr>
        <p:spPr>
          <a:xfrm>
            <a:off x="4614530" y="5499145"/>
            <a:ext cx="4423144" cy="646331"/>
          </a:xfrm>
          <a:prstGeom prst="rect">
            <a:avLst/>
          </a:prstGeom>
          <a:noFill/>
        </p:spPr>
        <p:txBody>
          <a:bodyPr wrap="square" rtlCol="0">
            <a:spAutoFit/>
          </a:bodyPr>
          <a:lstStyle/>
          <a:p>
            <a:r>
              <a:rPr lang="en-US" dirty="0">
                <a:solidFill>
                  <a:schemeClr val="bg1"/>
                </a:solidFill>
              </a:rPr>
              <a:t>This presentation covers material </a:t>
            </a:r>
          </a:p>
          <a:p>
            <a:r>
              <a:rPr lang="en-US" dirty="0">
                <a:solidFill>
                  <a:schemeClr val="bg1"/>
                </a:solidFill>
              </a:rPr>
              <a:t>from the Chapter 10 in our text</a:t>
            </a:r>
          </a:p>
        </p:txBody>
      </p:sp>
      <p:pic>
        <p:nvPicPr>
          <p:cNvPr id="13" name="Audio 12">
            <a:hlinkClick r:id="" action="ppaction://media"/>
            <a:extLst>
              <a:ext uri="{FF2B5EF4-FFF2-40B4-BE49-F238E27FC236}">
                <a16:creationId xmlns:a16="http://schemas.microsoft.com/office/drawing/2014/main" id="{BD9A7A48-B0C2-4DA1-9064-41568EA8F1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335507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76F111-321A-418B-8F05-F792FC876A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4754" r="5386"/>
          <a:stretch/>
        </p:blipFill>
        <p:spPr>
          <a:xfrm>
            <a:off x="1" y="0"/>
            <a:ext cx="12192000" cy="7408522"/>
          </a:xfrm>
          <a:prstGeom prst="rect">
            <a:avLst/>
          </a:prstGeom>
        </p:spPr>
      </p:pic>
      <p:sp>
        <p:nvSpPr>
          <p:cNvPr id="18" name="Title 1">
            <a:extLst>
              <a:ext uri="{FF2B5EF4-FFF2-40B4-BE49-F238E27FC236}">
                <a16:creationId xmlns:a16="http://schemas.microsoft.com/office/drawing/2014/main" id="{F965881A-1E5C-490F-AF5C-8AF8DEEAF761}"/>
              </a:ext>
            </a:extLst>
          </p:cNvPr>
          <p:cNvSpPr txBox="1">
            <a:spLocks/>
          </p:cNvSpPr>
          <p:nvPr/>
        </p:nvSpPr>
        <p:spPr>
          <a:xfrm>
            <a:off x="513905" y="152400"/>
            <a:ext cx="113233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latin typeface="Lucida Calligraphy" panose="03010101010101010101" pitchFamily="66" charset="0"/>
            </a:endParaRPr>
          </a:p>
        </p:txBody>
      </p:sp>
      <p:sp>
        <p:nvSpPr>
          <p:cNvPr id="7" name="Rectangle 6">
            <a:extLst>
              <a:ext uri="{FF2B5EF4-FFF2-40B4-BE49-F238E27FC236}">
                <a16:creationId xmlns:a16="http://schemas.microsoft.com/office/drawing/2014/main" id="{9CF8FC1A-B297-40D5-8029-0AAE262BAABF}"/>
              </a:ext>
            </a:extLst>
          </p:cNvPr>
          <p:cNvSpPr/>
          <p:nvPr/>
        </p:nvSpPr>
        <p:spPr>
          <a:xfrm>
            <a:off x="963641" y="723900"/>
            <a:ext cx="10568762" cy="6177516"/>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Lucida Calligraphy" panose="03010101010101010101" pitchFamily="66" charset="0"/>
            </a:endParaRPr>
          </a:p>
        </p:txBody>
      </p:sp>
      <p:pic>
        <p:nvPicPr>
          <p:cNvPr id="2" name="Picture 1">
            <a:extLst>
              <a:ext uri="{FF2B5EF4-FFF2-40B4-BE49-F238E27FC236}">
                <a16:creationId xmlns:a16="http://schemas.microsoft.com/office/drawing/2014/main" id="{4A927D8C-38F1-41F4-AABA-338FE8B3C214}"/>
              </a:ext>
            </a:extLst>
          </p:cNvPr>
          <p:cNvPicPr>
            <a:picLocks noChangeAspect="1"/>
          </p:cNvPicPr>
          <p:nvPr/>
        </p:nvPicPr>
        <p:blipFill>
          <a:blip r:embed="rId5"/>
          <a:stretch>
            <a:fillRect/>
          </a:stretch>
        </p:blipFill>
        <p:spPr>
          <a:xfrm>
            <a:off x="1117219" y="855145"/>
            <a:ext cx="10312781" cy="5915025"/>
          </a:xfrm>
          <a:prstGeom prst="rect">
            <a:avLst/>
          </a:prstGeom>
        </p:spPr>
      </p:pic>
      <p:sp>
        <p:nvSpPr>
          <p:cNvPr id="6" name="Rectangle 5">
            <a:extLst>
              <a:ext uri="{FF2B5EF4-FFF2-40B4-BE49-F238E27FC236}">
                <a16:creationId xmlns:a16="http://schemas.microsoft.com/office/drawing/2014/main" id="{D5C6DB91-A81E-451F-8097-C969A654EDA7}"/>
              </a:ext>
            </a:extLst>
          </p:cNvPr>
          <p:cNvSpPr/>
          <p:nvPr/>
        </p:nvSpPr>
        <p:spPr>
          <a:xfrm>
            <a:off x="4554278" y="103368"/>
            <a:ext cx="3083443" cy="592209"/>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1"/>
                </a:solidFill>
                <a:latin typeface="Lucida Calligraphy" panose="03010101010101010101" pitchFamily="66" charset="0"/>
              </a:rPr>
              <a:t>The Birthday Problem</a:t>
            </a:r>
            <a:endParaRPr lang="en-US" dirty="0">
              <a:solidFill>
                <a:schemeClr val="bg1"/>
              </a:solidFill>
              <a:latin typeface="Lucida Calligraphy" panose="03010101010101010101" pitchFamily="66" charset="0"/>
            </a:endParaRPr>
          </a:p>
        </p:txBody>
      </p:sp>
      <p:sp>
        <p:nvSpPr>
          <p:cNvPr id="10" name="Rectangle 9">
            <a:extLst>
              <a:ext uri="{FF2B5EF4-FFF2-40B4-BE49-F238E27FC236}">
                <a16:creationId xmlns:a16="http://schemas.microsoft.com/office/drawing/2014/main" id="{B19F6468-BE4D-48A3-A7FF-7D94A0E476F2}"/>
              </a:ext>
            </a:extLst>
          </p:cNvPr>
          <p:cNvSpPr/>
          <p:nvPr/>
        </p:nvSpPr>
        <p:spPr>
          <a:xfrm>
            <a:off x="5634457" y="6242555"/>
            <a:ext cx="5727386" cy="46304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00F4CF-1521-426D-A108-79F2881BA6AA}"/>
              </a:ext>
            </a:extLst>
          </p:cNvPr>
          <p:cNvSpPr/>
          <p:nvPr/>
        </p:nvSpPr>
        <p:spPr>
          <a:xfrm>
            <a:off x="5954234" y="6299200"/>
            <a:ext cx="5211856" cy="338554"/>
          </a:xfrm>
          <a:prstGeom prst="rect">
            <a:avLst/>
          </a:prstGeom>
        </p:spPr>
        <p:txBody>
          <a:bodyPr wrap="square">
            <a:spAutoFit/>
          </a:bodyPr>
          <a:lstStyle/>
          <a:p>
            <a:r>
              <a:rPr lang="en-US" sz="1600" dirty="0">
                <a:solidFill>
                  <a:srgbClr val="FF0000"/>
                </a:solidFill>
                <a:hlinkClick r:id="rId6"/>
              </a:rPr>
              <a:t>https://sceweb.uhcl.edu/feagin/courses/birthdayProblem.nb</a:t>
            </a:r>
            <a:endParaRPr lang="en-US" sz="1600" dirty="0">
              <a:solidFill>
                <a:srgbClr val="FF0000"/>
              </a:solidFill>
            </a:endParaRPr>
          </a:p>
        </p:txBody>
      </p:sp>
      <p:pic>
        <p:nvPicPr>
          <p:cNvPr id="8" name="Audio 7">
            <a:hlinkClick r:id="" action="ppaction://media"/>
            <a:extLst>
              <a:ext uri="{FF2B5EF4-FFF2-40B4-BE49-F238E27FC236}">
                <a16:creationId xmlns:a16="http://schemas.microsoft.com/office/drawing/2014/main" id="{FB05B953-8099-4A3F-BF41-F19A128B36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529978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76F111-321A-418B-8F05-F792FC876A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4754" r="5386"/>
          <a:stretch/>
        </p:blipFill>
        <p:spPr>
          <a:xfrm>
            <a:off x="0" y="-122494"/>
            <a:ext cx="12192000" cy="7161247"/>
          </a:xfrm>
          <a:prstGeom prst="rect">
            <a:avLst/>
          </a:prstGeom>
        </p:spPr>
      </p:pic>
      <p:sp>
        <p:nvSpPr>
          <p:cNvPr id="18" name="Title 1">
            <a:extLst>
              <a:ext uri="{FF2B5EF4-FFF2-40B4-BE49-F238E27FC236}">
                <a16:creationId xmlns:a16="http://schemas.microsoft.com/office/drawing/2014/main" id="{F965881A-1E5C-490F-AF5C-8AF8DEEAF761}"/>
              </a:ext>
            </a:extLst>
          </p:cNvPr>
          <p:cNvSpPr txBox="1">
            <a:spLocks/>
          </p:cNvSpPr>
          <p:nvPr/>
        </p:nvSpPr>
        <p:spPr>
          <a:xfrm>
            <a:off x="513905" y="67336"/>
            <a:ext cx="113233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Lucida Calligraphy" panose="03010101010101010101" pitchFamily="66" charset="0"/>
              </a:rPr>
              <a:t>Monte Carlo Methods  </a:t>
            </a:r>
          </a:p>
          <a:p>
            <a:r>
              <a:rPr lang="en-US" sz="2400" dirty="0">
                <a:latin typeface="Lucida Calligraphy" panose="03010101010101010101" pitchFamily="66" charset="0"/>
              </a:rPr>
              <a:t>A Discrete Event Simulation</a:t>
            </a:r>
          </a:p>
        </p:txBody>
      </p:sp>
      <p:grpSp>
        <p:nvGrpSpPr>
          <p:cNvPr id="12" name="Group 11">
            <a:extLst>
              <a:ext uri="{FF2B5EF4-FFF2-40B4-BE49-F238E27FC236}">
                <a16:creationId xmlns:a16="http://schemas.microsoft.com/office/drawing/2014/main" id="{CD619228-923B-44AD-95CA-2F0808EB0D01}"/>
              </a:ext>
            </a:extLst>
          </p:cNvPr>
          <p:cNvGrpSpPr/>
          <p:nvPr/>
        </p:nvGrpSpPr>
        <p:grpSpPr>
          <a:xfrm>
            <a:off x="828271" y="1205340"/>
            <a:ext cx="5136594" cy="2473685"/>
            <a:chOff x="477488" y="1438100"/>
            <a:chExt cx="5052416" cy="2672097"/>
          </a:xfrm>
        </p:grpSpPr>
        <p:sp>
          <p:nvSpPr>
            <p:cNvPr id="2" name="Rectangle 1">
              <a:extLst>
                <a:ext uri="{FF2B5EF4-FFF2-40B4-BE49-F238E27FC236}">
                  <a16:creationId xmlns:a16="http://schemas.microsoft.com/office/drawing/2014/main" id="{71A279D5-07A4-40CF-A1FF-3222D585A928}"/>
                </a:ext>
              </a:extLst>
            </p:cNvPr>
            <p:cNvSpPr/>
            <p:nvPr/>
          </p:nvSpPr>
          <p:spPr>
            <a:xfrm>
              <a:off x="477488" y="1438100"/>
              <a:ext cx="5052416" cy="2672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5FCD7A7-BEA3-4A48-A877-C3B0FAE7F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85" y="1541893"/>
              <a:ext cx="4771222" cy="2385611"/>
            </a:xfrm>
            <a:prstGeom prst="rect">
              <a:avLst/>
            </a:prstGeom>
            <a:ln>
              <a:noFill/>
            </a:ln>
            <a:effectLst>
              <a:softEdge rad="112500"/>
            </a:effectLst>
          </p:spPr>
        </p:pic>
      </p:grpSp>
      <p:grpSp>
        <p:nvGrpSpPr>
          <p:cNvPr id="14" name="Group 13">
            <a:extLst>
              <a:ext uri="{FF2B5EF4-FFF2-40B4-BE49-F238E27FC236}">
                <a16:creationId xmlns:a16="http://schemas.microsoft.com/office/drawing/2014/main" id="{64B115B2-E9C4-414F-8790-1347957147E4}"/>
              </a:ext>
            </a:extLst>
          </p:cNvPr>
          <p:cNvGrpSpPr/>
          <p:nvPr/>
        </p:nvGrpSpPr>
        <p:grpSpPr>
          <a:xfrm>
            <a:off x="6024047" y="1190085"/>
            <a:ext cx="5511209" cy="2473685"/>
            <a:chOff x="6517758" y="1378907"/>
            <a:chExt cx="4880344" cy="2672097"/>
          </a:xfrm>
        </p:grpSpPr>
        <p:sp>
          <p:nvSpPr>
            <p:cNvPr id="13" name="Rectangle 12">
              <a:extLst>
                <a:ext uri="{FF2B5EF4-FFF2-40B4-BE49-F238E27FC236}">
                  <a16:creationId xmlns:a16="http://schemas.microsoft.com/office/drawing/2014/main" id="{52B0E1B6-FAE8-48AB-BBAD-A48B8E5A7505}"/>
                </a:ext>
              </a:extLst>
            </p:cNvPr>
            <p:cNvSpPr/>
            <p:nvPr/>
          </p:nvSpPr>
          <p:spPr>
            <a:xfrm>
              <a:off x="6517758" y="1378907"/>
              <a:ext cx="4880344" cy="2672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471C80F-D268-4665-801E-6077D2F82286}"/>
                </a:ext>
              </a:extLst>
            </p:cNvPr>
            <p:cNvPicPr>
              <a:picLocks noChangeAspect="1"/>
            </p:cNvPicPr>
            <p:nvPr/>
          </p:nvPicPr>
          <p:blipFill>
            <a:blip r:embed="rId6"/>
            <a:stretch>
              <a:fillRect/>
            </a:stretch>
          </p:blipFill>
          <p:spPr>
            <a:xfrm>
              <a:off x="6640770" y="1505118"/>
              <a:ext cx="4671902" cy="2390487"/>
            </a:xfrm>
            <a:prstGeom prst="rect">
              <a:avLst/>
            </a:prstGeom>
            <a:ln>
              <a:noFill/>
            </a:ln>
            <a:effectLst>
              <a:softEdge rad="112500"/>
            </a:effectLst>
          </p:spPr>
        </p:pic>
      </p:grpSp>
      <p:grpSp>
        <p:nvGrpSpPr>
          <p:cNvPr id="20" name="Group 19">
            <a:extLst>
              <a:ext uri="{FF2B5EF4-FFF2-40B4-BE49-F238E27FC236}">
                <a16:creationId xmlns:a16="http://schemas.microsoft.com/office/drawing/2014/main" id="{9274128A-94F1-4F61-AB79-FB537A25C665}"/>
              </a:ext>
            </a:extLst>
          </p:cNvPr>
          <p:cNvGrpSpPr/>
          <p:nvPr/>
        </p:nvGrpSpPr>
        <p:grpSpPr>
          <a:xfrm>
            <a:off x="1970204" y="3754860"/>
            <a:ext cx="8800578" cy="3157282"/>
            <a:chOff x="1534270" y="4061637"/>
            <a:chExt cx="8800578" cy="3157282"/>
          </a:xfrm>
        </p:grpSpPr>
        <p:sp>
          <p:nvSpPr>
            <p:cNvPr id="15" name="Rectangle 14">
              <a:extLst>
                <a:ext uri="{FF2B5EF4-FFF2-40B4-BE49-F238E27FC236}">
                  <a16:creationId xmlns:a16="http://schemas.microsoft.com/office/drawing/2014/main" id="{C5AB01F4-A9B0-4A58-AFD1-1175778DF54B}"/>
                </a:ext>
              </a:extLst>
            </p:cNvPr>
            <p:cNvSpPr/>
            <p:nvPr/>
          </p:nvSpPr>
          <p:spPr>
            <a:xfrm>
              <a:off x="1534270" y="4061637"/>
              <a:ext cx="8800578" cy="3157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7C83482-3C90-4681-8A7C-D5428CCC319B}"/>
                </a:ext>
              </a:extLst>
            </p:cNvPr>
            <p:cNvPicPr>
              <a:picLocks noChangeAspect="1"/>
            </p:cNvPicPr>
            <p:nvPr/>
          </p:nvPicPr>
          <p:blipFill>
            <a:blip r:embed="rId7"/>
            <a:stretch>
              <a:fillRect/>
            </a:stretch>
          </p:blipFill>
          <p:spPr>
            <a:xfrm>
              <a:off x="1675425" y="4225297"/>
              <a:ext cx="8532447" cy="2824054"/>
            </a:xfrm>
            <a:prstGeom prst="rect">
              <a:avLst/>
            </a:prstGeom>
            <a:ln>
              <a:noFill/>
            </a:ln>
            <a:effectLst>
              <a:softEdge rad="112500"/>
            </a:effectLst>
          </p:spPr>
        </p:pic>
      </p:grpSp>
      <p:pic>
        <p:nvPicPr>
          <p:cNvPr id="21" name="Audio 20">
            <a:hlinkClick r:id="" action="ppaction://media"/>
            <a:extLst>
              <a:ext uri="{FF2B5EF4-FFF2-40B4-BE49-F238E27FC236}">
                <a16:creationId xmlns:a16="http://schemas.microsoft.com/office/drawing/2014/main" id="{410D9BEE-D5F4-4B75-9E19-2582531D8F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1543843"/>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76F111-321A-418B-8F05-F792FC876A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4754" r="5386"/>
          <a:stretch/>
        </p:blipFill>
        <p:spPr>
          <a:xfrm>
            <a:off x="5314" y="-69726"/>
            <a:ext cx="12192000" cy="7161247"/>
          </a:xfrm>
          <a:prstGeom prst="rect">
            <a:avLst/>
          </a:prstGeom>
        </p:spPr>
      </p:pic>
      <p:sp>
        <p:nvSpPr>
          <p:cNvPr id="18" name="Title 1">
            <a:extLst>
              <a:ext uri="{FF2B5EF4-FFF2-40B4-BE49-F238E27FC236}">
                <a16:creationId xmlns:a16="http://schemas.microsoft.com/office/drawing/2014/main" id="{F965881A-1E5C-490F-AF5C-8AF8DEEAF761}"/>
              </a:ext>
            </a:extLst>
          </p:cNvPr>
          <p:cNvSpPr txBox="1">
            <a:spLocks/>
          </p:cNvSpPr>
          <p:nvPr/>
        </p:nvSpPr>
        <p:spPr>
          <a:xfrm>
            <a:off x="6352952" y="15628"/>
            <a:ext cx="5227319" cy="9615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Lucida Calligraphy" panose="03010101010101010101" pitchFamily="66" charset="0"/>
              </a:rPr>
              <a:t>A Discrete Event Simulation</a:t>
            </a:r>
          </a:p>
        </p:txBody>
      </p:sp>
      <p:grpSp>
        <p:nvGrpSpPr>
          <p:cNvPr id="21" name="Group 20">
            <a:extLst>
              <a:ext uri="{FF2B5EF4-FFF2-40B4-BE49-F238E27FC236}">
                <a16:creationId xmlns:a16="http://schemas.microsoft.com/office/drawing/2014/main" id="{F318D648-0202-47C0-A7FF-F5E384E5AE87}"/>
              </a:ext>
            </a:extLst>
          </p:cNvPr>
          <p:cNvGrpSpPr/>
          <p:nvPr/>
        </p:nvGrpSpPr>
        <p:grpSpPr>
          <a:xfrm>
            <a:off x="-124048" y="3347"/>
            <a:ext cx="12316048" cy="7060019"/>
            <a:chOff x="-124048" y="3347"/>
            <a:chExt cx="12316048" cy="7060019"/>
          </a:xfrm>
        </p:grpSpPr>
        <p:pic>
          <p:nvPicPr>
            <p:cNvPr id="5" name="Picture 4">
              <a:extLst>
                <a:ext uri="{FF2B5EF4-FFF2-40B4-BE49-F238E27FC236}">
                  <a16:creationId xmlns:a16="http://schemas.microsoft.com/office/drawing/2014/main" id="{2E21D047-79A4-4562-8C57-D7090AFFC353}"/>
                </a:ext>
              </a:extLst>
            </p:cNvPr>
            <p:cNvPicPr>
              <a:picLocks noChangeAspect="1"/>
            </p:cNvPicPr>
            <p:nvPr/>
          </p:nvPicPr>
          <p:blipFill>
            <a:blip r:embed="rId5"/>
            <a:stretch>
              <a:fillRect/>
            </a:stretch>
          </p:blipFill>
          <p:spPr>
            <a:xfrm>
              <a:off x="-124048" y="3347"/>
              <a:ext cx="6220047" cy="7060019"/>
            </a:xfrm>
            <a:prstGeom prst="rect">
              <a:avLst/>
            </a:prstGeom>
          </p:spPr>
        </p:pic>
        <p:grpSp>
          <p:nvGrpSpPr>
            <p:cNvPr id="16" name="Group 15">
              <a:extLst>
                <a:ext uri="{FF2B5EF4-FFF2-40B4-BE49-F238E27FC236}">
                  <a16:creationId xmlns:a16="http://schemas.microsoft.com/office/drawing/2014/main" id="{EF044A39-BAAB-4C1A-96D4-4BD2C0F245B2}"/>
                </a:ext>
              </a:extLst>
            </p:cNvPr>
            <p:cNvGrpSpPr/>
            <p:nvPr/>
          </p:nvGrpSpPr>
          <p:grpSpPr>
            <a:xfrm>
              <a:off x="5140023" y="3817087"/>
              <a:ext cx="7051977" cy="3221666"/>
              <a:chOff x="5140023" y="3817087"/>
              <a:chExt cx="7051977" cy="3221666"/>
            </a:xfrm>
          </p:grpSpPr>
          <p:pic>
            <p:nvPicPr>
              <p:cNvPr id="7" name="Picture 6">
                <a:extLst>
                  <a:ext uri="{FF2B5EF4-FFF2-40B4-BE49-F238E27FC236}">
                    <a16:creationId xmlns:a16="http://schemas.microsoft.com/office/drawing/2014/main" id="{BB18AE0F-4DF1-4D4D-8988-50778D10021A}"/>
                  </a:ext>
                </a:extLst>
              </p:cNvPr>
              <p:cNvPicPr>
                <a:picLocks noChangeAspect="1"/>
              </p:cNvPicPr>
              <p:nvPr/>
            </p:nvPicPr>
            <p:blipFill>
              <a:blip r:embed="rId6"/>
              <a:stretch>
                <a:fillRect/>
              </a:stretch>
            </p:blipFill>
            <p:spPr>
              <a:xfrm>
                <a:off x="5140023" y="3817087"/>
                <a:ext cx="7051977" cy="3221666"/>
              </a:xfrm>
              <a:prstGeom prst="rect">
                <a:avLst/>
              </a:prstGeom>
            </p:spPr>
          </p:pic>
          <p:sp>
            <p:nvSpPr>
              <p:cNvPr id="8" name="Rectangle 7">
                <a:extLst>
                  <a:ext uri="{FF2B5EF4-FFF2-40B4-BE49-F238E27FC236}">
                    <a16:creationId xmlns:a16="http://schemas.microsoft.com/office/drawing/2014/main" id="{298D8DA0-3C2D-48E0-9C3E-7EE0DE043437}"/>
                  </a:ext>
                </a:extLst>
              </p:cNvPr>
              <p:cNvSpPr/>
              <p:nvPr/>
            </p:nvSpPr>
            <p:spPr>
              <a:xfrm>
                <a:off x="5214450" y="3922525"/>
                <a:ext cx="287079" cy="340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A52F48A9-2788-44AF-BF1B-BCB265DF4176}"/>
              </a:ext>
            </a:extLst>
          </p:cNvPr>
          <p:cNvSpPr/>
          <p:nvPr/>
        </p:nvSpPr>
        <p:spPr>
          <a:xfrm>
            <a:off x="6101314" y="1050271"/>
            <a:ext cx="6096000" cy="2754535"/>
          </a:xfrm>
          <a:prstGeom prst="rect">
            <a:avLst/>
          </a:prstGeom>
          <a:solidFill>
            <a:schemeClr val="accent5">
              <a:lumMod val="60000"/>
              <a:lumOff val="4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latin typeface="Lucida Calligraphy" panose="03010101010101010101" pitchFamily="66" charset="0"/>
            </a:endParaRPr>
          </a:p>
          <a:p>
            <a:pPr algn="ctr"/>
            <a:endParaRPr lang="en-US" sz="1400" dirty="0">
              <a:solidFill>
                <a:schemeClr val="tx2"/>
              </a:solidFill>
              <a:latin typeface="Lucida Calligraphy" panose="03010101010101010101" pitchFamily="66" charset="0"/>
            </a:endParaRPr>
          </a:p>
          <a:p>
            <a:pPr algn="ctr"/>
            <a:endParaRPr lang="en-US" sz="1400" dirty="0">
              <a:solidFill>
                <a:schemeClr val="tx2"/>
              </a:solidFill>
              <a:latin typeface="Lucida Calligraphy" panose="03010101010101010101" pitchFamily="66" charset="0"/>
            </a:endParaRPr>
          </a:p>
          <a:p>
            <a:pPr algn="ctr"/>
            <a:endParaRPr lang="en-US" sz="1400" dirty="0">
              <a:solidFill>
                <a:schemeClr val="tx2"/>
              </a:solidFill>
              <a:latin typeface="Lucida Calligraphy" panose="03010101010101010101" pitchFamily="66" charset="0"/>
            </a:endParaRPr>
          </a:p>
          <a:p>
            <a:pPr algn="ctr"/>
            <a:r>
              <a:rPr lang="en-US" sz="1400" dirty="0">
                <a:solidFill>
                  <a:schemeClr val="tx2"/>
                </a:solidFill>
                <a:latin typeface="Lucida Calligraphy" panose="03010101010101010101" pitchFamily="66" charset="0"/>
              </a:rPr>
              <a:t>By A. </a:t>
            </a:r>
            <a:r>
              <a:rPr lang="en-US" sz="1400" dirty="0" err="1">
                <a:solidFill>
                  <a:schemeClr val="tx2"/>
                </a:solidFill>
                <a:latin typeface="Lucida Calligraphy" panose="03010101010101010101" pitchFamily="66" charset="0"/>
              </a:rPr>
              <a:t>Gosavi</a:t>
            </a:r>
            <a:endParaRPr lang="en-US" sz="1400" dirty="0">
              <a:solidFill>
                <a:schemeClr val="tx2"/>
              </a:solidFill>
              <a:latin typeface="Lucida Calligraphy" panose="03010101010101010101" pitchFamily="66" charset="0"/>
            </a:endParaRPr>
          </a:p>
          <a:p>
            <a:pPr algn="ctr"/>
            <a:r>
              <a:rPr lang="en-US" sz="1400" dirty="0">
                <a:solidFill>
                  <a:schemeClr val="tx2"/>
                </a:solidFill>
                <a:latin typeface="Lucida Calligraphy" panose="03010101010101010101" pitchFamily="66" charset="0"/>
              </a:rPr>
              <a:t>   </a:t>
            </a:r>
          </a:p>
          <a:p>
            <a:pPr algn="ctr"/>
            <a:endParaRPr lang="en-US" sz="1400" dirty="0">
              <a:solidFill>
                <a:schemeClr val="tx2"/>
              </a:solidFill>
              <a:latin typeface="Lucida Calligraphy" panose="03010101010101010101" pitchFamily="66" charset="0"/>
            </a:endParaRPr>
          </a:p>
          <a:p>
            <a:pPr algn="ctr"/>
            <a:r>
              <a:rPr lang="en-US" sz="1400" dirty="0">
                <a:solidFill>
                  <a:schemeClr val="tx2"/>
                </a:solidFill>
                <a:latin typeface="Lucida Calligraphy" panose="03010101010101010101" pitchFamily="66" charset="0"/>
              </a:rPr>
              <a:t>Missouri University of Science and Technology</a:t>
            </a:r>
          </a:p>
        </p:txBody>
      </p:sp>
      <p:sp>
        <p:nvSpPr>
          <p:cNvPr id="9" name="Rectangle 8">
            <a:extLst>
              <a:ext uri="{FF2B5EF4-FFF2-40B4-BE49-F238E27FC236}">
                <a16:creationId xmlns:a16="http://schemas.microsoft.com/office/drawing/2014/main" id="{2E540ADC-B48F-473C-BC09-C717199708AC}"/>
              </a:ext>
            </a:extLst>
          </p:cNvPr>
          <p:cNvSpPr/>
          <p:nvPr/>
        </p:nvSpPr>
        <p:spPr>
          <a:xfrm>
            <a:off x="6583879" y="1747322"/>
            <a:ext cx="5109604" cy="369332"/>
          </a:xfrm>
          <a:prstGeom prst="rect">
            <a:avLst/>
          </a:prstGeom>
        </p:spPr>
        <p:txBody>
          <a:bodyPr wrap="none">
            <a:spAutoFit/>
          </a:bodyPr>
          <a:lstStyle/>
          <a:p>
            <a:r>
              <a:rPr lang="en-US" dirty="0">
                <a:solidFill>
                  <a:schemeClr val="accent6">
                    <a:lumMod val="75000"/>
                  </a:schemeClr>
                </a:solidFill>
                <a:hlinkClick r:id="rId7">
                  <a:extLst>
                    <a:ext uri="{A12FA001-AC4F-418D-AE19-62706E023703}">
                      <ahyp:hlinkClr xmlns:ahyp="http://schemas.microsoft.com/office/drawing/2018/hyperlinkcolor" val="tx"/>
                    </a:ext>
                  </a:extLst>
                </a:hlinkClick>
              </a:rPr>
              <a:t>http://web.mst.edu/~gosavia/queuing_formulas.pdf</a:t>
            </a:r>
            <a:endParaRPr lang="en-US" dirty="0">
              <a:solidFill>
                <a:schemeClr val="accent6">
                  <a:lumMod val="75000"/>
                </a:schemeClr>
              </a:solidFill>
            </a:endParaRPr>
          </a:p>
        </p:txBody>
      </p:sp>
      <p:sp>
        <p:nvSpPr>
          <p:cNvPr id="23" name="Arrow: Left 22">
            <a:extLst>
              <a:ext uri="{FF2B5EF4-FFF2-40B4-BE49-F238E27FC236}">
                <a16:creationId xmlns:a16="http://schemas.microsoft.com/office/drawing/2014/main" id="{A2ED3D3E-2402-43C1-9840-5DE235BD8F5A}"/>
              </a:ext>
            </a:extLst>
          </p:cNvPr>
          <p:cNvSpPr/>
          <p:nvPr/>
        </p:nvSpPr>
        <p:spPr>
          <a:xfrm>
            <a:off x="5715000" y="2860158"/>
            <a:ext cx="510361" cy="3189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8E213DE4-8784-413E-BDA1-A803A70647D5}"/>
              </a:ext>
            </a:extLst>
          </p:cNvPr>
          <p:cNvSpPr/>
          <p:nvPr/>
        </p:nvSpPr>
        <p:spPr>
          <a:xfrm rot="16200000">
            <a:off x="9149314" y="3758290"/>
            <a:ext cx="510361" cy="3189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8361C5A8-1AD9-4501-A3C3-2BE8B4F034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pic>
        <p:nvPicPr>
          <p:cNvPr id="1026" name="Picture 2" descr="Image result for A. Gosavi  Missouri University of Science and Technology">
            <a:extLst>
              <a:ext uri="{FF2B5EF4-FFF2-40B4-BE49-F238E27FC236}">
                <a16:creationId xmlns:a16="http://schemas.microsoft.com/office/drawing/2014/main" id="{A4681AB5-670B-4EFE-8DAC-2289C450C8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2085" y="2116654"/>
            <a:ext cx="695658" cy="90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106412"/>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4"/>
            <a:extLst>
              <a:ext uri="{FF2B5EF4-FFF2-40B4-BE49-F238E27FC236}">
                <a16:creationId xmlns:a16="http://schemas.microsoft.com/office/drawing/2014/main" id="{6976F111-321A-418B-8F05-F792FC876AE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4754" r="5386"/>
          <a:stretch/>
        </p:blipFill>
        <p:spPr>
          <a:xfrm>
            <a:off x="0" y="-303247"/>
            <a:ext cx="12192000" cy="7161247"/>
          </a:xfrm>
          <a:prstGeom prst="rect">
            <a:avLst/>
          </a:prstGeom>
        </p:spPr>
      </p:pic>
      <p:sp>
        <p:nvSpPr>
          <p:cNvPr id="18" name="Title 1">
            <a:extLst>
              <a:ext uri="{FF2B5EF4-FFF2-40B4-BE49-F238E27FC236}">
                <a16:creationId xmlns:a16="http://schemas.microsoft.com/office/drawing/2014/main" id="{F965881A-1E5C-490F-AF5C-8AF8DEEAF761}"/>
              </a:ext>
            </a:extLst>
          </p:cNvPr>
          <p:cNvSpPr txBox="1">
            <a:spLocks/>
          </p:cNvSpPr>
          <p:nvPr/>
        </p:nvSpPr>
        <p:spPr>
          <a:xfrm>
            <a:off x="266914" y="340144"/>
            <a:ext cx="6780027" cy="9374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Lucida Calligraphy" panose="03010101010101010101" pitchFamily="66" charset="0"/>
              </a:rPr>
              <a:t>Monte Carlo Methods  </a:t>
            </a:r>
          </a:p>
          <a:p>
            <a:r>
              <a:rPr lang="en-US" sz="2000" dirty="0">
                <a:latin typeface="Lucida Calligraphy" panose="03010101010101010101" pitchFamily="66" charset="0"/>
              </a:rPr>
              <a:t>Used for Ray Tracing in Computer Graphics</a:t>
            </a:r>
          </a:p>
        </p:txBody>
      </p:sp>
      <p:grpSp>
        <p:nvGrpSpPr>
          <p:cNvPr id="8" name="Group 7">
            <a:extLst>
              <a:ext uri="{FF2B5EF4-FFF2-40B4-BE49-F238E27FC236}">
                <a16:creationId xmlns:a16="http://schemas.microsoft.com/office/drawing/2014/main" id="{D75CCB2C-5503-4CCD-8669-0C69E48C3A89}"/>
              </a:ext>
            </a:extLst>
          </p:cNvPr>
          <p:cNvGrpSpPr/>
          <p:nvPr/>
        </p:nvGrpSpPr>
        <p:grpSpPr>
          <a:xfrm>
            <a:off x="3714915" y="2210655"/>
            <a:ext cx="4033137" cy="4365672"/>
            <a:chOff x="65032" y="1044631"/>
            <a:chExt cx="6450775" cy="6018247"/>
          </a:xfrm>
        </p:grpSpPr>
        <p:sp>
          <p:nvSpPr>
            <p:cNvPr id="7" name="Rectangle 6">
              <a:extLst>
                <a:ext uri="{FF2B5EF4-FFF2-40B4-BE49-F238E27FC236}">
                  <a16:creationId xmlns:a16="http://schemas.microsoft.com/office/drawing/2014/main" id="{3136950B-47CA-4266-AE52-DA55EDF64584}"/>
                </a:ext>
              </a:extLst>
            </p:cNvPr>
            <p:cNvSpPr/>
            <p:nvPr/>
          </p:nvSpPr>
          <p:spPr>
            <a:xfrm>
              <a:off x="94825" y="1044631"/>
              <a:ext cx="6347636" cy="6018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35F2DD5-79C4-42BC-B63C-DBB64E5AB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70" y="1146568"/>
              <a:ext cx="6131085" cy="5020276"/>
            </a:xfrm>
            <a:prstGeom prst="rect">
              <a:avLst/>
            </a:prstGeom>
          </p:spPr>
        </p:pic>
        <p:sp>
          <p:nvSpPr>
            <p:cNvPr id="23" name="Rectangle 22">
              <a:extLst>
                <a:ext uri="{FF2B5EF4-FFF2-40B4-BE49-F238E27FC236}">
                  <a16:creationId xmlns:a16="http://schemas.microsoft.com/office/drawing/2014/main" id="{75488449-37F2-4087-BFAC-ABDEC64DAA56}"/>
                </a:ext>
              </a:extLst>
            </p:cNvPr>
            <p:cNvSpPr/>
            <p:nvPr/>
          </p:nvSpPr>
          <p:spPr>
            <a:xfrm>
              <a:off x="65032" y="6265753"/>
              <a:ext cx="6450775" cy="774175"/>
            </a:xfrm>
            <a:prstGeom prst="rect">
              <a:avLst/>
            </a:prstGeom>
          </p:spPr>
          <p:txBody>
            <a:bodyPr wrap="square">
              <a:spAutoFit/>
            </a:bodyPr>
            <a:lstStyle/>
            <a:p>
              <a:r>
                <a:rPr lang="en-US" sz="1400" dirty="0"/>
                <a:t>These images illustrate how the realism and accuracy of raytracing improves as the sample count increases</a:t>
              </a:r>
            </a:p>
          </p:txBody>
        </p:sp>
      </p:grpSp>
      <p:grpSp>
        <p:nvGrpSpPr>
          <p:cNvPr id="24" name="Group 23">
            <a:extLst>
              <a:ext uri="{FF2B5EF4-FFF2-40B4-BE49-F238E27FC236}">
                <a16:creationId xmlns:a16="http://schemas.microsoft.com/office/drawing/2014/main" id="{60AD9148-7F99-456F-B71C-5F49025D920D}"/>
              </a:ext>
            </a:extLst>
          </p:cNvPr>
          <p:cNvGrpSpPr/>
          <p:nvPr/>
        </p:nvGrpSpPr>
        <p:grpSpPr>
          <a:xfrm>
            <a:off x="7778809" y="2901216"/>
            <a:ext cx="4358143" cy="2924821"/>
            <a:chOff x="3657600" y="841071"/>
            <a:chExt cx="7123814" cy="4570902"/>
          </a:xfrm>
        </p:grpSpPr>
        <p:sp>
          <p:nvSpPr>
            <p:cNvPr id="16" name="Rectangle 15">
              <a:extLst>
                <a:ext uri="{FF2B5EF4-FFF2-40B4-BE49-F238E27FC236}">
                  <a16:creationId xmlns:a16="http://schemas.microsoft.com/office/drawing/2014/main" id="{CA2D6FB8-CFA3-4393-A615-73B1E84EC5CC}"/>
                </a:ext>
              </a:extLst>
            </p:cNvPr>
            <p:cNvSpPr/>
            <p:nvPr/>
          </p:nvSpPr>
          <p:spPr>
            <a:xfrm>
              <a:off x="3657600" y="841071"/>
              <a:ext cx="7123814" cy="4570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B91795E-831B-4B32-9D2B-421CFF9EB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7517" y="1004810"/>
              <a:ext cx="6847315" cy="4279572"/>
            </a:xfrm>
            <a:prstGeom prst="rect">
              <a:avLst/>
            </a:prstGeom>
          </p:spPr>
        </p:pic>
      </p:grpSp>
      <p:grpSp>
        <p:nvGrpSpPr>
          <p:cNvPr id="33" name="Group 32">
            <a:extLst>
              <a:ext uri="{FF2B5EF4-FFF2-40B4-BE49-F238E27FC236}">
                <a16:creationId xmlns:a16="http://schemas.microsoft.com/office/drawing/2014/main" id="{4651FBFC-0B03-4FEF-8EB2-28651928E78B}"/>
              </a:ext>
            </a:extLst>
          </p:cNvPr>
          <p:cNvGrpSpPr/>
          <p:nvPr/>
        </p:nvGrpSpPr>
        <p:grpSpPr>
          <a:xfrm>
            <a:off x="7769319" y="5864887"/>
            <a:ext cx="4379408" cy="737324"/>
            <a:chOff x="7769319" y="5499356"/>
            <a:chExt cx="4379408" cy="821570"/>
          </a:xfrm>
        </p:grpSpPr>
        <p:sp>
          <p:nvSpPr>
            <p:cNvPr id="25" name="Rectangle 24">
              <a:extLst>
                <a:ext uri="{FF2B5EF4-FFF2-40B4-BE49-F238E27FC236}">
                  <a16:creationId xmlns:a16="http://schemas.microsoft.com/office/drawing/2014/main" id="{0CAE616F-723A-47E4-8B05-B164D47F7C83}"/>
                </a:ext>
              </a:extLst>
            </p:cNvPr>
            <p:cNvSpPr/>
            <p:nvPr/>
          </p:nvSpPr>
          <p:spPr>
            <a:xfrm>
              <a:off x="7769319" y="5499356"/>
              <a:ext cx="4358143" cy="82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55FB0FE-3F77-411E-9E3A-063F04F3149D}"/>
                </a:ext>
              </a:extLst>
            </p:cNvPr>
            <p:cNvSpPr txBox="1"/>
            <p:nvPr/>
          </p:nvSpPr>
          <p:spPr>
            <a:xfrm>
              <a:off x="7793432" y="5594738"/>
              <a:ext cx="4355295" cy="584775"/>
            </a:xfrm>
            <a:prstGeom prst="rect">
              <a:avLst/>
            </a:prstGeom>
            <a:noFill/>
          </p:spPr>
          <p:txBody>
            <a:bodyPr wrap="square" rtlCol="0">
              <a:spAutoFit/>
            </a:bodyPr>
            <a:lstStyle/>
            <a:p>
              <a:r>
                <a:rPr lang="en-US" sz="1600" dirty="0"/>
                <a:t>Thanks to Daniel J.  Williams and Apple Computer, Inc. for these images of ray tracing</a:t>
              </a:r>
            </a:p>
          </p:txBody>
        </p:sp>
      </p:grpSp>
      <p:grpSp>
        <p:nvGrpSpPr>
          <p:cNvPr id="38" name="Group 37">
            <a:extLst>
              <a:ext uri="{FF2B5EF4-FFF2-40B4-BE49-F238E27FC236}">
                <a16:creationId xmlns:a16="http://schemas.microsoft.com/office/drawing/2014/main" id="{3E0EB040-DB42-491D-9BB6-4E8CDE7306A3}"/>
              </a:ext>
            </a:extLst>
          </p:cNvPr>
          <p:cNvGrpSpPr/>
          <p:nvPr/>
        </p:nvGrpSpPr>
        <p:grpSpPr>
          <a:xfrm>
            <a:off x="75171" y="2210655"/>
            <a:ext cx="3581757" cy="4365671"/>
            <a:chOff x="75171" y="2125591"/>
            <a:chExt cx="3581757" cy="4365671"/>
          </a:xfrm>
        </p:grpSpPr>
        <p:sp>
          <p:nvSpPr>
            <p:cNvPr id="30" name="Rectangle 29">
              <a:extLst>
                <a:ext uri="{FF2B5EF4-FFF2-40B4-BE49-F238E27FC236}">
                  <a16:creationId xmlns:a16="http://schemas.microsoft.com/office/drawing/2014/main" id="{8F6093DC-4D1C-4483-80F5-1B8B448D125D}"/>
                </a:ext>
              </a:extLst>
            </p:cNvPr>
            <p:cNvSpPr/>
            <p:nvPr/>
          </p:nvSpPr>
          <p:spPr>
            <a:xfrm>
              <a:off x="75171" y="2125591"/>
              <a:ext cx="3581757" cy="4365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B79DC09-5381-49E9-A74C-7A852D967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219" y="2203279"/>
              <a:ext cx="3359163" cy="3513636"/>
            </a:xfrm>
            <a:prstGeom prst="rect">
              <a:avLst/>
            </a:prstGeom>
          </p:spPr>
        </p:pic>
        <p:sp>
          <p:nvSpPr>
            <p:cNvPr id="32" name="TextBox 31">
              <a:extLst>
                <a:ext uri="{FF2B5EF4-FFF2-40B4-BE49-F238E27FC236}">
                  <a16:creationId xmlns:a16="http://schemas.microsoft.com/office/drawing/2014/main" id="{7DBFBE35-B5DF-4BF0-BC80-87CCD279A70C}"/>
                </a:ext>
              </a:extLst>
            </p:cNvPr>
            <p:cNvSpPr txBox="1"/>
            <p:nvPr/>
          </p:nvSpPr>
          <p:spPr>
            <a:xfrm>
              <a:off x="211780" y="5816025"/>
              <a:ext cx="3292040" cy="584775"/>
            </a:xfrm>
            <a:prstGeom prst="rect">
              <a:avLst/>
            </a:prstGeom>
            <a:noFill/>
          </p:spPr>
          <p:txBody>
            <a:bodyPr wrap="square" rtlCol="0">
              <a:spAutoFit/>
            </a:bodyPr>
            <a:lstStyle/>
            <a:p>
              <a:r>
                <a:rPr lang="en-US" sz="1600" dirty="0"/>
                <a:t>Thanks to Wikipedia for this image of ray tracing</a:t>
              </a:r>
            </a:p>
          </p:txBody>
        </p:sp>
      </p:grpSp>
      <p:grpSp>
        <p:nvGrpSpPr>
          <p:cNvPr id="37" name="Group 36">
            <a:extLst>
              <a:ext uri="{FF2B5EF4-FFF2-40B4-BE49-F238E27FC236}">
                <a16:creationId xmlns:a16="http://schemas.microsoft.com/office/drawing/2014/main" id="{48258432-74E6-4AFD-8D39-710244B10214}"/>
              </a:ext>
            </a:extLst>
          </p:cNvPr>
          <p:cNvGrpSpPr/>
          <p:nvPr/>
        </p:nvGrpSpPr>
        <p:grpSpPr>
          <a:xfrm>
            <a:off x="7769320" y="-105249"/>
            <a:ext cx="4387818" cy="2924822"/>
            <a:chOff x="7771523" y="-221951"/>
            <a:chExt cx="4384239" cy="2924822"/>
          </a:xfrm>
        </p:grpSpPr>
        <p:sp>
          <p:nvSpPr>
            <p:cNvPr id="36" name="Rectangle 35">
              <a:extLst>
                <a:ext uri="{FF2B5EF4-FFF2-40B4-BE49-F238E27FC236}">
                  <a16:creationId xmlns:a16="http://schemas.microsoft.com/office/drawing/2014/main" id="{3798CE21-F3B7-4AB5-B974-BDDB6AB7CBA1}"/>
                </a:ext>
              </a:extLst>
            </p:cNvPr>
            <p:cNvSpPr/>
            <p:nvPr/>
          </p:nvSpPr>
          <p:spPr>
            <a:xfrm>
              <a:off x="7771523" y="-221951"/>
              <a:ext cx="4384239" cy="2924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B98FAF4E-050B-4BB2-BD7B-F41FE24AD3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3160" y="-129568"/>
              <a:ext cx="4228128" cy="2778939"/>
            </a:xfrm>
            <a:prstGeom prst="rect">
              <a:avLst/>
            </a:prstGeom>
          </p:spPr>
        </p:pic>
      </p:grpSp>
      <p:pic>
        <p:nvPicPr>
          <p:cNvPr id="41" name="Audio 40">
            <a:hlinkClick r:id="" action="ppaction://media"/>
            <a:extLst>
              <a:ext uri="{FF2B5EF4-FFF2-40B4-BE49-F238E27FC236}">
                <a16:creationId xmlns:a16="http://schemas.microsoft.com/office/drawing/2014/main" id="{809044DB-DDA8-451C-A309-7314DA2A94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814735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01210" y="672929"/>
            <a:ext cx="9112102" cy="1274022"/>
          </a:xfrm>
        </p:spPr>
        <p:txBody>
          <a:bodyPr>
            <a:normAutofit/>
          </a:bodyPr>
          <a:lstStyle/>
          <a:p>
            <a:r>
              <a:rPr lang="en-US" sz="3600" i="1" dirty="0">
                <a:solidFill>
                  <a:schemeClr val="accent1">
                    <a:lumMod val="60000"/>
                    <a:lumOff val="40000"/>
                  </a:schemeClr>
                </a:solidFill>
              </a:rPr>
              <a:t>Random Numbers and Monte Carlo Methods</a:t>
            </a:r>
            <a:endParaRPr lang="en-US" sz="3600" dirty="0"/>
          </a:p>
        </p:txBody>
      </p:sp>
      <p:sp>
        <p:nvSpPr>
          <p:cNvPr id="9" name="Rectangle 8">
            <a:extLst>
              <a:ext uri="{FF2B5EF4-FFF2-40B4-BE49-F238E27FC236}">
                <a16:creationId xmlns:a16="http://schemas.microsoft.com/office/drawing/2014/main" id="{8871C468-5F95-4166-9D69-BE9C21F4A5FC}"/>
              </a:ext>
            </a:extLst>
          </p:cNvPr>
          <p:cNvSpPr/>
          <p:nvPr/>
        </p:nvSpPr>
        <p:spPr>
          <a:xfrm>
            <a:off x="3398867" y="2791368"/>
            <a:ext cx="5025656" cy="1077218"/>
          </a:xfrm>
          <a:prstGeom prst="rect">
            <a:avLst/>
          </a:prstGeom>
        </p:spPr>
        <p:txBody>
          <a:bodyPr wrap="square">
            <a:spAutoFit/>
          </a:bodyPr>
          <a:lstStyle/>
          <a:p>
            <a:pPr algn="just"/>
            <a:r>
              <a:rPr lang="en-US" sz="1600" i="1" dirty="0">
                <a:solidFill>
                  <a:schemeClr val="accent1">
                    <a:lumMod val="60000"/>
                    <a:lumOff val="40000"/>
                  </a:schemeClr>
                </a:solidFill>
              </a:rPr>
              <a:t>If you have any questions or comments about the material in this presentation, please send them to me in an email.  I will gather the questions and answers over the next few days and then send them to each member of the class</a:t>
            </a:r>
            <a:r>
              <a:rPr lang="en-US" sz="1400" i="1" dirty="0">
                <a:solidFill>
                  <a:schemeClr val="accent1">
                    <a:lumMod val="60000"/>
                    <a:lumOff val="40000"/>
                  </a:schemeClr>
                </a:solidFill>
              </a:rPr>
              <a:t>.</a:t>
            </a:r>
            <a:endParaRPr lang="en-US" sz="1400" dirty="0">
              <a:solidFill>
                <a:schemeClr val="accent1">
                  <a:lumMod val="60000"/>
                  <a:lumOff val="40000"/>
                </a:schemeClr>
              </a:solidFill>
            </a:endParaRPr>
          </a:p>
        </p:txBody>
      </p:sp>
      <p:pic>
        <p:nvPicPr>
          <p:cNvPr id="4" name="Audio 3">
            <a:hlinkClick r:id="" action="ppaction://media"/>
            <a:extLst>
              <a:ext uri="{FF2B5EF4-FFF2-40B4-BE49-F238E27FC236}">
                <a16:creationId xmlns:a16="http://schemas.microsoft.com/office/drawing/2014/main" id="{62334E41-2419-41CF-96A6-682E1584C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Rectangle 5">
            <a:extLst>
              <a:ext uri="{FF2B5EF4-FFF2-40B4-BE49-F238E27FC236}">
                <a16:creationId xmlns:a16="http://schemas.microsoft.com/office/drawing/2014/main" id="{7346A567-622C-4604-851F-AE60D49C08F3}"/>
              </a:ext>
            </a:extLst>
          </p:cNvPr>
          <p:cNvSpPr/>
          <p:nvPr/>
        </p:nvSpPr>
        <p:spPr>
          <a:xfrm>
            <a:off x="1137684" y="4713003"/>
            <a:ext cx="10292316" cy="127402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8667690-4D42-4FAE-AAEC-D694D0EABC91}"/>
              </a:ext>
            </a:extLst>
          </p:cNvPr>
          <p:cNvSpPr/>
          <p:nvPr/>
        </p:nvSpPr>
        <p:spPr>
          <a:xfrm>
            <a:off x="1297172" y="5304455"/>
            <a:ext cx="9920177" cy="369332"/>
          </a:xfrm>
          <a:prstGeom prst="rect">
            <a:avLst/>
          </a:prstGeom>
          <a:solidFill>
            <a:schemeClr val="accent5">
              <a:lumMod val="60000"/>
              <a:lumOff val="40000"/>
            </a:schemeClr>
          </a:solidFill>
        </p:spPr>
        <p:txBody>
          <a:bodyPr wrap="square">
            <a:spAutoFit/>
          </a:bodyPr>
          <a:lstStyle/>
          <a:p>
            <a:r>
              <a:rPr lang="en-US" dirty="0">
                <a:solidFill>
                  <a:schemeClr val="accent6">
                    <a:lumMod val="75000"/>
                  </a:schemeClr>
                </a:solidFill>
                <a:hlinkClick r:id="rId6">
                  <a:extLst>
                    <a:ext uri="{A12FA001-AC4F-418D-AE19-62706E023703}">
                      <ahyp:hlinkClr xmlns:ahyp="http://schemas.microsoft.com/office/drawing/2018/hyperlinkcolor" val="tx"/>
                    </a:ext>
                  </a:extLst>
                </a:hlinkClick>
              </a:rPr>
              <a:t>https://www.engadget.com/2019-04-11-nvidia-shows-how-much-ray-tracing-sucks-on-older-gpus.html</a:t>
            </a:r>
            <a:endParaRPr lang="en-US" dirty="0">
              <a:solidFill>
                <a:schemeClr val="accent6">
                  <a:lumMod val="75000"/>
                </a:schemeClr>
              </a:solidFill>
            </a:endParaRPr>
          </a:p>
        </p:txBody>
      </p:sp>
      <p:sp>
        <p:nvSpPr>
          <p:cNvPr id="7" name="TextBox 6">
            <a:extLst>
              <a:ext uri="{FF2B5EF4-FFF2-40B4-BE49-F238E27FC236}">
                <a16:creationId xmlns:a16="http://schemas.microsoft.com/office/drawing/2014/main" id="{41E46549-48D4-4F55-8181-5A25BC2DB718}"/>
              </a:ext>
            </a:extLst>
          </p:cNvPr>
          <p:cNvSpPr txBox="1"/>
          <p:nvPr/>
        </p:nvSpPr>
        <p:spPr>
          <a:xfrm flipH="1">
            <a:off x="2778286" y="4824063"/>
            <a:ext cx="7694783" cy="369332"/>
          </a:xfrm>
          <a:prstGeom prst="rect">
            <a:avLst/>
          </a:prstGeom>
          <a:noFill/>
        </p:spPr>
        <p:txBody>
          <a:bodyPr wrap="square" rtlCol="0">
            <a:spAutoFit/>
          </a:bodyPr>
          <a:lstStyle/>
          <a:p>
            <a:r>
              <a:rPr lang="en-US" dirty="0">
                <a:solidFill>
                  <a:schemeClr val="bg1"/>
                </a:solidFill>
              </a:rPr>
              <a:t>Visit the following site if you want to see more about using ray tracing on a GPU</a:t>
            </a:r>
          </a:p>
        </p:txBody>
      </p:sp>
    </p:spTree>
    <p:extLst>
      <p:ext uri="{BB962C8B-B14F-4D97-AF65-F5344CB8AC3E}">
        <p14:creationId xmlns:p14="http://schemas.microsoft.com/office/powerpoint/2010/main" val="3905429156"/>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949317-C7F8-4A5C-9D5F-0F13F0FBF6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420"/>
            <a:ext cx="12273515" cy="6864420"/>
          </a:xfrm>
          <a:prstGeom prst="rect">
            <a:avLst/>
          </a:prstGeom>
        </p:spPr>
      </p:pic>
      <p:sp>
        <p:nvSpPr>
          <p:cNvPr id="7" name="Rectangle 6">
            <a:extLst>
              <a:ext uri="{FF2B5EF4-FFF2-40B4-BE49-F238E27FC236}">
                <a16:creationId xmlns:a16="http://schemas.microsoft.com/office/drawing/2014/main" id="{DDB92230-FE7F-4283-8F9B-D202AF735DA8}"/>
              </a:ext>
            </a:extLst>
          </p:cNvPr>
          <p:cNvSpPr/>
          <p:nvPr/>
        </p:nvSpPr>
        <p:spPr>
          <a:xfrm>
            <a:off x="1063255" y="375003"/>
            <a:ext cx="10228521"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E55C7-0728-43FD-A124-CD80049D6017}"/>
              </a:ext>
            </a:extLst>
          </p:cNvPr>
          <p:cNvSpPr>
            <a:spLocks noGrp="1"/>
          </p:cNvSpPr>
          <p:nvPr>
            <p:ph type="title"/>
          </p:nvPr>
        </p:nvSpPr>
        <p:spPr>
          <a:xfrm>
            <a:off x="475275" y="390107"/>
            <a:ext cx="11323320" cy="1143000"/>
          </a:xfrm>
        </p:spPr>
        <p:txBody>
          <a:bodyPr>
            <a:noAutofit/>
          </a:bodyPr>
          <a:lstStyle/>
          <a:p>
            <a:r>
              <a:rPr lang="en-US" sz="3200" dirty="0">
                <a:solidFill>
                  <a:schemeClr val="bg1"/>
                </a:solidFill>
                <a:latin typeface="Lucida Calligraphy" panose="03010101010101010101" pitchFamily="66" charset="0"/>
              </a:rPr>
              <a:t>Pseudo-Random Number Generators</a:t>
            </a:r>
            <a:endParaRPr lang="en-US" sz="3200" dirty="0">
              <a:latin typeface="Lucida Calligraphy" panose="03010101010101010101" pitchFamily="66" charset="0"/>
            </a:endParaRPr>
          </a:p>
        </p:txBody>
      </p:sp>
      <p:sp>
        <p:nvSpPr>
          <p:cNvPr id="10" name="Rectangle 9">
            <a:extLst>
              <a:ext uri="{FF2B5EF4-FFF2-40B4-BE49-F238E27FC236}">
                <a16:creationId xmlns:a16="http://schemas.microsoft.com/office/drawing/2014/main" id="{D61C4B3E-F715-4E9B-AD36-0C07B549B2BE}"/>
              </a:ext>
            </a:extLst>
          </p:cNvPr>
          <p:cNvSpPr/>
          <p:nvPr/>
        </p:nvSpPr>
        <p:spPr>
          <a:xfrm>
            <a:off x="1284511" y="1831811"/>
            <a:ext cx="9754438" cy="469371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D21728-76D5-4BAF-8AD4-32AC96588009}"/>
              </a:ext>
            </a:extLst>
          </p:cNvPr>
          <p:cNvPicPr>
            <a:picLocks noChangeAspect="1"/>
          </p:cNvPicPr>
          <p:nvPr/>
        </p:nvPicPr>
        <p:blipFill>
          <a:blip r:embed="rId5"/>
          <a:stretch>
            <a:fillRect/>
          </a:stretch>
        </p:blipFill>
        <p:spPr>
          <a:xfrm>
            <a:off x="1414301" y="1971675"/>
            <a:ext cx="6515100" cy="1847850"/>
          </a:xfrm>
          <a:prstGeom prst="rect">
            <a:avLst/>
          </a:prstGeom>
        </p:spPr>
      </p:pic>
      <p:pic>
        <p:nvPicPr>
          <p:cNvPr id="13" name="Picture 12">
            <a:extLst>
              <a:ext uri="{FF2B5EF4-FFF2-40B4-BE49-F238E27FC236}">
                <a16:creationId xmlns:a16="http://schemas.microsoft.com/office/drawing/2014/main" id="{975083A8-2F38-4FF3-B63A-02ABF7572773}"/>
              </a:ext>
            </a:extLst>
          </p:cNvPr>
          <p:cNvPicPr>
            <a:picLocks noChangeAspect="1"/>
          </p:cNvPicPr>
          <p:nvPr/>
        </p:nvPicPr>
        <p:blipFill>
          <a:blip r:embed="rId6"/>
          <a:stretch>
            <a:fillRect/>
          </a:stretch>
        </p:blipFill>
        <p:spPr>
          <a:xfrm>
            <a:off x="8055426" y="1972166"/>
            <a:ext cx="2839401" cy="1853992"/>
          </a:xfrm>
          <a:prstGeom prst="rect">
            <a:avLst/>
          </a:prstGeom>
        </p:spPr>
      </p:pic>
      <p:pic>
        <p:nvPicPr>
          <p:cNvPr id="20" name="Picture 19">
            <a:extLst>
              <a:ext uri="{FF2B5EF4-FFF2-40B4-BE49-F238E27FC236}">
                <a16:creationId xmlns:a16="http://schemas.microsoft.com/office/drawing/2014/main" id="{63688D87-E6A6-4CCF-87AC-33262B6CA1AD}"/>
              </a:ext>
            </a:extLst>
          </p:cNvPr>
          <p:cNvPicPr>
            <a:picLocks noChangeAspect="1"/>
          </p:cNvPicPr>
          <p:nvPr/>
        </p:nvPicPr>
        <p:blipFill>
          <a:blip r:embed="rId7"/>
          <a:stretch>
            <a:fillRect/>
          </a:stretch>
        </p:blipFill>
        <p:spPr>
          <a:xfrm>
            <a:off x="1414301" y="3897622"/>
            <a:ext cx="9480526" cy="2492545"/>
          </a:xfrm>
          <a:prstGeom prst="rect">
            <a:avLst/>
          </a:prstGeom>
        </p:spPr>
      </p:pic>
      <p:pic>
        <p:nvPicPr>
          <p:cNvPr id="22" name="Audio 21">
            <a:hlinkClick r:id="" action="ppaction://media"/>
            <a:extLst>
              <a:ext uri="{FF2B5EF4-FFF2-40B4-BE49-F238E27FC236}">
                <a16:creationId xmlns:a16="http://schemas.microsoft.com/office/drawing/2014/main" id="{E62F2FDA-A022-4DAA-B83C-9150D537BB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57678B9-EDCD-4E1F-81D7-34A72B2BAC39}"/>
                  </a:ext>
                </a:extLst>
              </p:cNvPr>
              <p:cNvSpPr txBox="1"/>
              <p:nvPr/>
            </p:nvSpPr>
            <p:spPr>
              <a:xfrm flipH="1">
                <a:off x="3782704" y="3392930"/>
                <a:ext cx="4146697" cy="369332"/>
              </a:xfrm>
              <a:prstGeom prst="rect">
                <a:avLst/>
              </a:prstGeom>
              <a:noFill/>
            </p:spPr>
            <p:txBody>
              <a:bodyPr wrap="square" rtlCol="0">
                <a:spAutoFit/>
              </a:bodyPr>
              <a:lstStyle/>
              <a:p>
                <a14:m>
                  <m:oMath xmlns:m="http://schemas.openxmlformats.org/officeDocument/2006/math">
                    <m:sSup>
                      <m:sSupPr>
                        <m:ctrlPr>
                          <a:rPr lang="en-US" i="1" smtClean="0">
                            <a:solidFill>
                              <a:schemeClr val="accent2">
                                <a:lumMod val="75000"/>
                              </a:schemeClr>
                            </a:solidFill>
                            <a:latin typeface="Cambria Math" panose="02040503050406030204" pitchFamily="18" charset="0"/>
                          </a:rPr>
                        </m:ctrlPr>
                      </m:sSupPr>
                      <m:e>
                        <m:r>
                          <a:rPr lang="en-US" b="0" i="1" smtClean="0">
                            <a:solidFill>
                              <a:schemeClr val="accent2">
                                <a:lumMod val="75000"/>
                              </a:schemeClr>
                            </a:solidFill>
                            <a:latin typeface="Cambria Math" panose="02040503050406030204" pitchFamily="18" charset="0"/>
                          </a:rPr>
                          <m:t>2</m:t>
                        </m:r>
                      </m:e>
                      <m:sup>
                        <m:r>
                          <a:rPr lang="en-US" b="0" i="1" smtClean="0">
                            <a:solidFill>
                              <a:schemeClr val="accent2">
                                <a:lumMod val="75000"/>
                              </a:schemeClr>
                            </a:solidFill>
                            <a:latin typeface="Cambria Math" panose="02040503050406030204" pitchFamily="18" charset="0"/>
                          </a:rPr>
                          <m:t>31</m:t>
                        </m:r>
                      </m:sup>
                    </m:sSup>
                  </m:oMath>
                </a14:m>
                <a:r>
                  <a:rPr lang="en-US" dirty="0">
                    <a:solidFill>
                      <a:schemeClr val="accent2">
                        <a:lumMod val="75000"/>
                      </a:schemeClr>
                    </a:solidFill>
                  </a:rPr>
                  <a:t>-1 =  2147483647 is a Mersenne prime</a:t>
                </a:r>
                <a:endParaRPr lang="en-US" dirty="0"/>
              </a:p>
            </p:txBody>
          </p:sp>
        </mc:Choice>
        <mc:Fallback xmlns="">
          <p:sp>
            <p:nvSpPr>
              <p:cNvPr id="23" name="TextBox 22">
                <a:extLst>
                  <a:ext uri="{FF2B5EF4-FFF2-40B4-BE49-F238E27FC236}">
                    <a16:creationId xmlns:a16="http://schemas.microsoft.com/office/drawing/2014/main" id="{957678B9-EDCD-4E1F-81D7-34A72B2BAC39}"/>
                  </a:ext>
                </a:extLst>
              </p:cNvPr>
              <p:cNvSpPr txBox="1">
                <a:spLocks noRot="1" noChangeAspect="1" noMove="1" noResize="1" noEditPoints="1" noAdjustHandles="1" noChangeArrowheads="1" noChangeShapeType="1" noTextEdit="1"/>
              </p:cNvSpPr>
              <p:nvPr/>
            </p:nvSpPr>
            <p:spPr>
              <a:xfrm flipH="1">
                <a:off x="3782704" y="3392930"/>
                <a:ext cx="4146697" cy="369332"/>
              </a:xfrm>
              <a:prstGeom prst="rect">
                <a:avLst/>
              </a:prstGeom>
              <a:blipFill>
                <a:blip r:embed="rId9"/>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974948133"/>
      </p:ext>
    </p:extLst>
  </p:cSld>
  <p:clrMapOvr>
    <a:masterClrMapping/>
  </p:clrMapOvr>
  <p:transition advTm="5372">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949317-C7F8-4A5C-9D5F-0F13F0FBF6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420"/>
            <a:ext cx="12273515" cy="6864420"/>
          </a:xfrm>
          <a:prstGeom prst="rect">
            <a:avLst/>
          </a:prstGeom>
        </p:spPr>
      </p:pic>
      <p:sp>
        <p:nvSpPr>
          <p:cNvPr id="7" name="Rectangle 6">
            <a:extLst>
              <a:ext uri="{FF2B5EF4-FFF2-40B4-BE49-F238E27FC236}">
                <a16:creationId xmlns:a16="http://schemas.microsoft.com/office/drawing/2014/main" id="{DDB92230-FE7F-4283-8F9B-D202AF735DA8}"/>
              </a:ext>
            </a:extLst>
          </p:cNvPr>
          <p:cNvSpPr/>
          <p:nvPr/>
        </p:nvSpPr>
        <p:spPr>
          <a:xfrm>
            <a:off x="316948" y="375003"/>
            <a:ext cx="11644679"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E55C7-0728-43FD-A124-CD80049D6017}"/>
              </a:ext>
            </a:extLst>
          </p:cNvPr>
          <p:cNvSpPr>
            <a:spLocks noGrp="1"/>
          </p:cNvSpPr>
          <p:nvPr>
            <p:ph type="title"/>
          </p:nvPr>
        </p:nvSpPr>
        <p:spPr>
          <a:xfrm>
            <a:off x="1022496" y="342802"/>
            <a:ext cx="10228521" cy="1143000"/>
          </a:xfrm>
        </p:spPr>
        <p:txBody>
          <a:bodyPr>
            <a:noAutofit/>
          </a:bodyPr>
          <a:lstStyle/>
          <a:p>
            <a:r>
              <a:rPr lang="en-US" sz="3200" dirty="0">
                <a:solidFill>
                  <a:schemeClr val="bg1"/>
                </a:solidFill>
                <a:latin typeface="Lucida Calligraphy" panose="03010101010101010101" pitchFamily="66" charset="0"/>
              </a:rPr>
              <a:t>Another Popular Random Number Generator</a:t>
            </a:r>
            <a:br>
              <a:rPr lang="en-US" sz="3200" dirty="0">
                <a:solidFill>
                  <a:schemeClr val="bg1"/>
                </a:solidFill>
                <a:latin typeface="Lucida Calligraphy" panose="03010101010101010101" pitchFamily="66" charset="0"/>
              </a:rPr>
            </a:br>
            <a:r>
              <a:rPr lang="en-US" sz="2400" dirty="0">
                <a:solidFill>
                  <a:schemeClr val="bg1"/>
                </a:solidFill>
                <a:latin typeface="Lucida Calligraphy" panose="03010101010101010101" pitchFamily="66" charset="0"/>
              </a:rPr>
              <a:t>Lewis, Goodman, and Miller (1969)</a:t>
            </a:r>
            <a:endParaRPr lang="en-US" sz="3200" dirty="0">
              <a:latin typeface="Lucida Calligraphy" panose="03010101010101010101" pitchFamily="66" charset="0"/>
            </a:endParaRPr>
          </a:p>
        </p:txBody>
      </p:sp>
      <p:sp>
        <p:nvSpPr>
          <p:cNvPr id="10" name="Rectangle 9">
            <a:extLst>
              <a:ext uri="{FF2B5EF4-FFF2-40B4-BE49-F238E27FC236}">
                <a16:creationId xmlns:a16="http://schemas.microsoft.com/office/drawing/2014/main" id="{D61C4B3E-F715-4E9B-AD36-0C07B549B2BE}"/>
              </a:ext>
            </a:extLst>
          </p:cNvPr>
          <p:cNvSpPr/>
          <p:nvPr/>
        </p:nvSpPr>
        <p:spPr>
          <a:xfrm>
            <a:off x="316948" y="1588521"/>
            <a:ext cx="11644679" cy="49266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A09BA1-AAC3-4DD8-81B6-4D4B8F5E4FCB}"/>
              </a:ext>
            </a:extLst>
          </p:cNvPr>
          <p:cNvPicPr>
            <a:picLocks noChangeAspect="1"/>
          </p:cNvPicPr>
          <p:nvPr/>
        </p:nvPicPr>
        <p:blipFill>
          <a:blip r:embed="rId5"/>
          <a:stretch>
            <a:fillRect/>
          </a:stretch>
        </p:blipFill>
        <p:spPr>
          <a:xfrm>
            <a:off x="6626777" y="1676521"/>
            <a:ext cx="5248275" cy="4718855"/>
          </a:xfrm>
          <a:prstGeom prst="rect">
            <a:avLst/>
          </a:prstGeom>
          <a:ln>
            <a:solidFill>
              <a:schemeClr val="tx2">
                <a:lumMod val="50000"/>
              </a:schemeClr>
            </a:solidFill>
          </a:ln>
        </p:spPr>
      </p:pic>
      <p:pic>
        <p:nvPicPr>
          <p:cNvPr id="11" name="Picture 10">
            <a:extLst>
              <a:ext uri="{FF2B5EF4-FFF2-40B4-BE49-F238E27FC236}">
                <a16:creationId xmlns:a16="http://schemas.microsoft.com/office/drawing/2014/main" id="{DBD847C6-6C70-4048-A194-C702109E0D04}"/>
              </a:ext>
            </a:extLst>
          </p:cNvPr>
          <p:cNvPicPr>
            <a:picLocks noChangeAspect="1"/>
          </p:cNvPicPr>
          <p:nvPr/>
        </p:nvPicPr>
        <p:blipFill>
          <a:blip r:embed="rId6"/>
          <a:stretch>
            <a:fillRect/>
          </a:stretch>
        </p:blipFill>
        <p:spPr>
          <a:xfrm>
            <a:off x="393149" y="1676521"/>
            <a:ext cx="6147053" cy="638175"/>
          </a:xfrm>
          <a:prstGeom prst="rect">
            <a:avLst/>
          </a:prstGeom>
        </p:spPr>
      </p:pic>
      <p:pic>
        <p:nvPicPr>
          <p:cNvPr id="12" name="Picture 11">
            <a:extLst>
              <a:ext uri="{FF2B5EF4-FFF2-40B4-BE49-F238E27FC236}">
                <a16:creationId xmlns:a16="http://schemas.microsoft.com/office/drawing/2014/main" id="{39B562C7-2D34-4042-A88F-721ED234BB6F}"/>
              </a:ext>
            </a:extLst>
          </p:cNvPr>
          <p:cNvPicPr>
            <a:picLocks noChangeAspect="1"/>
          </p:cNvPicPr>
          <p:nvPr/>
        </p:nvPicPr>
        <p:blipFill>
          <a:blip r:embed="rId7"/>
          <a:stretch>
            <a:fillRect/>
          </a:stretch>
        </p:blipFill>
        <p:spPr>
          <a:xfrm>
            <a:off x="393148" y="4352818"/>
            <a:ext cx="6147053" cy="2042558"/>
          </a:xfrm>
          <a:prstGeom prst="rect">
            <a:avLst/>
          </a:prstGeom>
        </p:spPr>
      </p:pic>
      <p:pic>
        <p:nvPicPr>
          <p:cNvPr id="18" name="Picture 17">
            <a:extLst>
              <a:ext uri="{FF2B5EF4-FFF2-40B4-BE49-F238E27FC236}">
                <a16:creationId xmlns:a16="http://schemas.microsoft.com/office/drawing/2014/main" id="{414225AD-1C15-4723-8BF0-E7B8398B448E}"/>
              </a:ext>
            </a:extLst>
          </p:cNvPr>
          <p:cNvPicPr>
            <a:picLocks noChangeAspect="1"/>
          </p:cNvPicPr>
          <p:nvPr/>
        </p:nvPicPr>
        <p:blipFill>
          <a:blip r:embed="rId8"/>
          <a:stretch>
            <a:fillRect/>
          </a:stretch>
        </p:blipFill>
        <p:spPr>
          <a:xfrm>
            <a:off x="393148" y="2438407"/>
            <a:ext cx="6155656" cy="1790700"/>
          </a:xfrm>
          <a:prstGeom prst="rect">
            <a:avLst/>
          </a:prstGeom>
        </p:spPr>
      </p:pic>
      <p:pic>
        <p:nvPicPr>
          <p:cNvPr id="19" name="Audio 18">
            <a:hlinkClick r:id="" action="ppaction://media"/>
            <a:extLst>
              <a:ext uri="{FF2B5EF4-FFF2-40B4-BE49-F238E27FC236}">
                <a16:creationId xmlns:a16="http://schemas.microsoft.com/office/drawing/2014/main" id="{233575C2-85ED-4717-9B90-D443DB3F4E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FE2C703-D840-482B-87BE-8C07EAA7D503}"/>
                  </a:ext>
                </a:extLst>
              </p:cNvPr>
              <p:cNvSpPr txBox="1"/>
              <p:nvPr/>
            </p:nvSpPr>
            <p:spPr>
              <a:xfrm flipH="1">
                <a:off x="3244771" y="3915783"/>
                <a:ext cx="3295430" cy="307777"/>
              </a:xfrm>
              <a:prstGeom prst="rect">
                <a:avLst/>
              </a:prstGeom>
              <a:noFill/>
            </p:spPr>
            <p:txBody>
              <a:bodyPr wrap="square" rtlCol="0">
                <a:spAutoFit/>
              </a:bodyPr>
              <a:lstStyle/>
              <a:p>
                <a14:m>
                  <m:oMath xmlns:m="http://schemas.openxmlformats.org/officeDocument/2006/math">
                    <m:sSup>
                      <m:sSupPr>
                        <m:ctrlPr>
                          <a:rPr lang="en-US" sz="1400" i="1" smtClean="0">
                            <a:solidFill>
                              <a:schemeClr val="accent2">
                                <a:lumMod val="75000"/>
                              </a:schemeClr>
                            </a:solidFill>
                            <a:latin typeface="Cambria Math" panose="02040503050406030204" pitchFamily="18" charset="0"/>
                          </a:rPr>
                        </m:ctrlPr>
                      </m:sSupPr>
                      <m:e>
                        <m:r>
                          <a:rPr lang="en-US" sz="1400" b="0" i="1" smtClean="0">
                            <a:solidFill>
                              <a:schemeClr val="accent2">
                                <a:lumMod val="75000"/>
                              </a:schemeClr>
                            </a:solidFill>
                            <a:latin typeface="Cambria Math" panose="02040503050406030204" pitchFamily="18" charset="0"/>
                          </a:rPr>
                          <m:t>2</m:t>
                        </m:r>
                      </m:e>
                      <m:sup>
                        <m:r>
                          <a:rPr lang="en-US" sz="1400" b="0" i="1" smtClean="0">
                            <a:solidFill>
                              <a:schemeClr val="accent2">
                                <a:lumMod val="75000"/>
                              </a:schemeClr>
                            </a:solidFill>
                            <a:latin typeface="Cambria Math" panose="02040503050406030204" pitchFamily="18" charset="0"/>
                          </a:rPr>
                          <m:t>31</m:t>
                        </m:r>
                      </m:sup>
                    </m:sSup>
                  </m:oMath>
                </a14:m>
                <a:r>
                  <a:rPr lang="en-US" sz="1400" dirty="0">
                    <a:solidFill>
                      <a:schemeClr val="accent2">
                        <a:lumMod val="75000"/>
                      </a:schemeClr>
                    </a:solidFill>
                  </a:rPr>
                  <a:t>-1 =  2147483647 is a Mersenne prime</a:t>
                </a:r>
                <a:endParaRPr lang="en-US" dirty="0"/>
              </a:p>
            </p:txBody>
          </p:sp>
        </mc:Choice>
        <mc:Fallback xmlns="">
          <p:sp>
            <p:nvSpPr>
              <p:cNvPr id="20" name="TextBox 19">
                <a:extLst>
                  <a:ext uri="{FF2B5EF4-FFF2-40B4-BE49-F238E27FC236}">
                    <a16:creationId xmlns:a16="http://schemas.microsoft.com/office/drawing/2014/main" id="{8FE2C703-D840-482B-87BE-8C07EAA7D503}"/>
                  </a:ext>
                </a:extLst>
              </p:cNvPr>
              <p:cNvSpPr txBox="1">
                <a:spLocks noRot="1" noChangeAspect="1" noMove="1" noResize="1" noEditPoints="1" noAdjustHandles="1" noChangeArrowheads="1" noChangeShapeType="1" noTextEdit="1"/>
              </p:cNvSpPr>
              <p:nvPr/>
            </p:nvSpPr>
            <p:spPr>
              <a:xfrm flipH="1">
                <a:off x="3244771" y="3915783"/>
                <a:ext cx="3295430" cy="307777"/>
              </a:xfrm>
              <a:prstGeom prst="rect">
                <a:avLst/>
              </a:prstGeom>
              <a:blipFill>
                <a:blip r:embed="rId10"/>
                <a:stretch>
                  <a:fillRect b="-21569"/>
                </a:stretch>
              </a:blipFill>
            </p:spPr>
            <p:txBody>
              <a:bodyPr/>
              <a:lstStyle/>
              <a:p>
                <a:r>
                  <a:rPr lang="en-US">
                    <a:noFill/>
                  </a:rPr>
                  <a:t> </a:t>
                </a:r>
              </a:p>
            </p:txBody>
          </p:sp>
        </mc:Fallback>
      </mc:AlternateContent>
    </p:spTree>
    <p:extLst>
      <p:ext uri="{BB962C8B-B14F-4D97-AF65-F5344CB8AC3E}">
        <p14:creationId xmlns:p14="http://schemas.microsoft.com/office/powerpoint/2010/main" val="216048947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0E854B-75B2-4843-B607-B85F0BE826F2}"/>
              </a:ext>
            </a:extLst>
          </p:cNvPr>
          <p:cNvPicPr>
            <a:picLocks noChangeAspect="1"/>
          </p:cNvPicPr>
          <p:nvPr/>
        </p:nvPicPr>
        <p:blipFill>
          <a:blip r:embed="rId4"/>
          <a:stretch>
            <a:fillRect/>
          </a:stretch>
        </p:blipFill>
        <p:spPr>
          <a:xfrm>
            <a:off x="0" y="0"/>
            <a:ext cx="12192000" cy="7163529"/>
          </a:xfrm>
          <a:prstGeom prst="rect">
            <a:avLst/>
          </a:prstGeom>
        </p:spPr>
      </p:pic>
      <p:sp>
        <p:nvSpPr>
          <p:cNvPr id="4" name="Rectangle 3">
            <a:extLst>
              <a:ext uri="{FF2B5EF4-FFF2-40B4-BE49-F238E27FC236}">
                <a16:creationId xmlns:a16="http://schemas.microsoft.com/office/drawing/2014/main" id="{F9765F99-385D-43FA-941E-1ECA37183021}"/>
              </a:ext>
            </a:extLst>
          </p:cNvPr>
          <p:cNvSpPr/>
          <p:nvPr/>
        </p:nvSpPr>
        <p:spPr>
          <a:xfrm>
            <a:off x="850605" y="1295400"/>
            <a:ext cx="4922874" cy="5410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F965881A-1E5C-490F-AF5C-8AF8DEEAF761}"/>
              </a:ext>
            </a:extLst>
          </p:cNvPr>
          <p:cNvSpPr txBox="1">
            <a:spLocks/>
          </p:cNvSpPr>
          <p:nvPr/>
        </p:nvSpPr>
        <p:spPr>
          <a:xfrm>
            <a:off x="513905" y="152400"/>
            <a:ext cx="113233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Lucida Calligraphy" panose="03010101010101010101" pitchFamily="66" charset="0"/>
              </a:rPr>
              <a:t>Using Random Numbers in a Program</a:t>
            </a:r>
          </a:p>
        </p:txBody>
      </p:sp>
      <p:pic>
        <p:nvPicPr>
          <p:cNvPr id="3" name="Picture 2">
            <a:extLst>
              <a:ext uri="{FF2B5EF4-FFF2-40B4-BE49-F238E27FC236}">
                <a16:creationId xmlns:a16="http://schemas.microsoft.com/office/drawing/2014/main" id="{A30E24F8-09E6-4771-8188-7C6E2A1968F4}"/>
              </a:ext>
            </a:extLst>
          </p:cNvPr>
          <p:cNvPicPr>
            <a:picLocks noChangeAspect="1"/>
          </p:cNvPicPr>
          <p:nvPr/>
        </p:nvPicPr>
        <p:blipFill>
          <a:blip r:embed="rId5"/>
          <a:stretch>
            <a:fillRect/>
          </a:stretch>
        </p:blipFill>
        <p:spPr>
          <a:xfrm>
            <a:off x="946408" y="1403498"/>
            <a:ext cx="4720745" cy="5202978"/>
          </a:xfrm>
          <a:prstGeom prst="rect">
            <a:avLst/>
          </a:prstGeom>
        </p:spPr>
      </p:pic>
      <p:sp>
        <p:nvSpPr>
          <p:cNvPr id="9" name="Rectangle 8">
            <a:extLst>
              <a:ext uri="{FF2B5EF4-FFF2-40B4-BE49-F238E27FC236}">
                <a16:creationId xmlns:a16="http://schemas.microsoft.com/office/drawing/2014/main" id="{989CA4E1-635E-4D3A-9C94-EFE987A7899A}"/>
              </a:ext>
            </a:extLst>
          </p:cNvPr>
          <p:cNvSpPr/>
          <p:nvPr/>
        </p:nvSpPr>
        <p:spPr>
          <a:xfrm>
            <a:off x="2990052" y="5284714"/>
            <a:ext cx="2092239" cy="646331"/>
          </a:xfrm>
          <a:prstGeom prst="rect">
            <a:avLst/>
          </a:prstGeom>
          <a:solidFill>
            <a:schemeClr val="accent6">
              <a:lumMod val="60000"/>
              <a:lumOff val="40000"/>
            </a:schemeClr>
          </a:solidFill>
        </p:spPr>
        <p:txBody>
          <a:bodyPr wrap="none">
            <a:spAutoFit/>
          </a:bodyPr>
          <a:lstStyle/>
          <a:p>
            <a:r>
              <a:rPr lang="en-US" dirty="0">
                <a:latin typeface="Lucida Calligraphy" panose="03010101010101010101" pitchFamily="66" charset="0"/>
              </a:rPr>
              <a:t>Using in a </a:t>
            </a:r>
          </a:p>
          <a:p>
            <a:r>
              <a:rPr lang="en-US" dirty="0">
                <a:latin typeface="Lucida Calligraphy" panose="03010101010101010101" pitchFamily="66" charset="0"/>
              </a:rPr>
              <a:t>C/C++ Program</a:t>
            </a:r>
            <a:endParaRPr lang="en-US" dirty="0"/>
          </a:p>
        </p:txBody>
      </p:sp>
      <p:sp>
        <p:nvSpPr>
          <p:cNvPr id="12" name="Rectangle 11">
            <a:extLst>
              <a:ext uri="{FF2B5EF4-FFF2-40B4-BE49-F238E27FC236}">
                <a16:creationId xmlns:a16="http://schemas.microsoft.com/office/drawing/2014/main" id="{0AA7D468-E412-4D12-BF76-EC5E4FD0B8C9}"/>
              </a:ext>
            </a:extLst>
          </p:cNvPr>
          <p:cNvSpPr/>
          <p:nvPr/>
        </p:nvSpPr>
        <p:spPr>
          <a:xfrm>
            <a:off x="6290822" y="1304374"/>
            <a:ext cx="4986778" cy="540122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7D59F3E-F89C-4494-BD01-802FE7AF74C2}"/>
              </a:ext>
            </a:extLst>
          </p:cNvPr>
          <p:cNvPicPr>
            <a:picLocks noChangeAspect="1"/>
          </p:cNvPicPr>
          <p:nvPr/>
        </p:nvPicPr>
        <p:blipFill>
          <a:blip r:embed="rId6"/>
          <a:stretch>
            <a:fillRect/>
          </a:stretch>
        </p:blipFill>
        <p:spPr>
          <a:xfrm>
            <a:off x="6422833" y="1447800"/>
            <a:ext cx="4730720" cy="5096165"/>
          </a:xfrm>
          <a:prstGeom prst="rect">
            <a:avLst/>
          </a:prstGeom>
        </p:spPr>
      </p:pic>
      <p:sp>
        <p:nvSpPr>
          <p:cNvPr id="14" name="Rectangle 13">
            <a:extLst>
              <a:ext uri="{FF2B5EF4-FFF2-40B4-BE49-F238E27FC236}">
                <a16:creationId xmlns:a16="http://schemas.microsoft.com/office/drawing/2014/main" id="{5CD3F309-7AF9-4F30-8CD2-8A61621006AE}"/>
              </a:ext>
            </a:extLst>
          </p:cNvPr>
          <p:cNvSpPr/>
          <p:nvPr/>
        </p:nvSpPr>
        <p:spPr>
          <a:xfrm>
            <a:off x="8153823" y="5284714"/>
            <a:ext cx="2257349" cy="646331"/>
          </a:xfrm>
          <a:prstGeom prst="rect">
            <a:avLst/>
          </a:prstGeom>
          <a:solidFill>
            <a:schemeClr val="accent6">
              <a:lumMod val="60000"/>
              <a:lumOff val="40000"/>
            </a:schemeClr>
          </a:solidFill>
        </p:spPr>
        <p:txBody>
          <a:bodyPr wrap="none">
            <a:spAutoFit/>
          </a:bodyPr>
          <a:lstStyle/>
          <a:p>
            <a:r>
              <a:rPr lang="en-US" dirty="0">
                <a:latin typeface="Lucida Calligraphy" panose="03010101010101010101" pitchFamily="66" charset="0"/>
              </a:rPr>
              <a:t>Using in a </a:t>
            </a:r>
          </a:p>
          <a:p>
            <a:r>
              <a:rPr lang="en-US" dirty="0">
                <a:latin typeface="Lucida Calligraphy" panose="03010101010101010101" pitchFamily="66" charset="0"/>
              </a:rPr>
              <a:t>Python Program</a:t>
            </a:r>
            <a:endParaRPr lang="en-US" dirty="0"/>
          </a:p>
        </p:txBody>
      </p:sp>
      <p:pic>
        <p:nvPicPr>
          <p:cNvPr id="10" name="Audio 9">
            <a:hlinkClick r:id="" action="ppaction://media"/>
            <a:extLst>
              <a:ext uri="{FF2B5EF4-FFF2-40B4-BE49-F238E27FC236}">
                <a16:creationId xmlns:a16="http://schemas.microsoft.com/office/drawing/2014/main" id="{C30F7B9B-1CAE-4C6A-8D9F-0C2B7BE475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165201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0E854B-75B2-4843-B607-B85F0BE826F2}"/>
              </a:ext>
            </a:extLst>
          </p:cNvPr>
          <p:cNvPicPr>
            <a:picLocks noChangeAspect="1"/>
          </p:cNvPicPr>
          <p:nvPr/>
        </p:nvPicPr>
        <p:blipFill>
          <a:blip r:embed="rId4"/>
          <a:stretch>
            <a:fillRect/>
          </a:stretch>
        </p:blipFill>
        <p:spPr>
          <a:xfrm>
            <a:off x="0" y="0"/>
            <a:ext cx="12192000" cy="7163529"/>
          </a:xfrm>
          <a:prstGeom prst="rect">
            <a:avLst/>
          </a:prstGeom>
        </p:spPr>
      </p:pic>
      <p:sp>
        <p:nvSpPr>
          <p:cNvPr id="4" name="Rectangle 3">
            <a:extLst>
              <a:ext uri="{FF2B5EF4-FFF2-40B4-BE49-F238E27FC236}">
                <a16:creationId xmlns:a16="http://schemas.microsoft.com/office/drawing/2014/main" id="{F9765F99-385D-43FA-941E-1ECA37183021}"/>
              </a:ext>
            </a:extLst>
          </p:cNvPr>
          <p:cNvSpPr/>
          <p:nvPr/>
        </p:nvSpPr>
        <p:spPr>
          <a:xfrm>
            <a:off x="549879" y="1413821"/>
            <a:ext cx="5507134" cy="530210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F965881A-1E5C-490F-AF5C-8AF8DEEAF761}"/>
              </a:ext>
            </a:extLst>
          </p:cNvPr>
          <p:cNvSpPr txBox="1">
            <a:spLocks/>
          </p:cNvSpPr>
          <p:nvPr/>
        </p:nvSpPr>
        <p:spPr>
          <a:xfrm>
            <a:off x="513905" y="152400"/>
            <a:ext cx="113233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Lucida Calligraphy" panose="03010101010101010101" pitchFamily="66" charset="0"/>
              </a:rPr>
              <a:t>Using Random Numbers in a Program</a:t>
            </a:r>
          </a:p>
        </p:txBody>
      </p:sp>
      <p:sp>
        <p:nvSpPr>
          <p:cNvPr id="12" name="Rectangle 11">
            <a:extLst>
              <a:ext uri="{FF2B5EF4-FFF2-40B4-BE49-F238E27FC236}">
                <a16:creationId xmlns:a16="http://schemas.microsoft.com/office/drawing/2014/main" id="{0AA7D468-E412-4D12-BF76-EC5E4FD0B8C9}"/>
              </a:ext>
            </a:extLst>
          </p:cNvPr>
          <p:cNvSpPr/>
          <p:nvPr/>
        </p:nvSpPr>
        <p:spPr>
          <a:xfrm>
            <a:off x="6528391" y="1403188"/>
            <a:ext cx="4901609" cy="530210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B32421-C333-4D56-9B16-06E5D78B8A0F}"/>
              </a:ext>
            </a:extLst>
          </p:cNvPr>
          <p:cNvPicPr>
            <a:picLocks noChangeAspect="1"/>
          </p:cNvPicPr>
          <p:nvPr/>
        </p:nvPicPr>
        <p:blipFill>
          <a:blip r:embed="rId5"/>
          <a:stretch>
            <a:fillRect/>
          </a:stretch>
        </p:blipFill>
        <p:spPr>
          <a:xfrm>
            <a:off x="688104" y="1530040"/>
            <a:ext cx="5259572" cy="5054627"/>
          </a:xfrm>
          <a:prstGeom prst="rect">
            <a:avLst/>
          </a:prstGeom>
        </p:spPr>
      </p:pic>
      <p:sp>
        <p:nvSpPr>
          <p:cNvPr id="9" name="Rectangle 8">
            <a:extLst>
              <a:ext uri="{FF2B5EF4-FFF2-40B4-BE49-F238E27FC236}">
                <a16:creationId xmlns:a16="http://schemas.microsoft.com/office/drawing/2014/main" id="{989CA4E1-635E-4D3A-9C94-EFE987A7899A}"/>
              </a:ext>
            </a:extLst>
          </p:cNvPr>
          <p:cNvSpPr/>
          <p:nvPr/>
        </p:nvSpPr>
        <p:spPr>
          <a:xfrm>
            <a:off x="1134712" y="5635380"/>
            <a:ext cx="2156106" cy="646331"/>
          </a:xfrm>
          <a:prstGeom prst="rect">
            <a:avLst/>
          </a:prstGeom>
          <a:solidFill>
            <a:schemeClr val="accent6">
              <a:lumMod val="60000"/>
              <a:lumOff val="40000"/>
            </a:schemeClr>
          </a:solidFill>
        </p:spPr>
        <p:txBody>
          <a:bodyPr wrap="square">
            <a:spAutoFit/>
          </a:bodyPr>
          <a:lstStyle/>
          <a:p>
            <a:r>
              <a:rPr lang="en-US" dirty="0">
                <a:latin typeface="Lucida Calligraphy" panose="03010101010101010101" pitchFamily="66" charset="0"/>
              </a:rPr>
              <a:t>Using in a </a:t>
            </a:r>
          </a:p>
          <a:p>
            <a:r>
              <a:rPr lang="en-US" dirty="0">
                <a:latin typeface="Lucida Calligraphy" panose="03010101010101010101" pitchFamily="66" charset="0"/>
              </a:rPr>
              <a:t>Java Program</a:t>
            </a:r>
            <a:endParaRPr lang="en-US" dirty="0"/>
          </a:p>
        </p:txBody>
      </p:sp>
      <p:pic>
        <p:nvPicPr>
          <p:cNvPr id="10" name="Picture 9">
            <a:extLst>
              <a:ext uri="{FF2B5EF4-FFF2-40B4-BE49-F238E27FC236}">
                <a16:creationId xmlns:a16="http://schemas.microsoft.com/office/drawing/2014/main" id="{C43B3625-89DC-4725-945D-B5F97753564E}"/>
              </a:ext>
            </a:extLst>
          </p:cNvPr>
          <p:cNvPicPr>
            <a:picLocks noChangeAspect="1"/>
          </p:cNvPicPr>
          <p:nvPr/>
        </p:nvPicPr>
        <p:blipFill>
          <a:blip r:embed="rId6"/>
          <a:stretch>
            <a:fillRect/>
          </a:stretch>
        </p:blipFill>
        <p:spPr>
          <a:xfrm>
            <a:off x="3548617" y="4313307"/>
            <a:ext cx="2306376" cy="2155413"/>
          </a:xfrm>
          <a:prstGeom prst="rect">
            <a:avLst/>
          </a:prstGeom>
          <a:ln>
            <a:solidFill>
              <a:schemeClr val="tx2">
                <a:lumMod val="75000"/>
              </a:schemeClr>
            </a:solidFill>
          </a:ln>
        </p:spPr>
      </p:pic>
      <p:pic>
        <p:nvPicPr>
          <p:cNvPr id="11" name="Picture 10">
            <a:extLst>
              <a:ext uri="{FF2B5EF4-FFF2-40B4-BE49-F238E27FC236}">
                <a16:creationId xmlns:a16="http://schemas.microsoft.com/office/drawing/2014/main" id="{2B50EB7D-2F23-4846-AA3E-48458492C906}"/>
              </a:ext>
            </a:extLst>
          </p:cNvPr>
          <p:cNvPicPr>
            <a:picLocks noChangeAspect="1"/>
          </p:cNvPicPr>
          <p:nvPr/>
        </p:nvPicPr>
        <p:blipFill>
          <a:blip r:embed="rId7"/>
          <a:stretch>
            <a:fillRect/>
          </a:stretch>
        </p:blipFill>
        <p:spPr>
          <a:xfrm>
            <a:off x="6645347" y="1526615"/>
            <a:ext cx="4667695" cy="1485900"/>
          </a:xfrm>
          <a:prstGeom prst="rect">
            <a:avLst/>
          </a:prstGeom>
        </p:spPr>
      </p:pic>
      <p:sp>
        <p:nvSpPr>
          <p:cNvPr id="16" name="Rectangle 15">
            <a:extLst>
              <a:ext uri="{FF2B5EF4-FFF2-40B4-BE49-F238E27FC236}">
                <a16:creationId xmlns:a16="http://schemas.microsoft.com/office/drawing/2014/main" id="{C860321B-873E-4641-BE47-6173FBFE6989}"/>
              </a:ext>
            </a:extLst>
          </p:cNvPr>
          <p:cNvSpPr/>
          <p:nvPr/>
        </p:nvSpPr>
        <p:spPr>
          <a:xfrm>
            <a:off x="6655980" y="2994364"/>
            <a:ext cx="4631188" cy="3569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917BDAC-FD29-4249-8768-0078AB8A24FA}"/>
              </a:ext>
            </a:extLst>
          </p:cNvPr>
          <p:cNvPicPr>
            <a:picLocks noChangeAspect="1"/>
          </p:cNvPicPr>
          <p:nvPr/>
        </p:nvPicPr>
        <p:blipFill>
          <a:blip r:embed="rId8"/>
          <a:stretch>
            <a:fillRect/>
          </a:stretch>
        </p:blipFill>
        <p:spPr>
          <a:xfrm>
            <a:off x="8852047" y="3266889"/>
            <a:ext cx="2353802" cy="3162300"/>
          </a:xfrm>
          <a:prstGeom prst="rect">
            <a:avLst/>
          </a:prstGeom>
          <a:ln>
            <a:solidFill>
              <a:schemeClr val="accent1">
                <a:lumMod val="75000"/>
              </a:schemeClr>
            </a:solidFill>
          </a:ln>
        </p:spPr>
      </p:pic>
      <p:sp>
        <p:nvSpPr>
          <p:cNvPr id="14" name="Rectangle 13">
            <a:extLst>
              <a:ext uri="{FF2B5EF4-FFF2-40B4-BE49-F238E27FC236}">
                <a16:creationId xmlns:a16="http://schemas.microsoft.com/office/drawing/2014/main" id="{5CD3F309-7AF9-4F30-8CD2-8A61621006AE}"/>
              </a:ext>
            </a:extLst>
          </p:cNvPr>
          <p:cNvSpPr/>
          <p:nvPr/>
        </p:nvSpPr>
        <p:spPr>
          <a:xfrm>
            <a:off x="6788845" y="5296232"/>
            <a:ext cx="1930337" cy="923330"/>
          </a:xfrm>
          <a:prstGeom prst="rect">
            <a:avLst/>
          </a:prstGeom>
          <a:solidFill>
            <a:schemeClr val="accent6">
              <a:lumMod val="60000"/>
              <a:lumOff val="40000"/>
            </a:schemeClr>
          </a:solidFill>
        </p:spPr>
        <p:txBody>
          <a:bodyPr wrap="square">
            <a:spAutoFit/>
          </a:bodyPr>
          <a:lstStyle/>
          <a:p>
            <a:r>
              <a:rPr lang="en-US" dirty="0">
                <a:latin typeface="Lucida Calligraphy" panose="03010101010101010101" pitchFamily="66" charset="0"/>
              </a:rPr>
              <a:t>Using in a </a:t>
            </a:r>
          </a:p>
          <a:p>
            <a:r>
              <a:rPr lang="en-US" dirty="0">
                <a:latin typeface="Lucida Calligraphy" panose="03010101010101010101" pitchFamily="66" charset="0"/>
              </a:rPr>
              <a:t>Mathematica </a:t>
            </a:r>
          </a:p>
          <a:p>
            <a:r>
              <a:rPr lang="en-US" dirty="0">
                <a:latin typeface="Lucida Calligraphy" panose="03010101010101010101" pitchFamily="66" charset="0"/>
              </a:rPr>
              <a:t>Program</a:t>
            </a:r>
            <a:endParaRPr lang="en-US" dirty="0"/>
          </a:p>
        </p:txBody>
      </p:sp>
      <p:pic>
        <p:nvPicPr>
          <p:cNvPr id="3" name="Audio 2">
            <a:hlinkClick r:id="" action="ppaction://media"/>
            <a:extLst>
              <a:ext uri="{FF2B5EF4-FFF2-40B4-BE49-F238E27FC236}">
                <a16:creationId xmlns:a16="http://schemas.microsoft.com/office/drawing/2014/main" id="{6E9A42FB-7B55-49E9-A4CE-627CC96110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2981387"/>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035097-3634-4ADE-AD1F-5D36C27F31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420"/>
            <a:ext cx="12273515" cy="6864420"/>
          </a:xfrm>
          <a:prstGeom prst="rect">
            <a:avLst/>
          </a:prstGeom>
          <a:ln>
            <a:noFill/>
          </a:ln>
          <a:effectLst>
            <a:outerShdw blurRad="292100" dist="139700" dir="2700000" algn="tl" rotWithShape="0">
              <a:srgbClr val="333333">
                <a:alpha val="65000"/>
              </a:srgbClr>
            </a:outerShdw>
          </a:effectLst>
        </p:spPr>
      </p:pic>
      <p:sp>
        <p:nvSpPr>
          <p:cNvPr id="18" name="Title 1">
            <a:extLst>
              <a:ext uri="{FF2B5EF4-FFF2-40B4-BE49-F238E27FC236}">
                <a16:creationId xmlns:a16="http://schemas.microsoft.com/office/drawing/2014/main" id="{F965881A-1E5C-490F-AF5C-8AF8DEEAF761}"/>
              </a:ext>
            </a:extLst>
          </p:cNvPr>
          <p:cNvSpPr txBox="1">
            <a:spLocks/>
          </p:cNvSpPr>
          <p:nvPr/>
        </p:nvSpPr>
        <p:spPr>
          <a:xfrm>
            <a:off x="513905" y="152400"/>
            <a:ext cx="113233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Lucida Calligraphy" panose="03010101010101010101" pitchFamily="66" charset="0"/>
              </a:rPr>
              <a:t>Using Random Numbers to Calculate Areas</a:t>
            </a:r>
          </a:p>
        </p:txBody>
      </p:sp>
      <p:sp>
        <p:nvSpPr>
          <p:cNvPr id="2" name="TextBox 1">
            <a:extLst>
              <a:ext uri="{FF2B5EF4-FFF2-40B4-BE49-F238E27FC236}">
                <a16:creationId xmlns:a16="http://schemas.microsoft.com/office/drawing/2014/main" id="{EBB6F3EA-EE04-4368-BB67-301FB5FA4599}"/>
              </a:ext>
            </a:extLst>
          </p:cNvPr>
          <p:cNvSpPr txBox="1"/>
          <p:nvPr/>
        </p:nvSpPr>
        <p:spPr>
          <a:xfrm>
            <a:off x="725119" y="1384002"/>
            <a:ext cx="5199321" cy="2308324"/>
          </a:xfrm>
          <a:prstGeom prst="rect">
            <a:avLst/>
          </a:prstGeom>
          <a:solidFill>
            <a:schemeClr val="tx2">
              <a:lumMod val="20000"/>
              <a:lumOff val="80000"/>
            </a:schemeClr>
          </a:solidFill>
          <a:ln>
            <a:solidFill>
              <a:schemeClr val="tx2">
                <a:lumMod val="75000"/>
              </a:schemeClr>
            </a:solidFill>
          </a:ln>
        </p:spPr>
        <p:txBody>
          <a:bodyPr wrap="square" rtlCol="0">
            <a:spAutoFit/>
          </a:bodyPr>
          <a:lstStyle/>
          <a:p>
            <a:r>
              <a:rPr lang="en-US" sz="2400" dirty="0"/>
              <a:t>Let us now look at how we can use random numbers to calculate the areas (or volumes) of unusual shapes.  To illustrate the idea, let’s take an ellipse and see if we can calculate the area using random numbers.</a:t>
            </a:r>
          </a:p>
        </p:txBody>
      </p:sp>
      <p:pic>
        <p:nvPicPr>
          <p:cNvPr id="6" name="Picture 5">
            <a:extLst>
              <a:ext uri="{FF2B5EF4-FFF2-40B4-BE49-F238E27FC236}">
                <a16:creationId xmlns:a16="http://schemas.microsoft.com/office/drawing/2014/main" id="{A0BA1C86-4051-4E6D-9E63-467CDF5A9FEF}"/>
              </a:ext>
            </a:extLst>
          </p:cNvPr>
          <p:cNvPicPr>
            <a:picLocks noChangeAspect="1"/>
          </p:cNvPicPr>
          <p:nvPr/>
        </p:nvPicPr>
        <p:blipFill>
          <a:blip r:embed="rId5"/>
          <a:stretch>
            <a:fillRect/>
          </a:stretch>
        </p:blipFill>
        <p:spPr>
          <a:xfrm>
            <a:off x="6308058" y="1397458"/>
            <a:ext cx="5162550" cy="2733675"/>
          </a:xfrm>
          <a:prstGeom prst="rect">
            <a:avLst/>
          </a:prstGeom>
          <a:ln>
            <a:solidFill>
              <a:schemeClr val="tx2">
                <a:lumMod val="75000"/>
              </a:schemeClr>
            </a:solidFill>
          </a:ln>
        </p:spPr>
      </p:pic>
      <p:sp>
        <p:nvSpPr>
          <p:cNvPr id="9" name="TextBox 8">
            <a:extLst>
              <a:ext uri="{FF2B5EF4-FFF2-40B4-BE49-F238E27FC236}">
                <a16:creationId xmlns:a16="http://schemas.microsoft.com/office/drawing/2014/main" id="{1D10870B-120B-4D73-AFAA-73B33801D4C9}"/>
              </a:ext>
            </a:extLst>
          </p:cNvPr>
          <p:cNvSpPr txBox="1"/>
          <p:nvPr/>
        </p:nvSpPr>
        <p:spPr>
          <a:xfrm>
            <a:off x="9099075" y="1798917"/>
            <a:ext cx="1260415" cy="646331"/>
          </a:xfrm>
          <a:prstGeom prst="rect">
            <a:avLst/>
          </a:prstGeom>
          <a:noFill/>
        </p:spPr>
        <p:txBody>
          <a:bodyPr wrap="square" rtlCol="0">
            <a:spAutoFit/>
          </a:bodyPr>
          <a:lstStyle/>
          <a:p>
            <a:r>
              <a:rPr lang="en-US" dirty="0"/>
              <a:t>semi-minor </a:t>
            </a:r>
          </a:p>
          <a:p>
            <a:r>
              <a:rPr lang="en-US" dirty="0"/>
              <a:t>axis is 1</a:t>
            </a:r>
          </a:p>
        </p:txBody>
      </p:sp>
      <p:cxnSp>
        <p:nvCxnSpPr>
          <p:cNvPr id="12" name="Straight Arrow Connector 11">
            <a:extLst>
              <a:ext uri="{FF2B5EF4-FFF2-40B4-BE49-F238E27FC236}">
                <a16:creationId xmlns:a16="http://schemas.microsoft.com/office/drawing/2014/main" id="{3084974E-01A9-4F15-9901-E8CAD5B6E683}"/>
              </a:ext>
            </a:extLst>
          </p:cNvPr>
          <p:cNvCxnSpPr>
            <a:cxnSpLocks/>
          </p:cNvCxnSpPr>
          <p:nvPr/>
        </p:nvCxnSpPr>
        <p:spPr>
          <a:xfrm>
            <a:off x="9058220" y="1511598"/>
            <a:ext cx="0" cy="117843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69983A8-1B85-4C83-88FD-B6730F3FDD51}"/>
              </a:ext>
            </a:extLst>
          </p:cNvPr>
          <p:cNvCxnSpPr>
            <a:cxnSpLocks/>
          </p:cNvCxnSpPr>
          <p:nvPr/>
        </p:nvCxnSpPr>
        <p:spPr>
          <a:xfrm flipV="1">
            <a:off x="6432698" y="2741972"/>
            <a:ext cx="2625522" cy="2232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A44F121F-4A1C-4E9A-96F4-69F42B9319F3}"/>
              </a:ext>
            </a:extLst>
          </p:cNvPr>
          <p:cNvSpPr/>
          <p:nvPr/>
        </p:nvSpPr>
        <p:spPr>
          <a:xfrm>
            <a:off x="6645832" y="2386903"/>
            <a:ext cx="2070888" cy="369332"/>
          </a:xfrm>
          <a:prstGeom prst="rect">
            <a:avLst/>
          </a:prstGeom>
        </p:spPr>
        <p:txBody>
          <a:bodyPr wrap="none">
            <a:spAutoFit/>
          </a:bodyPr>
          <a:lstStyle/>
          <a:p>
            <a:r>
              <a:rPr lang="en-US" dirty="0"/>
              <a:t>semi-major axis is 2 </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AD65DA6-DE8E-4CBC-93E7-9BDC83A7F288}"/>
                  </a:ext>
                </a:extLst>
              </p:cNvPr>
              <p:cNvSpPr/>
              <p:nvPr/>
            </p:nvSpPr>
            <p:spPr>
              <a:xfrm>
                <a:off x="7222061" y="3078382"/>
                <a:ext cx="3495509" cy="369332"/>
              </a:xfrm>
              <a:prstGeom prst="rect">
                <a:avLst/>
              </a:prstGeom>
            </p:spPr>
            <p:txBody>
              <a:bodyPr wrap="none">
                <a:spAutoFit/>
              </a:bodyPr>
              <a:lstStyle/>
              <a:p>
                <a:r>
                  <a:rPr lang="en-US" dirty="0"/>
                  <a:t>So area of the ellipse is 2</a:t>
                </a:r>
                <a:r>
                  <a:rPr lang="el-GR" dirty="0"/>
                  <a:t>π</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6.283 </a:t>
                </a:r>
              </a:p>
            </p:txBody>
          </p:sp>
        </mc:Choice>
        <mc:Fallback xmlns="">
          <p:sp>
            <p:nvSpPr>
              <p:cNvPr id="25" name="Rectangle 24">
                <a:extLst>
                  <a:ext uri="{FF2B5EF4-FFF2-40B4-BE49-F238E27FC236}">
                    <a16:creationId xmlns:a16="http://schemas.microsoft.com/office/drawing/2014/main" id="{1AD65DA6-DE8E-4CBC-93E7-9BDC83A7F288}"/>
                  </a:ext>
                </a:extLst>
              </p:cNvPr>
              <p:cNvSpPr>
                <a:spLocks noRot="1" noChangeAspect="1" noMove="1" noResize="1" noEditPoints="1" noAdjustHandles="1" noChangeArrowheads="1" noChangeShapeType="1" noTextEdit="1"/>
              </p:cNvSpPr>
              <p:nvPr/>
            </p:nvSpPr>
            <p:spPr>
              <a:xfrm>
                <a:off x="7222061" y="3078382"/>
                <a:ext cx="3495509" cy="369332"/>
              </a:xfrm>
              <a:prstGeom prst="rect">
                <a:avLst/>
              </a:prstGeom>
              <a:blipFill>
                <a:blip r:embed="rId7"/>
                <a:stretch>
                  <a:fillRect l="-1571" t="-9836" r="-524" b="-24590"/>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4BEF7F40-BD3D-4F98-A510-246D622D7CE5}"/>
              </a:ext>
            </a:extLst>
          </p:cNvPr>
          <p:cNvPicPr>
            <a:picLocks noChangeAspect="1"/>
          </p:cNvPicPr>
          <p:nvPr/>
        </p:nvPicPr>
        <p:blipFill>
          <a:blip r:embed="rId8"/>
          <a:stretch>
            <a:fillRect/>
          </a:stretch>
        </p:blipFill>
        <p:spPr>
          <a:xfrm>
            <a:off x="725119" y="3847739"/>
            <a:ext cx="5199321" cy="2797409"/>
          </a:xfrm>
          <a:prstGeom prst="rect">
            <a:avLst/>
          </a:prstGeom>
          <a:ln>
            <a:solidFill>
              <a:schemeClr val="tx2">
                <a:lumMod val="75000"/>
              </a:schemeClr>
            </a:solidFill>
          </a:ln>
        </p:spPr>
      </p:pic>
      <p:sp>
        <p:nvSpPr>
          <p:cNvPr id="27" name="TextBox 26">
            <a:extLst>
              <a:ext uri="{FF2B5EF4-FFF2-40B4-BE49-F238E27FC236}">
                <a16:creationId xmlns:a16="http://schemas.microsoft.com/office/drawing/2014/main" id="{88FFD7E4-D5B1-4C91-AA41-4F3E772C419C}"/>
              </a:ext>
            </a:extLst>
          </p:cNvPr>
          <p:cNvSpPr txBox="1"/>
          <p:nvPr/>
        </p:nvSpPr>
        <p:spPr>
          <a:xfrm>
            <a:off x="6316334" y="4321485"/>
            <a:ext cx="5199321" cy="2308324"/>
          </a:xfrm>
          <a:prstGeom prst="rect">
            <a:avLst/>
          </a:prstGeom>
          <a:solidFill>
            <a:schemeClr val="tx2">
              <a:lumMod val="20000"/>
              <a:lumOff val="80000"/>
            </a:schemeClr>
          </a:solidFill>
          <a:ln>
            <a:solidFill>
              <a:schemeClr val="tx2">
                <a:lumMod val="75000"/>
              </a:schemeClr>
            </a:solidFill>
          </a:ln>
        </p:spPr>
        <p:txBody>
          <a:bodyPr wrap="square" rtlCol="0">
            <a:spAutoFit/>
          </a:bodyPr>
          <a:lstStyle/>
          <a:p>
            <a:r>
              <a:rPr lang="en-US" sz="2400" dirty="0"/>
              <a:t>And when 200 points were generated at random (</a:t>
            </a:r>
            <a:r>
              <a:rPr lang="en-US" sz="2400" dirty="0" err="1"/>
              <a:t>x,y</a:t>
            </a:r>
            <a:r>
              <a:rPr lang="en-US" sz="2400" dirty="0"/>
              <a:t>) positions, 156 of the points were inside the ellipse.  The area of the enclosing rectangle was 4 </a:t>
            </a:r>
            <a:r>
              <a:rPr lang="en-US" sz="2000" dirty="0"/>
              <a:t>X</a:t>
            </a:r>
            <a:r>
              <a:rPr lang="en-US" sz="2400" dirty="0"/>
              <a:t> 2 = 8, so </a:t>
            </a:r>
          </a:p>
          <a:p>
            <a:r>
              <a:rPr lang="en-US" sz="2400" dirty="0"/>
              <a:t>8 X 156 / 200 = 6.24 was our estimate of the area of the enclosed ellipse.</a:t>
            </a:r>
          </a:p>
        </p:txBody>
      </p:sp>
      <p:pic>
        <p:nvPicPr>
          <p:cNvPr id="7" name="Audio 6">
            <a:hlinkClick r:id="" action="ppaction://media"/>
            <a:extLst>
              <a:ext uri="{FF2B5EF4-FFF2-40B4-BE49-F238E27FC236}">
                <a16:creationId xmlns:a16="http://schemas.microsoft.com/office/drawing/2014/main" id="{59682EF0-2E29-4D9B-B5DA-526E6E415E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750706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14DC6-47C7-4350-BFAB-CE3DB10D5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4363" y="5343814"/>
            <a:ext cx="2537637" cy="1903228"/>
          </a:xfrm>
          <a:prstGeom prst="rect">
            <a:avLst/>
          </a:prstGeom>
        </p:spPr>
      </p:pic>
      <p:pic>
        <p:nvPicPr>
          <p:cNvPr id="17" name="Picture 16">
            <a:extLst>
              <a:ext uri="{FF2B5EF4-FFF2-40B4-BE49-F238E27FC236}">
                <a16:creationId xmlns:a16="http://schemas.microsoft.com/office/drawing/2014/main" id="{6976F111-321A-418B-8F05-F792FC876AE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4754" r="5386"/>
          <a:stretch/>
        </p:blipFill>
        <p:spPr>
          <a:xfrm>
            <a:off x="0" y="-161480"/>
            <a:ext cx="12192000" cy="7408522"/>
          </a:xfrm>
          <a:prstGeom prst="rect">
            <a:avLst/>
          </a:prstGeom>
          <a:solidFill>
            <a:schemeClr val="accent5">
              <a:lumMod val="50000"/>
            </a:schemeClr>
          </a:solidFill>
        </p:spPr>
      </p:pic>
      <p:sp>
        <p:nvSpPr>
          <p:cNvPr id="13" name="Title 1">
            <a:extLst>
              <a:ext uri="{FF2B5EF4-FFF2-40B4-BE49-F238E27FC236}">
                <a16:creationId xmlns:a16="http://schemas.microsoft.com/office/drawing/2014/main" id="{D53897C5-BA60-47E6-AF82-6EBB6FBB1D0B}"/>
              </a:ext>
            </a:extLst>
          </p:cNvPr>
          <p:cNvSpPr txBox="1">
            <a:spLocks/>
          </p:cNvSpPr>
          <p:nvPr/>
        </p:nvSpPr>
        <p:spPr>
          <a:xfrm>
            <a:off x="375681" y="181333"/>
            <a:ext cx="62767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Lucida Calligraphy" panose="03010101010101010101" pitchFamily="66" charset="0"/>
              </a:rPr>
              <a:t>Monte Carlo Methods</a:t>
            </a:r>
          </a:p>
          <a:p>
            <a:r>
              <a:rPr lang="en-US" sz="2000" dirty="0">
                <a:latin typeface="Lucida Calligraphy" panose="03010101010101010101" pitchFamily="66" charset="0"/>
              </a:rPr>
              <a:t>Named after the Casino de Monte-Carlo</a:t>
            </a:r>
          </a:p>
        </p:txBody>
      </p:sp>
      <p:pic>
        <p:nvPicPr>
          <p:cNvPr id="4" name="Audio 3">
            <a:hlinkClick r:id="" action="ppaction://media"/>
            <a:extLst>
              <a:ext uri="{FF2B5EF4-FFF2-40B4-BE49-F238E27FC236}">
                <a16:creationId xmlns:a16="http://schemas.microsoft.com/office/drawing/2014/main" id="{2068C56F-E29D-4216-BA8B-2D20526A8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4" name="Rectangle 13">
            <a:extLst>
              <a:ext uri="{FF2B5EF4-FFF2-40B4-BE49-F238E27FC236}">
                <a16:creationId xmlns:a16="http://schemas.microsoft.com/office/drawing/2014/main" id="{5CF50E5D-5021-445B-8A87-8D32C8E989FF}"/>
              </a:ext>
            </a:extLst>
          </p:cNvPr>
          <p:cNvSpPr/>
          <p:nvPr/>
        </p:nvSpPr>
        <p:spPr>
          <a:xfrm>
            <a:off x="168344" y="1327894"/>
            <a:ext cx="4605670" cy="313540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9CE0724-64E4-48F0-AFA6-7DA0D9037B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15" y="1473195"/>
            <a:ext cx="4279610" cy="2813255"/>
          </a:xfrm>
          <a:prstGeom prst="rect">
            <a:avLst/>
          </a:prstGeom>
        </p:spPr>
      </p:pic>
      <p:sp>
        <p:nvSpPr>
          <p:cNvPr id="12" name="Rectangle 11">
            <a:extLst>
              <a:ext uri="{FF2B5EF4-FFF2-40B4-BE49-F238E27FC236}">
                <a16:creationId xmlns:a16="http://schemas.microsoft.com/office/drawing/2014/main" id="{D9919938-7F0B-4CB5-B92D-E4F24C2CC88B}"/>
              </a:ext>
            </a:extLst>
          </p:cNvPr>
          <p:cNvSpPr/>
          <p:nvPr/>
        </p:nvSpPr>
        <p:spPr>
          <a:xfrm>
            <a:off x="8490103" y="311515"/>
            <a:ext cx="3533553" cy="3293209"/>
          </a:xfrm>
          <a:prstGeom prst="rect">
            <a:avLst/>
          </a:prstGeom>
        </p:spPr>
        <p:txBody>
          <a:bodyPr wrap="square">
            <a:spAutoFit/>
          </a:bodyPr>
          <a:lstStyle/>
          <a:p>
            <a:pPr algn="just"/>
            <a:r>
              <a:rPr lang="en-US" sz="1600" dirty="0"/>
              <a:t>These are pictures of the Casino de Monte-Carlo, often cited as the most prestigious casino in the world. It was designed by Jules </a:t>
            </a:r>
            <a:r>
              <a:rPr lang="en-US" sz="1600" dirty="0" err="1"/>
              <a:t>Touzet</a:t>
            </a:r>
            <a:r>
              <a:rPr lang="en-US" sz="1600" dirty="0"/>
              <a:t> and later redesigned by Charles Garnier.  It was founded in the 1860’s.  People often say that the casino is a must-see when you're in Monaco, citing its grand decor, variety of gaming options and plentiful people-watching as prime reasons you'll enjoy your visit.  The casino was named in honor of Prince Charles III of Monaco.</a:t>
            </a:r>
          </a:p>
          <a:p>
            <a:pPr algn="just"/>
            <a:endParaRPr lang="en-US" sz="1600" u="sng" dirty="0"/>
          </a:p>
        </p:txBody>
      </p:sp>
    </p:spTree>
    <p:extLst>
      <p:ext uri="{BB962C8B-B14F-4D97-AF65-F5344CB8AC3E}">
        <p14:creationId xmlns:p14="http://schemas.microsoft.com/office/powerpoint/2010/main" val="72608354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14DC6-47C7-4350-BFAB-CE3DB10D5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4363" y="5343814"/>
            <a:ext cx="2537637" cy="1903228"/>
          </a:xfrm>
          <a:prstGeom prst="rect">
            <a:avLst/>
          </a:prstGeom>
        </p:spPr>
      </p:pic>
      <p:grpSp>
        <p:nvGrpSpPr>
          <p:cNvPr id="10" name="Group 9">
            <a:extLst>
              <a:ext uri="{FF2B5EF4-FFF2-40B4-BE49-F238E27FC236}">
                <a16:creationId xmlns:a16="http://schemas.microsoft.com/office/drawing/2014/main" id="{A60DB1FC-74F0-490C-A822-B3C1A1E09F0C}"/>
              </a:ext>
            </a:extLst>
          </p:cNvPr>
          <p:cNvGrpSpPr/>
          <p:nvPr/>
        </p:nvGrpSpPr>
        <p:grpSpPr>
          <a:xfrm>
            <a:off x="0" y="0"/>
            <a:ext cx="12192000" cy="7408522"/>
            <a:chOff x="-457200" y="-275261"/>
            <a:chExt cx="12192000" cy="7408522"/>
          </a:xfrm>
        </p:grpSpPr>
        <p:pic>
          <p:nvPicPr>
            <p:cNvPr id="17" name="Picture 16">
              <a:extLst>
                <a:ext uri="{FF2B5EF4-FFF2-40B4-BE49-F238E27FC236}">
                  <a16:creationId xmlns:a16="http://schemas.microsoft.com/office/drawing/2014/main" id="{6976F111-321A-418B-8F05-F792FC876AE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4754" r="5386"/>
            <a:stretch/>
          </p:blipFill>
          <p:spPr>
            <a:xfrm>
              <a:off x="-457200" y="-275261"/>
              <a:ext cx="12192000" cy="7408522"/>
            </a:xfrm>
            <a:prstGeom prst="rect">
              <a:avLst/>
            </a:prstGeom>
          </p:spPr>
        </p:pic>
        <p:sp>
          <p:nvSpPr>
            <p:cNvPr id="9" name="Rectangle 8">
              <a:extLst>
                <a:ext uri="{FF2B5EF4-FFF2-40B4-BE49-F238E27FC236}">
                  <a16:creationId xmlns:a16="http://schemas.microsoft.com/office/drawing/2014/main" id="{3CA0F84E-204E-4266-8662-AE0F4D4E1BFC}"/>
                </a:ext>
              </a:extLst>
            </p:cNvPr>
            <p:cNvSpPr/>
            <p:nvPr/>
          </p:nvSpPr>
          <p:spPr>
            <a:xfrm>
              <a:off x="260498" y="1222972"/>
              <a:ext cx="6351182" cy="399784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1A030D-F079-4A76-A4C9-EFAFD9144A64}"/>
                </a:ext>
              </a:extLst>
            </p:cNvPr>
            <p:cNvSpPr/>
            <p:nvPr/>
          </p:nvSpPr>
          <p:spPr>
            <a:xfrm>
              <a:off x="388089" y="1375234"/>
              <a:ext cx="6096000" cy="3693319"/>
            </a:xfrm>
            <a:prstGeom prst="rect">
              <a:avLst/>
            </a:prstGeom>
          </p:spPr>
          <p:txBody>
            <a:bodyPr>
              <a:spAutoFit/>
            </a:bodyPr>
            <a:lstStyle/>
            <a:p>
              <a:r>
                <a:rPr lang="en-US" dirty="0"/>
                <a:t>Monte Carlo simulation is a computerized mathematical technique that allows people to account for risk in quantitative analysis and decision making. The technique is used by professionals in such widely disparate fields as finance, project management, energy, manufacturing, engineering, research and development, insurance, oil &amp; gas, transportation, and the environment.</a:t>
              </a:r>
            </a:p>
            <a:p>
              <a:r>
                <a:rPr lang="en-US" dirty="0"/>
                <a:t>Monte Carlo simulation furnishes the decision-maker with a range of possible outcomes and the probabilities they will occur for any choice of action. It shows the extreme possibilities—the outcomes of going for broke and for the most conservative decision—along with all possible consequences for middle-of-the-road decisions.</a:t>
              </a:r>
            </a:p>
          </p:txBody>
        </p:sp>
      </p:grpSp>
      <p:sp>
        <p:nvSpPr>
          <p:cNvPr id="13" name="Title 1">
            <a:extLst>
              <a:ext uri="{FF2B5EF4-FFF2-40B4-BE49-F238E27FC236}">
                <a16:creationId xmlns:a16="http://schemas.microsoft.com/office/drawing/2014/main" id="{D53897C5-BA60-47E6-AF82-6EBB6FBB1D0B}"/>
              </a:ext>
            </a:extLst>
          </p:cNvPr>
          <p:cNvSpPr txBox="1">
            <a:spLocks/>
          </p:cNvSpPr>
          <p:nvPr/>
        </p:nvSpPr>
        <p:spPr>
          <a:xfrm>
            <a:off x="375681" y="181333"/>
            <a:ext cx="62767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Lucida Calligraphy" panose="03010101010101010101" pitchFamily="66" charset="0"/>
              </a:rPr>
              <a:t>Monte Carlo Methods</a:t>
            </a:r>
          </a:p>
        </p:txBody>
      </p:sp>
      <p:pic>
        <p:nvPicPr>
          <p:cNvPr id="16" name="Audio 15">
            <a:hlinkClick r:id="" action="ppaction://media"/>
            <a:extLst>
              <a:ext uri="{FF2B5EF4-FFF2-40B4-BE49-F238E27FC236}">
                <a16:creationId xmlns:a16="http://schemas.microsoft.com/office/drawing/2014/main" id="{12B2AA49-4E72-4561-BC70-20C5F9D54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0557094"/>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4CA054E-2F1C-4F82-8E0D-E840A54D7EF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4754" r="5386"/>
          <a:stretch/>
        </p:blipFill>
        <p:spPr>
          <a:xfrm>
            <a:off x="0" y="-19109"/>
            <a:ext cx="12192000" cy="7408522"/>
          </a:xfrm>
          <a:prstGeom prst="rect">
            <a:avLst/>
          </a:prstGeom>
        </p:spPr>
      </p:pic>
      <p:grpSp>
        <p:nvGrpSpPr>
          <p:cNvPr id="9" name="Group 8">
            <a:extLst>
              <a:ext uri="{FF2B5EF4-FFF2-40B4-BE49-F238E27FC236}">
                <a16:creationId xmlns:a16="http://schemas.microsoft.com/office/drawing/2014/main" id="{86922EDF-62DC-49E9-9D5D-0E2962B2A115}"/>
              </a:ext>
            </a:extLst>
          </p:cNvPr>
          <p:cNvGrpSpPr/>
          <p:nvPr/>
        </p:nvGrpSpPr>
        <p:grpSpPr>
          <a:xfrm>
            <a:off x="6329921" y="2326435"/>
            <a:ext cx="5107530" cy="3833923"/>
            <a:chOff x="6457865" y="866849"/>
            <a:chExt cx="5107530" cy="3833923"/>
          </a:xfrm>
        </p:grpSpPr>
        <p:sp>
          <p:nvSpPr>
            <p:cNvPr id="2" name="Rectangle 1">
              <a:extLst>
                <a:ext uri="{FF2B5EF4-FFF2-40B4-BE49-F238E27FC236}">
                  <a16:creationId xmlns:a16="http://schemas.microsoft.com/office/drawing/2014/main" id="{5FA8BC60-C721-4E3F-B3DA-30071E8F0A6F}"/>
                </a:ext>
              </a:extLst>
            </p:cNvPr>
            <p:cNvSpPr/>
            <p:nvPr/>
          </p:nvSpPr>
          <p:spPr>
            <a:xfrm>
              <a:off x="6457865" y="866849"/>
              <a:ext cx="5107530" cy="3833923"/>
            </a:xfrm>
            <a:prstGeom prst="rect">
              <a:avLst/>
            </a:prstGeom>
            <a:solidFill>
              <a:srgbClr val="5DA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CC"/>
                </a:solidFill>
              </a:endParaRPr>
            </a:p>
          </p:txBody>
        </p:sp>
        <p:pic>
          <p:nvPicPr>
            <p:cNvPr id="3" name="Picture 2">
              <a:extLst>
                <a:ext uri="{FF2B5EF4-FFF2-40B4-BE49-F238E27FC236}">
                  <a16:creationId xmlns:a16="http://schemas.microsoft.com/office/drawing/2014/main" id="{2E8B1008-05ED-4CD2-83E8-7E2872C9909A}"/>
                </a:ext>
              </a:extLst>
            </p:cNvPr>
            <p:cNvPicPr>
              <a:picLocks noChangeAspect="1"/>
            </p:cNvPicPr>
            <p:nvPr/>
          </p:nvPicPr>
          <p:blipFill>
            <a:blip r:embed="rId5"/>
            <a:stretch>
              <a:fillRect/>
            </a:stretch>
          </p:blipFill>
          <p:spPr>
            <a:xfrm>
              <a:off x="6597599" y="1009809"/>
              <a:ext cx="4848225" cy="3524250"/>
            </a:xfrm>
            <a:prstGeom prst="rect">
              <a:avLst/>
            </a:prstGeom>
          </p:spPr>
        </p:pic>
      </p:grpSp>
      <p:grpSp>
        <p:nvGrpSpPr>
          <p:cNvPr id="8" name="Group 7">
            <a:extLst>
              <a:ext uri="{FF2B5EF4-FFF2-40B4-BE49-F238E27FC236}">
                <a16:creationId xmlns:a16="http://schemas.microsoft.com/office/drawing/2014/main" id="{582A2398-EB21-4438-AA51-77C0A63A8AC9}"/>
              </a:ext>
            </a:extLst>
          </p:cNvPr>
          <p:cNvGrpSpPr/>
          <p:nvPr/>
        </p:nvGrpSpPr>
        <p:grpSpPr>
          <a:xfrm>
            <a:off x="717995" y="918507"/>
            <a:ext cx="4540103" cy="5241851"/>
            <a:chOff x="1084520" y="1138572"/>
            <a:chExt cx="4540103" cy="5092107"/>
          </a:xfrm>
        </p:grpSpPr>
        <p:sp>
          <p:nvSpPr>
            <p:cNvPr id="7" name="Rectangle 6">
              <a:extLst>
                <a:ext uri="{FF2B5EF4-FFF2-40B4-BE49-F238E27FC236}">
                  <a16:creationId xmlns:a16="http://schemas.microsoft.com/office/drawing/2014/main" id="{1EFFF0DB-04B7-43EC-9474-127498EA5CD7}"/>
                </a:ext>
              </a:extLst>
            </p:cNvPr>
            <p:cNvSpPr/>
            <p:nvPr/>
          </p:nvSpPr>
          <p:spPr>
            <a:xfrm>
              <a:off x="1084520" y="1138572"/>
              <a:ext cx="4540103" cy="5092107"/>
            </a:xfrm>
            <a:prstGeom prst="rect">
              <a:avLst/>
            </a:prstGeom>
            <a:solidFill>
              <a:srgbClr val="5DA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3">
              <a:extLst>
                <a:ext uri="{FF2B5EF4-FFF2-40B4-BE49-F238E27FC236}">
                  <a16:creationId xmlns:a16="http://schemas.microsoft.com/office/drawing/2014/main" id="{03BA3006-2CC6-47DB-9C45-D129306489A7}"/>
                </a:ext>
              </a:extLst>
            </p:cNvPr>
            <p:cNvSpPr/>
            <p:nvPr/>
          </p:nvSpPr>
          <p:spPr>
            <a:xfrm>
              <a:off x="1248095" y="1285132"/>
              <a:ext cx="4248151" cy="3534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black"/>
                  </a:solidFill>
                  <a:latin typeface="Lucida Calligraphy" panose="03010101010101010101" pitchFamily="66" charset="0"/>
                </a:rPr>
                <a:t>The Birthday Problem</a:t>
              </a:r>
            </a:p>
            <a:p>
              <a:pPr algn="ctr"/>
              <a:endParaRPr lang="en-US" sz="3200" dirty="0">
                <a:solidFill>
                  <a:prstClr val="black"/>
                </a:solidFill>
                <a:latin typeface="Lucida Calligraphy" panose="03010101010101010101" pitchFamily="66" charset="0"/>
              </a:endParaRPr>
            </a:p>
            <a:p>
              <a:pPr algn="ctr"/>
              <a:endParaRPr lang="en-US" sz="3200" dirty="0">
                <a:solidFill>
                  <a:prstClr val="black"/>
                </a:solidFill>
                <a:latin typeface="Lucida Calligraphy" panose="03010101010101010101" pitchFamily="66" charset="0"/>
              </a:endParaRPr>
            </a:p>
            <a:p>
              <a:pPr algn="ctr"/>
              <a:endParaRPr lang="en-US" sz="3200" dirty="0">
                <a:solidFill>
                  <a:prstClr val="black"/>
                </a:solidFill>
                <a:latin typeface="Lucida Calligraphy" panose="03010101010101010101" pitchFamily="66" charset="0"/>
              </a:endParaRPr>
            </a:p>
            <a:p>
              <a:pPr algn="ctr"/>
              <a:endParaRPr lang="en-US" sz="3200" dirty="0">
                <a:solidFill>
                  <a:prstClr val="black"/>
                </a:solidFill>
                <a:latin typeface="Lucida Calligraphy" panose="03010101010101010101" pitchFamily="66" charset="0"/>
              </a:endParaRPr>
            </a:p>
            <a:p>
              <a:pPr algn="ctr"/>
              <a:endParaRPr lang="en-US" sz="2800" dirty="0">
                <a:solidFill>
                  <a:schemeClr val="tx1"/>
                </a:solidFill>
              </a:endParaRPr>
            </a:p>
          </p:txBody>
        </p:sp>
        <p:pic>
          <p:nvPicPr>
            <p:cNvPr id="6" name="Picture 5">
              <a:extLst>
                <a:ext uri="{FF2B5EF4-FFF2-40B4-BE49-F238E27FC236}">
                  <a16:creationId xmlns:a16="http://schemas.microsoft.com/office/drawing/2014/main" id="{E894F2F6-2C29-4C69-9E22-E532027A4CD3}"/>
                </a:ext>
              </a:extLst>
            </p:cNvPr>
            <p:cNvPicPr>
              <a:picLocks noChangeAspect="1"/>
            </p:cNvPicPr>
            <p:nvPr/>
          </p:nvPicPr>
          <p:blipFill>
            <a:blip r:embed="rId6"/>
            <a:stretch>
              <a:fillRect/>
            </a:stretch>
          </p:blipFill>
          <p:spPr>
            <a:xfrm>
              <a:off x="1248096" y="2438400"/>
              <a:ext cx="4248150" cy="3657600"/>
            </a:xfrm>
            <a:prstGeom prst="rect">
              <a:avLst/>
            </a:prstGeom>
          </p:spPr>
        </p:pic>
      </p:grpSp>
      <p:sp>
        <p:nvSpPr>
          <p:cNvPr id="10" name="Rectangle 9">
            <a:extLst>
              <a:ext uri="{FF2B5EF4-FFF2-40B4-BE49-F238E27FC236}">
                <a16:creationId xmlns:a16="http://schemas.microsoft.com/office/drawing/2014/main" id="{70760632-EB4E-4B3F-8BB7-8EDBE67AEFF3}"/>
              </a:ext>
            </a:extLst>
          </p:cNvPr>
          <p:cNvSpPr/>
          <p:nvPr/>
        </p:nvSpPr>
        <p:spPr>
          <a:xfrm>
            <a:off x="6344090" y="893212"/>
            <a:ext cx="5093361" cy="125508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1B3511-459D-49CF-B1E1-8470AE1F2B47}"/>
              </a:ext>
            </a:extLst>
          </p:cNvPr>
          <p:cNvSpPr/>
          <p:nvPr/>
        </p:nvSpPr>
        <p:spPr>
          <a:xfrm>
            <a:off x="6468000" y="1026845"/>
            <a:ext cx="4863125" cy="998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Lucida Calligraphy" panose="03010101010101010101" pitchFamily="66" charset="0"/>
              </a:rPr>
              <a:t>What is the probability that two of</a:t>
            </a:r>
          </a:p>
          <a:p>
            <a:pPr algn="ctr"/>
            <a:r>
              <a:rPr lang="en-US" sz="1600" b="1" dirty="0" err="1">
                <a:solidFill>
                  <a:schemeClr val="tx1"/>
                </a:solidFill>
                <a:latin typeface="Lucida Calligraphy" panose="03010101010101010101" pitchFamily="66" charset="0"/>
              </a:rPr>
              <a:t>Snoopy’s</a:t>
            </a:r>
            <a:r>
              <a:rPr lang="en-US" sz="1600" b="1" dirty="0">
                <a:solidFill>
                  <a:schemeClr val="tx1"/>
                </a:solidFill>
                <a:latin typeface="Lucida Calligraphy" panose="03010101010101010101" pitchFamily="66" charset="0"/>
              </a:rPr>
              <a:t> friends have the same birthday?</a:t>
            </a:r>
            <a:endParaRPr lang="en-US" sz="1600" b="1" dirty="0">
              <a:solidFill>
                <a:schemeClr val="tx1"/>
              </a:solidFill>
            </a:endParaRPr>
          </a:p>
        </p:txBody>
      </p:sp>
      <p:sp>
        <p:nvSpPr>
          <p:cNvPr id="12" name="TextBox 11">
            <a:extLst>
              <a:ext uri="{FF2B5EF4-FFF2-40B4-BE49-F238E27FC236}">
                <a16:creationId xmlns:a16="http://schemas.microsoft.com/office/drawing/2014/main" id="{6118527A-FA90-4ACE-9E40-ABEFFA8CF734}"/>
              </a:ext>
            </a:extLst>
          </p:cNvPr>
          <p:cNvSpPr txBox="1"/>
          <p:nvPr/>
        </p:nvSpPr>
        <p:spPr>
          <a:xfrm>
            <a:off x="4019106" y="1912055"/>
            <a:ext cx="1140451" cy="461665"/>
          </a:xfrm>
          <a:prstGeom prst="rect">
            <a:avLst/>
          </a:prstGeom>
          <a:noFill/>
        </p:spPr>
        <p:txBody>
          <a:bodyPr wrap="square" rtlCol="0">
            <a:spAutoFit/>
          </a:bodyPr>
          <a:lstStyle/>
          <a:p>
            <a:r>
              <a:rPr lang="en-US" sz="1200" dirty="0"/>
              <a:t>See p. 499</a:t>
            </a:r>
          </a:p>
          <a:p>
            <a:r>
              <a:rPr lang="en-US" sz="1200" dirty="0"/>
              <a:t>In text</a:t>
            </a:r>
          </a:p>
        </p:txBody>
      </p:sp>
      <p:sp>
        <p:nvSpPr>
          <p:cNvPr id="13" name="Arrow: Left 12">
            <a:extLst>
              <a:ext uri="{FF2B5EF4-FFF2-40B4-BE49-F238E27FC236}">
                <a16:creationId xmlns:a16="http://schemas.microsoft.com/office/drawing/2014/main" id="{0FBF17AC-E60F-4E81-8FA4-B3EAEC34073A}"/>
              </a:ext>
            </a:extLst>
          </p:cNvPr>
          <p:cNvSpPr/>
          <p:nvPr/>
        </p:nvSpPr>
        <p:spPr>
          <a:xfrm rot="20493198">
            <a:off x="4605465" y="2006117"/>
            <a:ext cx="1968152" cy="471344"/>
          </a:xfrm>
          <a:prstGeom prst="left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8AB5DB3-EC82-4AB3-A6DF-AD87E655CB26}"/>
              </a:ext>
            </a:extLst>
          </p:cNvPr>
          <p:cNvGrpSpPr/>
          <p:nvPr/>
        </p:nvGrpSpPr>
        <p:grpSpPr>
          <a:xfrm>
            <a:off x="163030" y="32918"/>
            <a:ext cx="11323320" cy="842678"/>
            <a:chOff x="513905" y="160514"/>
            <a:chExt cx="11323320" cy="842678"/>
          </a:xfrm>
        </p:grpSpPr>
        <p:sp>
          <p:nvSpPr>
            <p:cNvPr id="19" name="Rectangle 18">
              <a:extLst>
                <a:ext uri="{FF2B5EF4-FFF2-40B4-BE49-F238E27FC236}">
                  <a16:creationId xmlns:a16="http://schemas.microsoft.com/office/drawing/2014/main" id="{C8696894-6E32-4D6A-933A-61C1CEEFCE56}"/>
                </a:ext>
              </a:extLst>
            </p:cNvPr>
            <p:cNvSpPr/>
            <p:nvPr/>
          </p:nvSpPr>
          <p:spPr>
            <a:xfrm>
              <a:off x="3498111" y="205238"/>
              <a:ext cx="5473081" cy="721766"/>
            </a:xfrm>
            <a:prstGeom prst="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F965881A-1E5C-490F-AF5C-8AF8DEEAF761}"/>
                </a:ext>
              </a:extLst>
            </p:cNvPr>
            <p:cNvSpPr txBox="1">
              <a:spLocks/>
            </p:cNvSpPr>
            <p:nvPr/>
          </p:nvSpPr>
          <p:spPr>
            <a:xfrm>
              <a:off x="513905" y="160514"/>
              <a:ext cx="11323320" cy="8426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Lucida Calligraphy" panose="03010101010101010101" pitchFamily="66" charset="0"/>
                </a:rPr>
                <a:t>The Birthday Problem</a:t>
              </a:r>
            </a:p>
          </p:txBody>
        </p:sp>
      </p:grpSp>
      <p:sp>
        <p:nvSpPr>
          <p:cNvPr id="20" name="Rectangle 19">
            <a:extLst>
              <a:ext uri="{FF2B5EF4-FFF2-40B4-BE49-F238E27FC236}">
                <a16:creationId xmlns:a16="http://schemas.microsoft.com/office/drawing/2014/main" id="{783E621D-A18D-4668-9D64-BC2F5C0B2DDD}"/>
              </a:ext>
            </a:extLst>
          </p:cNvPr>
          <p:cNvSpPr/>
          <p:nvPr/>
        </p:nvSpPr>
        <p:spPr>
          <a:xfrm>
            <a:off x="2342712" y="6194663"/>
            <a:ext cx="6641798" cy="83592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40CA3B-71A1-469B-8536-0AA778524AC7}"/>
              </a:ext>
            </a:extLst>
          </p:cNvPr>
          <p:cNvSpPr/>
          <p:nvPr/>
        </p:nvSpPr>
        <p:spPr>
          <a:xfrm>
            <a:off x="2706904" y="6414237"/>
            <a:ext cx="5913414" cy="369332"/>
          </a:xfrm>
          <a:prstGeom prst="rect">
            <a:avLst/>
          </a:prstGeom>
        </p:spPr>
        <p:txBody>
          <a:bodyPr wrap="none">
            <a:spAutoFit/>
          </a:bodyPr>
          <a:lstStyle/>
          <a:p>
            <a:r>
              <a:rPr lang="en-US" dirty="0">
                <a:solidFill>
                  <a:srgbClr val="FF0000"/>
                </a:solidFill>
                <a:hlinkClick r:id="rId7"/>
              </a:rPr>
              <a:t>https://sceweb.uhcl.edu/feagin/courses/birthdayProblem.nb</a:t>
            </a:r>
            <a:endParaRPr lang="en-US" dirty="0">
              <a:solidFill>
                <a:srgbClr val="FF0000"/>
              </a:solidFill>
            </a:endParaRPr>
          </a:p>
        </p:txBody>
      </p:sp>
      <p:sp>
        <p:nvSpPr>
          <p:cNvPr id="21" name="Arrow: Left 20">
            <a:extLst>
              <a:ext uri="{FF2B5EF4-FFF2-40B4-BE49-F238E27FC236}">
                <a16:creationId xmlns:a16="http://schemas.microsoft.com/office/drawing/2014/main" id="{1F7227CA-BBC5-4ECE-9C04-13B0B2EFF6F6}"/>
              </a:ext>
            </a:extLst>
          </p:cNvPr>
          <p:cNvSpPr/>
          <p:nvPr/>
        </p:nvSpPr>
        <p:spPr>
          <a:xfrm>
            <a:off x="8984510" y="4486945"/>
            <a:ext cx="871870" cy="3591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hlinkClick r:id="" action="ppaction://media"/>
            <a:extLst>
              <a:ext uri="{FF2B5EF4-FFF2-40B4-BE49-F238E27FC236}">
                <a16:creationId xmlns:a16="http://schemas.microsoft.com/office/drawing/2014/main" id="{B0A2099F-C7AB-4DF4-A8D6-4E6E735F23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011046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4935</TotalTime>
  <Words>653</Words>
  <Application>Microsoft Office PowerPoint</Application>
  <PresentationFormat>Widescreen</PresentationFormat>
  <Paragraphs>65</Paragraphs>
  <Slides>14</Slides>
  <Notes>0</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Cambria Math</vt:lpstr>
      <vt:lpstr>Lucida Calligraphy</vt:lpstr>
      <vt:lpstr>1_Office Theme</vt:lpstr>
      <vt:lpstr>Random Numbers     and   Monte Carlo Methods</vt:lpstr>
      <vt:lpstr>Pseudo-Random Number Generators</vt:lpstr>
      <vt:lpstr>Another Popular Random Number Generator Lewis, Goodman, and Miller (1969)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NoName Feagin</dc:creator>
  <cp:lastModifiedBy>NoName Feagin</cp:lastModifiedBy>
  <cp:revision>390</cp:revision>
  <dcterms:created xsi:type="dcterms:W3CDTF">2020-03-17T03:34:51Z</dcterms:created>
  <dcterms:modified xsi:type="dcterms:W3CDTF">2020-04-23T00:52:53Z</dcterms:modified>
</cp:coreProperties>
</file>