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84" r:id="rId2"/>
    <p:sldId id="285" r:id="rId3"/>
    <p:sldId id="292" r:id="rId4"/>
    <p:sldId id="286" r:id="rId5"/>
    <p:sldId id="287" r:id="rId6"/>
    <p:sldId id="288" r:id="rId7"/>
    <p:sldId id="291" r:id="rId8"/>
    <p:sldId id="289" r:id="rId9"/>
    <p:sldId id="290" r:id="rId10"/>
    <p:sldId id="293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Name Feagin" initials="NF" lastIdx="2" clrIdx="0">
    <p:extLst>
      <p:ext uri="{19B8F6BF-5375-455C-9EA6-DF929625EA0E}">
        <p15:presenceInfo xmlns:p15="http://schemas.microsoft.com/office/powerpoint/2012/main" userId="NoName Feag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89426-123B-4CAF-B33C-3F47CE2A17AC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955CB-3AFE-442E-BD11-20600D3A1C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029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955221"/>
      </p:ext>
    </p:extLst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766054"/>
      </p:ext>
    </p:extLst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577119"/>
      </p:ext>
    </p:extLst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847367"/>
      </p:ext>
    </p:extLst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238117"/>
      </p:ext>
    </p:extLst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004625"/>
      </p:ext>
    </p:extLst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63821"/>
      </p:ext>
    </p:extLst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984551"/>
      </p:ext>
    </p:extLst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393500"/>
      </p:ext>
    </p:extLst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889320"/>
      </p:ext>
    </p:extLst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89864"/>
      </p:ext>
    </p:extLst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8F3CE-9F9F-4068-BC58-DD10B07BD9AF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78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11" Type="http://schemas.openxmlformats.org/officeDocument/2006/relationships/image" Target="../media/image7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webp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11" Type="http://schemas.openxmlformats.org/officeDocument/2006/relationships/image" Target="../media/image7.png"/><Relationship Id="rId5" Type="http://schemas.openxmlformats.org/officeDocument/2006/relationships/image" Target="../media/image140.png"/><Relationship Id="rId10" Type="http://schemas.openxmlformats.org/officeDocument/2006/relationships/image" Target="../media/image18.png"/><Relationship Id="rId9" Type="http://schemas.openxmlformats.org/officeDocument/2006/relationships/image" Target="../media/image1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sceweb.uhcl.edu/feagin/courses/tpbvp.html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jpeg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7.png"/><Relationship Id="rId11" Type="http://schemas.openxmlformats.org/officeDocument/2006/relationships/image" Target="../media/image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0C1D2-BDB7-4E3E-B1A6-1A4FCC8A8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028" y="769016"/>
            <a:ext cx="10823944" cy="147002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Numerical Solution of </a:t>
            </a:r>
            <a:b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Nonlinear Two-Point Boundary Value Problems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3E1C7AD-5604-4077-A574-75346F9E3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41" y="827754"/>
            <a:ext cx="491533" cy="52877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BC809284-7617-49B5-ABE8-44843D253FED}"/>
              </a:ext>
            </a:extLst>
          </p:cNvPr>
          <p:cNvGrpSpPr/>
          <p:nvPr/>
        </p:nvGrpSpPr>
        <p:grpSpPr>
          <a:xfrm>
            <a:off x="4214166" y="2239041"/>
            <a:ext cx="5286414" cy="3994910"/>
            <a:chOff x="5840952" y="2562571"/>
            <a:chExt cx="5286414" cy="399491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0C238EE-BA47-4359-A34E-573C0BCE39BD}"/>
                </a:ext>
              </a:extLst>
            </p:cNvPr>
            <p:cNvSpPr/>
            <p:nvPr/>
          </p:nvSpPr>
          <p:spPr>
            <a:xfrm>
              <a:off x="5917027" y="4596279"/>
              <a:ext cx="882502" cy="92258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43C1558-0207-4F0B-BAE4-B878A79A7068}"/>
                </a:ext>
              </a:extLst>
            </p:cNvPr>
            <p:cNvSpPr/>
            <p:nvPr/>
          </p:nvSpPr>
          <p:spPr>
            <a:xfrm rot="20346049">
              <a:off x="5840952" y="3700057"/>
              <a:ext cx="4347078" cy="123646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C9BB71E-6D50-4F6A-8D75-6B8DCBE18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9559" y="4617545"/>
              <a:ext cx="904875" cy="89535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0CA95AB-4898-475F-A3AE-43ECD5FFF9CC}"/>
                </a:ext>
              </a:extLst>
            </p:cNvPr>
            <p:cNvSpPr/>
            <p:nvPr/>
          </p:nvSpPr>
          <p:spPr>
            <a:xfrm>
              <a:off x="8268494" y="4309371"/>
              <a:ext cx="1220216" cy="57381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6005944-6D08-42B3-8FA4-1C8C911A205A}"/>
                </a:ext>
              </a:extLst>
            </p:cNvPr>
            <p:cNvSpPr/>
            <p:nvPr/>
          </p:nvSpPr>
          <p:spPr>
            <a:xfrm rot="20689185">
              <a:off x="6958026" y="4950720"/>
              <a:ext cx="1646443" cy="64687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5C3E0D6-9707-4766-90C3-0525265CC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446" y="2562571"/>
              <a:ext cx="1881396" cy="1882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66164F6-DAE1-4066-BAFF-84E96D2A0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1682" y="3932945"/>
              <a:ext cx="457200" cy="438150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7984AD8-45BA-43F4-BCC0-46CAA5BAAE3C}"/>
                </a:ext>
              </a:extLst>
            </p:cNvPr>
            <p:cNvSpPr/>
            <p:nvPr/>
          </p:nvSpPr>
          <p:spPr>
            <a:xfrm>
              <a:off x="9192922" y="3220362"/>
              <a:ext cx="1934444" cy="609601"/>
            </a:xfrm>
            <a:prstGeom prst="ellips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827BAE0-ED7F-47F5-B161-A0D73CB03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61985" y="2652798"/>
              <a:ext cx="1752600" cy="1038225"/>
            </a:xfrm>
            <a:prstGeom prst="rect">
              <a:avLst/>
            </a:prstGeom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4F0741E-52B9-4BB0-88CD-C193C09FF7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65571" y="3691023"/>
              <a:ext cx="835271" cy="23979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E2505E8-B8F4-461B-816C-E5006D04D0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70226" y="5345807"/>
              <a:ext cx="609557" cy="84234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E5216E5-8B1D-4268-A11E-E377A4DC1DCD}"/>
                </a:ext>
              </a:extLst>
            </p:cNvPr>
            <p:cNvSpPr/>
            <p:nvPr/>
          </p:nvSpPr>
          <p:spPr>
            <a:xfrm rot="19814638">
              <a:off x="6860216" y="4119707"/>
              <a:ext cx="767243" cy="34352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7404966-8B5C-4F0D-B608-38AED9CD76E9}"/>
                </a:ext>
              </a:extLst>
            </p:cNvPr>
            <p:cNvSpPr/>
            <p:nvPr/>
          </p:nvSpPr>
          <p:spPr>
            <a:xfrm>
              <a:off x="6256716" y="6188149"/>
              <a:ext cx="47066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From Point Near Earth to Point Near the Moon</a:t>
              </a:r>
              <a:endParaRPr lang="en-US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097202D-B782-4131-B633-EA6752511949}"/>
                </a:ext>
              </a:extLst>
            </p:cNvPr>
            <p:cNvSpPr/>
            <p:nvPr/>
          </p:nvSpPr>
          <p:spPr>
            <a:xfrm>
              <a:off x="7511946" y="5786662"/>
              <a:ext cx="18214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Example Problem</a:t>
              </a:r>
              <a:endParaRPr lang="en-US" dirty="0"/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0A25BA-3D28-406E-AF56-FDE0FB625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9437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47CF-DC6B-4CE2-BB20-CC994D933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441"/>
            <a:ext cx="109728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Numerical Stability of Explicit Runge-Kutta Methods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B1F018-EA8C-4C44-983D-9A9D37937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95030" y="1585275"/>
            <a:ext cx="3491023" cy="3687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02970E-522F-4131-9C39-2AC4DF8C37E7}"/>
              </a:ext>
            </a:extLst>
          </p:cNvPr>
          <p:cNvSpPr txBox="1"/>
          <p:nvPr/>
        </p:nvSpPr>
        <p:spPr>
          <a:xfrm>
            <a:off x="1017179" y="5625028"/>
            <a:ext cx="469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Stability Region of the Classical RK4 Method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D90552-82E7-4589-8F89-4F88D0337600}"/>
              </a:ext>
            </a:extLst>
          </p:cNvPr>
          <p:cNvSpPr/>
          <p:nvPr/>
        </p:nvSpPr>
        <p:spPr>
          <a:xfrm>
            <a:off x="7066741" y="5625028"/>
            <a:ext cx="4347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Stability Region of My RK12(10) Method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B1881F-703F-4B0F-A832-D0448B81DA34}"/>
              </a:ext>
            </a:extLst>
          </p:cNvPr>
          <p:cNvSpPr/>
          <p:nvPr/>
        </p:nvSpPr>
        <p:spPr>
          <a:xfrm>
            <a:off x="1722784" y="1677608"/>
            <a:ext cx="3684104" cy="3687449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C61834-04EA-418C-AA24-7D41B3963C1A}"/>
              </a:ext>
            </a:extLst>
          </p:cNvPr>
          <p:cNvSpPr/>
          <p:nvPr/>
        </p:nvSpPr>
        <p:spPr>
          <a:xfrm>
            <a:off x="1255663" y="6069665"/>
            <a:ext cx="10020885" cy="64633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Stability Region of Runge-Kutta Methods Does Not Shrink  Appreciably with the Order of the Method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   (Unlike Most Multistep Methods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E5E8CCC-D162-4D00-922B-B0D0E5BBC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1BD6ED-DD72-4109-9FEE-F9CC8F78CDF1}"/>
              </a:ext>
            </a:extLst>
          </p:cNvPr>
          <p:cNvSpPr/>
          <p:nvPr/>
        </p:nvSpPr>
        <p:spPr>
          <a:xfrm>
            <a:off x="3870220" y="855125"/>
            <a:ext cx="4791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This slide was added at the last minute to answer some of your questions about numerical stability</a:t>
            </a:r>
          </a:p>
        </p:txBody>
      </p:sp>
    </p:spTree>
    <p:extLst>
      <p:ext uri="{BB962C8B-B14F-4D97-AF65-F5344CB8AC3E}">
        <p14:creationId xmlns:p14="http://schemas.microsoft.com/office/powerpoint/2010/main" val="66513859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8946" y="853682"/>
            <a:ext cx="5677854" cy="767690"/>
          </a:xfrm>
        </p:spPr>
        <p:txBody>
          <a:bodyPr/>
          <a:lstStyle/>
          <a:p>
            <a:r>
              <a:rPr lang="en-US" dirty="0"/>
              <a:t>CSCI 3321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0" y="16421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Numerical Solution of </a:t>
            </a:r>
            <a:b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Nonlinear Two-Point Boundary Value Problems</a:t>
            </a:r>
            <a:endParaRPr lang="en-US" i="1" dirty="0">
              <a:solidFill>
                <a:prstClr val="white">
                  <a:lumMod val="85000"/>
                </a:prstClr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0DEF3C-0AE1-4734-B793-1780A5A414D8}"/>
              </a:ext>
            </a:extLst>
          </p:cNvPr>
          <p:cNvSpPr/>
          <p:nvPr/>
        </p:nvSpPr>
        <p:spPr>
          <a:xfrm>
            <a:off x="3615660" y="4169417"/>
            <a:ext cx="507113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next presentation will cover Least Squares Methods in Chapter 9 of the textbook.  So it might be good to look over that chapter.  That next presentation will be available soon.</a:t>
            </a:r>
          </a:p>
          <a:p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71C468-5F95-4166-9D69-BE9C21F4A5FC}"/>
              </a:ext>
            </a:extLst>
          </p:cNvPr>
          <p:cNvSpPr/>
          <p:nvPr/>
        </p:nvSpPr>
        <p:spPr>
          <a:xfrm>
            <a:off x="3615661" y="2907659"/>
            <a:ext cx="51378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If you have any questions or comments about the material in this presentation, please send them to me in an email.  I will gather the questions and answers over the next few days and then send them to each member of the class</a:t>
            </a:r>
            <a:r>
              <a:rPr lang="en-US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95C463D-7DD7-43AB-9108-D355D14AD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29156"/>
      </p:ext>
    </p:extLst>
  </p:cSld>
  <p:clrMapOvr>
    <a:masterClrMapping/>
  </p:clrMapOvr>
  <p:transition advTm="4365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F4C8C33-F4F0-4B89-94CF-5751EEF208FE}"/>
              </a:ext>
            </a:extLst>
          </p:cNvPr>
          <p:cNvSpPr/>
          <p:nvPr/>
        </p:nvSpPr>
        <p:spPr>
          <a:xfrm>
            <a:off x="6021584" y="0"/>
            <a:ext cx="6184605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20C1D2-BDB7-4E3E-B1A6-1A4FCC8A8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028" y="173592"/>
            <a:ext cx="10823944" cy="147002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Numerical Solution of </a:t>
            </a:r>
            <a:br>
              <a:rPr lang="en-US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en-US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Nonlinear Two-Point Boundary Value 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7">
                <a:extLst>
                  <a:ext uri="{FF2B5EF4-FFF2-40B4-BE49-F238E27FC236}">
                    <a16:creationId xmlns:a16="http://schemas.microsoft.com/office/drawing/2014/main" id="{3D236F40-905F-452E-9DE0-F3E54A64AE2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94111" y="4768704"/>
                <a:ext cx="3569052" cy="1784526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anchor="ctr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:endParaRPr lang="en-US" sz="9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>
                  <a:buNone/>
                </a:pPr>
                <a:r>
                  <a:rPr lang="en-US" sz="1400" dirty="0">
                    <a:solidFill>
                      <a:srgbClr val="00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subject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to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the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initial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condition</m:t>
                    </m:r>
                  </m:oMath>
                </a14:m>
                <a:endParaRPr lang="en-US" sz="14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:endParaRPr lang="en-US" sz="9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Object 7">
                <a:extLst>
                  <a:ext uri="{FF2B5EF4-FFF2-40B4-BE49-F238E27FC236}">
                    <a16:creationId xmlns:a16="http://schemas.microsoft.com/office/drawing/2014/main" id="{3D236F40-905F-452E-9DE0-F3E54A64A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4111" y="4768704"/>
                <a:ext cx="3569052" cy="17845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7">
                <a:extLst>
                  <a:ext uri="{FF2B5EF4-FFF2-40B4-BE49-F238E27FC236}">
                    <a16:creationId xmlns:a16="http://schemas.microsoft.com/office/drawing/2014/main" id="{381867D2-8134-4604-949C-5BF51127E1C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292915" y="4768704"/>
                <a:ext cx="3569052" cy="1784526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anchor="ctr">
                <a:normAutofit fontScale="925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:endParaRPr lang="en-US" sz="9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>
                  <a:buNone/>
                </a:pPr>
                <a:r>
                  <a:rPr lang="en-US" sz="1400" dirty="0">
                    <a:solidFill>
                      <a:srgbClr val="00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subject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to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the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two</m:t>
                    </m:r>
                    <m:r>
                      <m:rPr>
                        <m:nor/>
                      </m:rPr>
                      <a:rPr lang="en-US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point</m:t>
                    </m:r>
                    <m:r>
                      <m:rPr>
                        <m:nor/>
                      </m:rPr>
                      <a:rPr lang="en-US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boundary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condition</m:t>
                    </m:r>
                  </m:oMath>
                </a14:m>
                <a:endParaRPr lang="en-US" sz="14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:endParaRPr lang="en-US" sz="9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Object 7">
                <a:extLst>
                  <a:ext uri="{FF2B5EF4-FFF2-40B4-BE49-F238E27FC236}">
                    <a16:creationId xmlns:a16="http://schemas.microsoft.com/office/drawing/2014/main" id="{381867D2-8134-4604-949C-5BF51127E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92915" y="4768704"/>
                <a:ext cx="3569052" cy="17845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A8A72B0D-D842-494F-9268-B4D340BEF264}"/>
              </a:ext>
            </a:extLst>
          </p:cNvPr>
          <p:cNvGrpSpPr/>
          <p:nvPr/>
        </p:nvGrpSpPr>
        <p:grpSpPr>
          <a:xfrm>
            <a:off x="6794663" y="1519196"/>
            <a:ext cx="5067300" cy="3091821"/>
            <a:chOff x="3445392" y="2189051"/>
            <a:chExt cx="5067300" cy="30918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2A8FD2-FC9E-42A1-8378-CB90ADDAF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45392" y="2189051"/>
              <a:ext cx="5067300" cy="3028950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86830E3-1335-435A-9413-023831502EC5}"/>
                </a:ext>
              </a:extLst>
            </p:cNvPr>
            <p:cNvCxnSpPr/>
            <p:nvPr/>
          </p:nvCxnSpPr>
          <p:spPr>
            <a:xfrm>
              <a:off x="7378995" y="2307265"/>
              <a:ext cx="0" cy="26049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95BEFA4-B3AA-47E3-85BF-1B54AF0412A9}"/>
                    </a:ext>
                  </a:extLst>
                </p:cNvPr>
                <p:cNvSpPr/>
                <p:nvPr/>
              </p:nvSpPr>
              <p:spPr>
                <a:xfrm>
                  <a:off x="7165667" y="4789584"/>
                  <a:ext cx="505716" cy="4912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95BEFA4-B3AA-47E3-85BF-1B54AF0412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5667" y="4789584"/>
                  <a:ext cx="505716" cy="491288"/>
                </a:xfrm>
                <a:prstGeom prst="rect">
                  <a:avLst/>
                </a:prstGeom>
                <a:blipFill>
                  <a:blip r:embed="rId8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0931E8A-7CCA-44C9-A1FF-A3021E969F52}"/>
                </a:ext>
              </a:extLst>
            </p:cNvPr>
            <p:cNvSpPr/>
            <p:nvPr/>
          </p:nvSpPr>
          <p:spPr>
            <a:xfrm>
              <a:off x="7307238" y="2262988"/>
              <a:ext cx="143514" cy="143514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E9870D3-AB0C-4D91-86B1-67BFA0692811}"/>
                </a:ext>
              </a:extLst>
            </p:cNvPr>
            <p:cNvSpPr/>
            <p:nvPr/>
          </p:nvSpPr>
          <p:spPr>
            <a:xfrm>
              <a:off x="4288465" y="4245935"/>
              <a:ext cx="143514" cy="143514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CD406A2-49A4-43A3-BECA-5299E4EEAD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52" y="1519196"/>
            <a:ext cx="5067300" cy="3028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31640AB-8A11-4F66-B329-009534CFD4EA}"/>
                  </a:ext>
                </a:extLst>
              </p:cNvPr>
              <p:cNvSpPr/>
              <p:nvPr/>
            </p:nvSpPr>
            <p:spPr>
              <a:xfrm>
                <a:off x="6800465" y="3421759"/>
                <a:ext cx="60515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31640AB-8A11-4F66-B329-009534CFD4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465" y="3421759"/>
                <a:ext cx="60515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033A97-303C-4053-914B-DEC0EF95A70D}"/>
                  </a:ext>
                </a:extLst>
              </p:cNvPr>
              <p:cNvSpPr/>
              <p:nvPr/>
            </p:nvSpPr>
            <p:spPr>
              <a:xfrm>
                <a:off x="9909788" y="1514137"/>
                <a:ext cx="605150" cy="411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033A97-303C-4053-914B-DEC0EF95A7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9788" y="1514137"/>
                <a:ext cx="605150" cy="411331"/>
              </a:xfrm>
              <a:prstGeom prst="rect">
                <a:avLst/>
              </a:prstGeom>
              <a:blipFill>
                <a:blip r:embed="rId10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DF55564-8A38-41E8-8523-2681E71221CC}"/>
              </a:ext>
            </a:extLst>
          </p:cNvPr>
          <p:cNvSpPr txBox="1"/>
          <p:nvPr/>
        </p:nvSpPr>
        <p:spPr>
          <a:xfrm>
            <a:off x="6039305" y="6173858"/>
            <a:ext cx="2162359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Boundary Condition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AFCD6CE-BBF4-407A-A4DA-4D4E2A9118FC}"/>
              </a:ext>
            </a:extLst>
          </p:cNvPr>
          <p:cNvSpPr/>
          <p:nvPr/>
        </p:nvSpPr>
        <p:spPr>
          <a:xfrm>
            <a:off x="8110412" y="6227023"/>
            <a:ext cx="365006" cy="226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129167-CFB7-4B07-9218-37038FF5276E}"/>
              </a:ext>
            </a:extLst>
          </p:cNvPr>
          <p:cNvSpPr txBox="1"/>
          <p:nvPr/>
        </p:nvSpPr>
        <p:spPr>
          <a:xfrm>
            <a:off x="3911882" y="5660967"/>
            <a:ext cx="169147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Initial Condition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E9345D95-4922-4AE8-AC83-498FD23BF1A1}"/>
              </a:ext>
            </a:extLst>
          </p:cNvPr>
          <p:cNvSpPr/>
          <p:nvPr/>
        </p:nvSpPr>
        <p:spPr>
          <a:xfrm rot="9266581">
            <a:off x="3579578" y="5886282"/>
            <a:ext cx="365006" cy="226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CCB5789-91F4-45A3-94EE-A2093789C458}"/>
              </a:ext>
            </a:extLst>
          </p:cNvPr>
          <p:cNvCxnSpPr>
            <a:cxnSpLocks/>
          </p:cNvCxnSpPr>
          <p:nvPr/>
        </p:nvCxnSpPr>
        <p:spPr>
          <a:xfrm flipV="1">
            <a:off x="10514938" y="1673098"/>
            <a:ext cx="162588" cy="4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8797AFB-3108-46A8-A52D-AC173E6AAA9D}"/>
              </a:ext>
            </a:extLst>
          </p:cNvPr>
          <p:cNvSpPr/>
          <p:nvPr/>
        </p:nvSpPr>
        <p:spPr>
          <a:xfrm>
            <a:off x="3145501" y="2834606"/>
            <a:ext cx="9760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Initial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Value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Problem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484219E-DADB-4A25-804B-D6EAC47B2637}"/>
              </a:ext>
            </a:extLst>
          </p:cNvPr>
          <p:cNvSpPr/>
          <p:nvPr/>
        </p:nvSpPr>
        <p:spPr>
          <a:xfrm>
            <a:off x="9433028" y="2552878"/>
            <a:ext cx="11632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Two Point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Boundary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Value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Problem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560E4EC-C5C2-4610-8368-5BB87D3D8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7297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419161BA-84E7-494D-A71F-876558C3D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" y="-91336"/>
            <a:ext cx="12188661" cy="694933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1552B9C-4009-4B5C-8D2D-A200494189C7}"/>
              </a:ext>
            </a:extLst>
          </p:cNvPr>
          <p:cNvSpPr/>
          <p:nvPr/>
        </p:nvSpPr>
        <p:spPr>
          <a:xfrm>
            <a:off x="8467776" y="1660925"/>
            <a:ext cx="3509287" cy="19651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C73D4F4-7636-4860-9DF0-C3E3101BE726}"/>
                  </a:ext>
                </a:extLst>
              </p:cNvPr>
              <p:cNvSpPr/>
              <p:nvPr/>
            </p:nvSpPr>
            <p:spPr>
              <a:xfrm>
                <a:off x="8813922" y="2252980"/>
                <a:ext cx="2858123" cy="107334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  <a:latin typeface="Calibri,Arial,Helvetica,sans-serif"/>
                  </a:rPr>
                  <a:t>A function of  </a:t>
                </a:r>
                <a:r>
                  <a:rPr lang="en-US" i="1" dirty="0">
                    <a:solidFill>
                      <a:srgbClr val="FF0000"/>
                    </a:solidFill>
                    <a:latin typeface="Calibri,Arial,Helvetica,sans-serif"/>
                  </a:rPr>
                  <a:t>t</a:t>
                </a:r>
                <a:r>
                  <a:rPr lang="en-US" dirty="0">
                    <a:solidFill>
                      <a:srgbClr val="FF0000"/>
                    </a:solidFill>
                    <a:latin typeface="Calibri,Arial,Helvetica,sans-serif"/>
                  </a:rPr>
                  <a:t>  that we call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C73D4F4-7636-4860-9DF0-C3E3101BE7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3922" y="2252980"/>
                <a:ext cx="2858123" cy="10733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F07D12CF-FC8E-427C-B5FA-D0F48737D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3373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     The Big Questions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11FF21-8F52-4F94-BE5F-0348B856EDCF}"/>
              </a:ext>
            </a:extLst>
          </p:cNvPr>
          <p:cNvSpPr/>
          <p:nvPr/>
        </p:nvSpPr>
        <p:spPr>
          <a:xfrm>
            <a:off x="3031780" y="110502"/>
            <a:ext cx="72443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,Arial,Helvetica,sans-serif"/>
              </a:rPr>
              <a:t>When you are solving a nonlinear two-point boundary value problem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CE033C-59EE-4D48-A372-065278EB00A2}"/>
              </a:ext>
            </a:extLst>
          </p:cNvPr>
          <p:cNvSpPr/>
          <p:nvPr/>
        </p:nvSpPr>
        <p:spPr>
          <a:xfrm>
            <a:off x="824472" y="1069999"/>
            <a:ext cx="3471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,Arial,Helvetica,sans-serif"/>
              </a:rPr>
              <a:t>Exactly, what information is given? 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5B2BAA-E31F-4AFB-B11E-95383C222460}"/>
              </a:ext>
            </a:extLst>
          </p:cNvPr>
          <p:cNvSpPr/>
          <p:nvPr/>
        </p:nvSpPr>
        <p:spPr>
          <a:xfrm>
            <a:off x="212641" y="5222906"/>
            <a:ext cx="3083441" cy="11459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6A3F19-4BAB-4EE2-B8FE-B950AE5DB979}"/>
              </a:ext>
            </a:extLst>
          </p:cNvPr>
          <p:cNvSpPr/>
          <p:nvPr/>
        </p:nvSpPr>
        <p:spPr>
          <a:xfrm>
            <a:off x="359677" y="5309026"/>
            <a:ext cx="2920409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Calibri,Arial,Helvetica,sans-serif"/>
              </a:rPr>
              <a:t>We can think of the set of all solutions to the differential equation as a vector field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78D26E-FFD4-480D-9A05-C8F8F1EF1167}"/>
              </a:ext>
            </a:extLst>
          </p:cNvPr>
          <p:cNvSpPr/>
          <p:nvPr/>
        </p:nvSpPr>
        <p:spPr>
          <a:xfrm>
            <a:off x="8666030" y="1031880"/>
            <a:ext cx="313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,Arial,Helvetica,sans-serif"/>
              </a:rPr>
              <a:t>What do you need to solve for?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7ECE01-FFFD-4EBF-BD4B-80324AAC0977}"/>
              </a:ext>
            </a:extLst>
          </p:cNvPr>
          <p:cNvSpPr/>
          <p:nvPr/>
        </p:nvSpPr>
        <p:spPr>
          <a:xfrm>
            <a:off x="214937" y="1675973"/>
            <a:ext cx="4625163" cy="33576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41137B-595A-4786-ADE8-CF7EC72250B5}"/>
              </a:ext>
            </a:extLst>
          </p:cNvPr>
          <p:cNvSpPr/>
          <p:nvPr/>
        </p:nvSpPr>
        <p:spPr>
          <a:xfrm>
            <a:off x="981412" y="1675973"/>
            <a:ext cx="363747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,Arial,Helvetica,sans-serif"/>
              </a:rPr>
              <a:t>What you are given</a:t>
            </a:r>
            <a:endParaRPr lang="en-US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27FE7C-27E7-4535-B8E4-445B461535B9}"/>
              </a:ext>
            </a:extLst>
          </p:cNvPr>
          <p:cNvSpPr/>
          <p:nvPr/>
        </p:nvSpPr>
        <p:spPr>
          <a:xfrm>
            <a:off x="609600" y="2326885"/>
            <a:ext cx="3900891" cy="3782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Calibri,Arial,Helvetica,sans-serif"/>
              </a:rPr>
              <a:t>An ordinary differential equation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1CD36B-C9E5-4BD6-95BF-2A4369D81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" y="4250452"/>
            <a:ext cx="3900891" cy="457200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4717D8-DF51-488A-8465-A162762B62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2705100"/>
            <a:ext cx="3900891" cy="723900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44F7CD-1C0F-4332-B7A3-407780023370}"/>
              </a:ext>
            </a:extLst>
          </p:cNvPr>
          <p:cNvSpPr/>
          <p:nvPr/>
        </p:nvSpPr>
        <p:spPr>
          <a:xfrm>
            <a:off x="609600" y="3897540"/>
            <a:ext cx="390089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Calibri,Arial,Helvetica,sans-serif"/>
              </a:rPr>
              <a:t>A set of constraints or conditions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3DCDB5-53C4-4EF6-8053-0BB7620C10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3012" y="1660925"/>
            <a:ext cx="3301852" cy="337273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DD9DB34-D63E-4D6C-BBBE-28F0375D30F3}"/>
              </a:ext>
            </a:extLst>
          </p:cNvPr>
          <p:cNvSpPr/>
          <p:nvPr/>
        </p:nvSpPr>
        <p:spPr>
          <a:xfrm>
            <a:off x="3672399" y="5222906"/>
            <a:ext cx="2865786" cy="11459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F1F140-8144-436B-A076-D2A90AD8A738}"/>
              </a:ext>
            </a:extLst>
          </p:cNvPr>
          <p:cNvSpPr/>
          <p:nvPr/>
        </p:nvSpPr>
        <p:spPr>
          <a:xfrm>
            <a:off x="3812272" y="5309026"/>
            <a:ext cx="2615788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,Arial,Helvetica,sans-serif"/>
              </a:rPr>
              <a:t>We just don’t know which of the paths through this field should be chosen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300B26-695D-4C41-B4BB-606907794828}"/>
              </a:ext>
            </a:extLst>
          </p:cNvPr>
          <p:cNvSpPr/>
          <p:nvPr/>
        </p:nvSpPr>
        <p:spPr>
          <a:xfrm>
            <a:off x="6882604" y="5222906"/>
            <a:ext cx="2865786" cy="11459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73AD91-9964-48DA-A950-4EDD2CC8D0EF}"/>
              </a:ext>
            </a:extLst>
          </p:cNvPr>
          <p:cNvSpPr/>
          <p:nvPr/>
        </p:nvSpPr>
        <p:spPr>
          <a:xfrm>
            <a:off x="7034599" y="5309026"/>
            <a:ext cx="2615788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,Arial,Helvetica,sans-serif"/>
              </a:rPr>
              <a:t>We could just say it is the path that goes through a particular point  (IVP)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ACFE585-83A4-40BB-920C-E3DCA7BBFE3C}"/>
              </a:ext>
            </a:extLst>
          </p:cNvPr>
          <p:cNvSpPr/>
          <p:nvPr/>
        </p:nvSpPr>
        <p:spPr>
          <a:xfrm>
            <a:off x="8467776" y="3886690"/>
            <a:ext cx="3509287" cy="11459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F2A5023-8527-4960-8A89-864A36DD2F4E}"/>
              </a:ext>
            </a:extLst>
          </p:cNvPr>
          <p:cNvSpPr/>
          <p:nvPr/>
        </p:nvSpPr>
        <p:spPr>
          <a:xfrm>
            <a:off x="8541440" y="3962833"/>
            <a:ext cx="3361957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,Arial,Helvetica,sans-serif"/>
              </a:rPr>
              <a:t>Or we could say it is the path that satisfies some other constraints or boundary conditions  (TPBVP)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147F51-2EE4-486B-BBA3-3EA53271ECB5}"/>
              </a:ext>
            </a:extLst>
          </p:cNvPr>
          <p:cNvSpPr/>
          <p:nvPr/>
        </p:nvSpPr>
        <p:spPr>
          <a:xfrm>
            <a:off x="9269726" y="1675973"/>
            <a:ext cx="16562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,Arial,Helvetica,sans-serif"/>
              </a:rPr>
              <a:t>A solution</a:t>
            </a:r>
            <a:endParaRPr lang="en-US" sz="2800" dirty="0"/>
          </a:p>
        </p:txBody>
      </p:sp>
      <p:sp>
        <p:nvSpPr>
          <p:cNvPr id="30" name="Arrow: Bent-Up 29">
            <a:extLst>
              <a:ext uri="{FF2B5EF4-FFF2-40B4-BE49-F238E27FC236}">
                <a16:creationId xmlns:a16="http://schemas.microsoft.com/office/drawing/2014/main" id="{33CF9577-0534-4C5F-A848-CC85C3A13AC6}"/>
              </a:ext>
            </a:extLst>
          </p:cNvPr>
          <p:cNvSpPr/>
          <p:nvPr/>
        </p:nvSpPr>
        <p:spPr>
          <a:xfrm>
            <a:off x="9889752" y="5182027"/>
            <a:ext cx="848786" cy="825960"/>
          </a:xfrm>
          <a:prstGeom prst="bentUp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DA5851D-CFF5-4708-9B7E-F077B9735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40630"/>
      </p:ext>
    </p:extLst>
  </p:cSld>
  <p:clrMapOvr>
    <a:masterClrMapping/>
  </p:clrMapOvr>
  <p:transition advTm="89122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0C1D2-BDB7-4E3E-B1A6-1A4FCC8A8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028" y="173592"/>
            <a:ext cx="10823944" cy="147002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Numerical Solution of </a:t>
            </a:r>
            <a:br>
              <a:rPr lang="en-US" sz="32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sz="3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Nonlinear Two-Point Boundary Value 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7">
                <a:extLst>
                  <a:ext uri="{FF2B5EF4-FFF2-40B4-BE49-F238E27FC236}">
                    <a16:creationId xmlns:a16="http://schemas.microsoft.com/office/drawing/2014/main" id="{381867D2-8134-4604-949C-5BF51127E1C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689177" y="1675866"/>
                <a:ext cx="4502498" cy="22512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anchor="ctr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:endParaRPr lang="en-US" sz="9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>
                  <a:buNone/>
                </a:pPr>
                <a:r>
                  <a:rPr lang="en-US" sz="1400" dirty="0">
                    <a:solidFill>
                      <a:srgbClr val="00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subject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to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the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two</m:t>
                    </m:r>
                    <m:r>
                      <m:rPr>
                        <m:nor/>
                      </m:rPr>
                      <a:rPr lang="en-US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point</m:t>
                    </m:r>
                    <m:r>
                      <m:rPr>
                        <m:nor/>
                      </m:rPr>
                      <a:rPr lang="en-US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boundary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condition</m:t>
                    </m:r>
                  </m:oMath>
                </a14:m>
                <a:endParaRPr lang="en-US" sz="14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:endParaRPr lang="en-US" sz="9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Object 7">
                <a:extLst>
                  <a:ext uri="{FF2B5EF4-FFF2-40B4-BE49-F238E27FC236}">
                    <a16:creationId xmlns:a16="http://schemas.microsoft.com/office/drawing/2014/main" id="{381867D2-8134-4604-949C-5BF51127E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89177" y="1675866"/>
                <a:ext cx="4502498" cy="22512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DAED62E-B8A6-4FCE-9037-5E5FA7FA2779}"/>
              </a:ext>
            </a:extLst>
          </p:cNvPr>
          <p:cNvGrpSpPr/>
          <p:nvPr/>
        </p:nvGrpSpPr>
        <p:grpSpPr>
          <a:xfrm>
            <a:off x="1031312" y="1513028"/>
            <a:ext cx="4560741" cy="2782743"/>
            <a:chOff x="1535259" y="1643617"/>
            <a:chExt cx="5067300" cy="309182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ADD31B6-98D0-4B7C-9BD5-D5B97B4A05EE}"/>
                </a:ext>
              </a:extLst>
            </p:cNvPr>
            <p:cNvGrpSpPr/>
            <p:nvPr/>
          </p:nvGrpSpPr>
          <p:grpSpPr>
            <a:xfrm>
              <a:off x="1535259" y="1643617"/>
              <a:ext cx="5067300" cy="3091821"/>
              <a:chOff x="3332771" y="1757806"/>
              <a:chExt cx="5067300" cy="3091821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A482206C-5F74-4E74-9F4B-44606F0A653C}"/>
                  </a:ext>
                </a:extLst>
              </p:cNvPr>
              <p:cNvGrpSpPr/>
              <p:nvPr/>
            </p:nvGrpSpPr>
            <p:grpSpPr>
              <a:xfrm>
                <a:off x="3332771" y="1757806"/>
                <a:ext cx="5067300" cy="3091821"/>
                <a:chOff x="6794663" y="1508563"/>
                <a:chExt cx="5067300" cy="3091821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A8A72B0D-D842-494F-9268-B4D340BEF264}"/>
                    </a:ext>
                  </a:extLst>
                </p:cNvPr>
                <p:cNvGrpSpPr/>
                <p:nvPr/>
              </p:nvGrpSpPr>
              <p:grpSpPr>
                <a:xfrm>
                  <a:off x="6794663" y="1508563"/>
                  <a:ext cx="5067300" cy="3091821"/>
                  <a:chOff x="3445392" y="2189051"/>
                  <a:chExt cx="5067300" cy="3091821"/>
                </a:xfrm>
              </p:grpSpPr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3A2A8FD2-FC9E-42A1-8378-CB90ADDAF8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445392" y="2189051"/>
                    <a:ext cx="5067300" cy="3028950"/>
                  </a:xfrm>
                  <a:prstGeom prst="rect">
                    <a:avLst/>
                  </a:prstGeom>
                </p:spPr>
              </p:pic>
              <p:cxnSp>
                <p:nvCxnSpPr>
                  <p:cNvPr id="5" name="Straight Connector 4">
                    <a:extLst>
                      <a:ext uri="{FF2B5EF4-FFF2-40B4-BE49-F238E27FC236}">
                        <a16:creationId xmlns:a16="http://schemas.microsoft.com/office/drawing/2014/main" id="{486830E3-1335-435A-9413-023831502EC5}"/>
                      </a:ext>
                    </a:extLst>
                  </p:cNvPr>
                  <p:cNvCxnSpPr/>
                  <p:nvPr/>
                </p:nvCxnSpPr>
                <p:spPr>
                  <a:xfrm>
                    <a:off x="7378995" y="2307265"/>
                    <a:ext cx="0" cy="260497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" name="Rectangle 9">
                        <a:extLst>
                          <a:ext uri="{FF2B5EF4-FFF2-40B4-BE49-F238E27FC236}">
                            <a16:creationId xmlns:a16="http://schemas.microsoft.com/office/drawing/2014/main" id="{D95BEFA4-B3AA-47E3-85BF-1B54AF0412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65667" y="4789584"/>
                        <a:ext cx="505716" cy="491288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10" name="Rectangle 9">
                        <a:extLst>
                          <a:ext uri="{FF2B5EF4-FFF2-40B4-BE49-F238E27FC236}">
                            <a16:creationId xmlns:a16="http://schemas.microsoft.com/office/drawing/2014/main" id="{D95BEFA4-B3AA-47E3-85BF-1B54AF0412A9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165667" y="4789584"/>
                        <a:ext cx="505716" cy="491288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b="-2465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90931E8A-7CCA-44C9-A1FF-A3021E969F52}"/>
                      </a:ext>
                    </a:extLst>
                  </p:cNvPr>
                  <p:cNvSpPr/>
                  <p:nvPr/>
                </p:nvSpPr>
                <p:spPr>
                  <a:xfrm>
                    <a:off x="7307238" y="2262988"/>
                    <a:ext cx="143514" cy="143514"/>
                  </a:xfrm>
                  <a:prstGeom prst="ellipse">
                    <a:avLst/>
                  </a:pr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FE9870D3-AB0C-4D91-86B1-67BFA0692811}"/>
                      </a:ext>
                    </a:extLst>
                  </p:cNvPr>
                  <p:cNvSpPr/>
                  <p:nvPr/>
                </p:nvSpPr>
                <p:spPr>
                  <a:xfrm>
                    <a:off x="4288465" y="4245935"/>
                    <a:ext cx="143514" cy="143514"/>
                  </a:xfrm>
                  <a:prstGeom prst="ellipse">
                    <a:avLst/>
                  </a:pr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F8033A97-303C-4053-914B-DEC0EF95A7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9788" y="1514137"/>
                      <a:ext cx="605150" cy="41133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F8033A97-303C-4053-914B-DEC0EF95A70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909788" y="1514137"/>
                      <a:ext cx="605150" cy="411331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r="-11236" b="-2131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484219E-DADB-4A25-804B-D6EAC47B2637}"/>
                  </a:ext>
                </a:extLst>
              </p:cNvPr>
              <p:cNvSpPr/>
              <p:nvPr/>
            </p:nvSpPr>
            <p:spPr>
              <a:xfrm>
                <a:off x="6013690" y="3205673"/>
                <a:ext cx="1273307" cy="10258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Boundary </a:t>
                </a:r>
              </a:p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Value</a:t>
                </a:r>
              </a:p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Problem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831640AB-8A11-4F66-B329-009534CFD4EA}"/>
                    </a:ext>
                  </a:extLst>
                </p:cNvPr>
                <p:cNvSpPr/>
                <p:nvPr/>
              </p:nvSpPr>
              <p:spPr>
                <a:xfrm>
                  <a:off x="1535259" y="3537101"/>
                  <a:ext cx="60515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831640AB-8A11-4F66-B329-009534CFD4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5259" y="3537101"/>
                  <a:ext cx="605150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7778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AB500E-C2C7-4557-90D9-5F61DA7089D3}"/>
                  </a:ext>
                </a:extLst>
              </p:cNvPr>
              <p:cNvSpPr txBox="1"/>
              <p:nvPr/>
            </p:nvSpPr>
            <p:spPr>
              <a:xfrm>
                <a:off x="1513321" y="4410320"/>
                <a:ext cx="4078732" cy="224035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algn="ctr"/>
                <a:endParaRPr lang="en-US" dirty="0"/>
              </a:p>
              <a:p>
                <a:pPr algn="ctr"/>
                <a:r>
                  <a:rPr lang="en-US" sz="1400" dirty="0"/>
                  <a:t>subject to the boundary conditions</a:t>
                </a:r>
              </a:p>
              <a:p>
                <a:pPr algn="ctr"/>
                <a:endParaRPr lang="en-US" sz="1400" dirty="0"/>
              </a:p>
              <a:p>
                <a:pPr algn="ctr"/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)=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)=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AB500E-C2C7-4557-90D9-5F61DA708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321" y="4410320"/>
                <a:ext cx="4078732" cy="22403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65F9CCAC-EE0E-4EEB-B1F0-C097E1C07324}"/>
              </a:ext>
            </a:extLst>
          </p:cNvPr>
          <p:cNvSpPr txBox="1"/>
          <p:nvPr/>
        </p:nvSpPr>
        <p:spPr>
          <a:xfrm>
            <a:off x="5792290" y="5149398"/>
            <a:ext cx="4203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 textbook describes the problem using a second-order differential equation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E0A4C250-757C-4BC3-937C-2BF13FE54448}"/>
              </a:ext>
            </a:extLst>
          </p:cNvPr>
          <p:cNvSpPr/>
          <p:nvPr/>
        </p:nvSpPr>
        <p:spPr>
          <a:xfrm rot="10800000">
            <a:off x="5143513" y="5217381"/>
            <a:ext cx="559291" cy="255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0639E0-ECBF-4C13-8974-D03531986B03}"/>
              </a:ext>
            </a:extLst>
          </p:cNvPr>
          <p:cNvSpPr txBox="1"/>
          <p:nvPr/>
        </p:nvSpPr>
        <p:spPr>
          <a:xfrm>
            <a:off x="5792290" y="4295771"/>
            <a:ext cx="4078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We will describe the problem using a first-order differential equation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3672274A-9396-49C8-860A-0A2B500DD1E4}"/>
              </a:ext>
            </a:extLst>
          </p:cNvPr>
          <p:cNvSpPr/>
          <p:nvPr/>
        </p:nvSpPr>
        <p:spPr>
          <a:xfrm rot="16200000">
            <a:off x="7205102" y="3831948"/>
            <a:ext cx="559291" cy="255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831285-1E85-4147-8E9C-0075B08A98C8}"/>
              </a:ext>
            </a:extLst>
          </p:cNvPr>
          <p:cNvSpPr txBox="1"/>
          <p:nvPr/>
        </p:nvSpPr>
        <p:spPr>
          <a:xfrm>
            <a:off x="5290914" y="6038077"/>
            <a:ext cx="5206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These problems are more difficult to </a:t>
            </a:r>
          </a:p>
          <a:p>
            <a:pPr algn="ctr"/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solve than initial value problems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F0D6F1FE-524F-43A9-8916-9B336240008D}"/>
              </a:ext>
            </a:extLst>
          </p:cNvPr>
          <p:cNvSpPr/>
          <p:nvPr/>
        </p:nvSpPr>
        <p:spPr>
          <a:xfrm>
            <a:off x="10217469" y="6329344"/>
            <a:ext cx="559291" cy="255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BBF0161-0241-4DE1-8236-0772CC19E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2477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7E939-388B-4CA6-9955-AA259E549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9763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An Initial Value Method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Also Known as the Shooting Method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8FF62-7016-43BA-9ECE-FD193F884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534" y="2126511"/>
            <a:ext cx="4288465" cy="2784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DE544C-CC12-4E7A-A151-2D38CC286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582" y="2124761"/>
            <a:ext cx="3953652" cy="28127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A07663-8B57-4946-AE48-C4380F3CC559}"/>
              </a:ext>
            </a:extLst>
          </p:cNvPr>
          <p:cNvSpPr txBox="1"/>
          <p:nvPr/>
        </p:nvSpPr>
        <p:spPr>
          <a:xfrm flipH="1">
            <a:off x="4096721" y="5296907"/>
            <a:ext cx="4430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Solves the differential equation at each iteration and solves the boundary conditions only after the iterations converge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6D7911-68BA-4A9B-B324-1B587ED47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9725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7E939-388B-4CA6-9955-AA259E549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97639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Boundary Value Method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3A0C0D-8A71-4983-94F0-3161FC820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876" y="2121049"/>
            <a:ext cx="3429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4C9E83-EC50-4FDA-9D88-BB5825B7D63C}"/>
              </a:ext>
            </a:extLst>
          </p:cNvPr>
          <p:cNvSpPr txBox="1"/>
          <p:nvPr/>
        </p:nvSpPr>
        <p:spPr>
          <a:xfrm flipH="1">
            <a:off x="6924983" y="3096885"/>
            <a:ext cx="2750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Solves the boundary conditions at each iteration and solves the differential equation only after the iterations converge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D822B4-4899-4E9A-8D80-4C638691199D}"/>
              </a:ext>
            </a:extLst>
          </p:cNvPr>
          <p:cNvSpPr/>
          <p:nvPr/>
        </p:nvSpPr>
        <p:spPr>
          <a:xfrm>
            <a:off x="3755588" y="1915117"/>
            <a:ext cx="2575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boundary conditions 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8542729-5E5D-4060-8202-5976F75B901D}"/>
              </a:ext>
            </a:extLst>
          </p:cNvPr>
          <p:cNvCxnSpPr>
            <a:cxnSpLocks/>
          </p:cNvCxnSpPr>
          <p:nvPr/>
        </p:nvCxnSpPr>
        <p:spPr>
          <a:xfrm flipH="1">
            <a:off x="6018028" y="2305715"/>
            <a:ext cx="77972" cy="11658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3C1E19-97A3-4A5C-BC7A-3BDE326ED415}"/>
              </a:ext>
            </a:extLst>
          </p:cNvPr>
          <p:cNvCxnSpPr>
            <a:cxnSpLocks/>
          </p:cNvCxnSpPr>
          <p:nvPr/>
        </p:nvCxnSpPr>
        <p:spPr>
          <a:xfrm>
            <a:off x="3912781" y="2324468"/>
            <a:ext cx="127591" cy="12211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82820CE-18BE-4E09-976E-A6DC11AF1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1837E3-769C-4BCF-A9CA-2F970EEAA8D6}"/>
              </a:ext>
            </a:extLst>
          </p:cNvPr>
          <p:cNvSpPr txBox="1"/>
          <p:nvPr/>
        </p:nvSpPr>
        <p:spPr>
          <a:xfrm flipH="1">
            <a:off x="6924983" y="5022710"/>
            <a:ext cx="3101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Note: You will not be responsible for Section 11.2 topics or boundary value methods on the final exam</a:t>
            </a:r>
          </a:p>
        </p:txBody>
      </p:sp>
    </p:spTree>
    <p:extLst>
      <p:ext uri="{BB962C8B-B14F-4D97-AF65-F5344CB8AC3E}">
        <p14:creationId xmlns:p14="http://schemas.microsoft.com/office/powerpoint/2010/main" val="269503023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4F2A4-75E6-4451-B034-41E590FC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Two Approaches to Solving a Nonlinear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Two-Point Boundary Value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5DE25-5EC8-4E7D-9A10-58ECB92A4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02372" cy="4525963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Shooting Method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EDADC1-DBFB-42CA-96CC-B128C6F31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0949" y="1610835"/>
            <a:ext cx="6042837" cy="4525963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The Boundary Value Method Approach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88FC4-C805-42CE-B931-34CC6E38E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811" y="2344739"/>
            <a:ext cx="2647950" cy="3781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A35506-3F14-4110-9B02-E9966A03D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610" y="2344739"/>
            <a:ext cx="3552825" cy="3743325"/>
          </a:xfrm>
          <a:prstGeom prst="rect">
            <a:avLst/>
          </a:prstGeom>
          <a:solidFill>
            <a:srgbClr val="FF0000"/>
          </a:solidFill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53C7F7-F1D7-4FBA-AB49-0652DAF66CBA}"/>
              </a:ext>
            </a:extLst>
          </p:cNvPr>
          <p:cNvCxnSpPr/>
          <p:nvPr/>
        </p:nvCxnSpPr>
        <p:spPr>
          <a:xfrm>
            <a:off x="6996223" y="3593805"/>
            <a:ext cx="350875" cy="2800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F70A98-6C5C-42B6-BD42-1EA98F3D8349}"/>
              </a:ext>
            </a:extLst>
          </p:cNvPr>
          <p:cNvCxnSpPr>
            <a:cxnSpLocks/>
          </p:cNvCxnSpPr>
          <p:nvPr/>
        </p:nvCxnSpPr>
        <p:spPr>
          <a:xfrm flipH="1" flipV="1">
            <a:off x="7882262" y="4338091"/>
            <a:ext cx="255183" cy="2398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ECCE66E-7EC6-4EEC-B87A-4BAF4E756162}"/>
              </a:ext>
            </a:extLst>
          </p:cNvPr>
          <p:cNvSpPr/>
          <p:nvPr/>
        </p:nvSpPr>
        <p:spPr>
          <a:xfrm>
            <a:off x="9377916" y="2934586"/>
            <a:ext cx="95693" cy="11695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5AB959-E0ED-43DE-BF23-07BA46DF89EB}"/>
              </a:ext>
            </a:extLst>
          </p:cNvPr>
          <p:cNvSpPr/>
          <p:nvPr/>
        </p:nvSpPr>
        <p:spPr>
          <a:xfrm rot="11848015">
            <a:off x="6361814" y="5383622"/>
            <a:ext cx="95693" cy="11695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6E18CE9-D75B-4577-9009-CFA80705B1BA}"/>
              </a:ext>
            </a:extLst>
          </p:cNvPr>
          <p:cNvSpPr/>
          <p:nvPr/>
        </p:nvSpPr>
        <p:spPr>
          <a:xfrm rot="11848015">
            <a:off x="1835878" y="5716783"/>
            <a:ext cx="95693" cy="11695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633F65-825D-44A0-A16F-F49CA7492842}"/>
              </a:ext>
            </a:extLst>
          </p:cNvPr>
          <p:cNvCxnSpPr>
            <a:cxnSpLocks/>
          </p:cNvCxnSpPr>
          <p:nvPr/>
        </p:nvCxnSpPr>
        <p:spPr>
          <a:xfrm flipH="1" flipV="1">
            <a:off x="2558894" y="5442101"/>
            <a:ext cx="255183" cy="2398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C3DC72F-F97D-4246-AE98-3E63F8BEF239}"/>
              </a:ext>
            </a:extLst>
          </p:cNvPr>
          <p:cNvCxnSpPr>
            <a:cxnSpLocks/>
          </p:cNvCxnSpPr>
          <p:nvPr/>
        </p:nvCxnSpPr>
        <p:spPr>
          <a:xfrm>
            <a:off x="2686485" y="2934586"/>
            <a:ext cx="464280" cy="5422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71BC5270-847C-489C-A060-C19ADCF07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814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D1556-76FD-447F-90F5-0858F1C01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9972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Programming Assignment #5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7811F0-A90C-4CF3-960D-EBA79ACDECF3}"/>
              </a:ext>
            </a:extLst>
          </p:cNvPr>
          <p:cNvSpPr/>
          <p:nvPr/>
        </p:nvSpPr>
        <p:spPr>
          <a:xfrm>
            <a:off x="2984202" y="115854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Numerical Solution of a Two-Point Boundary-Value Problem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3">
                <a:extLst>
                  <a:ext uri="{FF2B5EF4-FFF2-40B4-BE49-F238E27FC236}">
                    <a16:creationId xmlns:a16="http://schemas.microsoft.com/office/drawing/2014/main" id="{DB243C5C-3F73-46B9-9877-75D5E00502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9753" y="1660842"/>
                <a:ext cx="4346034" cy="5356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num>
                      <m:den>
                        <m:r>
                          <a:rPr lang="en-US" sz="20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20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i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mbria Math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r>
                      <a:rPr lang="en-US" altLang="en-US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altLang="en-US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+0.09 </m:t>
                    </m:r>
                    <m:sSup>
                      <m:sSupPr>
                        <m:ctrlPr>
                          <a:rPr lang="en-US" altLang="en-US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i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en-US" b="0" i="0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cos</m:t>
                    </m:r>
                    <m:r>
                      <a:rPr lang="en-US" altLang="en-US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⁡(10 </m:t>
                    </m:r>
                    <m:r>
                      <a:rPr lang="en-US" altLang="en-US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altLang="en-US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i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</a:t>
                </a:r>
                <a:endParaRPr lang="en-US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 3">
                <a:extLst>
                  <a:ext uri="{FF2B5EF4-FFF2-40B4-BE49-F238E27FC236}">
                    <a16:creationId xmlns:a16="http://schemas.microsoft.com/office/drawing/2014/main" id="{DB243C5C-3F73-46B9-9877-75D5E00502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9753" y="1660842"/>
                <a:ext cx="4346034" cy="535659"/>
              </a:xfrm>
              <a:prstGeom prst="rect">
                <a:avLst/>
              </a:prstGeom>
              <a:blipFill>
                <a:blip r:embed="rId4"/>
                <a:stretch>
                  <a:fillRect b="-340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3">
                <a:extLst>
                  <a:ext uri="{FF2B5EF4-FFF2-40B4-BE49-F238E27FC236}">
                    <a16:creationId xmlns:a16="http://schemas.microsoft.com/office/drawing/2014/main" id="{CD1131BF-60CD-4F25-92E0-EF916013C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9021" y="2300496"/>
                <a:ext cx="4346034" cy="41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 dirty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−3.0=0</m:t>
                      </m:r>
                    </m:oMath>
                  </m:oMathPara>
                </a14:m>
                <a:endParaRPr lang="en-US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3">
                <a:extLst>
                  <a:ext uri="{FF2B5EF4-FFF2-40B4-BE49-F238E27FC236}">
                    <a16:creationId xmlns:a16="http://schemas.microsoft.com/office/drawing/2014/main" id="{CD1131BF-60CD-4F25-92E0-EF916013C0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29021" y="2300496"/>
                <a:ext cx="4346034" cy="411331"/>
              </a:xfrm>
              <a:prstGeom prst="rect">
                <a:avLst/>
              </a:prstGeom>
              <a:blipFill>
                <a:blip r:embed="rId5"/>
                <a:stretch>
                  <a:fillRect b="-882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C56F8FA9-23EE-4F90-8176-496A8696DA82}"/>
              </a:ext>
            </a:extLst>
          </p:cNvPr>
          <p:cNvSpPr/>
          <p:nvPr/>
        </p:nvSpPr>
        <p:spPr>
          <a:xfrm>
            <a:off x="7446869" y="1437875"/>
            <a:ext cx="23509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differential equation</a:t>
            </a:r>
            <a:r>
              <a:rPr lang="en-US" altLang="en-US" sz="4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ED9AC7-08DB-463C-AD04-B60B0B7496F9}"/>
              </a:ext>
            </a:extLst>
          </p:cNvPr>
          <p:cNvSpPr/>
          <p:nvPr/>
        </p:nvSpPr>
        <p:spPr>
          <a:xfrm>
            <a:off x="7451256" y="2310596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boundary condition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183778B8-FDF0-43FC-87C9-386A6F03A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561" y="2974602"/>
            <a:ext cx="4558664" cy="280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hlinkClick r:id="rId7"/>
            <a:extLst>
              <a:ext uri="{FF2B5EF4-FFF2-40B4-BE49-F238E27FC236}">
                <a16:creationId xmlns:a16="http://schemas.microsoft.com/office/drawing/2014/main" id="{905AD4EE-1297-4C84-B139-3930005F50D0}"/>
              </a:ext>
            </a:extLst>
          </p:cNvPr>
          <p:cNvSpPr/>
          <p:nvPr/>
        </p:nvSpPr>
        <p:spPr>
          <a:xfrm>
            <a:off x="7375451" y="4129642"/>
            <a:ext cx="31678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accent6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https://sceweb.uhcl.edu/feagin/courses/tpbvp.html</a:t>
            </a:r>
            <a:endParaRPr lang="en-US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ADDB41-E5AA-4F3A-88C4-7168BA162890}"/>
              </a:ext>
            </a:extLst>
          </p:cNvPr>
          <p:cNvSpPr/>
          <p:nvPr/>
        </p:nvSpPr>
        <p:spPr>
          <a:xfrm>
            <a:off x="7407350" y="2892526"/>
            <a:ext cx="3004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</a:rPr>
              <a:t>Note:  Please consult </a:t>
            </a:r>
          </a:p>
          <a:p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</a:rPr>
              <a:t>the following webpage 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</a:rPr>
              <a:t>for details about 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</a:rPr>
              <a:t>the assignment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739298A-E25D-4025-8A40-6A70DBAE5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1834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8A649D8-541D-48DE-B575-B71ED9932700}"/>
              </a:ext>
            </a:extLst>
          </p:cNvPr>
          <p:cNvSpPr/>
          <p:nvPr/>
        </p:nvSpPr>
        <p:spPr>
          <a:xfrm>
            <a:off x="335464" y="2912313"/>
            <a:ext cx="5374220" cy="331806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58EB11F-3048-45E3-9547-FBA5DC348814}"/>
              </a:ext>
            </a:extLst>
          </p:cNvPr>
          <p:cNvSpPr/>
          <p:nvPr/>
        </p:nvSpPr>
        <p:spPr>
          <a:xfrm>
            <a:off x="649781" y="1324078"/>
            <a:ext cx="4225380" cy="1314499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090591-1043-4B3B-9305-03E8ED012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9335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Implementation of a Shooting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7AAA1-5ED0-4E68-BBF8-0B0A85B6B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166" y="2981014"/>
            <a:ext cx="5486400" cy="2515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        Some advice from your instructor: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To accomplish Programming Assignment #5 successfully, you should think about the problem as primarily a problem of finding a zero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(and you should make use of your Assignment #2 Secant method program to find the zero).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38D4FB6-0B72-42C4-90C3-80F2CEC8FA5C}"/>
                  </a:ext>
                </a:extLst>
              </p:cNvPr>
              <p:cNvSpPr/>
              <p:nvPr/>
            </p:nvSpPr>
            <p:spPr>
              <a:xfrm>
                <a:off x="5895713" y="1842102"/>
                <a:ext cx="2260899" cy="77723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Set the tolerance </a:t>
                </a:r>
              </a:p>
              <a:p>
                <a:pPr algn="ctr"/>
                <a:r>
                  <a:rPr lang="el-GR" sz="1400" dirty="0">
                    <a:solidFill>
                      <a:schemeClr val="bg1"/>
                    </a:solidFill>
                  </a:rPr>
                  <a:t>ε </a:t>
                </a:r>
                <a:r>
                  <a:rPr lang="en-US" sz="1400" dirty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1400" dirty="0"/>
                  <a:t>   as</a:t>
                </a:r>
              </a:p>
              <a:p>
                <a:pPr algn="ctr"/>
                <a:r>
                  <a:rPr lang="en-US" sz="1400" dirty="0"/>
                  <a:t>described in the assignment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38D4FB6-0B72-42C4-90C3-80F2CEC8FA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713" y="1842102"/>
                <a:ext cx="2260899" cy="777239"/>
              </a:xfrm>
              <a:prstGeom prst="rect">
                <a:avLst/>
              </a:prstGeom>
              <a:blipFill>
                <a:blip r:embed="rId4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B33CFAB-7D38-4F1B-B268-F905037B10AF}"/>
                  </a:ext>
                </a:extLst>
              </p:cNvPr>
              <p:cNvSpPr/>
              <p:nvPr/>
            </p:nvSpPr>
            <p:spPr>
              <a:xfrm>
                <a:off x="5919022" y="4213029"/>
                <a:ext cx="2237590" cy="77723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Call your secant method to find the zero of g to within the tolerance of</a:t>
                </a:r>
                <a:r>
                  <a:rPr lang="el-GR" sz="1400" dirty="0">
                    <a:solidFill>
                      <a:schemeClr val="bg1"/>
                    </a:solidFill>
                  </a:rPr>
                  <a:t> ε </a:t>
                </a:r>
                <a:r>
                  <a:rPr lang="en-US" sz="1400" dirty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1400" dirty="0">
                    <a:solidFill>
                      <a:schemeClr val="bg1"/>
                    </a:solidFill>
                  </a:rPr>
                  <a:t> </a:t>
                </a:r>
                <a:endParaRPr lang="en-US" sz="14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B33CFAB-7D38-4F1B-B268-F905037B1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022" y="4213029"/>
                <a:ext cx="2237590" cy="777239"/>
              </a:xfrm>
              <a:prstGeom prst="rect">
                <a:avLst/>
              </a:prstGeom>
              <a:blipFill>
                <a:blip r:embed="rId5"/>
                <a:stretch>
                  <a:fillRect b="-3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D774C5-5571-4583-84C4-ADA1CEA9D24E}"/>
                  </a:ext>
                </a:extLst>
              </p:cNvPr>
              <p:cNvSpPr/>
              <p:nvPr/>
            </p:nvSpPr>
            <p:spPr>
              <a:xfrm>
                <a:off x="5919022" y="5258075"/>
                <a:ext cx="2237590" cy="107509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When your secant method succeeds, have  it return the value of s that made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bg1"/>
                            </a:solidFill>
                          </a:rPr>
                          <m:t>g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bg1"/>
                            </a:solidFill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bg1"/>
                            </a:solidFill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1600" dirty="0">
                            <a:solidFill>
                              <a:schemeClr val="bg1"/>
                            </a:solidFill>
                          </a:rPr>
                          <m:t>) </m:t>
                        </m:r>
                      </m:e>
                    </m:d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&lt; </a:t>
                </a:r>
                <a:r>
                  <a:rPr lang="el-GR" sz="1600" dirty="0">
                    <a:solidFill>
                      <a:schemeClr val="bg1"/>
                    </a:solidFill>
                  </a:rPr>
                  <a:t>ε</a:t>
                </a:r>
                <a:r>
                  <a:rPr lang="en-US" sz="1600" dirty="0">
                    <a:solidFill>
                      <a:schemeClr val="bg1"/>
                    </a:solidFill>
                  </a:rPr>
                  <a:t> </a:t>
                </a:r>
                <a:endParaRPr lang="en-US" sz="1400" dirty="0">
                  <a:solidFill>
                    <a:schemeClr val="bg1"/>
                  </a:solidFill>
                </a:endParaRPr>
              </a:p>
              <a:p>
                <a:pPr algn="ctr"/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D774C5-5571-4583-84C4-ADA1CEA9D2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022" y="5258075"/>
                <a:ext cx="2237590" cy="1075093"/>
              </a:xfrm>
              <a:prstGeom prst="rect">
                <a:avLst/>
              </a:prstGeom>
              <a:blipFill>
                <a:blip r:embed="rId6"/>
                <a:stretch>
                  <a:fillRect t="-5556" r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ED0F6DE2-CE8D-4E53-B556-4EF0719A8C7F}"/>
              </a:ext>
            </a:extLst>
          </p:cNvPr>
          <p:cNvSpPr/>
          <p:nvPr/>
        </p:nvSpPr>
        <p:spPr>
          <a:xfrm>
            <a:off x="5895713" y="2945253"/>
            <a:ext cx="2260900" cy="999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Let s represent the initial value of x, </a:t>
            </a:r>
            <a:r>
              <a:rPr lang="en-US" sz="1200" dirty="0">
                <a:solidFill>
                  <a:schemeClr val="bg1"/>
                </a:solidFill>
              </a:rPr>
              <a:t> i.</a:t>
            </a:r>
            <a:r>
              <a:rPr lang="en-US" sz="1400" dirty="0">
                <a:solidFill>
                  <a:schemeClr val="bg1"/>
                </a:solidFill>
              </a:rPr>
              <a:t>e., x(0).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Now,  with two guessed values for s, (s1 and s2)</a:t>
            </a:r>
            <a:endParaRPr lang="en-US" sz="1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F323AE8-2185-433A-8B92-C26D5C031DE8}"/>
              </a:ext>
            </a:extLst>
          </p:cNvPr>
          <p:cNvSpPr/>
          <p:nvPr/>
        </p:nvSpPr>
        <p:spPr>
          <a:xfrm>
            <a:off x="8388328" y="1686391"/>
            <a:ext cx="2108500" cy="7895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Start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2B840FC-5F0F-48AA-9CE9-956F616529BD}"/>
              </a:ext>
            </a:extLst>
          </p:cNvPr>
          <p:cNvSpPr/>
          <p:nvPr/>
        </p:nvSpPr>
        <p:spPr>
          <a:xfrm rot="4502962">
            <a:off x="8168563" y="2016127"/>
            <a:ext cx="182880" cy="255334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78B8402F-4AE9-462A-B2F4-BCA6FF5CF431}"/>
              </a:ext>
            </a:extLst>
          </p:cNvPr>
          <p:cNvSpPr/>
          <p:nvPr/>
        </p:nvSpPr>
        <p:spPr>
          <a:xfrm>
            <a:off x="6924869" y="2656834"/>
            <a:ext cx="182880" cy="255334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8AD059E8-3974-4181-898C-440E6F02DCA3}"/>
              </a:ext>
            </a:extLst>
          </p:cNvPr>
          <p:cNvSpPr/>
          <p:nvPr/>
        </p:nvSpPr>
        <p:spPr>
          <a:xfrm>
            <a:off x="6946376" y="3945222"/>
            <a:ext cx="182880" cy="255334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9EEFF543-9CAF-4BB8-AD27-BD0D141A0564}"/>
              </a:ext>
            </a:extLst>
          </p:cNvPr>
          <p:cNvSpPr/>
          <p:nvPr/>
        </p:nvSpPr>
        <p:spPr>
          <a:xfrm>
            <a:off x="6958922" y="4979755"/>
            <a:ext cx="182880" cy="255334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A0BB950-B8F2-40E9-A0ED-FA4E27A67434}"/>
              </a:ext>
            </a:extLst>
          </p:cNvPr>
          <p:cNvGrpSpPr/>
          <p:nvPr/>
        </p:nvGrpSpPr>
        <p:grpSpPr>
          <a:xfrm>
            <a:off x="8780226" y="2955996"/>
            <a:ext cx="2892502" cy="993819"/>
            <a:chOff x="8780226" y="2938532"/>
            <a:chExt cx="2892502" cy="99381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C7DF4FF-B6F6-4149-BEB6-3C7938CE16D7}"/>
                </a:ext>
              </a:extLst>
            </p:cNvPr>
            <p:cNvSpPr/>
            <p:nvPr/>
          </p:nvSpPr>
          <p:spPr>
            <a:xfrm>
              <a:off x="8780226" y="2938532"/>
              <a:ext cx="2892502" cy="9938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D7E3C86A-3E9F-4CAE-A214-C590511C305A}"/>
                    </a:ext>
                  </a:extLst>
                </p:cNvPr>
                <p:cNvSpPr/>
                <p:nvPr/>
              </p:nvSpPr>
              <p:spPr>
                <a:xfrm>
                  <a:off x="8907612" y="3035106"/>
                  <a:ext cx="2765116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Now, what will the function</a:t>
                  </a:r>
                </a:p>
                <a:p>
                  <a:r>
                    <a:rPr lang="en-US" dirty="0">
                      <a:solidFill>
                        <a:schemeClr val="bg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bg1"/>
                          </a:solidFill>
                        </a:rPr>
                        <m:t>g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bg1"/>
                          </a:solidFill>
                        </a:rPr>
                        <m:t>(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bg1"/>
                          </a:solidFill>
                        </a:rPr>
                        <m:t>s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bg1"/>
                          </a:solidFill>
                        </a:rPr>
                        <m:t>) </m:t>
                      </m:r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 look like?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D7E3C86A-3E9F-4CAE-A214-C590511C30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07612" y="3035106"/>
                  <a:ext cx="2765116" cy="646331"/>
                </a:xfrm>
                <a:prstGeom prst="rect">
                  <a:avLst/>
                </a:prstGeom>
                <a:blipFill>
                  <a:blip r:embed="rId7"/>
                  <a:stretch>
                    <a:fillRect l="-1762" t="-5660" r="-1542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C05CEA0-2A81-404B-9925-E63D0ED0ECC3}"/>
                  </a:ext>
                </a:extLst>
              </p:cNvPr>
              <p:cNvSpPr/>
              <p:nvPr/>
            </p:nvSpPr>
            <p:spPr>
              <a:xfrm>
                <a:off x="8780226" y="4209089"/>
                <a:ext cx="2892502" cy="78971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What is meant by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dirty="0" smtClean="0">
                        <a:solidFill>
                          <a:schemeClr val="bg1"/>
                        </a:solidFill>
                      </a:rPr>
                      <m:t>rk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bg1"/>
                        </a:solidFill>
                      </a:rPr>
                      <m:t>4(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bg1"/>
                        </a:solidFill>
                      </a:rPr>
                      <m:t>s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bg1"/>
                        </a:solidFill>
                      </a:rPr>
                      <m:t>) ?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C05CEA0-2A81-404B-9925-E63D0ED0EC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0226" y="4209089"/>
                <a:ext cx="2892502" cy="7897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CE05770-484A-4E66-BB74-45165BEDA601}"/>
                  </a:ext>
                </a:extLst>
              </p:cNvPr>
              <p:cNvSpPr/>
              <p:nvPr/>
            </p:nvSpPr>
            <p:spPr>
              <a:xfrm>
                <a:off x="8780226" y="5258075"/>
                <a:ext cx="2892502" cy="10409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H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ow</m:t>
                    </m:r>
                    <m:r>
                      <a:rPr lang="en-US" sz="1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should</m:t>
                    </m:r>
                    <m:r>
                      <a:rPr lang="en-US" sz="1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you</m:t>
                    </m:r>
                    <m:r>
                      <a:rPr lang="en-US" sz="1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use</m:t>
                    </m:r>
                    <m:r>
                      <a:rPr lang="en-US" sz="1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your</m:t>
                    </m:r>
                    <m:r>
                      <a:rPr lang="en-US" sz="1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rk</m:t>
                    </m:r>
                    <m:r>
                      <a:rPr lang="en-US" sz="16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4 </m:t>
                    </m:r>
                  </m:oMath>
                </a14:m>
                <a:endParaRPr lang="en-US" sz="1600" b="0" i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program</m:t>
                      </m:r>
                      <m:r>
                        <a:rPr lang="en-US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from</m:t>
                      </m:r>
                      <m:r>
                        <a:rPr lang="en-US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assignment</m:t>
                      </m:r>
                      <m:r>
                        <a:rPr lang="en-US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#4</m:t>
                      </m:r>
                      <m:r>
                        <m:rPr>
                          <m:nor/>
                        </m:rPr>
                        <a:rPr lang="en-US" sz="1600" b="0" i="0" dirty="0" smtClean="0">
                          <a:solidFill>
                            <a:schemeClr val="bg1"/>
                          </a:solidFill>
                        </a:rPr>
                        <m:t> ?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CE05770-484A-4E66-BB74-45165BEDA6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0226" y="5258075"/>
                <a:ext cx="2892502" cy="1040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E692959-3F45-406B-B4FC-4E8812F2D5D9}"/>
                  </a:ext>
                </a:extLst>
              </p:cNvPr>
              <p:cNvSpPr/>
              <p:nvPr/>
            </p:nvSpPr>
            <p:spPr>
              <a:xfrm>
                <a:off x="893136" y="5730070"/>
                <a:ext cx="380645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double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m:t>g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m:t>(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m:t>s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m:t>)  {  </m:t>
                    </m:r>
                    <m:r>
                      <m:rPr>
                        <m:nor/>
                      </m:rPr>
                      <a:rPr lang="en-US" b="0" i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m:t>return</m:t>
                    </m:r>
                    <m:r>
                      <m:rPr>
                        <m:nor/>
                      </m:rPr>
                      <a:rPr lang="en-US" b="0" i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b="0" i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m:t>s</m:t>
                    </m:r>
                    <m:r>
                      <m:rPr>
                        <m:nor/>
                      </m:rPr>
                      <a:rPr lang="en-US" b="0" i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m:t> + </m:t>
                    </m:r>
                    <m:r>
                      <m:rPr>
                        <m:nor/>
                      </m:rPr>
                      <a:rPr lang="en-US" b="0" i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m:t>rk</m:t>
                    </m:r>
                    <m:r>
                      <m:rPr>
                        <m:nor/>
                      </m:rPr>
                      <a:rPr lang="en-US" b="0" i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m:t>4(</m:t>
                    </m:r>
                    <m:r>
                      <m:rPr>
                        <m:nor/>
                      </m:rPr>
                      <a:rPr lang="en-US" b="0" i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m:t>s</m:t>
                    </m:r>
                    <m:r>
                      <m:rPr>
                        <m:nor/>
                      </m:rPr>
                      <a:rPr lang="en-US" b="0" i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m:t>) − 3   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E692959-3F45-406B-B4FC-4E8812F2D5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136" y="5730070"/>
                <a:ext cx="3806456" cy="369332"/>
              </a:xfrm>
              <a:prstGeom prst="rect">
                <a:avLst/>
              </a:prstGeom>
              <a:blipFill>
                <a:blip r:embed="rId10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C82B1176-DF08-493E-859F-029A6D35E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3">
                <a:extLst>
                  <a:ext uri="{FF2B5EF4-FFF2-40B4-BE49-F238E27FC236}">
                    <a16:creationId xmlns:a16="http://schemas.microsoft.com/office/drawing/2014/main" id="{7DA0DE1B-AB98-4493-8C08-FFA6EB1103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332" y="1436178"/>
                <a:ext cx="4346034" cy="5356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num>
                      <m:den>
                        <m:r>
                          <a:rPr lang="en-US" sz="20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20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i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mbria Math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r>
                      <a:rPr lang="en-US" altLang="en-US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altLang="en-US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+0.09 </m:t>
                    </m:r>
                    <m:sSup>
                      <m:sSupPr>
                        <m:ctrlPr>
                          <a:rPr lang="en-US" altLang="en-US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en-US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i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en-US" b="0" i="0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cos</m:t>
                    </m:r>
                    <m:r>
                      <a:rPr lang="en-US" altLang="en-US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⁡(10 </m:t>
                    </m:r>
                    <m:r>
                      <a:rPr lang="en-US" altLang="en-US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altLang="en-US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i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</a:t>
                </a:r>
                <a:endParaRPr lang="en-US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Rectangle 3">
                <a:extLst>
                  <a:ext uri="{FF2B5EF4-FFF2-40B4-BE49-F238E27FC236}">
                    <a16:creationId xmlns:a16="http://schemas.microsoft.com/office/drawing/2014/main" id="{7DA0DE1B-AB98-4493-8C08-FFA6EB1103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332" y="1436178"/>
                <a:ext cx="4346034" cy="535659"/>
              </a:xfrm>
              <a:prstGeom prst="rect">
                <a:avLst/>
              </a:prstGeom>
              <a:blipFill>
                <a:blip r:embed="rId12"/>
                <a:stretch>
                  <a:fillRect b="-34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3">
                <a:extLst>
                  <a:ext uri="{FF2B5EF4-FFF2-40B4-BE49-F238E27FC236}">
                    <a16:creationId xmlns:a16="http://schemas.microsoft.com/office/drawing/2014/main" id="{8925E4F1-1054-45F7-8459-AC081FFC7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" y="2075832"/>
                <a:ext cx="4346034" cy="41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 dirty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−3.0=0</m:t>
                      </m:r>
                    </m:oMath>
                  </m:oMathPara>
                </a14:m>
                <a:endParaRPr lang="en-US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Rectangle 3">
                <a:extLst>
                  <a:ext uri="{FF2B5EF4-FFF2-40B4-BE49-F238E27FC236}">
                    <a16:creationId xmlns:a16="http://schemas.microsoft.com/office/drawing/2014/main" id="{8925E4F1-1054-45F7-8459-AC081FFC71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2075832"/>
                <a:ext cx="4346034" cy="411331"/>
              </a:xfrm>
              <a:prstGeom prst="rect">
                <a:avLst/>
              </a:prstGeom>
              <a:blipFill>
                <a:blip r:embed="rId13"/>
                <a:stretch>
                  <a:fillRect b="-895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75344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831</Words>
  <Application>Microsoft Office PowerPoint</Application>
  <PresentationFormat>Widescreen</PresentationFormat>
  <Paragraphs>113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Calibri,Arial,Helvetica,sans-serif</vt:lpstr>
      <vt:lpstr>Cambria Math</vt:lpstr>
      <vt:lpstr>1_Office Theme</vt:lpstr>
      <vt:lpstr>Numerical Solution of  Nonlinear Two-Point Boundary Value Problems</vt:lpstr>
      <vt:lpstr>Numerical Solution of  Nonlinear Two-Point Boundary Value Problems</vt:lpstr>
      <vt:lpstr>       The Big Questions</vt:lpstr>
      <vt:lpstr>Numerical Solution of  Nonlinear Two-Point Boundary Value Problems</vt:lpstr>
      <vt:lpstr>An Initial Value Method Also Known as the Shooting Method </vt:lpstr>
      <vt:lpstr>A Boundary Value Method</vt:lpstr>
      <vt:lpstr>The Two Approaches to Solving a Nonlinear  Two-Point Boundary Value Problem</vt:lpstr>
      <vt:lpstr>Programming Assignment #5</vt:lpstr>
      <vt:lpstr>Implementation of a Shooting Method</vt:lpstr>
      <vt:lpstr>Numerical Stability of Explicit Runge-Kutta Methods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NoName Feagin</dc:creator>
  <cp:lastModifiedBy>NoName Feagin</cp:lastModifiedBy>
  <cp:revision>186</cp:revision>
  <dcterms:created xsi:type="dcterms:W3CDTF">2020-03-17T03:34:51Z</dcterms:created>
  <dcterms:modified xsi:type="dcterms:W3CDTF">2020-04-14T04:13:39Z</dcterms:modified>
</cp:coreProperties>
</file>