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2" r:id="rId3"/>
    <p:sldId id="26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7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74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7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6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2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3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8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3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2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6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3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3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8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7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sceweb.uhcl.edu/feagin/courses/NSODE1b.pptx" TargetMode="External"/><Relationship Id="rId4" Type="http://schemas.openxmlformats.org/officeDocument/2006/relationships/hyperlink" Target="https://sceweb.uhcl.edu/feagin/courses/NSODE1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ceweb.uhcl.edu/feagin/courses/programmingpolicies.html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hyperlink" Target="https://sceweb.uhcl.edu/feagin/courses/rounding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4646428" y="473560"/>
            <a:ext cx="7361627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4624" y="718732"/>
            <a:ext cx="7173431" cy="4899539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sz="5800" dirty="0">
                <a:solidFill>
                  <a:schemeClr val="tx2">
                    <a:lumMod val="90000"/>
                  </a:schemeClr>
                </a:solidFill>
              </a:rPr>
              <a:t>CSCI 3321  Numerical Methods</a:t>
            </a:r>
          </a:p>
          <a:p>
            <a:pPr algn="l"/>
            <a:endParaRPr lang="en-US" sz="5800" dirty="0">
              <a:solidFill>
                <a:schemeClr val="tx2">
                  <a:lumMod val="90000"/>
                </a:schemeClr>
              </a:solidFill>
            </a:endParaRPr>
          </a:p>
          <a:p>
            <a:pPr algn="l"/>
            <a:r>
              <a:rPr lang="en-US" sz="7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Truncation errors</a:t>
            </a:r>
            <a:endParaRPr lang="en-US" sz="7000" dirty="0">
              <a:solidFill>
                <a:prstClr val="white"/>
              </a:solidFill>
            </a:endParaRPr>
          </a:p>
          <a:p>
            <a:pPr algn="l"/>
            <a:r>
              <a:rPr lang="en-US" sz="7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Rounding errors</a:t>
            </a:r>
          </a:p>
          <a:p>
            <a:pPr algn="l"/>
            <a:r>
              <a:rPr lang="en-US" sz="7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Computer representability</a:t>
            </a:r>
          </a:p>
          <a:p>
            <a:pPr algn="l"/>
            <a:r>
              <a:rPr lang="en-US" sz="7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	Loss of significance</a:t>
            </a:r>
          </a:p>
          <a:p>
            <a:pPr algn="l"/>
            <a:r>
              <a:rPr lang="en-US" sz="7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Assignment #1</a:t>
            </a:r>
            <a:endParaRPr lang="en-US" sz="3600" dirty="0">
              <a:solidFill>
                <a:prstClr val="white"/>
              </a:solidFill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</a:rPr>
              <a:t>	</a:t>
            </a:r>
            <a:endParaRPr lang="en-US" sz="32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AC9F06-554C-4FF8-8F46-7A714C709274}"/>
              </a:ext>
            </a:extLst>
          </p:cNvPr>
          <p:cNvSpPr txBox="1">
            <a:spLocks/>
          </p:cNvSpPr>
          <p:nvPr/>
        </p:nvSpPr>
        <p:spPr>
          <a:xfrm>
            <a:off x="-29467" y="1695893"/>
            <a:ext cx="4601467" cy="285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have not already viewed the PowerPoint presentation entitled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hlinkClick r:id="rId4"/>
              </a:rPr>
              <a:t>NSODE1a.pptx</a:t>
            </a:r>
            <a:endParaRPr lang="en-US" dirty="0"/>
          </a:p>
          <a:p>
            <a:pPr algn="ctr"/>
            <a:r>
              <a:rPr lang="en-US" dirty="0"/>
              <a:t>Please view that presentation first for an overview of the course, then </a:t>
            </a:r>
          </a:p>
          <a:p>
            <a:pPr algn="ctr"/>
            <a:r>
              <a:rPr lang="en-US" dirty="0">
                <a:hlinkClick r:id="rId5"/>
              </a:rPr>
              <a:t>NSODE1b.pptx</a:t>
            </a:r>
            <a:endParaRPr lang="en-US" dirty="0"/>
          </a:p>
          <a:p>
            <a:pPr algn="ctr"/>
            <a:r>
              <a:rPr lang="en-US" dirty="0"/>
              <a:t>And then, this 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8B7D1B-C398-469A-8198-67CC87F78C60}"/>
              </a:ext>
            </a:extLst>
          </p:cNvPr>
          <p:cNvSpPr/>
          <p:nvPr/>
        </p:nvSpPr>
        <p:spPr>
          <a:xfrm>
            <a:off x="85060" y="58062"/>
            <a:ext cx="2560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At any point in the presentation, you may advance to the next slide by hitting the space bar, the right arrow key, or the n key.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1AF105-1255-4B33-9229-45A912E43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487198" y="107591"/>
            <a:ext cx="11217603" cy="6642817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2560" y="276152"/>
            <a:ext cx="7173431" cy="1456955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CSCI 3321  Numerical Methods</a:t>
            </a:r>
          </a:p>
          <a:p>
            <a:pPr algn="ctr"/>
            <a:r>
              <a:rPr lang="en-US" sz="3200" dirty="0">
                <a:solidFill>
                  <a:schemeClr val="tx2"/>
                </a:solidFill>
              </a:rPr>
              <a:t>Truncation Errors</a:t>
            </a:r>
            <a:endParaRPr lang="en-US" dirty="0">
              <a:solidFill>
                <a:schemeClr val="tx2"/>
              </a:solidFill>
            </a:endParaRPr>
          </a:p>
          <a:p>
            <a:pPr algn="ctr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C3A1A8F2-36B2-4F54-BD0A-761395A1E7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1573" y="1460536"/>
                <a:ext cx="5020009" cy="46825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0" indent="0" algn="ctr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Once again, truncation errors occur when obtain an approximating expression by  truncating an infinite expression or series after a finite number of terms. So consider the following example.  Suppose we want to approximate the derivative of a function at some point on the x-axis.  One way is to use the Taylor series:</a:t>
                </a:r>
              </a:p>
              <a:p>
                <a:pPr algn="just"/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</a:t>
                </a:r>
                <a:r>
                  <a:rPr lang="en-US" dirty="0" err="1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x+h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f(x) + h f’(x)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tx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f’’(</a:t>
                </a:r>
                <a:r>
                  <a:rPr lang="el-GR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ξ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solve for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f’(x)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thereby get the expression:</a:t>
                </a:r>
              </a:p>
              <a:p>
                <a:pPr algn="just"/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f’(x) ≃  ( f(</a:t>
                </a:r>
                <a:r>
                  <a:rPr lang="en-US" dirty="0" err="1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x+h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– f(x) ) / h</a:t>
                </a:r>
              </a:p>
              <a:p>
                <a:pPr algn="just"/>
                <a:r>
                  <a:rPr lang="en-U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the error would be  -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 f’’(</a:t>
                </a:r>
                <a:r>
                  <a:rPr lang="el-G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ξ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 </a:t>
                </a:r>
                <a:endParaRPr lang="en-US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C3A1A8F2-36B2-4F54-BD0A-761395A1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73" y="1460536"/>
                <a:ext cx="5020009" cy="4682543"/>
              </a:xfrm>
              <a:prstGeom prst="rect">
                <a:avLst/>
              </a:prstGeom>
              <a:blipFill>
                <a:blip r:embed="rId4"/>
                <a:stretch>
                  <a:fillRect l="-1456" t="-781" r="-1820" b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E68A68E-D179-40B5-B8BE-9F31EEAEA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020" y="1460536"/>
            <a:ext cx="5095875" cy="32670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C3FCAE-F0F2-440C-9C8C-4D242F8B0297}"/>
              </a:ext>
            </a:extLst>
          </p:cNvPr>
          <p:cNvCxnSpPr/>
          <p:nvPr/>
        </p:nvCxnSpPr>
        <p:spPr>
          <a:xfrm>
            <a:off x="9686259" y="3094074"/>
            <a:ext cx="2806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32D6A-4C09-47BC-AC95-FBD81128F65A}"/>
              </a:ext>
            </a:extLst>
          </p:cNvPr>
          <p:cNvCxnSpPr/>
          <p:nvPr/>
        </p:nvCxnSpPr>
        <p:spPr>
          <a:xfrm flipV="1">
            <a:off x="9686259" y="1889849"/>
            <a:ext cx="280649" cy="1197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492FB37-0AB7-49B1-B909-910DC42C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640" x="1820863" y="4579938"/>
          <p14:tracePt t="38183" x="1828800" y="4579938"/>
          <p14:tracePt t="38191" x="1836738" y="4579938"/>
          <p14:tracePt t="38201" x="1844675" y="4579938"/>
          <p14:tracePt t="38218" x="1858963" y="4579938"/>
          <p14:tracePt t="38240" x="1866900" y="4579938"/>
          <p14:tracePt t="38287" x="1874838" y="4579938"/>
          <p14:tracePt t="38296" x="1889125" y="4579938"/>
          <p14:tracePt t="38303" x="1905000" y="4579938"/>
          <p14:tracePt t="38318" x="1927225" y="4579938"/>
          <p14:tracePt t="38335" x="1981200" y="4579938"/>
          <p14:tracePt t="38351" x="1989138" y="4579938"/>
          <p14:tracePt t="38479" x="1997075" y="4579938"/>
          <p14:tracePt t="38495" x="2003425" y="4579938"/>
          <p14:tracePt t="38519" x="2011363" y="4579938"/>
          <p14:tracePt t="38527" x="2035175" y="4587875"/>
          <p14:tracePt t="38536" x="2057400" y="4602163"/>
          <p14:tracePt t="38551" x="2079625" y="4602163"/>
          <p14:tracePt t="38568" x="2087563" y="4610100"/>
          <p14:tracePt t="38585" x="2095500" y="4610100"/>
          <p14:tracePt t="38602" x="2103438" y="4610100"/>
          <p14:tracePt t="38618" x="2111375" y="4610100"/>
          <p14:tracePt t="38759" x="2117725" y="4610100"/>
          <p14:tracePt t="38943" x="2117725" y="4625975"/>
          <p14:tracePt t="38951" x="2103438" y="4632325"/>
          <p14:tracePt t="38960" x="2065338" y="4640263"/>
          <p14:tracePt t="38968" x="2041525" y="4648200"/>
          <p14:tracePt t="38985" x="1989138" y="4656138"/>
          <p14:tracePt t="39001" x="1965325" y="4664075"/>
          <p14:tracePt t="39264" x="1965325" y="4670425"/>
          <p14:tracePt t="39296" x="1981200" y="4670425"/>
          <p14:tracePt t="39303" x="1989138" y="4670425"/>
          <p14:tracePt t="39319" x="2041525" y="4678363"/>
          <p14:tracePt t="39329" x="2049463" y="4678363"/>
          <p14:tracePt t="39344" x="2065338" y="4678363"/>
          <p14:tracePt t="39639" x="2041525" y="4678363"/>
          <p14:tracePt t="39647" x="2019300" y="4678363"/>
          <p14:tracePt t="39655" x="1981200" y="4678363"/>
          <p14:tracePt t="39668" x="1951038" y="4678363"/>
          <p14:tracePt t="39685" x="1927225" y="4678363"/>
          <p14:tracePt t="39702" x="1897063" y="4686300"/>
          <p14:tracePt t="39718" x="1882775" y="4686300"/>
          <p14:tracePt t="39879" x="1912938" y="4686300"/>
          <p14:tracePt t="39895" x="2049463" y="4686300"/>
          <p14:tracePt t="39903" x="2103438" y="4686300"/>
          <p14:tracePt t="39911" x="2117725" y="4686300"/>
          <p14:tracePt t="39919" x="2141538" y="4686300"/>
          <p14:tracePt t="40071" x="2133600" y="4694238"/>
          <p14:tracePt t="40079" x="2111375" y="4694238"/>
          <p14:tracePt t="40087" x="2095500" y="4694238"/>
          <p14:tracePt t="40102" x="2065338" y="4708525"/>
          <p14:tracePt t="40118" x="2011363" y="4716463"/>
          <p14:tracePt t="40135" x="1997075" y="4724400"/>
          <p14:tracePt t="40247" x="2003425" y="4724400"/>
          <p14:tracePt t="40335" x="2011363" y="4724400"/>
          <p14:tracePt t="40384" x="2003425" y="4724400"/>
          <p14:tracePt t="40392" x="1973263" y="4724400"/>
          <p14:tracePt t="40402" x="1958975" y="4724400"/>
          <p14:tracePt t="40418" x="1927225" y="4740275"/>
          <p14:tracePt t="40583" x="1943100" y="4740275"/>
          <p14:tracePt t="40591" x="1965325" y="4740275"/>
          <p14:tracePt t="40601" x="1989138" y="4740275"/>
          <p14:tracePt t="40618" x="2035175" y="4740275"/>
          <p14:tracePt t="40635" x="2049463" y="4740275"/>
          <p14:tracePt t="40712" x="2057400" y="4740275"/>
          <p14:tracePt t="40719" x="2065338" y="4740275"/>
          <p14:tracePt t="40735" x="2079625" y="4732338"/>
          <p14:tracePt t="40743" x="2095500" y="4732338"/>
          <p14:tracePt t="40799" x="2087563" y="4732338"/>
          <p14:tracePt t="40807" x="2073275" y="4732338"/>
          <p14:tracePt t="40818" x="2049463" y="4732338"/>
          <p14:tracePt t="40835" x="2011363" y="4740275"/>
          <p14:tracePt t="40852" x="1997075" y="4740275"/>
          <p14:tracePt t="41471" x="2011363" y="4740275"/>
          <p14:tracePt t="41480" x="2035175" y="4740275"/>
          <p14:tracePt t="41487" x="2049463" y="4740275"/>
          <p14:tracePt t="41502" x="2073275" y="4740275"/>
          <p14:tracePt t="41518" x="2103438" y="4740275"/>
          <p14:tracePt t="41536" x="2111375" y="4746625"/>
          <p14:tracePt t="41591" x="2117725" y="4746625"/>
          <p14:tracePt t="41599" x="2133600" y="4746625"/>
          <p14:tracePt t="41607" x="2149475" y="4746625"/>
          <p14:tracePt t="41618" x="2171700" y="4746625"/>
          <p14:tracePt t="41635" x="2201863" y="4746625"/>
          <p14:tracePt t="41652" x="2232025" y="4746625"/>
          <p14:tracePt t="41668" x="2255838" y="4746625"/>
          <p14:tracePt t="41685" x="2263775" y="4746625"/>
          <p14:tracePt t="41703" x="2270125" y="4746625"/>
          <p14:tracePt t="41751" x="2278063" y="4746625"/>
          <p14:tracePt t="41759" x="2286000" y="4746625"/>
          <p14:tracePt t="41768" x="2301875" y="4746625"/>
          <p14:tracePt t="41785" x="2324100" y="4746625"/>
          <p14:tracePt t="41802" x="2354263" y="4746625"/>
          <p14:tracePt t="41818" x="2378075" y="4746625"/>
          <p14:tracePt t="41903" x="2384425" y="4746625"/>
          <p14:tracePt t="41919" x="2400300" y="4746625"/>
          <p14:tracePt t="41927" x="2408238" y="4746625"/>
          <p14:tracePt t="41937" x="2416175" y="4746625"/>
          <p14:tracePt t="41952" x="2422525" y="4746625"/>
          <p14:tracePt t="41968" x="2430463" y="4746625"/>
          <p14:tracePt t="41985" x="2438400" y="4746625"/>
          <p14:tracePt t="42002" x="2446338" y="4746625"/>
          <p14:tracePt t="42032" x="2454275" y="4746625"/>
          <p14:tracePt t="42048" x="2468563" y="4746625"/>
          <p14:tracePt t="42055" x="2476500" y="4740275"/>
          <p14:tracePt t="42071" x="2484438" y="4740275"/>
          <p14:tracePt t="42085" x="2498725" y="4740275"/>
          <p14:tracePt t="42102" x="2506663" y="4732338"/>
          <p14:tracePt t="42119" x="2522538" y="4732338"/>
          <p14:tracePt t="42223" x="2530475" y="4732338"/>
          <p14:tracePt t="42231" x="2536825" y="4732338"/>
          <p14:tracePt t="42239" x="2544763" y="4732338"/>
          <p14:tracePt t="42252" x="2560638" y="4732338"/>
          <p14:tracePt t="42268" x="2590800" y="4716463"/>
          <p14:tracePt t="42285" x="2606675" y="4716463"/>
          <p14:tracePt t="42302" x="2620963" y="4716463"/>
          <p14:tracePt t="42391" x="2636838" y="4716463"/>
          <p14:tracePt t="42399" x="2644775" y="4716463"/>
          <p14:tracePt t="42407" x="2651125" y="4708525"/>
          <p14:tracePt t="42419" x="2659063" y="4708525"/>
          <p14:tracePt t="42435" x="2689225" y="4708525"/>
          <p14:tracePt t="42452" x="2705100" y="4708525"/>
          <p14:tracePt t="42469" x="2713038" y="4702175"/>
          <p14:tracePt t="42503" x="2720975" y="4702175"/>
          <p14:tracePt t="42519" x="2735263" y="4702175"/>
          <p14:tracePt t="42527" x="2751138" y="4694238"/>
          <p14:tracePt t="42537" x="2781300" y="4694238"/>
          <p14:tracePt t="42552" x="2835275" y="4694238"/>
          <p14:tracePt t="42568" x="2887663" y="4694238"/>
          <p14:tracePt t="42585" x="2925763" y="4694238"/>
          <p14:tracePt t="42602" x="2949575" y="4694238"/>
          <p14:tracePt t="42671" x="2955925" y="4694238"/>
          <p14:tracePt t="42688" x="2963863" y="4694238"/>
          <p14:tracePt t="42695" x="2979738" y="4694238"/>
          <p14:tracePt t="42703" x="2994025" y="4694238"/>
          <p14:tracePt t="42720" x="3025775" y="4694238"/>
          <p14:tracePt t="42735" x="3048000" y="4694238"/>
          <p14:tracePt t="42855" x="3055938" y="4694238"/>
          <p14:tracePt t="42863" x="3063875" y="4694238"/>
          <p14:tracePt t="42871" x="3070225" y="4694238"/>
          <p14:tracePt t="42885" x="3086100" y="4694238"/>
          <p14:tracePt t="42902" x="3140075" y="4694238"/>
          <p14:tracePt t="42920" x="3170238" y="4702175"/>
          <p14:tracePt t="43815" x="3178175" y="4702175"/>
          <p14:tracePt t="43825" x="3192463" y="4702175"/>
          <p14:tracePt t="43856" x="3200400" y="4702175"/>
          <p14:tracePt t="43863" x="3208338" y="4702175"/>
          <p14:tracePt t="43871" x="3216275" y="4702175"/>
          <p14:tracePt t="43889" x="3238500" y="4702175"/>
          <p14:tracePt t="43902" x="3298825" y="4702175"/>
          <p14:tracePt t="43918" x="3352800" y="4702175"/>
          <p14:tracePt t="43935" x="3527425" y="4716463"/>
          <p14:tracePt t="43952" x="3573463" y="4724400"/>
          <p14:tracePt t="43968" x="3589338" y="4724400"/>
          <p14:tracePt t="45511" x="3597275" y="4724400"/>
          <p14:tracePt t="45527" x="3603625" y="4724400"/>
          <p14:tracePt t="45832" x="3611563" y="4724400"/>
          <p14:tracePt t="45943" x="3619500" y="4724400"/>
          <p14:tracePt t="45951" x="3635375" y="4724400"/>
          <p14:tracePt t="45959" x="3641725" y="4724400"/>
          <p14:tracePt t="45969" x="3665538" y="4724400"/>
          <p14:tracePt t="45986" x="3725863" y="4724400"/>
          <p14:tracePt t="46002" x="3779838" y="4724400"/>
          <p14:tracePt t="46019" x="3810000" y="4724400"/>
          <p14:tracePt t="46111" x="3825875" y="4724400"/>
          <p14:tracePt t="46119" x="3848100" y="4716463"/>
          <p14:tracePt t="46135" x="3870325" y="4716463"/>
          <p14:tracePt t="46143" x="3894138" y="4716463"/>
          <p14:tracePt t="46152" x="3902075" y="4716463"/>
          <p14:tracePt t="46455" x="3916363" y="4716463"/>
          <p14:tracePt t="47191" x="3924300" y="4716463"/>
          <p14:tracePt t="47199" x="3924300" y="4708525"/>
          <p14:tracePt t="47215" x="3970338" y="4708525"/>
          <p14:tracePt t="47223" x="3978275" y="4708525"/>
          <p14:tracePt t="47236" x="3984625" y="4702175"/>
          <p14:tracePt t="47252" x="4030663" y="4702175"/>
          <p14:tracePt t="47269" x="4038600" y="4694238"/>
          <p14:tracePt t="47391" x="4054475" y="4686300"/>
          <p14:tracePt t="47423" x="4068763" y="4686300"/>
          <p14:tracePt t="47553" x="4076700" y="4686300"/>
          <p14:tracePt t="47567" x="4084638" y="4686300"/>
          <p14:tracePt t="47679" x="4092575" y="4686300"/>
          <p14:tracePt t="47695" x="4098925" y="4686300"/>
          <p14:tracePt t="47719" x="4106863" y="4686300"/>
          <p14:tracePt t="47839" x="4114800" y="4686300"/>
          <p14:tracePt t="47847" x="4122738" y="4686300"/>
          <p14:tracePt t="47855" x="4130675" y="4686300"/>
          <p14:tracePt t="47869" x="4144963" y="4686300"/>
          <p14:tracePt t="47886" x="4160838" y="4686300"/>
          <p14:tracePt t="47902" x="4168775" y="4686300"/>
          <p14:tracePt t="47991" x="4175125" y="4686300"/>
          <p14:tracePt t="47999" x="4183063" y="4686300"/>
          <p14:tracePt t="48007" x="4191000" y="4686300"/>
          <p14:tracePt t="48023" x="4198938" y="4686300"/>
          <p14:tracePt t="48036" x="4206875" y="4686300"/>
          <p14:tracePt t="48255" x="4213225" y="4686300"/>
          <p14:tracePt t="48279" x="4221163" y="4686300"/>
          <p14:tracePt t="48287" x="4221163" y="4678363"/>
          <p14:tracePt t="48295" x="4221163" y="4664075"/>
          <p14:tracePt t="48303" x="4237038" y="4648200"/>
          <p14:tracePt t="48319" x="4237038" y="4618038"/>
          <p14:tracePt t="48337" x="4244975" y="4602163"/>
          <p14:tracePt t="48352" x="4244975" y="4594225"/>
          <p14:tracePt t="48369" x="4244975" y="4587875"/>
          <p14:tracePt t="48386" x="4244975" y="4579938"/>
          <p14:tracePt t="48402" x="4244975" y="4572000"/>
          <p14:tracePt t="48423" x="4244975" y="4533900"/>
          <p14:tracePt t="48442" x="0" y="0"/>
        </p14:tracePtLst>
        <p14:tracePtLst>
          <p14:tracePt t="77120" x="1050925" y="5562600"/>
          <p14:tracePt t="77432" x="1050925" y="5554663"/>
          <p14:tracePt t="77615" x="1050925" y="5546725"/>
          <p14:tracePt t="77623" x="1058863" y="5546725"/>
          <p14:tracePt t="77647" x="1120775" y="5540375"/>
          <p14:tracePt t="77655" x="1158875" y="5532438"/>
          <p14:tracePt t="77663" x="1211263" y="5532438"/>
          <p14:tracePt t="77672" x="1273175" y="5516563"/>
          <p14:tracePt t="77689" x="1401763" y="5502275"/>
          <p14:tracePt t="77705" x="1516063" y="5494338"/>
          <p14:tracePt t="77722" x="1570038" y="5478463"/>
          <p14:tracePt t="77739" x="1577975" y="5478463"/>
          <p14:tracePt t="78216" x="0" y="0"/>
        </p14:tracePtLst>
        <p14:tracePtLst>
          <p14:tracePt t="79297" x="1965325" y="5540375"/>
          <p14:tracePt t="79559" x="1989138" y="5540375"/>
          <p14:tracePt t="79567" x="1997075" y="5540375"/>
          <p14:tracePt t="79575" x="2019300" y="5540375"/>
          <p14:tracePt t="79589" x="2035175" y="5540375"/>
          <p14:tracePt t="79605" x="2073275" y="5540375"/>
          <p14:tracePt t="79623" x="2087563" y="5540375"/>
          <p14:tracePt t="79639" x="2095500" y="5540375"/>
          <p14:tracePt t="79671" x="2103438" y="5540375"/>
          <p14:tracePt t="79687" x="2117725" y="5540375"/>
          <p14:tracePt t="79703" x="2133600" y="5540375"/>
          <p14:tracePt t="79711" x="2149475" y="5540375"/>
          <p14:tracePt t="79722" x="2155825" y="5540375"/>
          <p14:tracePt t="79739" x="2193925" y="5540375"/>
          <p14:tracePt t="79756" x="2232025" y="5540375"/>
          <p14:tracePt t="79772" x="2263775" y="5540375"/>
          <p14:tracePt t="79789" x="2301875" y="5540375"/>
          <p14:tracePt t="79790" x="2316163" y="5540375"/>
          <p14:tracePt t="79806" x="2324100" y="5540375"/>
          <p14:tracePt t="79822" x="2332038" y="5540375"/>
          <p14:tracePt t="79839" x="2346325" y="5540375"/>
          <p14:tracePt t="79856" x="2354263" y="5540375"/>
          <p14:tracePt t="79872" x="2362200" y="5540375"/>
          <p14:tracePt t="79889" x="2384425" y="5540375"/>
          <p14:tracePt t="79906" x="2416175" y="5540375"/>
          <p14:tracePt t="79922" x="2438400" y="5540375"/>
          <p14:tracePt t="79939" x="2460625" y="5540375"/>
          <p14:tracePt t="79956" x="2468563" y="5540375"/>
          <p14:tracePt t="79972" x="2476500" y="5540375"/>
          <p14:tracePt t="80007" x="2484438" y="5540375"/>
          <p14:tracePt t="80023" x="2492375" y="5540375"/>
          <p14:tracePt t="80031" x="2498725" y="5540375"/>
          <p14:tracePt t="80039" x="2514600" y="5540375"/>
          <p14:tracePt t="80055" x="2536825" y="5540375"/>
          <p14:tracePt t="80073" x="2568575" y="5540375"/>
          <p14:tracePt t="80089" x="2598738" y="5540375"/>
          <p14:tracePt t="80106" x="2613025" y="5540375"/>
          <p14:tracePt t="80123" x="2620963" y="5540375"/>
          <p14:tracePt t="80208" x="2628900" y="5540375"/>
          <p14:tracePt t="80215" x="2636838" y="5540375"/>
          <p14:tracePt t="80239" x="2667000" y="5540375"/>
          <p14:tracePt t="80255" x="2682875" y="5540375"/>
          <p14:tracePt t="80344" x="2689225" y="5540375"/>
          <p14:tracePt t="80359" x="2705100" y="5540375"/>
          <p14:tracePt t="80385" x="2713038" y="5540375"/>
          <p14:tracePt t="80399" x="2720975" y="5540375"/>
          <p14:tracePt t="80408" x="2727325" y="5540375"/>
          <p14:tracePt t="80423" x="2735263" y="5540375"/>
          <p14:tracePt t="80463" x="2743200" y="5540375"/>
          <p14:tracePt t="80479" x="2759075" y="5540375"/>
          <p14:tracePt t="80495" x="2765425" y="5540375"/>
          <p14:tracePt t="80503" x="2781300" y="5540375"/>
          <p14:tracePt t="80511" x="2797175" y="5540375"/>
          <p14:tracePt t="80522" x="2811463" y="5540375"/>
          <p14:tracePt t="80539" x="2827338" y="5540375"/>
          <p14:tracePt t="80556" x="2857500" y="5554663"/>
          <p14:tracePt t="80573" x="2873375" y="5554663"/>
          <p14:tracePt t="80589" x="2879725" y="5554663"/>
          <p14:tracePt t="80592" x="2887663" y="5554663"/>
          <p14:tracePt t="80606" x="2895600" y="5562600"/>
          <p14:tracePt t="80623" x="2925763" y="5562600"/>
          <p14:tracePt t="80639" x="2949575" y="5562600"/>
          <p14:tracePt t="80655" x="2979738" y="5562600"/>
          <p14:tracePt t="80673" x="3025775" y="5562600"/>
          <p14:tracePt t="80689" x="3048000" y="5562600"/>
          <p14:tracePt t="80706" x="3070225" y="5562600"/>
          <p14:tracePt t="80775" x="3078163" y="5562600"/>
          <p14:tracePt t="80783" x="3086100" y="5562600"/>
          <p14:tracePt t="80799" x="3108325" y="5562600"/>
          <p14:tracePt t="80807" x="3116263" y="5562600"/>
          <p14:tracePt t="80823" x="3132138" y="5562600"/>
          <p14:tracePt t="80839" x="3146425" y="5562600"/>
          <p14:tracePt t="80856" x="3154363" y="5562600"/>
          <p14:tracePt t="80872" x="3162300" y="5562600"/>
          <p14:tracePt t="80889" x="3178175" y="5562600"/>
          <p14:tracePt t="80906" x="3184525" y="5562600"/>
          <p14:tracePt t="80922" x="3200400" y="5562600"/>
          <p14:tracePt t="80939" x="3230563" y="5562600"/>
          <p14:tracePt t="80956" x="3238500" y="5562600"/>
          <p14:tracePt t="81071" x="3246438" y="5562600"/>
          <p14:tracePt t="81175" x="3254375" y="5562600"/>
          <p14:tracePt t="81191" x="3260725" y="5562600"/>
          <p14:tracePt t="81215" x="3268663" y="5562600"/>
          <p14:tracePt t="81224" x="3276600" y="5562600"/>
          <p14:tracePt t="81231" x="3284538" y="5562600"/>
          <p14:tracePt t="81255" x="3292475" y="5562600"/>
          <p14:tracePt t="81279" x="3298825" y="5562600"/>
          <p14:tracePt t="82432" x="0" y="0"/>
        </p14:tracePtLst>
        <p14:tracePtLst>
          <p14:tracePt t="83552" x="3771900" y="5546725"/>
          <p14:tracePt t="84104" x="0" y="0"/>
        </p14:tracePtLst>
        <p14:tracePtLst>
          <p14:tracePt t="153632" x="9974263" y="1866900"/>
          <p14:tracePt t="154136" x="0" y="0"/>
        </p14:tracePtLst>
        <p14:tracePtLst>
          <p14:tracePt t="161344" x="9737725" y="2019300"/>
          <p14:tracePt t="161528" x="0" y="0"/>
        </p14:tracePtLst>
        <p14:tracePtLst>
          <p14:tracePt t="162640" x="9952038" y="1905000"/>
          <p14:tracePt t="16284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789965" y="5582679"/>
            <a:ext cx="5095875" cy="65052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Assignment #1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2560" y="276152"/>
            <a:ext cx="7173431" cy="1456955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CSCI 3321  Numerical Methods</a:t>
            </a:r>
          </a:p>
          <a:p>
            <a:pPr algn="ctr"/>
            <a:r>
              <a:rPr lang="en-US" sz="3200" dirty="0">
                <a:solidFill>
                  <a:schemeClr val="tx2"/>
                </a:solidFill>
              </a:rPr>
              <a:t>Rounding Errors – Loss of Significance</a:t>
            </a:r>
            <a:endParaRPr lang="en-US" dirty="0">
              <a:solidFill>
                <a:schemeClr val="tx2"/>
              </a:solidFill>
            </a:endParaRPr>
          </a:p>
          <a:p>
            <a:pPr algn="ctr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C3A1A8F2-36B2-4F54-BD0A-761395A1E7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1573" y="1460536"/>
                <a:ext cx="5232660" cy="46825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effectLst>
                      <a:outerShdw blurRad="50800" dist="38100" dir="2700000" algn="tl" rotWithShape="0">
                        <a:srgbClr val="000000">
                          <a:alpha val="48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an example of loss of significance, consider the subtraction of two decimal numbers: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  0.7593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− 0.7589</m:t>
                              </m:r>
                            </m:e>
                          </m:eqAr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   0.0004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So, what is going to happen when we subtract        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f(</a:t>
                </a:r>
                <a:r>
                  <a:rPr lang="en-US" dirty="0" err="1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x+h</a:t>
                </a:r>
                <a:r>
                  <a:rPr lang="en-US" dirty="0">
                    <a:solidFill>
                      <a:schemeClr val="tx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– f(x)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as h gets smaller and smaller?</a:t>
                </a:r>
              </a:p>
            </p:txBody>
          </p:sp>
        </mc:Choice>
        <mc:Fallback xmlns="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C3A1A8F2-36B2-4F54-BD0A-761395A1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73" y="1460536"/>
                <a:ext cx="5232660" cy="4682543"/>
              </a:xfrm>
              <a:prstGeom prst="rect">
                <a:avLst/>
              </a:prstGeom>
              <a:blipFill>
                <a:blip r:embed="rId5"/>
                <a:stretch>
                  <a:fillRect l="-1979" t="-391" r="-2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E68A68E-D179-40B5-B8BE-9F31EEAEA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443" y="1471169"/>
            <a:ext cx="5095875" cy="32670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C3FCAE-F0F2-440C-9C8C-4D242F8B0297}"/>
              </a:ext>
            </a:extLst>
          </p:cNvPr>
          <p:cNvCxnSpPr/>
          <p:nvPr/>
        </p:nvCxnSpPr>
        <p:spPr>
          <a:xfrm>
            <a:off x="9686259" y="3094074"/>
            <a:ext cx="2806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32D6A-4C09-47BC-AC95-FBD81128F65A}"/>
              </a:ext>
            </a:extLst>
          </p:cNvPr>
          <p:cNvCxnSpPr/>
          <p:nvPr/>
        </p:nvCxnSpPr>
        <p:spPr>
          <a:xfrm flipV="1">
            <a:off x="9686259" y="1889849"/>
            <a:ext cx="280649" cy="1197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8738F-E722-4002-9924-5FA6F4B4FFEF}"/>
              </a:ext>
            </a:extLst>
          </p:cNvPr>
          <p:cNvCxnSpPr/>
          <p:nvPr/>
        </p:nvCxnSpPr>
        <p:spPr>
          <a:xfrm flipH="1">
            <a:off x="3955312" y="2743200"/>
            <a:ext cx="393404" cy="35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FE4ED5-D696-42F6-9BD2-E1C20613F098}"/>
              </a:ext>
            </a:extLst>
          </p:cNvPr>
          <p:cNvCxnSpPr/>
          <p:nvPr/>
        </p:nvCxnSpPr>
        <p:spPr>
          <a:xfrm flipH="1">
            <a:off x="3948223" y="3118888"/>
            <a:ext cx="393404" cy="35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632E4F-0BA5-4551-B808-36ED7304057D}"/>
              </a:ext>
            </a:extLst>
          </p:cNvPr>
          <p:cNvSpPr txBox="1"/>
          <p:nvPr/>
        </p:nvSpPr>
        <p:spPr>
          <a:xfrm>
            <a:off x="4303168" y="2493840"/>
            <a:ext cx="1466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significant</a:t>
            </a:r>
          </a:p>
          <a:p>
            <a:r>
              <a:rPr lang="en-US" dirty="0"/>
              <a:t>digits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43E68-0E59-4EC8-88C9-86DD8A86DBE5}"/>
              </a:ext>
            </a:extLst>
          </p:cNvPr>
          <p:cNvSpPr txBox="1"/>
          <p:nvPr/>
        </p:nvSpPr>
        <p:spPr>
          <a:xfrm>
            <a:off x="4303167" y="3372772"/>
            <a:ext cx="1466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significant</a:t>
            </a:r>
          </a:p>
          <a:p>
            <a:r>
              <a:rPr lang="en-US" dirty="0"/>
              <a:t>digit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1A0019-E735-46F1-BC40-791088CCA9CC}"/>
              </a:ext>
            </a:extLst>
          </p:cNvPr>
          <p:cNvCxnSpPr>
            <a:cxnSpLocks/>
          </p:cNvCxnSpPr>
          <p:nvPr/>
        </p:nvCxnSpPr>
        <p:spPr>
          <a:xfrm flipH="1">
            <a:off x="3955313" y="3650018"/>
            <a:ext cx="393403" cy="112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13606DB-B854-41AC-A499-A39060803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D7F2B4-E34C-4BB1-B6A0-6003B8B5C8E3}"/>
              </a:ext>
            </a:extLst>
          </p:cNvPr>
          <p:cNvSpPr/>
          <p:nvPr/>
        </p:nvSpPr>
        <p:spPr>
          <a:xfrm>
            <a:off x="6178375" y="5582679"/>
            <a:ext cx="5095875" cy="650528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D0369A-557D-4997-94E9-3B9A6208926F}"/>
              </a:ext>
            </a:extLst>
          </p:cNvPr>
          <p:cNvSpPr/>
          <p:nvPr/>
        </p:nvSpPr>
        <p:spPr>
          <a:xfrm>
            <a:off x="7526213" y="5754054"/>
            <a:ext cx="3170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the Programming Policies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481ADD-FB1D-4A0B-B198-BFACFBF9AFCC}"/>
              </a:ext>
            </a:extLst>
          </p:cNvPr>
          <p:cNvSpPr/>
          <p:nvPr/>
        </p:nvSpPr>
        <p:spPr>
          <a:xfrm>
            <a:off x="7078816" y="4826145"/>
            <a:ext cx="3599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sure to follow the programming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policies when writing your programs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1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392</TotalTime>
  <Words>297</Words>
  <Application>Microsoft Office PowerPoint</Application>
  <PresentationFormat>Widescreen</PresentationFormat>
  <Paragraphs>34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Bookman Old Style</vt:lpstr>
      <vt:lpstr>Calibri</vt:lpstr>
      <vt:lpstr>Cambria Math</vt:lpstr>
      <vt:lpstr>Rockwell</vt:lpstr>
      <vt:lpstr>Damask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3321 Summer 2020</dc:title>
  <dc:creator>Feagin, Terry</dc:creator>
  <cp:lastModifiedBy>NoName Feagin</cp:lastModifiedBy>
  <cp:revision>35</cp:revision>
  <dcterms:created xsi:type="dcterms:W3CDTF">2020-05-27T01:58:00Z</dcterms:created>
  <dcterms:modified xsi:type="dcterms:W3CDTF">2021-06-09T16:12:42Z</dcterms:modified>
</cp:coreProperties>
</file>