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4" r:id="rId3"/>
    <p:sldId id="262" r:id="rId4"/>
    <p:sldId id="265" r:id="rId5"/>
    <p:sldId id="266" r:id="rId6"/>
    <p:sldId id="269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7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74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6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2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3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3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2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6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3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3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648587" y="419983"/>
            <a:ext cx="10887740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553" y="702782"/>
            <a:ext cx="8155173" cy="489953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CSCI 3321</a:t>
            </a:r>
            <a:endParaRPr lang="en-US" sz="4800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nonlinear equations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need to know in order to solve an equation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a nonlinear equation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Bisection method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Newton’s method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Secant method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Other methods</a:t>
            </a:r>
          </a:p>
          <a:p>
            <a:pPr algn="l"/>
            <a:endParaRPr lang="en-US" sz="1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	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233" y="2723176"/>
            <a:ext cx="3730283" cy="23591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44D19E-0F1E-4603-BAF0-BEFD3F567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648587" y="419983"/>
            <a:ext cx="10887740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553" y="702781"/>
            <a:ext cx="8155173" cy="597446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nonlinear equations (using an iteration)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need to know in order to solve an equation ?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(e.g.,                         or                          )                                                         ) </a:t>
            </a:r>
          </a:p>
          <a:p>
            <a:pPr algn="l"/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So, we need to know the equation  (  usually rewritten to be f(x) = 0  )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starting information (depends on the method used)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We need one or more guessed solutions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We need some idea of the accuracy desired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We need to know when to quit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It helps to know of any unusual behavior or f(x)</a:t>
            </a:r>
          </a:p>
          <a:p>
            <a:pPr algn="l"/>
            <a:endParaRPr lang="en-US" sz="1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	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63" y="3699020"/>
            <a:ext cx="3051545" cy="1929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A91D8-FEA4-4790-A7F2-934881900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124" y="1675031"/>
            <a:ext cx="2352675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265B9-4FA8-40F1-A8C7-90EC2F736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379" y="1717563"/>
            <a:ext cx="131445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67688-1AC7-454B-B557-2FEE72B84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202" y="1685664"/>
            <a:ext cx="1838325" cy="6572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4308362-1241-4525-8601-F45E9059A080}"/>
              </a:ext>
            </a:extLst>
          </p:cNvPr>
          <p:cNvSpPr/>
          <p:nvPr/>
        </p:nvSpPr>
        <p:spPr>
          <a:xfrm>
            <a:off x="6889898" y="1860698"/>
            <a:ext cx="457200" cy="24454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86C5E5B-D610-47CC-963F-3868CE98A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391505" y="65060"/>
            <a:ext cx="11217603" cy="664281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2560" y="276152"/>
            <a:ext cx="7173431" cy="1456955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CSCI 3321  Numerical Methods</a:t>
            </a:r>
          </a:p>
          <a:p>
            <a:pPr algn="ctr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29270-28DC-4019-A630-A0132C36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804" y="1579968"/>
            <a:ext cx="3494242" cy="225890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498A58-EDFD-4CF8-AD09-28010A4F0C55}"/>
              </a:ext>
            </a:extLst>
          </p:cNvPr>
          <p:cNvSpPr txBox="1"/>
          <p:nvPr/>
        </p:nvSpPr>
        <p:spPr>
          <a:xfrm>
            <a:off x="7850374" y="768207"/>
            <a:ext cx="294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f(x) might have 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distinct roots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B9BE1-9A9E-4C4E-93BD-30458E5BBBF5}"/>
              </a:ext>
            </a:extLst>
          </p:cNvPr>
          <p:cNvSpPr txBox="1"/>
          <p:nvPr/>
        </p:nvSpPr>
        <p:spPr>
          <a:xfrm>
            <a:off x="1376463" y="809777"/>
            <a:ext cx="4256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f(x) might 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multiple root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E0ABF-4FD5-4E9E-9F1C-EA29E565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17" y="1605067"/>
            <a:ext cx="3206185" cy="22589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B438-62BE-4A4A-BBA0-8789DC00C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482" y="4051087"/>
            <a:ext cx="3425258" cy="2347555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1E6FAF-D89E-4910-88F7-CF2833F4546D}"/>
              </a:ext>
            </a:extLst>
          </p:cNvPr>
          <p:cNvSpPr txBox="1"/>
          <p:nvPr/>
        </p:nvSpPr>
        <p:spPr>
          <a:xfrm>
            <a:off x="4539197" y="3137937"/>
            <a:ext cx="4256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f(x) might 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have any roots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11DE9C-2D14-4EDF-8579-401D3FE8A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59" x="2247900" y="3573463"/>
          <p14:tracePt t="25779" x="2239963" y="3581400"/>
          <p14:tracePt t="25803" x="2232025" y="3581400"/>
          <p14:tracePt t="25819" x="2217738" y="3589338"/>
          <p14:tracePt t="25842" x="2209800" y="3589338"/>
          <p14:tracePt t="25859" x="2201863" y="3589338"/>
          <p14:tracePt t="25906" x="2187575" y="3589338"/>
          <p14:tracePt t="25931" x="2179638" y="3589338"/>
          <p14:tracePt t="25946" x="2163763" y="3589338"/>
          <p14:tracePt t="26011" x="2155825" y="3589338"/>
          <p14:tracePt t="26043" x="2141538" y="3589338"/>
          <p14:tracePt t="26074" x="2133600" y="3589338"/>
          <p14:tracePt t="26115" x="2125663" y="3589338"/>
          <p14:tracePt t="26122" x="2117725" y="3589338"/>
          <p14:tracePt t="26138" x="2111375" y="3589338"/>
          <p14:tracePt t="26155" x="2103438" y="3597275"/>
          <p14:tracePt t="26171" x="2095500" y="3597275"/>
          <p14:tracePt t="26181" x="2087563" y="3597275"/>
          <p14:tracePt t="26235" x="2079625" y="3597275"/>
          <p14:tracePt t="26291" x="2073275" y="3597275"/>
          <p14:tracePt t="26314" x="2065338" y="3597275"/>
          <p14:tracePt t="26403" x="2049463" y="3597275"/>
          <p14:tracePt t="26418" x="2041525" y="3597275"/>
          <p14:tracePt t="26426" x="2041525" y="3589338"/>
          <p14:tracePt t="26442" x="2035175" y="3581400"/>
          <p14:tracePt t="26499" x="2027238" y="3581400"/>
          <p14:tracePt t="26506" x="2027238" y="3573463"/>
          <p14:tracePt t="26563" x="2019300" y="3573463"/>
          <p14:tracePt t="26570" x="2011363" y="3573463"/>
          <p14:tracePt t="26581" x="2003425" y="3565525"/>
          <p14:tracePt t="26603" x="1997075" y="3559175"/>
          <p14:tracePt t="26619" x="1981200" y="3543300"/>
          <p14:tracePt t="26631" x="1965325" y="3543300"/>
          <p14:tracePt t="26648" x="1958975" y="3543300"/>
          <p14:tracePt t="26987" x="1965325" y="3543300"/>
          <p14:tracePt t="27034" x="1973263" y="3559175"/>
          <p14:tracePt t="27075" x="1981200" y="3565525"/>
          <p14:tracePt t="27115" x="1989138" y="3573463"/>
          <p14:tracePt t="27163" x="2003425" y="3581400"/>
          <p14:tracePt t="27211" x="2019300" y="3581400"/>
          <p14:tracePt t="27218" x="2027238" y="3581400"/>
          <p14:tracePt t="27234" x="2035175" y="3581400"/>
          <p14:tracePt t="27250" x="2065338" y="3581400"/>
          <p14:tracePt t="27259" x="2073275" y="3581400"/>
          <p14:tracePt t="27266" x="2079625" y="3581400"/>
          <p14:tracePt t="27282" x="2087563" y="3581400"/>
          <p14:tracePt t="27298" x="2103438" y="3581400"/>
          <p14:tracePt t="27331" x="2111375" y="3581400"/>
          <p14:tracePt t="27338" x="2117725" y="3581400"/>
          <p14:tracePt t="27348" x="2125663" y="3581400"/>
          <p14:tracePt t="27365" x="2149475" y="3581400"/>
          <p14:tracePt t="27382" x="2163763" y="3581400"/>
          <p14:tracePt t="27398" x="2179638" y="3581400"/>
          <p14:tracePt t="27415" x="2187575" y="3581400"/>
          <p14:tracePt t="27467" x="2193925" y="3581400"/>
          <p14:tracePt t="27475" x="2201863" y="3581400"/>
          <p14:tracePt t="27483" x="2209800" y="3581400"/>
          <p14:tracePt t="27498" x="2225675" y="3581400"/>
          <p14:tracePt t="27515" x="2232025" y="3581400"/>
          <p14:tracePt t="27531" x="2255838" y="3581400"/>
          <p14:tracePt t="27548" x="2263775" y="3581400"/>
          <p14:tracePt t="27565" x="2270125" y="3573463"/>
          <p14:tracePt t="27626" x="2278063" y="3573463"/>
          <p14:tracePt t="27724" x="2286000" y="3573463"/>
          <p14:tracePt t="27740" x="2301875" y="3573463"/>
          <p14:tracePt t="27741" x="0" y="0"/>
        </p14:tracePtLst>
        <p14:tracePtLst>
          <p14:tracePt t="38291" x="8504238" y="3527425"/>
          <p14:tracePt t="38539" x="0" y="0"/>
        </p14:tracePtLst>
        <p14:tracePtLst>
          <p14:tracePt t="40659" x="9356725" y="3543300"/>
          <p14:tracePt t="40900" x="0" y="0"/>
        </p14:tracePtLst>
        <p14:tracePtLst>
          <p14:tracePt t="42947" x="7696200" y="3521075"/>
          <p14:tracePt t="4321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372138" y="526308"/>
            <a:ext cx="11408735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7293" y="702782"/>
            <a:ext cx="8697433" cy="6155218"/>
          </a:xfrm>
        </p:spPr>
        <p:txBody>
          <a:bodyPr>
            <a:normAutofit fontScale="92500"/>
          </a:bodyPr>
          <a:lstStyle/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a Zero using the Bisection Method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need to know in 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 to use the bisection method ?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know the equation  f(x) = 0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some starting information, 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namely two points, a and b, such that:    f(a)   f(b) ≤  0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know when to stop the iteration</a:t>
            </a:r>
          </a:p>
          <a:p>
            <a:pPr algn="l"/>
            <a:endParaRPr lang="en-US" sz="1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	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454" y="1634500"/>
            <a:ext cx="3804156" cy="2405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D8235-48DD-4DBA-974C-89872D3D984A}"/>
              </a:ext>
            </a:extLst>
          </p:cNvPr>
          <p:cNvSpPr txBox="1"/>
          <p:nvPr/>
        </p:nvSpPr>
        <p:spPr>
          <a:xfrm>
            <a:off x="8314661" y="43822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0C570CE-4872-449C-B4B2-CF70257F8B12}"/>
              </a:ext>
            </a:extLst>
          </p:cNvPr>
          <p:cNvSpPr/>
          <p:nvPr/>
        </p:nvSpPr>
        <p:spPr>
          <a:xfrm rot="5400000">
            <a:off x="10691034" y="1564352"/>
            <a:ext cx="457200" cy="24454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FFE0D5-E745-4882-A131-8346F89D2E2B}"/>
              </a:ext>
            </a:extLst>
          </p:cNvPr>
          <p:cNvSpPr/>
          <p:nvPr/>
        </p:nvSpPr>
        <p:spPr>
          <a:xfrm rot="16200000">
            <a:off x="8086060" y="3777734"/>
            <a:ext cx="457200" cy="24454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5F9B11-E523-4644-A88D-64336D107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38536C-E924-4C7F-9A0F-BB672FDE5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006" y="2147380"/>
            <a:ext cx="2410932" cy="446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87EED-81B4-445C-8A7F-E314BF8E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9" y="238125"/>
            <a:ext cx="3288119" cy="638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A79E1-DA57-4A86-AF7F-18F0CEFC6F80}"/>
              </a:ext>
            </a:extLst>
          </p:cNvPr>
          <p:cNvSpPr txBox="1"/>
          <p:nvPr/>
        </p:nvSpPr>
        <p:spPr>
          <a:xfrm>
            <a:off x="754910" y="307508"/>
            <a:ext cx="264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Example of the Bisection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85056-C4BD-4652-8DB7-7D6ACF23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93" y="2416876"/>
            <a:ext cx="2803923" cy="783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3CCFE-51D2-49D8-9311-424E38F8DC76}"/>
              </a:ext>
            </a:extLst>
          </p:cNvPr>
          <p:cNvSpPr txBox="1"/>
          <p:nvPr/>
        </p:nvSpPr>
        <p:spPr>
          <a:xfrm>
            <a:off x="754910" y="1819555"/>
            <a:ext cx="316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Finding a zero of 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F804E284-DFE0-4DB1-A56B-0733A3013A34}"/>
              </a:ext>
            </a:extLst>
          </p:cNvPr>
          <p:cNvSpPr/>
          <p:nvPr/>
        </p:nvSpPr>
        <p:spPr>
          <a:xfrm>
            <a:off x="7860336" y="1036674"/>
            <a:ext cx="531628" cy="3083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5B7DE-155F-449F-BE4D-BE9C18117F5A}"/>
              </a:ext>
            </a:extLst>
          </p:cNvPr>
          <p:cNvSpPr/>
          <p:nvPr/>
        </p:nvSpPr>
        <p:spPr>
          <a:xfrm>
            <a:off x="8654903" y="754910"/>
            <a:ext cx="2392325" cy="1722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/>
              <p:nvPr/>
            </p:nvSpPr>
            <p:spPr>
              <a:xfrm>
                <a:off x="8740179" y="882155"/>
                <a:ext cx="2044110" cy="148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iteration will  terminate when 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|f(c )| ≤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or when the number of iterations is 50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179" y="882155"/>
                <a:ext cx="2044110" cy="1480405"/>
              </a:xfrm>
              <a:prstGeom prst="rect">
                <a:avLst/>
              </a:prstGeom>
              <a:blipFill>
                <a:blip r:embed="rId7"/>
                <a:stretch>
                  <a:fillRect l="-2687" t="-2469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DBE0C-088A-4359-A151-20D47BD8B560}"/>
              </a:ext>
            </a:extLst>
          </p:cNvPr>
          <p:cNvSpPr/>
          <p:nvPr/>
        </p:nvSpPr>
        <p:spPr>
          <a:xfrm>
            <a:off x="8654902" y="3869856"/>
            <a:ext cx="2392325" cy="118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space, we are not showing all of the iterations here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/>
              <p:nvPr/>
            </p:nvSpPr>
            <p:spPr>
              <a:xfrm>
                <a:off x="519881" y="5582093"/>
                <a:ext cx="3746648" cy="10516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true answer is about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1.1150264054609520712674176770870281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81" y="5582093"/>
                <a:ext cx="3746648" cy="10516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2F0EABF-E8C4-4D3D-92CD-3ADCD9084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4075" y="2494442"/>
            <a:ext cx="2690372" cy="4125434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371605C6-146C-45AA-BDEC-5BFCF9CAE705}"/>
              </a:ext>
            </a:extLst>
          </p:cNvPr>
          <p:cNvSpPr/>
          <p:nvPr/>
        </p:nvSpPr>
        <p:spPr>
          <a:xfrm>
            <a:off x="7872170" y="4308277"/>
            <a:ext cx="531628" cy="3083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F4316C0-0FE4-4B02-9658-D26C1B686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6AEB26-6C2F-49C6-887F-78582F553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993" y="3343329"/>
            <a:ext cx="3051545" cy="1929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C74375-84E9-4323-8B8A-6A21952B7EF3}"/>
              </a:ext>
            </a:extLst>
          </p:cNvPr>
          <p:cNvSpPr txBox="1"/>
          <p:nvPr/>
        </p:nvSpPr>
        <p:spPr>
          <a:xfrm>
            <a:off x="868993" y="3539119"/>
            <a:ext cx="164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plot from the first slide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7CA30-94ED-43E0-B62D-3432A41A9A16}"/>
              </a:ext>
            </a:extLst>
          </p:cNvPr>
          <p:cNvCxnSpPr/>
          <p:nvPr/>
        </p:nvCxnSpPr>
        <p:spPr>
          <a:xfrm>
            <a:off x="712378" y="6464597"/>
            <a:ext cx="1318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AB816-67CC-4F14-8E0E-47148AB14CE3}"/>
              </a:ext>
            </a:extLst>
          </p:cNvPr>
          <p:cNvCxnSpPr>
            <a:cxnSpLocks/>
          </p:cNvCxnSpPr>
          <p:nvPr/>
        </p:nvCxnSpPr>
        <p:spPr>
          <a:xfrm>
            <a:off x="9058939" y="6542566"/>
            <a:ext cx="94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42" x="4899025" y="777875"/>
          <p14:tracePt t="4166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38536C-E924-4C7F-9A0F-BB672FDE5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006" y="2147380"/>
            <a:ext cx="2410932" cy="446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87EED-81B4-445C-8A7F-E314BF8E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9" y="238125"/>
            <a:ext cx="3288119" cy="638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A79E1-DA57-4A86-AF7F-18F0CEFC6F80}"/>
              </a:ext>
            </a:extLst>
          </p:cNvPr>
          <p:cNvSpPr txBox="1"/>
          <p:nvPr/>
        </p:nvSpPr>
        <p:spPr>
          <a:xfrm>
            <a:off x="754910" y="307508"/>
            <a:ext cx="264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Example of the Bisection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85056-C4BD-4652-8DB7-7D6ACF23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93" y="2416876"/>
            <a:ext cx="2803923" cy="783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3CCFE-51D2-49D8-9311-424E38F8DC76}"/>
              </a:ext>
            </a:extLst>
          </p:cNvPr>
          <p:cNvSpPr txBox="1"/>
          <p:nvPr/>
        </p:nvSpPr>
        <p:spPr>
          <a:xfrm>
            <a:off x="754910" y="1819555"/>
            <a:ext cx="316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Finding a zero of 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F804E284-DFE0-4DB1-A56B-0733A3013A34}"/>
              </a:ext>
            </a:extLst>
          </p:cNvPr>
          <p:cNvSpPr/>
          <p:nvPr/>
        </p:nvSpPr>
        <p:spPr>
          <a:xfrm>
            <a:off x="7860336" y="1036674"/>
            <a:ext cx="531628" cy="3083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5B7DE-155F-449F-BE4D-BE9C18117F5A}"/>
              </a:ext>
            </a:extLst>
          </p:cNvPr>
          <p:cNvSpPr/>
          <p:nvPr/>
        </p:nvSpPr>
        <p:spPr>
          <a:xfrm>
            <a:off x="8654903" y="754910"/>
            <a:ext cx="2392325" cy="1722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/>
              <p:nvPr/>
            </p:nvSpPr>
            <p:spPr>
              <a:xfrm>
                <a:off x="8740179" y="882155"/>
                <a:ext cx="2044110" cy="148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iteration will  terminate when 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|f(c )| ≤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or when the number of iterations is 50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179" y="882155"/>
                <a:ext cx="2044110" cy="1480405"/>
              </a:xfrm>
              <a:prstGeom prst="rect">
                <a:avLst/>
              </a:prstGeom>
              <a:blipFill>
                <a:blip r:embed="rId7"/>
                <a:stretch>
                  <a:fillRect l="-2687" t="-2469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DBE0C-088A-4359-A151-20D47BD8B560}"/>
              </a:ext>
            </a:extLst>
          </p:cNvPr>
          <p:cNvSpPr/>
          <p:nvPr/>
        </p:nvSpPr>
        <p:spPr>
          <a:xfrm>
            <a:off x="8654902" y="3869856"/>
            <a:ext cx="2392325" cy="118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space, we are not showing all of the iterations here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/>
              <p:nvPr/>
            </p:nvSpPr>
            <p:spPr>
              <a:xfrm>
                <a:off x="519881" y="5582093"/>
                <a:ext cx="3746648" cy="10516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true answer is about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1.1150264054609520712674176770870281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81" y="5582093"/>
                <a:ext cx="3746648" cy="10516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2F0EABF-E8C4-4D3D-92CD-3ADCD9084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4075" y="2494442"/>
            <a:ext cx="2690372" cy="4125434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371605C6-146C-45AA-BDEC-5BFCF9CAE705}"/>
              </a:ext>
            </a:extLst>
          </p:cNvPr>
          <p:cNvSpPr/>
          <p:nvPr/>
        </p:nvSpPr>
        <p:spPr>
          <a:xfrm>
            <a:off x="7872170" y="4308277"/>
            <a:ext cx="531628" cy="3083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6AEB26-6C2F-49C6-887F-78582F553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993" y="3343329"/>
            <a:ext cx="3051545" cy="1929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C74375-84E9-4323-8B8A-6A21952B7EF3}"/>
              </a:ext>
            </a:extLst>
          </p:cNvPr>
          <p:cNvSpPr txBox="1"/>
          <p:nvPr/>
        </p:nvSpPr>
        <p:spPr>
          <a:xfrm>
            <a:off x="868993" y="3539119"/>
            <a:ext cx="164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plot from the first slide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7CA30-94ED-43E0-B62D-3432A41A9A16}"/>
              </a:ext>
            </a:extLst>
          </p:cNvPr>
          <p:cNvCxnSpPr/>
          <p:nvPr/>
        </p:nvCxnSpPr>
        <p:spPr>
          <a:xfrm>
            <a:off x="712378" y="6464597"/>
            <a:ext cx="1318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AB816-67CC-4F14-8E0E-47148AB14CE3}"/>
              </a:ext>
            </a:extLst>
          </p:cNvPr>
          <p:cNvCxnSpPr>
            <a:cxnSpLocks/>
          </p:cNvCxnSpPr>
          <p:nvPr/>
        </p:nvCxnSpPr>
        <p:spPr>
          <a:xfrm>
            <a:off x="9058939" y="6542566"/>
            <a:ext cx="94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AD1996-DE4F-4A8B-AA53-FC5B52813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10" x="4960938" y="1196975"/>
          <p14:tracePt t="15717" x="4960938" y="1211263"/>
          <p14:tracePt t="15748" x="4960938" y="1241425"/>
          <p14:tracePt t="15766" x="4960938" y="1249363"/>
          <p14:tracePt t="15781" x="4960938" y="1257300"/>
          <p14:tracePt t="15797" x="4960938" y="1265238"/>
          <p14:tracePt t="15813" x="4960938" y="1273175"/>
          <p14:tracePt t="15830" x="4960938" y="1287463"/>
          <p14:tracePt t="15865" x="4975225" y="1317625"/>
          <p14:tracePt t="15880" x="4975225" y="1333500"/>
          <p14:tracePt t="15897" x="4975225" y="1341438"/>
          <p14:tracePt t="15914" x="4975225" y="1355725"/>
          <p14:tracePt t="15930" x="4975225" y="1363663"/>
          <p14:tracePt t="15948" x="4975225" y="1379538"/>
          <p14:tracePt t="15965" x="4975225" y="1393825"/>
          <p14:tracePt t="15981" x="4975225" y="1401763"/>
          <p14:tracePt t="15997" x="4975225" y="1417638"/>
          <p14:tracePt t="16013" x="4975225" y="1425575"/>
          <p14:tracePt t="16036" x="4975225" y="1431925"/>
          <p14:tracePt t="16047" x="4975225" y="1439863"/>
          <p14:tracePt t="16064" x="4975225" y="1447800"/>
          <p14:tracePt t="16080" x="4975225" y="1470025"/>
          <p14:tracePt t="16097" x="4975225" y="1485900"/>
          <p14:tracePt t="16114" x="4975225" y="1508125"/>
          <p14:tracePt t="16131" x="4983163" y="1531938"/>
          <p14:tracePt t="16148" x="4983163" y="1554163"/>
          <p14:tracePt t="16164" x="4983163" y="1570038"/>
          <p14:tracePt t="16180" x="4983163" y="1577975"/>
          <p14:tracePt t="16197" x="4983163" y="1600200"/>
          <p14:tracePt t="16214" x="4983163" y="1622425"/>
          <p14:tracePt t="16231" x="4983163" y="1638300"/>
          <p14:tracePt t="16247" x="4983163" y="1646238"/>
          <p14:tracePt t="16264" x="4983163" y="1684338"/>
          <p14:tracePt t="16280" x="4983163" y="1714500"/>
          <p14:tracePt t="16297" x="4983163" y="1722438"/>
          <p14:tracePt t="16314" x="4983163" y="1730375"/>
          <p14:tracePt t="16334" x="4983163" y="1736725"/>
          <p14:tracePt t="16350" x="4983163" y="1744663"/>
          <p14:tracePt t="16364" x="4983163" y="1760538"/>
          <p14:tracePt t="16380" x="4983163" y="1790700"/>
          <p14:tracePt t="16397" x="4983163" y="1798638"/>
          <p14:tracePt t="16414" x="4983163" y="1851025"/>
          <p14:tracePt t="16430" x="4983163" y="1874838"/>
          <p14:tracePt t="16447" x="4983163" y="1882775"/>
          <p14:tracePt t="16464" x="4983163" y="1905000"/>
          <p14:tracePt t="16481" x="4983163" y="1920875"/>
          <p14:tracePt t="16497" x="4983163" y="1927225"/>
          <p14:tracePt t="16514" x="4983163" y="1951038"/>
          <p14:tracePt t="16530" x="4983163" y="1981200"/>
          <p14:tracePt t="16548" x="4968875" y="2027238"/>
          <p14:tracePt t="16564" x="4968875" y="2041525"/>
          <p14:tracePt t="16580" x="4968875" y="2057400"/>
          <p14:tracePt t="16597" x="4968875" y="2065338"/>
          <p14:tracePt t="16614" x="4968875" y="2073275"/>
          <p14:tracePt t="16631" x="4968875" y="2079625"/>
          <p14:tracePt t="16647" x="4968875" y="2087563"/>
          <p14:tracePt t="16664" x="4968875" y="2103438"/>
          <p14:tracePt t="16680" x="4968875" y="2111375"/>
          <p14:tracePt t="16697" x="4968875" y="2125663"/>
          <p14:tracePt t="16714" x="4968875" y="2149475"/>
          <p14:tracePt t="16730" x="4968875" y="2155825"/>
          <p14:tracePt t="16749" x="4968875" y="2171700"/>
          <p14:tracePt t="16788" x="4968875" y="2179638"/>
          <p14:tracePt t="16813" x="4968875" y="2193925"/>
          <p14:tracePt t="16933" x="4968875" y="2201863"/>
          <p14:tracePt t="17093" x="0" y="0"/>
        </p14:tracePtLst>
        <p14:tracePtLst>
          <p14:tracePt t="18957" x="4602163" y="1660525"/>
          <p14:tracePt t="18965" x="4610100" y="1660525"/>
          <p14:tracePt t="19068" x="4618038" y="1660525"/>
          <p14:tracePt t="19092" x="4625975" y="1660525"/>
          <p14:tracePt t="19108" x="4632325" y="1660525"/>
          <p14:tracePt t="19140" x="4640263" y="1660525"/>
          <p14:tracePt t="19212" x="4648200" y="1660525"/>
          <p14:tracePt t="19236" x="4656138" y="1660525"/>
          <p14:tracePt t="19244" x="4664075" y="1660525"/>
          <p14:tracePt t="19340" x="4670425" y="1660525"/>
          <p14:tracePt t="19365" x="4678363" y="1660525"/>
          <p14:tracePt t="19372" x="4686300" y="1660525"/>
          <p14:tracePt t="19380" x="4694238" y="1660525"/>
          <p14:tracePt t="19404" x="4702175" y="1660525"/>
          <p14:tracePt t="19501" x="4708525" y="1660525"/>
          <p14:tracePt t="19517" x="4716463" y="1660525"/>
          <p14:tracePt t="19549" x="4724400" y="1660525"/>
          <p14:tracePt t="19685" x="4732338" y="1660525"/>
          <p14:tracePt t="19692" x="4740275" y="1660525"/>
          <p14:tracePt t="19836" x="4754563" y="1660525"/>
          <p14:tracePt t="20133" x="4762500" y="1660525"/>
          <p14:tracePt t="20140" x="4784725" y="1668463"/>
          <p14:tracePt t="20148" x="4792663" y="1668463"/>
          <p14:tracePt t="20164" x="4816475" y="1676400"/>
          <p14:tracePt t="20181" x="4830763" y="1676400"/>
          <p14:tracePt t="20261" x="4838700" y="1676400"/>
          <p14:tracePt t="20268" x="4854575" y="1684338"/>
          <p14:tracePt t="20281" x="4868863" y="1692275"/>
          <p14:tracePt t="20298" x="4899025" y="1692275"/>
          <p14:tracePt t="20314" x="4930775" y="1706563"/>
          <p14:tracePt t="20331" x="4945063" y="1714500"/>
          <p14:tracePt t="20428" x="4960938" y="1722438"/>
          <p14:tracePt t="20436" x="4968875" y="1722438"/>
          <p14:tracePt t="20448" x="4975225" y="1722438"/>
          <p14:tracePt t="20465" x="5021263" y="1730375"/>
          <p14:tracePt t="20481" x="5051425" y="1730375"/>
          <p14:tracePt t="20498" x="5059363" y="1730375"/>
          <p14:tracePt t="20564" x="5067300" y="1730375"/>
          <p14:tracePt t="20588" x="5075238" y="1730375"/>
          <p14:tracePt t="20596" x="5083175" y="1730375"/>
          <p14:tracePt t="20613" x="5113338" y="1730375"/>
          <p14:tracePt t="20621" x="5121275" y="1730375"/>
          <p14:tracePt t="20631" x="5127625" y="1730375"/>
          <p14:tracePt t="20648" x="5135563" y="1730375"/>
          <p14:tracePt t="20664" x="5143500" y="1730375"/>
          <p14:tracePt t="20709" x="5151438" y="1730375"/>
          <p14:tracePt t="20724" x="5173663" y="1730375"/>
          <p14:tracePt t="20732" x="5181600" y="1730375"/>
          <p14:tracePt t="20748" x="5211763" y="1730375"/>
          <p14:tracePt t="20764" x="5249863" y="1730375"/>
          <p14:tracePt t="20781" x="5257800" y="1730375"/>
          <p14:tracePt t="20798" x="5280025" y="1730375"/>
          <p14:tracePt t="20893" x="5287963" y="1730375"/>
          <p14:tracePt t="21796" x="5311775" y="1730375"/>
          <p14:tracePt t="21804" x="5341938" y="1730375"/>
          <p14:tracePt t="21814" x="5372100" y="1730375"/>
          <p14:tracePt t="21831" x="5426075" y="1730375"/>
          <p14:tracePt t="21848" x="5464175" y="1730375"/>
          <p14:tracePt t="21864" x="5494338" y="1730375"/>
          <p14:tracePt t="21881" x="5502275" y="1730375"/>
          <p14:tracePt t="21941" x="5508625" y="1730375"/>
          <p14:tracePt t="21948" x="5524500" y="1730375"/>
          <p14:tracePt t="21964" x="5540375" y="1730375"/>
          <p14:tracePt t="21981" x="5638800" y="1722438"/>
          <p14:tracePt t="21998" x="5692775" y="1722438"/>
          <p14:tracePt t="22014" x="5722938" y="1722438"/>
          <p14:tracePt t="22031" x="5745163" y="1722438"/>
          <p14:tracePt t="22092" x="5753100" y="1722438"/>
          <p14:tracePt t="22100" x="5761038" y="1722438"/>
          <p14:tracePt t="22114" x="5783263" y="1722438"/>
          <p14:tracePt t="22131" x="5845175" y="1714500"/>
          <p14:tracePt t="22132" x="5883275" y="1714500"/>
          <p14:tracePt t="22148" x="5927725" y="1714500"/>
          <p14:tracePt t="22165" x="6027738" y="1714500"/>
          <p14:tracePt t="22181" x="6042025" y="1714500"/>
          <p14:tracePt t="22653" x="0" y="0"/>
        </p14:tracePtLst>
        <p14:tracePtLst>
          <p14:tracePt t="48341" x="5364163" y="1714500"/>
          <p14:tracePt t="48388" x="5356225" y="1706563"/>
          <p14:tracePt t="48413" x="5372100" y="1706563"/>
          <p14:tracePt t="48420" x="5394325" y="1706563"/>
          <p14:tracePt t="48434" x="5402263" y="1706563"/>
          <p14:tracePt t="48450" x="5426075" y="1706563"/>
          <p14:tracePt t="48468" x="5470525" y="1706563"/>
          <p14:tracePt t="48484" x="5494338" y="1706563"/>
          <p14:tracePt t="48500" x="5516563" y="1706563"/>
          <p14:tracePt t="48517" x="5532438" y="1698625"/>
          <p14:tracePt t="48534" x="5554663" y="1698625"/>
          <p14:tracePt t="48550" x="5578475" y="1692275"/>
          <p14:tracePt t="48567" x="5592763" y="1692275"/>
          <p14:tracePt t="48652" x="5600700" y="1692275"/>
          <p14:tracePt t="48669" x="5616575" y="1692275"/>
          <p14:tracePt t="48676" x="5630863" y="1692275"/>
          <p14:tracePt t="48685" x="5646738" y="1692275"/>
          <p14:tracePt t="48700" x="5684838" y="1692275"/>
          <p14:tracePt t="48717" x="5707063" y="1692275"/>
          <p14:tracePt t="48734" x="5722938" y="1692275"/>
          <p14:tracePt t="48804" x="5730875" y="1692275"/>
          <p14:tracePt t="48820" x="5745163" y="1692275"/>
          <p14:tracePt t="48828" x="5761038" y="1692275"/>
          <p14:tracePt t="48837" x="5768975" y="1692275"/>
          <p14:tracePt t="48850" x="5783263" y="1692275"/>
          <p14:tracePt t="48867" x="5813425" y="1692275"/>
          <p14:tracePt t="48980" x="5829300" y="1692275"/>
          <p14:tracePt t="48996" x="5837238" y="1692275"/>
          <p14:tracePt t="49020" x="5851525" y="1698625"/>
          <p14:tracePt t="49117" x="5867400" y="1698625"/>
          <p14:tracePt t="49124" x="5883275" y="1698625"/>
          <p14:tracePt t="49134" x="5889625" y="1698625"/>
          <p14:tracePt t="49150" x="5935663" y="1698625"/>
          <p14:tracePt t="49167" x="5965825" y="1714500"/>
          <p14:tracePt t="49184" x="5973763" y="1714500"/>
          <p14:tracePt t="49293" x="5981700" y="1714500"/>
          <p14:tracePt t="49646" x="0" y="0"/>
        </p14:tracePtLst>
        <p14:tracePtLst>
          <p14:tracePt t="50406" x="7108825" y="1722438"/>
          <p14:tracePt t="50501" x="7116763" y="1722438"/>
          <p14:tracePt t="50533" x="7132638" y="1714500"/>
          <p14:tracePt t="50541" x="7140575" y="1706563"/>
          <p14:tracePt t="50557" x="7146925" y="1706563"/>
          <p14:tracePt t="50567" x="7154863" y="1706563"/>
          <p14:tracePt t="50584" x="7162800" y="1698625"/>
          <p14:tracePt t="50601" x="7185025" y="1698625"/>
          <p14:tracePt t="50618" x="7192963" y="1698625"/>
          <p14:tracePt t="50668" x="7200900" y="1698625"/>
          <p14:tracePt t="50718" x="7200900" y="1692275"/>
          <p14:tracePt t="50757" x="7208838" y="1684338"/>
          <p14:tracePt t="50860" x="7216775" y="1684338"/>
          <p14:tracePt t="50868" x="7231063" y="1684338"/>
          <p14:tracePt t="50885" x="7254875" y="1684338"/>
          <p14:tracePt t="50900" x="7261225" y="1684338"/>
          <p14:tracePt t="51061" x="7269163" y="1684338"/>
          <p14:tracePt t="51237" x="7277100" y="1684338"/>
          <p14:tracePt t="5225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372138" y="526308"/>
            <a:ext cx="11408735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442" y="702782"/>
            <a:ext cx="10983431" cy="615521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Terminating the Iterations for the Bisection Method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could have terminated on another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 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namely two points, a and b, such that</a:t>
            </a:r>
          </a:p>
          <a:p>
            <a:pPr algn="l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|a-b| ≤  </a:t>
            </a:r>
            <a:r>
              <a:rPr lang="el-GR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510" y="1536830"/>
            <a:ext cx="3804156" cy="2405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B77155-88B5-4A22-B472-708C775FD182}"/>
              </a:ext>
            </a:extLst>
          </p:cNvPr>
          <p:cNvSpPr/>
          <p:nvPr/>
        </p:nvSpPr>
        <p:spPr>
          <a:xfrm>
            <a:off x="9707526" y="2838894"/>
            <a:ext cx="170124" cy="26581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3A58F8-CF12-41CB-9403-AD6EA36635E7}"/>
              </a:ext>
            </a:extLst>
          </p:cNvPr>
          <p:cNvSpPr/>
          <p:nvPr/>
        </p:nvSpPr>
        <p:spPr>
          <a:xfrm>
            <a:off x="9210169" y="2820802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D93E35-9045-447D-BC42-C6F53AB58B12}"/>
              </a:ext>
            </a:extLst>
          </p:cNvPr>
          <p:cNvSpPr/>
          <p:nvPr/>
        </p:nvSpPr>
        <p:spPr>
          <a:xfrm rot="10800000">
            <a:off x="9914288" y="2804857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F30EEC-D7ED-4A10-834A-5CFF8362C7ED}"/>
              </a:ext>
            </a:extLst>
          </p:cNvPr>
          <p:cNvCxnSpPr>
            <a:cxnSpLocks/>
          </p:cNvCxnSpPr>
          <p:nvPr/>
        </p:nvCxnSpPr>
        <p:spPr>
          <a:xfrm flipV="1">
            <a:off x="9707526" y="3081302"/>
            <a:ext cx="0" cy="671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ECE475-132B-47DB-8B24-8E3D9C94B301}"/>
              </a:ext>
            </a:extLst>
          </p:cNvPr>
          <p:cNvCxnSpPr>
            <a:cxnSpLocks/>
          </p:cNvCxnSpPr>
          <p:nvPr/>
        </p:nvCxnSpPr>
        <p:spPr>
          <a:xfrm flipV="1">
            <a:off x="9870559" y="3095473"/>
            <a:ext cx="0" cy="671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4B5EDE-6EE5-4393-A46C-4FA45644FF74}"/>
              </a:ext>
            </a:extLst>
          </p:cNvPr>
          <p:cNvSpPr txBox="1"/>
          <p:nvPr/>
        </p:nvSpPr>
        <p:spPr>
          <a:xfrm>
            <a:off x="9475984" y="3539169"/>
            <a:ext cx="36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B5288-00E7-457A-B1E9-AE5DCC25A7D5}"/>
              </a:ext>
            </a:extLst>
          </p:cNvPr>
          <p:cNvSpPr txBox="1"/>
          <p:nvPr/>
        </p:nvSpPr>
        <p:spPr>
          <a:xfrm>
            <a:off x="9809140" y="3542707"/>
            <a:ext cx="36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EB5F350-4E06-4224-8A3F-C4DC8BFBE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44" x="9669463" y="3832225"/>
          <p14:tracePt t="55708" x="9677400" y="3832225"/>
          <p14:tracePt t="55827" x="0" y="0"/>
        </p14:tracePtLst>
        <p14:tracePtLst>
          <p14:tracePt t="56860" x="9906000" y="3802063"/>
          <p14:tracePt t="5730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372138" y="526308"/>
            <a:ext cx="11408735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442" y="702782"/>
            <a:ext cx="10983431" cy="3358855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Next Presentation will be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using Newton’s Method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root of f(x)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find the zero)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49" y="1591970"/>
            <a:ext cx="3804156" cy="2405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B77155-88B5-4A22-B472-708C775FD182}"/>
              </a:ext>
            </a:extLst>
          </p:cNvPr>
          <p:cNvSpPr/>
          <p:nvPr/>
        </p:nvSpPr>
        <p:spPr>
          <a:xfrm>
            <a:off x="9197169" y="2838894"/>
            <a:ext cx="170124" cy="26581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3A58F8-CF12-41CB-9403-AD6EA36635E7}"/>
              </a:ext>
            </a:extLst>
          </p:cNvPr>
          <p:cNvSpPr/>
          <p:nvPr/>
        </p:nvSpPr>
        <p:spPr>
          <a:xfrm rot="16200000">
            <a:off x="9064254" y="3242932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D93E35-9045-447D-BC42-C6F53AB58B12}"/>
              </a:ext>
            </a:extLst>
          </p:cNvPr>
          <p:cNvSpPr/>
          <p:nvPr/>
        </p:nvSpPr>
        <p:spPr>
          <a:xfrm rot="5400000">
            <a:off x="9053625" y="2459984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34EAFA-2384-47C9-8537-C81D16CD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585</TotalTime>
  <Words>414</Words>
  <Application>Microsoft Office PowerPoint</Application>
  <PresentationFormat>Widescreen</PresentationFormat>
  <Paragraphs>68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Bookman Old Style</vt:lpstr>
      <vt:lpstr>Calibri</vt:lpstr>
      <vt:lpstr>Cambria Math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3321 Summer 2020</dc:title>
  <dc:creator>Feagin, Terry</dc:creator>
  <cp:lastModifiedBy>NoName Feagin</cp:lastModifiedBy>
  <cp:revision>57</cp:revision>
  <dcterms:created xsi:type="dcterms:W3CDTF">2020-05-27T01:58:00Z</dcterms:created>
  <dcterms:modified xsi:type="dcterms:W3CDTF">2020-06-14T06:46:35Z</dcterms:modified>
</cp:coreProperties>
</file>