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0"/>
  </p:notesMasterIdLst>
  <p:sldIdLst>
    <p:sldId id="270" r:id="rId2"/>
    <p:sldId id="260" r:id="rId3"/>
    <p:sldId id="269" r:id="rId4"/>
    <p:sldId id="258" r:id="rId5"/>
    <p:sldId id="276" r:id="rId6"/>
    <p:sldId id="273" r:id="rId7"/>
    <p:sldId id="281" r:id="rId8"/>
    <p:sldId id="282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5.wmf"/><Relationship Id="rId1" Type="http://schemas.openxmlformats.org/officeDocument/2006/relationships/image" Target="../media/image4.wmf"/><Relationship Id="rId4" Type="http://schemas.openxmlformats.org/officeDocument/2006/relationships/image" Target="../media/image7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image" Target="../media/image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089426-123B-4CAF-B33C-3F47CE2A17AC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E955CB-3AFE-442E-BD11-20600D3A1C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0298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8F3CE-9F9F-4068-BC58-DD10B07BD9AF}" type="datetimeFigureOut">
              <a:rPr lang="en-US" smtClean="0"/>
              <a:pPr/>
              <a:t>3/26/2020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EB903-B5B6-41C9-8C44-ACFAFBDD1AF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1955221"/>
      </p:ext>
    </p:extLst>
  </p:cSld>
  <p:clrMapOvr>
    <a:masterClrMapping/>
  </p:clrMapOvr>
  <p:transition>
    <p:strips dir="r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8F3CE-9F9F-4068-BC58-DD10B07BD9AF}" type="datetimeFigureOut">
              <a:rPr lang="en-US" smtClean="0"/>
              <a:pPr/>
              <a:t>3/26/2020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EB903-B5B6-41C9-8C44-ACFAFBDD1AF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2766054"/>
      </p:ext>
    </p:extLst>
  </p:cSld>
  <p:clrMapOvr>
    <a:masterClrMapping/>
  </p:clrMapOvr>
  <p:transition>
    <p:strips dir="r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8F3CE-9F9F-4068-BC58-DD10B07BD9AF}" type="datetimeFigureOut">
              <a:rPr lang="en-US" smtClean="0"/>
              <a:pPr/>
              <a:t>3/26/2020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EB903-B5B6-41C9-8C44-ACFAFBDD1AF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4577119"/>
      </p:ext>
    </p:extLst>
  </p:cSld>
  <p:clrMapOvr>
    <a:masterClrMapping/>
  </p:clrMapOvr>
  <p:transition>
    <p:strips dir="r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8F3CE-9F9F-4068-BC58-DD10B07BD9AF}" type="datetimeFigureOut">
              <a:rPr lang="en-US" smtClean="0"/>
              <a:pPr/>
              <a:t>3/26/2020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EB903-B5B6-41C9-8C44-ACFAFBDD1AF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9847367"/>
      </p:ext>
    </p:extLst>
  </p:cSld>
  <p:clrMapOvr>
    <a:masterClrMapping/>
  </p:clrMapOvr>
  <p:transition>
    <p:strips dir="r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8F3CE-9F9F-4068-BC58-DD10B07BD9AF}" type="datetimeFigureOut">
              <a:rPr lang="en-US" smtClean="0"/>
              <a:pPr/>
              <a:t>3/26/2020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EB903-B5B6-41C9-8C44-ACFAFBDD1AF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8238117"/>
      </p:ext>
    </p:extLst>
  </p:cSld>
  <p:clrMapOvr>
    <a:masterClrMapping/>
  </p:clrMapOvr>
  <p:transition>
    <p:strips dir="r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8F3CE-9F9F-4068-BC58-DD10B07BD9AF}" type="datetimeFigureOut">
              <a:rPr lang="en-US" smtClean="0"/>
              <a:pPr/>
              <a:t>3/26/2020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EB903-B5B6-41C9-8C44-ACFAFBDD1AF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5004625"/>
      </p:ext>
    </p:extLst>
  </p:cSld>
  <p:clrMapOvr>
    <a:masterClrMapping/>
  </p:clrMapOvr>
  <p:transition>
    <p:strips dir="r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8F3CE-9F9F-4068-BC58-DD10B07BD9AF}" type="datetimeFigureOut">
              <a:rPr lang="en-US" smtClean="0"/>
              <a:pPr/>
              <a:t>3/26/2020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EB903-B5B6-41C9-8C44-ACFAFBDD1AF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7763821"/>
      </p:ext>
    </p:extLst>
  </p:cSld>
  <p:clrMapOvr>
    <a:masterClrMapping/>
  </p:clrMapOvr>
  <p:transition>
    <p:strips dir="r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8F3CE-9F9F-4068-BC58-DD10B07BD9AF}" type="datetimeFigureOut">
              <a:rPr lang="en-US" smtClean="0"/>
              <a:pPr/>
              <a:t>3/26/2020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EB903-B5B6-41C9-8C44-ACFAFBDD1AF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7984551"/>
      </p:ext>
    </p:extLst>
  </p:cSld>
  <p:clrMapOvr>
    <a:masterClrMapping/>
  </p:clrMapOvr>
  <p:transition>
    <p:strips dir="r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8F3CE-9F9F-4068-BC58-DD10B07BD9AF}" type="datetimeFigureOut">
              <a:rPr lang="en-US" smtClean="0"/>
              <a:pPr/>
              <a:t>3/26/2020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EB903-B5B6-41C9-8C44-ACFAFBDD1AF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6393500"/>
      </p:ext>
    </p:extLst>
  </p:cSld>
  <p:clrMapOvr>
    <a:masterClrMapping/>
  </p:clrMapOvr>
  <p:transition>
    <p:strips dir="r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8F3CE-9F9F-4068-BC58-DD10B07BD9AF}" type="datetimeFigureOut">
              <a:rPr lang="en-US" smtClean="0"/>
              <a:pPr/>
              <a:t>3/26/2020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EB903-B5B6-41C9-8C44-ACFAFBDD1AF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5889320"/>
      </p:ext>
    </p:extLst>
  </p:cSld>
  <p:clrMapOvr>
    <a:masterClrMapping/>
  </p:clrMapOvr>
  <p:transition>
    <p:strips dir="r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8F3CE-9F9F-4068-BC58-DD10B07BD9AF}" type="datetimeFigureOut">
              <a:rPr lang="en-US" smtClean="0"/>
              <a:pPr/>
              <a:t>3/26/2020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EB903-B5B6-41C9-8C44-ACFAFBDD1AF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8989864"/>
      </p:ext>
    </p:extLst>
  </p:cSld>
  <p:clrMapOvr>
    <a:masterClrMapping/>
  </p:clrMapOvr>
  <p:transition>
    <p:strips dir="r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88F3CE-9F9F-4068-BC58-DD10B07BD9AF}" type="datetimeFigureOut">
              <a:rPr lang="en-US" smtClean="0"/>
              <a:pPr/>
              <a:t>3/26/2020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9EB903-B5B6-41C9-8C44-ACFAFBDD1AF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9789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strips dir="r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wmf"/><Relationship Id="rId13" Type="http://schemas.openxmlformats.org/officeDocument/2006/relationships/oleObject" Target="../embeddings/oleObject4.bin"/><Relationship Id="rId3" Type="http://schemas.openxmlformats.org/officeDocument/2006/relationships/audio" Target="../media/media4.m4a"/><Relationship Id="rId7" Type="http://schemas.openxmlformats.org/officeDocument/2006/relationships/oleObject" Target="../embeddings/oleObject1.bin"/><Relationship Id="rId12" Type="http://schemas.openxmlformats.org/officeDocument/2006/relationships/image" Target="../media/image6.wmf"/><Relationship Id="rId2" Type="http://schemas.microsoft.com/office/2007/relationships/media" Target="../media/media4.m4a"/><Relationship Id="rId1" Type="http://schemas.openxmlformats.org/officeDocument/2006/relationships/vmlDrawing" Target="../drawings/vmlDrawing1.vml"/><Relationship Id="rId6" Type="http://schemas.microsoft.com/office/2007/relationships/hdphoto" Target="../media/hdphoto1.wdp"/><Relationship Id="rId11" Type="http://schemas.openxmlformats.org/officeDocument/2006/relationships/oleObject" Target="../embeddings/oleObject3.bin"/><Relationship Id="rId5" Type="http://schemas.openxmlformats.org/officeDocument/2006/relationships/image" Target="../media/image8.png"/><Relationship Id="rId15" Type="http://schemas.openxmlformats.org/officeDocument/2006/relationships/image" Target="../media/image2.png"/><Relationship Id="rId10" Type="http://schemas.openxmlformats.org/officeDocument/2006/relationships/image" Target="../media/image5.wmf"/><Relationship Id="rId4" Type="http://schemas.openxmlformats.org/officeDocument/2006/relationships/slideLayout" Target="../slideLayouts/slideLayout2.xml"/><Relationship Id="rId9" Type="http://schemas.openxmlformats.org/officeDocument/2006/relationships/oleObject" Target="../embeddings/oleObject2.bin"/><Relationship Id="rId14" Type="http://schemas.openxmlformats.org/officeDocument/2006/relationships/image" Target="../media/image7.w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wmf"/><Relationship Id="rId3" Type="http://schemas.openxmlformats.org/officeDocument/2006/relationships/audio" Target="../media/media5.m4a"/><Relationship Id="rId7" Type="http://schemas.openxmlformats.org/officeDocument/2006/relationships/oleObject" Target="../embeddings/oleObject5.bin"/><Relationship Id="rId2" Type="http://schemas.microsoft.com/office/2007/relationships/media" Target="../media/media5.m4a"/><Relationship Id="rId1" Type="http://schemas.openxmlformats.org/officeDocument/2006/relationships/vmlDrawing" Target="../drawings/vmlDrawing2.vml"/><Relationship Id="rId6" Type="http://schemas.openxmlformats.org/officeDocument/2006/relationships/image" Target="../media/image6.wmf"/><Relationship Id="rId11" Type="http://schemas.openxmlformats.org/officeDocument/2006/relationships/image" Target="../media/image2.png"/><Relationship Id="rId5" Type="http://schemas.openxmlformats.org/officeDocument/2006/relationships/oleObject" Target="../embeddings/oleObject3.bin"/><Relationship Id="rId10" Type="http://schemas.openxmlformats.org/officeDocument/2006/relationships/image" Target="../media/image10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hyperlink" Target="htpps://sceweb.uhcl.edu/feagin/courses/NSODE7.2b.pptx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0AE33B32-B81C-4F3B-ADD2-37841B266D64}"/>
              </a:ext>
            </a:extLst>
          </p:cNvPr>
          <p:cNvSpPr txBox="1">
            <a:spLocks/>
          </p:cNvSpPr>
          <p:nvPr/>
        </p:nvSpPr>
        <p:spPr>
          <a:xfrm>
            <a:off x="914400" y="914400"/>
            <a:ext cx="103632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  <a:scene3d>
              <a:camera prst="orthographicFront"/>
              <a:lightRig rig="flood" dir="t">
                <a:rot lat="0" lon="0" rev="3000000"/>
              </a:lightRig>
            </a:scene3d>
            <a:sp3d extrusionH="57150" contourW="12700">
              <a:bevelT w="38100" h="38100"/>
              <a:extrusionClr>
                <a:schemeClr val="bg1">
                  <a:lumMod val="85000"/>
                </a:schemeClr>
              </a:extrusionClr>
              <a:contourClr>
                <a:schemeClr val="tx1">
                  <a:lumMod val="50000"/>
                  <a:lumOff val="5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i="1" dirty="0">
                <a:solidFill>
                  <a:schemeClr val="bg1">
                    <a:lumMod val="85000"/>
                  </a:schemeClr>
                </a:solidFill>
              </a:rPr>
              <a:t>Numerical Methods</a:t>
            </a:r>
          </a:p>
          <a:p>
            <a:endParaRPr lang="en-US" sz="4800" i="1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sz="4100" i="1" dirty="0">
                <a:solidFill>
                  <a:schemeClr val="bg1">
                    <a:lumMod val="85000"/>
                  </a:schemeClr>
                </a:solidFill>
              </a:rPr>
              <a:t>CSCI 3321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447BF070-4F73-4D01-B538-246A6B8D87F0}"/>
              </a:ext>
            </a:extLst>
          </p:cNvPr>
          <p:cNvSpPr txBox="1">
            <a:spLocks/>
          </p:cNvSpPr>
          <p:nvPr/>
        </p:nvSpPr>
        <p:spPr>
          <a:xfrm>
            <a:off x="2895600" y="2391799"/>
            <a:ext cx="6400800" cy="25393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CSCI 3321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25B055F-7F62-41AE-919A-B1DFD3688136}"/>
              </a:ext>
            </a:extLst>
          </p:cNvPr>
          <p:cNvSpPr/>
          <p:nvPr/>
        </p:nvSpPr>
        <p:spPr>
          <a:xfrm>
            <a:off x="3886200" y="3092082"/>
            <a:ext cx="4572000" cy="169277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i="1" dirty="0">
                <a:solidFill>
                  <a:prstClr val="white">
                    <a:lumMod val="85000"/>
                  </a:prstClr>
                </a:solidFill>
                <a:latin typeface="Calibri"/>
              </a:rPr>
              <a:t>Numerical Solution of </a:t>
            </a:r>
          </a:p>
          <a:p>
            <a:pPr algn="ctr"/>
            <a:r>
              <a:rPr lang="en-US" i="1" dirty="0">
                <a:solidFill>
                  <a:prstClr val="white">
                    <a:lumMod val="85000"/>
                  </a:prstClr>
                </a:solidFill>
                <a:latin typeface="Calibri"/>
              </a:rPr>
              <a:t>Ordinary Differential Equations</a:t>
            </a:r>
          </a:p>
          <a:p>
            <a:pPr algn="ctr"/>
            <a:r>
              <a:rPr lang="en-US" i="1" dirty="0">
                <a:solidFill>
                  <a:prstClr val="white">
                    <a:lumMod val="85000"/>
                  </a:prstClr>
                </a:solidFill>
                <a:latin typeface="Calibri"/>
              </a:rPr>
              <a:t>using</a:t>
            </a:r>
          </a:p>
          <a:p>
            <a:pPr algn="ctr"/>
            <a:r>
              <a:rPr lang="en-US" i="1" dirty="0">
                <a:solidFill>
                  <a:schemeClr val="accent6">
                    <a:lumMod val="75000"/>
                  </a:schemeClr>
                </a:solidFill>
                <a:latin typeface="Calibri"/>
              </a:rPr>
              <a:t>Runge-</a:t>
            </a:r>
            <a:r>
              <a:rPr lang="en-US" i="1" dirty="0" err="1">
                <a:solidFill>
                  <a:schemeClr val="accent6">
                    <a:lumMod val="75000"/>
                  </a:schemeClr>
                </a:solidFill>
                <a:latin typeface="Calibri"/>
              </a:rPr>
              <a:t>Kutta</a:t>
            </a:r>
            <a:r>
              <a:rPr lang="en-US" i="1" dirty="0">
                <a:solidFill>
                  <a:schemeClr val="accent6">
                    <a:lumMod val="75000"/>
                  </a:schemeClr>
                </a:solidFill>
                <a:latin typeface="Calibri"/>
              </a:rPr>
              <a:t> Methods</a:t>
            </a:r>
          </a:p>
          <a:p>
            <a:pPr algn="ctr"/>
            <a:endParaRPr lang="en-US" i="1" dirty="0">
              <a:solidFill>
                <a:prstClr val="white">
                  <a:lumMod val="85000"/>
                </a:prstClr>
              </a:solidFill>
              <a:latin typeface="Calibri"/>
            </a:endParaRPr>
          </a:p>
          <a:p>
            <a:pPr algn="ctr"/>
            <a:r>
              <a:rPr lang="en-US" sz="1400" i="1" dirty="0">
                <a:solidFill>
                  <a:prstClr val="white">
                    <a:lumMod val="85000"/>
                  </a:prstClr>
                </a:solidFill>
                <a:latin typeface="Calibri"/>
              </a:rPr>
              <a:t>Dr. T. Feagin</a:t>
            </a:r>
            <a:endParaRPr lang="en-US" sz="1400" dirty="0">
              <a:solidFill>
                <a:prstClr val="white">
                  <a:lumMod val="85000"/>
                </a:prstClr>
              </a:solidFill>
              <a:latin typeface="Calibri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7D38652-7C18-4F75-B0C3-25BE44E7C563}"/>
              </a:ext>
            </a:extLst>
          </p:cNvPr>
          <p:cNvSpPr/>
          <p:nvPr/>
        </p:nvSpPr>
        <p:spPr>
          <a:xfrm>
            <a:off x="3617595" y="6029980"/>
            <a:ext cx="51092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Note: You may need to click your left mouse button or hit the spacebar to begin or to advance the slides during the slide show</a:t>
            </a:r>
            <a:endParaRPr lang="en-US" sz="14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2" name="Audio 21">
            <a:hlinkClick r:id="" action="ppaction://media"/>
            <a:extLst>
              <a:ext uri="{FF2B5EF4-FFF2-40B4-BE49-F238E27FC236}">
                <a16:creationId xmlns:a16="http://schemas.microsoft.com/office/drawing/2014/main" id="{34C7B34D-833A-413B-A258-5C2480B594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660383"/>
      </p:ext>
    </p:extLst>
  </p:cSld>
  <p:clrMapOvr>
    <a:masterClrMapping/>
  </p:clrMapOvr>
  <p:transition advTm="58733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3300" y="1570037"/>
            <a:ext cx="7532370" cy="4525963"/>
          </a:xfrm>
        </p:spPr>
        <p:txBody>
          <a:bodyPr>
            <a:normAutofit lnSpcReduction="10000"/>
          </a:bodyPr>
          <a:lstStyle/>
          <a:p>
            <a:r>
              <a:rPr lang="en-US" altLang="en-US" dirty="0">
                <a:solidFill>
                  <a:schemeClr val="bg1"/>
                </a:solidFill>
              </a:rPr>
              <a:t>Background and Introduction</a:t>
            </a:r>
          </a:p>
          <a:p>
            <a:r>
              <a:rPr lang="en-US" altLang="en-US" dirty="0">
                <a:solidFill>
                  <a:schemeClr val="bg1"/>
                </a:solidFill>
              </a:rPr>
              <a:t>The Runge-</a:t>
            </a:r>
            <a:r>
              <a:rPr lang="en-US" altLang="en-US" dirty="0" err="1">
                <a:solidFill>
                  <a:schemeClr val="bg1"/>
                </a:solidFill>
              </a:rPr>
              <a:t>Kutta</a:t>
            </a:r>
            <a:r>
              <a:rPr lang="en-US" altLang="en-US" dirty="0">
                <a:solidFill>
                  <a:schemeClr val="bg1"/>
                </a:solidFill>
              </a:rPr>
              <a:t> Ansatz </a:t>
            </a:r>
          </a:p>
          <a:p>
            <a:r>
              <a:rPr lang="en-US" altLang="en-US" dirty="0">
                <a:solidFill>
                  <a:schemeClr val="bg1"/>
                </a:solidFill>
              </a:rPr>
              <a:t>The History of Runge-</a:t>
            </a:r>
            <a:r>
              <a:rPr lang="en-US" altLang="en-US" dirty="0" err="1">
                <a:solidFill>
                  <a:schemeClr val="bg1"/>
                </a:solidFill>
              </a:rPr>
              <a:t>Kutta</a:t>
            </a:r>
            <a:r>
              <a:rPr lang="en-US" altLang="en-US" dirty="0">
                <a:solidFill>
                  <a:schemeClr val="bg1"/>
                </a:solidFill>
              </a:rPr>
              <a:t> Methods</a:t>
            </a:r>
          </a:p>
          <a:p>
            <a:r>
              <a:rPr lang="en-US" altLang="en-US" dirty="0">
                <a:solidFill>
                  <a:schemeClr val="bg1"/>
                </a:solidFill>
              </a:rPr>
              <a:t>Derivation of Runge-</a:t>
            </a:r>
            <a:r>
              <a:rPr lang="en-US" altLang="en-US" dirty="0" err="1">
                <a:solidFill>
                  <a:schemeClr val="bg1"/>
                </a:solidFill>
              </a:rPr>
              <a:t>Kutta</a:t>
            </a:r>
            <a:r>
              <a:rPr lang="en-US" altLang="en-US" dirty="0">
                <a:solidFill>
                  <a:schemeClr val="bg1"/>
                </a:solidFill>
              </a:rPr>
              <a:t> Methods</a:t>
            </a:r>
          </a:p>
          <a:p>
            <a:r>
              <a:rPr lang="en-US" altLang="en-US" dirty="0">
                <a:solidFill>
                  <a:schemeClr val="bg1"/>
                </a:solidFill>
              </a:rPr>
              <a:t>The Equations of Condition</a:t>
            </a:r>
          </a:p>
          <a:p>
            <a:r>
              <a:rPr lang="en-US" altLang="en-US" dirty="0">
                <a:solidFill>
                  <a:schemeClr val="bg1"/>
                </a:solidFill>
              </a:rPr>
              <a:t>Solving the Equations of Condition</a:t>
            </a:r>
          </a:p>
          <a:p>
            <a:r>
              <a:rPr lang="en-US" altLang="en-US" dirty="0">
                <a:solidFill>
                  <a:schemeClr val="bg1"/>
                </a:solidFill>
              </a:rPr>
              <a:t>Implementation of Runge-</a:t>
            </a:r>
            <a:r>
              <a:rPr lang="en-US" altLang="en-US" dirty="0" err="1">
                <a:solidFill>
                  <a:schemeClr val="bg1"/>
                </a:solidFill>
              </a:rPr>
              <a:t>Kutta</a:t>
            </a:r>
            <a:r>
              <a:rPr lang="en-US" altLang="en-US" dirty="0">
                <a:solidFill>
                  <a:schemeClr val="bg1"/>
                </a:solidFill>
              </a:rPr>
              <a:t> Methods</a:t>
            </a:r>
          </a:p>
          <a:p>
            <a:r>
              <a:rPr lang="en-US" altLang="en-US" dirty="0">
                <a:solidFill>
                  <a:schemeClr val="bg1"/>
                </a:solidFill>
              </a:rPr>
              <a:t>Numerical experiments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7762806-A801-4D50-9EF7-7A3DD33A53B3}"/>
              </a:ext>
            </a:extLst>
          </p:cNvPr>
          <p:cNvSpPr txBox="1">
            <a:spLocks/>
          </p:cNvSpPr>
          <p:nvPr/>
        </p:nvSpPr>
        <p:spPr>
          <a:xfrm>
            <a:off x="2795909" y="342900"/>
            <a:ext cx="7605391" cy="838200"/>
          </a:xfrm>
          <a:prstGeom prst="rect">
            <a:avLst/>
          </a:prstGeom>
        </p:spPr>
        <p:txBody>
          <a:bodyPr vert="horz" anchor="ctr">
            <a:normAutofit fontScale="925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 cap="all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9pPr>
          </a:lstStyle>
          <a:p>
            <a:pPr>
              <a:defRPr/>
            </a:pPr>
            <a:r>
              <a:rPr lang="en-US" sz="4400" cap="none" dirty="0">
                <a:solidFill>
                  <a:schemeClr val="bg2"/>
                </a:solidFill>
              </a:rPr>
              <a:t>Overview of Runge-</a:t>
            </a:r>
            <a:r>
              <a:rPr lang="en-US" sz="4400" cap="none" dirty="0" err="1">
                <a:solidFill>
                  <a:schemeClr val="bg2"/>
                </a:solidFill>
              </a:rPr>
              <a:t>Kutta</a:t>
            </a:r>
            <a:r>
              <a:rPr lang="en-US" sz="4400" cap="none" dirty="0">
                <a:solidFill>
                  <a:schemeClr val="bg2"/>
                </a:solidFill>
              </a:rPr>
              <a:t> Methods </a:t>
            </a:r>
            <a:endParaRPr lang="en-US" sz="4400" dirty="0">
              <a:solidFill>
                <a:schemeClr val="bg2"/>
              </a:solidFill>
            </a:endParaRP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E859F5C5-F2AB-47DA-9A71-C80EDE2095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58733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 extrusionH="76200" contourW="12700">
            <a:bevelT prst="relaxedInset"/>
            <a:extrusionClr>
              <a:schemeClr val="bg1">
                <a:lumMod val="95000"/>
              </a:schemeClr>
            </a:extrusionClr>
            <a:contourClr>
              <a:schemeClr val="bg1">
                <a:lumMod val="50000"/>
              </a:schemeClr>
            </a:contourClr>
          </a:sp3d>
        </p:spPr>
        <p:txBody>
          <a:bodyPr>
            <a:normAutofit/>
          </a:bodyPr>
          <a:lstStyle/>
          <a:p>
            <a:r>
              <a:rPr lang="en-US" altLang="en-US" sz="4100" dirty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</a:rPr>
              <a:t>Background</a:t>
            </a:r>
            <a:r>
              <a:rPr lang="en-US" altLang="en-US" sz="4000" dirty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and Introduction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83985" y="1668638"/>
            <a:ext cx="8798415" cy="4525963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How to solve the initial value problem 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             using Runge-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</a:rPr>
              <a:t>Kutta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 Methods</a:t>
            </a:r>
          </a:p>
          <a:p>
            <a:pPr lvl="1">
              <a:buNone/>
            </a:pPr>
            <a:endParaRPr lang="en-US" dirty="0">
              <a:solidFill>
                <a:schemeClr val="bg1">
                  <a:lumMod val="95000"/>
                </a:schemeClr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FE91D3F-4384-43EC-9B46-CF684005C4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4600" y="3165651"/>
            <a:ext cx="5067300" cy="30289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Object 7">
                <a:extLst>
                  <a:ext uri="{FF2B5EF4-FFF2-40B4-BE49-F238E27FC236}">
                    <a16:creationId xmlns:a16="http://schemas.microsoft.com/office/drawing/2014/main" id="{86D5C70D-0B2C-4548-A48C-C6A0CDA588CD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6576837" y="2904509"/>
                <a:ext cx="3569052" cy="1784526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</p:spPr>
            <p:txBody>
              <a:bodyPr anchor="ctr">
                <a:norm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𝑑𝑥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i="1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pPr>
                  <a:buNone/>
                </a:pPr>
                <a:endParaRPr lang="en-US" sz="900" i="1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pPr algn="ctr">
                  <a:buNone/>
                </a:pPr>
                <a:r>
                  <a:rPr lang="en-US" sz="1400" dirty="0">
                    <a:solidFill>
                      <a:srgbClr val="000000"/>
                    </a:solidFill>
                  </a:rPr>
                  <a:t>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subject</m:t>
                    </m:r>
                    <m:r>
                      <m:rPr>
                        <m:nor/>
                      </m:rPr>
                      <a:rPr lang="en-US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to</m:t>
                    </m:r>
                    <m:r>
                      <m:rPr>
                        <m:nor/>
                      </m:rPr>
                      <a:rPr lang="en-US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the</m:t>
                    </m:r>
                    <m:r>
                      <m:rPr>
                        <m:nor/>
                      </m:rPr>
                      <a:rPr lang="en-US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initial</m:t>
                    </m:r>
                    <m:r>
                      <m:rPr>
                        <m:nor/>
                      </m:rPr>
                      <a:rPr lang="en-US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condition</m:t>
                    </m:r>
                  </m:oMath>
                </a14:m>
                <a:endParaRPr lang="en-US" sz="1400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pPr>
                  <a:buNone/>
                </a:pPr>
                <a:endParaRPr lang="en-US" sz="900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6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2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sSub>
                        <m:sSubPr>
                          <m:ctrlPr>
                            <a:rPr lang="en-US" sz="2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Object 7">
                <a:extLst>
                  <a:ext uri="{FF2B5EF4-FFF2-40B4-BE49-F238E27FC236}">
                    <a16:creationId xmlns:a16="http://schemas.microsoft.com/office/drawing/2014/main" id="{86D5C70D-0B2C-4548-A48C-C6A0CDA588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76837" y="2904509"/>
                <a:ext cx="3569052" cy="178452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781BFB97-1A7C-4736-86C9-CBBCCCEC44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927295"/>
      </p:ext>
    </p:extLst>
  </p:cSld>
  <p:clrMapOvr>
    <a:masterClrMapping/>
  </p:clrMapOvr>
  <p:transition advTm="58733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 cstate="print">
            <a:lum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2000"/>
                    </a14:imgEffect>
                  </a14:imgLayer>
                </a14:imgProps>
              </a:ext>
            </a:extLst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267" name="Content Placeholder 4">
            <a:extLst>
              <a:ext uri="{FF2B5EF4-FFF2-40B4-BE49-F238E27FC236}">
                <a16:creationId xmlns:a16="http://schemas.microsoft.com/office/drawing/2014/main" id="{6CC09929-D027-4D92-80E5-B3B40B6E970B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73281778"/>
              </p:ext>
            </p:extLst>
          </p:nvPr>
        </p:nvGraphicFramePr>
        <p:xfrm>
          <a:off x="3186113" y="4102100"/>
          <a:ext cx="4568825" cy="1057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2" name="Equation" r:id="rId7" imgW="1866900" imgH="431800" progId="Equation.3">
                  <p:embed/>
                </p:oleObj>
              </mc:Choice>
              <mc:Fallback>
                <p:oleObj name="Equation" r:id="rId7" imgW="1866900" imgH="431800" progId="Equation.3">
                  <p:embed/>
                  <p:pic>
                    <p:nvPicPr>
                      <p:cNvPr id="11267" name="Content Placeholder 4">
                        <a:extLst>
                          <a:ext uri="{FF2B5EF4-FFF2-40B4-BE49-F238E27FC236}">
                            <a16:creationId xmlns:a16="http://schemas.microsoft.com/office/drawing/2014/main" id="{6CC09929-D027-4D92-80E5-B3B40B6E970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lum bright="10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86113" y="4102100"/>
                        <a:ext cx="4568825" cy="1057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8" name="Slide Number Placeholder 3">
            <a:extLst>
              <a:ext uri="{FF2B5EF4-FFF2-40B4-BE49-F238E27FC236}">
                <a16:creationId xmlns:a16="http://schemas.microsoft.com/office/drawing/2014/main" id="{8A015BD0-FEB7-467F-B0FC-0DD9759D64A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8E89282A-3B5E-4E0A-A181-9410AB760726}" type="slidenum">
              <a:rPr lang="en-US" altLang="en-US" sz="1200">
                <a:solidFill>
                  <a:srgbClr val="4471A6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4</a:t>
            </a:fld>
            <a:endParaRPr lang="en-US" altLang="en-US" sz="1200">
              <a:solidFill>
                <a:srgbClr val="4471A6"/>
              </a:solidFill>
            </a:endParaRPr>
          </a:p>
        </p:txBody>
      </p:sp>
      <p:graphicFrame>
        <p:nvGraphicFramePr>
          <p:cNvPr id="11269" name="Object 3">
            <a:extLst>
              <a:ext uri="{FF2B5EF4-FFF2-40B4-BE49-F238E27FC236}">
                <a16:creationId xmlns:a16="http://schemas.microsoft.com/office/drawing/2014/main" id="{93BAB2C2-3417-4A41-9501-FB372C7D8EB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5889699"/>
              </p:ext>
            </p:extLst>
          </p:nvPr>
        </p:nvGraphicFramePr>
        <p:xfrm>
          <a:off x="3150356" y="5151439"/>
          <a:ext cx="4916487" cy="1068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3" name="Equation" r:id="rId9" imgW="1981200" imgH="431800" progId="Equation.3">
                  <p:embed/>
                </p:oleObj>
              </mc:Choice>
              <mc:Fallback>
                <p:oleObj name="Equation" r:id="rId9" imgW="1981200" imgH="431800" progId="Equation.3">
                  <p:embed/>
                  <p:pic>
                    <p:nvPicPr>
                      <p:cNvPr id="11269" name="Object 3">
                        <a:extLst>
                          <a:ext uri="{FF2B5EF4-FFF2-40B4-BE49-F238E27FC236}">
                            <a16:creationId xmlns:a16="http://schemas.microsoft.com/office/drawing/2014/main" id="{93BAB2C2-3417-4A41-9501-FB372C7D8EB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lum bright="10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50356" y="5151439"/>
                        <a:ext cx="4916487" cy="1068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1270" name="Group 39">
            <a:extLst>
              <a:ext uri="{FF2B5EF4-FFF2-40B4-BE49-F238E27FC236}">
                <a16:creationId xmlns:a16="http://schemas.microsoft.com/office/drawing/2014/main" id="{E8251A49-40AA-4A15-B951-5D13E9D6828D}"/>
              </a:ext>
            </a:extLst>
          </p:cNvPr>
          <p:cNvGrpSpPr>
            <a:grpSpLocks/>
          </p:cNvGrpSpPr>
          <p:nvPr/>
        </p:nvGrpSpPr>
        <p:grpSpPr bwMode="auto">
          <a:xfrm>
            <a:off x="4267200" y="1676400"/>
            <a:ext cx="4114800" cy="2223116"/>
            <a:chOff x="1828800" y="2238375"/>
            <a:chExt cx="5303838" cy="3632413"/>
          </a:xfrm>
        </p:grpSpPr>
        <p:sp>
          <p:nvSpPr>
            <p:cNvPr id="11274" name="Line 4">
              <a:extLst>
                <a:ext uri="{FF2B5EF4-FFF2-40B4-BE49-F238E27FC236}">
                  <a16:creationId xmlns:a16="http://schemas.microsoft.com/office/drawing/2014/main" id="{98EEA4E0-F082-45E9-9A7B-906096D3650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33650" y="2379663"/>
              <a:ext cx="0" cy="154146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75" name="Line 5">
              <a:extLst>
                <a:ext uri="{FF2B5EF4-FFF2-40B4-BE49-F238E27FC236}">
                  <a16:creationId xmlns:a16="http://schemas.microsoft.com/office/drawing/2014/main" id="{51E3E36E-DA06-42FC-A913-25A7C756E99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73388" y="2297113"/>
              <a:ext cx="0" cy="16319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76" name="Line 6">
              <a:extLst>
                <a:ext uri="{FF2B5EF4-FFF2-40B4-BE49-F238E27FC236}">
                  <a16:creationId xmlns:a16="http://schemas.microsoft.com/office/drawing/2014/main" id="{991733DB-61C3-4733-B865-5169A940671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84575" y="2397125"/>
              <a:ext cx="0" cy="15398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77" name="Line 7">
              <a:extLst>
                <a:ext uri="{FF2B5EF4-FFF2-40B4-BE49-F238E27FC236}">
                  <a16:creationId xmlns:a16="http://schemas.microsoft.com/office/drawing/2014/main" id="{62BBCF50-2D1E-4E09-9F32-D9269FC29D6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22763" y="2681288"/>
              <a:ext cx="0" cy="12525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78" name="Line 8">
              <a:extLst>
                <a:ext uri="{FF2B5EF4-FFF2-40B4-BE49-F238E27FC236}">
                  <a16:creationId xmlns:a16="http://schemas.microsoft.com/office/drawing/2014/main" id="{F707CF70-EFD2-4477-BFE1-D502AD3D8CC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75238" y="2976563"/>
              <a:ext cx="0" cy="9667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79" name="Line 9">
              <a:extLst>
                <a:ext uri="{FF2B5EF4-FFF2-40B4-BE49-F238E27FC236}">
                  <a16:creationId xmlns:a16="http://schemas.microsoft.com/office/drawing/2014/main" id="{11BD2E0E-358C-49DE-83CD-5A17D5F3B4F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816600" y="3025775"/>
              <a:ext cx="0" cy="914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80" name="Line 10">
              <a:extLst>
                <a:ext uri="{FF2B5EF4-FFF2-40B4-BE49-F238E27FC236}">
                  <a16:creationId xmlns:a16="http://schemas.microsoft.com/office/drawing/2014/main" id="{6AE86790-6243-49E1-9E0C-6C8E87EA4D6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96025" y="2865438"/>
              <a:ext cx="0" cy="108267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81" name="Line 11">
              <a:extLst>
                <a:ext uri="{FF2B5EF4-FFF2-40B4-BE49-F238E27FC236}">
                  <a16:creationId xmlns:a16="http://schemas.microsoft.com/office/drawing/2014/main" id="{5E253099-6A58-4FA9-B278-F3873133B5A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55788" y="3959225"/>
              <a:ext cx="527685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82" name="Freeform 12">
              <a:extLst>
                <a:ext uri="{FF2B5EF4-FFF2-40B4-BE49-F238E27FC236}">
                  <a16:creationId xmlns:a16="http://schemas.microsoft.com/office/drawing/2014/main" id="{40CC20BA-440B-4E2D-A7DF-AA350010ED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8800" y="2238375"/>
              <a:ext cx="4794250" cy="885825"/>
            </a:xfrm>
            <a:custGeom>
              <a:avLst/>
              <a:gdLst>
                <a:gd name="T0" fmla="*/ 0 w 3020"/>
                <a:gd name="T1" fmla="*/ 2147483646 h 558"/>
                <a:gd name="T2" fmla="*/ 2147483646 w 3020"/>
                <a:gd name="T3" fmla="*/ 2147483646 h 558"/>
                <a:gd name="T4" fmla="*/ 2147483646 w 3020"/>
                <a:gd name="T5" fmla="*/ 2147483646 h 558"/>
                <a:gd name="T6" fmla="*/ 2147483646 w 3020"/>
                <a:gd name="T7" fmla="*/ 2147483646 h 5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020"/>
                <a:gd name="T13" fmla="*/ 0 h 558"/>
                <a:gd name="T14" fmla="*/ 3020 w 3020"/>
                <a:gd name="T15" fmla="*/ 558 h 5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020" h="558">
                  <a:moveTo>
                    <a:pt x="0" y="179"/>
                  </a:moveTo>
                  <a:cubicBezTo>
                    <a:pt x="316" y="89"/>
                    <a:pt x="633" y="0"/>
                    <a:pt x="996" y="56"/>
                  </a:cubicBezTo>
                  <a:cubicBezTo>
                    <a:pt x="1359" y="112"/>
                    <a:pt x="1844" y="476"/>
                    <a:pt x="2181" y="517"/>
                  </a:cubicBezTo>
                  <a:cubicBezTo>
                    <a:pt x="2518" y="558"/>
                    <a:pt x="2880" y="339"/>
                    <a:pt x="3020" y="303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83" name="Line 14">
              <a:extLst>
                <a:ext uri="{FF2B5EF4-FFF2-40B4-BE49-F238E27FC236}">
                  <a16:creationId xmlns:a16="http://schemas.microsoft.com/office/drawing/2014/main" id="{F3530018-02E2-47BF-BFBC-A394C35B489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19363" y="5124450"/>
              <a:ext cx="380047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84" name="Text Box 15">
              <a:extLst>
                <a:ext uri="{FF2B5EF4-FFF2-40B4-BE49-F238E27FC236}">
                  <a16:creationId xmlns:a16="http://schemas.microsoft.com/office/drawing/2014/main" id="{AC5C36E0-03CA-4170-AB68-DEDF13D683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98850" y="5267326"/>
              <a:ext cx="2204074" cy="603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"/>
                <a:defRPr sz="32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"/>
                <a:defRPr sz="28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"/>
                <a:defRPr sz="24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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800">
                  <a:solidFill>
                    <a:schemeClr val="tx1"/>
                  </a:solidFill>
                </a:rPr>
                <a:t>h -  the stepsize</a:t>
              </a:r>
            </a:p>
          </p:txBody>
        </p:sp>
        <p:sp>
          <p:nvSpPr>
            <p:cNvPr id="11285" name="Text Box 16">
              <a:extLst>
                <a:ext uri="{FF2B5EF4-FFF2-40B4-BE49-F238E27FC236}">
                  <a16:creationId xmlns:a16="http://schemas.microsoft.com/office/drawing/2014/main" id="{B094C559-F1F6-4C01-99A4-B09BFCECDC8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25687" y="3981450"/>
              <a:ext cx="459114" cy="6537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"/>
                <a:defRPr sz="32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"/>
                <a:defRPr sz="28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"/>
                <a:defRPr sz="24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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800">
                  <a:solidFill>
                    <a:schemeClr val="tx1"/>
                  </a:solidFill>
                </a:rPr>
                <a:t>t</a:t>
              </a:r>
              <a:r>
                <a:rPr lang="en-US" altLang="en-US" sz="2000" baseline="-25000">
                  <a:solidFill>
                    <a:schemeClr val="tx1"/>
                  </a:solidFill>
                </a:rPr>
                <a:t>0</a:t>
              </a:r>
              <a:endParaRPr lang="en-US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11286" name="Text Box 17">
              <a:extLst>
                <a:ext uri="{FF2B5EF4-FFF2-40B4-BE49-F238E27FC236}">
                  <a16:creationId xmlns:a16="http://schemas.microsoft.com/office/drawing/2014/main" id="{11536800-B524-4A68-9822-AD838C0B38A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62663" y="3981450"/>
              <a:ext cx="884754" cy="6537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"/>
                <a:defRPr sz="32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"/>
                <a:defRPr sz="28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"/>
                <a:defRPr sz="24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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800">
                  <a:solidFill>
                    <a:schemeClr val="tx1"/>
                  </a:solidFill>
                </a:rPr>
                <a:t>t</a:t>
              </a:r>
              <a:r>
                <a:rPr lang="en-US" altLang="en-US" sz="2000" baseline="-25000">
                  <a:solidFill>
                    <a:schemeClr val="tx1"/>
                  </a:solidFill>
                </a:rPr>
                <a:t>0</a:t>
              </a:r>
              <a:r>
                <a:rPr lang="en-US" altLang="en-US" sz="1800">
                  <a:solidFill>
                    <a:schemeClr val="tx1"/>
                  </a:solidFill>
                </a:rPr>
                <a:t>+ </a:t>
              </a:r>
              <a:r>
                <a:rPr lang="en-US" altLang="en-US" sz="2000">
                  <a:solidFill>
                    <a:schemeClr val="tx1"/>
                  </a:solidFill>
                </a:rPr>
                <a:t>h</a:t>
              </a:r>
            </a:p>
          </p:txBody>
        </p:sp>
        <p:sp>
          <p:nvSpPr>
            <p:cNvPr id="11287" name="Line 18">
              <a:extLst>
                <a:ext uri="{FF2B5EF4-FFF2-40B4-BE49-F238E27FC236}">
                  <a16:creationId xmlns:a16="http://schemas.microsoft.com/office/drawing/2014/main" id="{3A80CD6E-886A-4834-8BA8-CA0C4A55EFF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533650" y="4713288"/>
              <a:ext cx="0" cy="2746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88" name="Line 19">
              <a:extLst>
                <a:ext uri="{FF2B5EF4-FFF2-40B4-BE49-F238E27FC236}">
                  <a16:creationId xmlns:a16="http://schemas.microsoft.com/office/drawing/2014/main" id="{9DA08420-5116-45EB-A74E-B1D7642E336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291263" y="4708525"/>
              <a:ext cx="0" cy="2746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271" name="TextBox 55">
            <a:extLst>
              <a:ext uri="{FF2B5EF4-FFF2-40B4-BE49-F238E27FC236}">
                <a16:creationId xmlns:a16="http://schemas.microsoft.com/office/drawing/2014/main" id="{F4A04908-AA58-4813-A774-EAC9E7D361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1" y="4400550"/>
            <a:ext cx="8493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i="1">
                <a:solidFill>
                  <a:schemeClr val="tx1"/>
                </a:solidFill>
              </a:rPr>
              <a:t>where</a:t>
            </a:r>
          </a:p>
        </p:txBody>
      </p:sp>
      <p:sp>
        <p:nvSpPr>
          <p:cNvPr id="25" name="Object 7">
            <a:extLst>
              <a:ext uri="{FF2B5EF4-FFF2-40B4-BE49-F238E27FC236}">
                <a16:creationId xmlns:a16="http://schemas.microsoft.com/office/drawing/2014/main" id="{7A96ECF3-7BF1-4DF0-91A4-937499E796F4}"/>
              </a:ext>
            </a:extLst>
          </p:cNvPr>
          <p:cNvSpPr txBox="1">
            <a:spLocks/>
          </p:cNvSpPr>
          <p:nvPr/>
        </p:nvSpPr>
        <p:spPr bwMode="auto">
          <a:xfrm>
            <a:off x="3154936" y="1677513"/>
            <a:ext cx="4757051" cy="237852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endParaRPr lang="en-US" dirty="0"/>
          </a:p>
        </p:txBody>
      </p:sp>
      <p:grpSp>
        <p:nvGrpSpPr>
          <p:cNvPr id="26" name="Group 39">
            <a:extLst>
              <a:ext uri="{FF2B5EF4-FFF2-40B4-BE49-F238E27FC236}">
                <a16:creationId xmlns:a16="http://schemas.microsoft.com/office/drawing/2014/main" id="{14523B38-A7C3-4B5E-AAB7-FF0E59C10DBB}"/>
              </a:ext>
            </a:extLst>
          </p:cNvPr>
          <p:cNvGrpSpPr>
            <a:grpSpLocks/>
          </p:cNvGrpSpPr>
          <p:nvPr/>
        </p:nvGrpSpPr>
        <p:grpSpPr bwMode="auto">
          <a:xfrm>
            <a:off x="3598607" y="1812131"/>
            <a:ext cx="4114800" cy="2223116"/>
            <a:chOff x="1828800" y="2238375"/>
            <a:chExt cx="5303838" cy="3632413"/>
          </a:xfrm>
        </p:grpSpPr>
        <p:sp>
          <p:nvSpPr>
            <p:cNvPr id="27" name="Line 4">
              <a:extLst>
                <a:ext uri="{FF2B5EF4-FFF2-40B4-BE49-F238E27FC236}">
                  <a16:creationId xmlns:a16="http://schemas.microsoft.com/office/drawing/2014/main" id="{9BFEBB3A-1032-447C-93D8-03DEEEB87F8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33650" y="2379663"/>
              <a:ext cx="0" cy="154146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Line 5">
              <a:extLst>
                <a:ext uri="{FF2B5EF4-FFF2-40B4-BE49-F238E27FC236}">
                  <a16:creationId xmlns:a16="http://schemas.microsoft.com/office/drawing/2014/main" id="{4381B7CE-BAEA-42B8-97C2-16F371D8B03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73388" y="2297113"/>
              <a:ext cx="0" cy="16319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Line 6">
              <a:extLst>
                <a:ext uri="{FF2B5EF4-FFF2-40B4-BE49-F238E27FC236}">
                  <a16:creationId xmlns:a16="http://schemas.microsoft.com/office/drawing/2014/main" id="{90AB5AA9-22C4-46BE-AD1E-D14B2C5CD1F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84575" y="2397125"/>
              <a:ext cx="0" cy="15398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Line 7">
              <a:extLst>
                <a:ext uri="{FF2B5EF4-FFF2-40B4-BE49-F238E27FC236}">
                  <a16:creationId xmlns:a16="http://schemas.microsoft.com/office/drawing/2014/main" id="{BC245D38-D3C9-49C9-BE4D-527AEB37A40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22763" y="2681288"/>
              <a:ext cx="0" cy="12525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Line 8">
              <a:extLst>
                <a:ext uri="{FF2B5EF4-FFF2-40B4-BE49-F238E27FC236}">
                  <a16:creationId xmlns:a16="http://schemas.microsoft.com/office/drawing/2014/main" id="{9AD8A5D6-2795-4226-9937-11376C8753A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75238" y="2976563"/>
              <a:ext cx="0" cy="9667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Line 9">
              <a:extLst>
                <a:ext uri="{FF2B5EF4-FFF2-40B4-BE49-F238E27FC236}">
                  <a16:creationId xmlns:a16="http://schemas.microsoft.com/office/drawing/2014/main" id="{88100D39-83E8-454E-AABF-91458005D7A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816600" y="3025775"/>
              <a:ext cx="0" cy="914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Line 10">
              <a:extLst>
                <a:ext uri="{FF2B5EF4-FFF2-40B4-BE49-F238E27FC236}">
                  <a16:creationId xmlns:a16="http://schemas.microsoft.com/office/drawing/2014/main" id="{60150F4D-C95C-4940-ABC1-AD9CC6AEE4F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96025" y="2865438"/>
              <a:ext cx="0" cy="108267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Line 11">
              <a:extLst>
                <a:ext uri="{FF2B5EF4-FFF2-40B4-BE49-F238E27FC236}">
                  <a16:creationId xmlns:a16="http://schemas.microsoft.com/office/drawing/2014/main" id="{10C7BF74-E804-4B08-B13A-5CBF878FB14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55788" y="3959225"/>
              <a:ext cx="527685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12">
              <a:extLst>
                <a:ext uri="{FF2B5EF4-FFF2-40B4-BE49-F238E27FC236}">
                  <a16:creationId xmlns:a16="http://schemas.microsoft.com/office/drawing/2014/main" id="{DDB6F00F-D89C-498B-BDDB-7738769CB41B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8800" y="2238375"/>
              <a:ext cx="4794250" cy="885825"/>
            </a:xfrm>
            <a:custGeom>
              <a:avLst/>
              <a:gdLst>
                <a:gd name="T0" fmla="*/ 0 w 3020"/>
                <a:gd name="T1" fmla="*/ 2147483646 h 558"/>
                <a:gd name="T2" fmla="*/ 2147483646 w 3020"/>
                <a:gd name="T3" fmla="*/ 2147483646 h 558"/>
                <a:gd name="T4" fmla="*/ 2147483646 w 3020"/>
                <a:gd name="T5" fmla="*/ 2147483646 h 558"/>
                <a:gd name="T6" fmla="*/ 2147483646 w 3020"/>
                <a:gd name="T7" fmla="*/ 2147483646 h 5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020"/>
                <a:gd name="T13" fmla="*/ 0 h 558"/>
                <a:gd name="T14" fmla="*/ 3020 w 3020"/>
                <a:gd name="T15" fmla="*/ 558 h 5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020" h="558">
                  <a:moveTo>
                    <a:pt x="0" y="179"/>
                  </a:moveTo>
                  <a:cubicBezTo>
                    <a:pt x="316" y="89"/>
                    <a:pt x="633" y="0"/>
                    <a:pt x="996" y="56"/>
                  </a:cubicBezTo>
                  <a:cubicBezTo>
                    <a:pt x="1359" y="112"/>
                    <a:pt x="1844" y="476"/>
                    <a:pt x="2181" y="517"/>
                  </a:cubicBezTo>
                  <a:cubicBezTo>
                    <a:pt x="2518" y="558"/>
                    <a:pt x="2880" y="339"/>
                    <a:pt x="3020" y="303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Line 14">
              <a:extLst>
                <a:ext uri="{FF2B5EF4-FFF2-40B4-BE49-F238E27FC236}">
                  <a16:creationId xmlns:a16="http://schemas.microsoft.com/office/drawing/2014/main" id="{CBE284AD-4828-4CD4-B219-A8DE14A150F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19363" y="5124450"/>
              <a:ext cx="380047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Text Box 15">
              <a:extLst>
                <a:ext uri="{FF2B5EF4-FFF2-40B4-BE49-F238E27FC236}">
                  <a16:creationId xmlns:a16="http://schemas.microsoft.com/office/drawing/2014/main" id="{AF93CF13-08CB-45B9-94C2-7BB7E0C9D14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98850" y="5267326"/>
              <a:ext cx="2204074" cy="603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"/>
                <a:defRPr sz="32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"/>
                <a:defRPr sz="28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"/>
                <a:defRPr sz="24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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800" dirty="0">
                  <a:solidFill>
                    <a:schemeClr val="bg1"/>
                  </a:solidFill>
                </a:rPr>
                <a:t>h -  the </a:t>
              </a:r>
              <a:r>
                <a:rPr lang="en-US" altLang="en-US" sz="1800" dirty="0" err="1">
                  <a:solidFill>
                    <a:schemeClr val="bg1"/>
                  </a:solidFill>
                </a:rPr>
                <a:t>stepsize</a:t>
              </a:r>
              <a:endParaRPr lang="en-US" altLang="en-US" sz="1800" dirty="0">
                <a:solidFill>
                  <a:schemeClr val="bg1"/>
                </a:solidFill>
              </a:endParaRPr>
            </a:p>
          </p:txBody>
        </p:sp>
        <p:sp>
          <p:nvSpPr>
            <p:cNvPr id="38" name="Text Box 16">
              <a:extLst>
                <a:ext uri="{FF2B5EF4-FFF2-40B4-BE49-F238E27FC236}">
                  <a16:creationId xmlns:a16="http://schemas.microsoft.com/office/drawing/2014/main" id="{7A684E16-C40F-4CAB-A5E6-4BBEBF27F50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25687" y="3981450"/>
              <a:ext cx="459114" cy="6537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"/>
                <a:defRPr sz="32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"/>
                <a:defRPr sz="28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"/>
                <a:defRPr sz="24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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800" dirty="0">
                  <a:solidFill>
                    <a:schemeClr val="bg1"/>
                  </a:solidFill>
                </a:rPr>
                <a:t>t</a:t>
              </a:r>
              <a:r>
                <a:rPr lang="en-US" altLang="en-US" sz="2000" baseline="-25000" dirty="0">
                  <a:solidFill>
                    <a:schemeClr val="bg1"/>
                  </a:solidFill>
                </a:rPr>
                <a:t>0</a:t>
              </a:r>
              <a:endParaRPr lang="en-US" altLang="en-US" sz="1800" dirty="0">
                <a:solidFill>
                  <a:schemeClr val="bg1"/>
                </a:solidFill>
              </a:endParaRPr>
            </a:p>
          </p:txBody>
        </p:sp>
        <p:sp>
          <p:nvSpPr>
            <p:cNvPr id="39" name="Text Box 17">
              <a:extLst>
                <a:ext uri="{FF2B5EF4-FFF2-40B4-BE49-F238E27FC236}">
                  <a16:creationId xmlns:a16="http://schemas.microsoft.com/office/drawing/2014/main" id="{53A1D50C-257B-4633-86FC-6E74563193E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62663" y="3981450"/>
              <a:ext cx="884754" cy="6537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"/>
                <a:defRPr sz="32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"/>
                <a:defRPr sz="28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"/>
                <a:defRPr sz="24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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800" dirty="0">
                  <a:solidFill>
                    <a:schemeClr val="bg1"/>
                  </a:solidFill>
                </a:rPr>
                <a:t>t</a:t>
              </a:r>
              <a:r>
                <a:rPr lang="en-US" altLang="en-US" sz="2000" baseline="-25000" dirty="0">
                  <a:solidFill>
                    <a:schemeClr val="bg1"/>
                  </a:solidFill>
                </a:rPr>
                <a:t>0</a:t>
              </a:r>
              <a:r>
                <a:rPr lang="en-US" altLang="en-US" sz="1800" dirty="0">
                  <a:solidFill>
                    <a:schemeClr val="bg1"/>
                  </a:solidFill>
                </a:rPr>
                <a:t>+ </a:t>
              </a:r>
              <a:r>
                <a:rPr lang="en-US" altLang="en-US" sz="2000" dirty="0">
                  <a:solidFill>
                    <a:schemeClr val="bg1"/>
                  </a:solidFill>
                </a:rPr>
                <a:t>h</a:t>
              </a:r>
            </a:p>
          </p:txBody>
        </p:sp>
        <p:sp>
          <p:nvSpPr>
            <p:cNvPr id="40" name="Line 18">
              <a:extLst>
                <a:ext uri="{FF2B5EF4-FFF2-40B4-BE49-F238E27FC236}">
                  <a16:creationId xmlns:a16="http://schemas.microsoft.com/office/drawing/2014/main" id="{71D10DC4-8466-48AC-91A5-650C75F891E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533650" y="4713288"/>
              <a:ext cx="0" cy="2746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Line 19">
              <a:extLst>
                <a:ext uri="{FF2B5EF4-FFF2-40B4-BE49-F238E27FC236}">
                  <a16:creationId xmlns:a16="http://schemas.microsoft.com/office/drawing/2014/main" id="{7D562119-D966-44AC-8EDE-88495C50FCE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291263" y="4708525"/>
              <a:ext cx="0" cy="2746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aphicFrame>
        <p:nvGraphicFramePr>
          <p:cNvPr id="42" name="Object 4">
            <a:extLst>
              <a:ext uri="{FF2B5EF4-FFF2-40B4-BE49-F238E27FC236}">
                <a16:creationId xmlns:a16="http://schemas.microsoft.com/office/drawing/2014/main" id="{5546F182-A3A3-479B-9E3E-7C8270C5370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9354674"/>
              </p:ext>
            </p:extLst>
          </p:nvPr>
        </p:nvGraphicFramePr>
        <p:xfrm>
          <a:off x="3718051" y="1680689"/>
          <a:ext cx="3302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4" name="Equation" r:id="rId11" imgW="165028" imgH="228501" progId="Equation.3">
                  <p:embed/>
                </p:oleObj>
              </mc:Choice>
              <mc:Fallback>
                <p:oleObj name="Equation" r:id="rId11" imgW="165028" imgH="228501" progId="Equation.3">
                  <p:embed/>
                  <p:pic>
                    <p:nvPicPr>
                      <p:cNvPr id="58" name="Object 4">
                        <a:extLst>
                          <a:ext uri="{FF2B5EF4-FFF2-40B4-BE49-F238E27FC236}">
                            <a16:creationId xmlns:a16="http://schemas.microsoft.com/office/drawing/2014/main" id="{9F2DB5A5-DD09-4BCE-8DAB-A42BCAB6DCB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lum bright="10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18051" y="1680689"/>
                        <a:ext cx="330200" cy="457200"/>
                      </a:xfrm>
                      <a:prstGeom prst="rect">
                        <a:avLst/>
                      </a:prstGeom>
                      <a:solidFill>
                        <a:schemeClr val="accent1">
                          <a:lumMod val="75000"/>
                        </a:schemeClr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" name="Object 5">
            <a:extLst>
              <a:ext uri="{FF2B5EF4-FFF2-40B4-BE49-F238E27FC236}">
                <a16:creationId xmlns:a16="http://schemas.microsoft.com/office/drawing/2014/main" id="{79B8B3F0-3C89-41DB-98E8-3B64E8E1527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60463666"/>
              </p:ext>
            </p:extLst>
          </p:nvPr>
        </p:nvGraphicFramePr>
        <p:xfrm>
          <a:off x="6923917" y="1687227"/>
          <a:ext cx="3556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5" name="Equation" r:id="rId13" imgW="177646" imgH="228402" progId="Equation.3">
                  <p:embed/>
                </p:oleObj>
              </mc:Choice>
              <mc:Fallback>
                <p:oleObj name="Equation" r:id="rId13" imgW="177646" imgH="228402" progId="Equation.3">
                  <p:embed/>
                  <p:pic>
                    <p:nvPicPr>
                      <p:cNvPr id="59" name="Object 5">
                        <a:extLst>
                          <a:ext uri="{FF2B5EF4-FFF2-40B4-BE49-F238E27FC236}">
                            <a16:creationId xmlns:a16="http://schemas.microsoft.com/office/drawing/2014/main" id="{AC04CB72-7766-45EF-9CBA-EE96008AB17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lum bright="10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23917" y="1687227"/>
                        <a:ext cx="355600" cy="457200"/>
                      </a:xfrm>
                      <a:prstGeom prst="rect">
                        <a:avLst/>
                      </a:prstGeom>
                      <a:solidFill>
                        <a:schemeClr val="accent1">
                          <a:lumMod val="75000"/>
                        </a:schemeClr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EE7C87ED-8480-43D3-910B-A40BC7F818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9847006" cy="1143000"/>
          </a:xfrm>
        </p:spPr>
        <p:txBody>
          <a:bodyPr/>
          <a:lstStyle/>
          <a:p>
            <a:r>
              <a:rPr lang="en-US" dirty="0">
                <a:solidFill>
                  <a:schemeClr val="bg2"/>
                </a:solidFill>
                <a:effectLst>
                  <a:reflection blurRad="6350" stA="55000" endA="300" endPos="45500" dir="5400000" sy="-100000" algn="bl" rotWithShape="0"/>
                </a:effectLst>
              </a:rPr>
              <a:t>The Runge-</a:t>
            </a:r>
            <a:r>
              <a:rPr lang="en-US" dirty="0" err="1">
                <a:solidFill>
                  <a:schemeClr val="bg2"/>
                </a:solidFill>
                <a:effectLst>
                  <a:reflection blurRad="6350" stA="55000" endA="300" endPos="45500" dir="5400000" sy="-100000" algn="bl" rotWithShape="0"/>
                </a:effectLst>
              </a:rPr>
              <a:t>Kutta</a:t>
            </a:r>
            <a:r>
              <a:rPr lang="en-US" dirty="0">
                <a:solidFill>
                  <a:schemeClr val="bg2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Ansatz 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16A8ED-DB74-430A-AED9-6873DB5FABB7}"/>
              </a:ext>
            </a:extLst>
          </p:cNvPr>
          <p:cNvSpPr txBox="1"/>
          <p:nvPr/>
        </p:nvSpPr>
        <p:spPr>
          <a:xfrm>
            <a:off x="7956166" y="4421524"/>
            <a:ext cx="13961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chemeClr val="bg1"/>
                </a:solidFill>
                <a:latin typeface="+mj-lt"/>
                <a:ea typeface="Cambria Math" panose="02040503050406030204" pitchFamily="18" charset="0"/>
              </a:rPr>
              <a:t>where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CB4BBCA-8A64-44CB-B2D0-773BD05AA26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0CAF0-05FE-4BEF-AB48-5298E04676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319022"/>
            <a:ext cx="10363200" cy="1054150"/>
          </a:xfrm>
        </p:spPr>
        <p:txBody>
          <a:bodyPr/>
          <a:lstStyle/>
          <a:p>
            <a:pPr algn="l"/>
            <a:r>
              <a:rPr lang="en-US" dirty="0">
                <a:solidFill>
                  <a:schemeClr val="bg2"/>
                </a:solidFill>
              </a:rPr>
              <a:t>      Taylor Series versus Runge-</a:t>
            </a:r>
            <a:r>
              <a:rPr lang="en-US" dirty="0" err="1">
                <a:solidFill>
                  <a:schemeClr val="bg2"/>
                </a:solidFill>
              </a:rPr>
              <a:t>Kutta</a:t>
            </a:r>
            <a:r>
              <a:rPr lang="en-US" dirty="0">
                <a:solidFill>
                  <a:schemeClr val="bg2"/>
                </a:solidFill>
              </a:rPr>
              <a:t>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F66848-0985-487D-B648-CE38341281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65067" y="5363988"/>
            <a:ext cx="3854942" cy="1016474"/>
          </a:xfrm>
        </p:spPr>
        <p:txBody>
          <a:bodyPr>
            <a:noAutofit/>
          </a:bodyPr>
          <a:lstStyle/>
          <a:p>
            <a:r>
              <a:rPr lang="en-US" sz="1800" dirty="0">
                <a:solidFill>
                  <a:schemeClr val="bg1">
                    <a:lumMod val="65000"/>
                  </a:schemeClr>
                </a:solidFill>
              </a:rPr>
              <a:t>A Taylor Series method  evaluates the higher order derivatives of x at </a:t>
            </a:r>
            <a:r>
              <a:rPr lang="en-US" altLang="en-US" sz="1800" dirty="0">
                <a:solidFill>
                  <a:schemeClr val="bg1">
                    <a:lumMod val="65000"/>
                  </a:schemeClr>
                </a:solidFill>
              </a:rPr>
              <a:t>t</a:t>
            </a:r>
            <a:r>
              <a:rPr lang="en-US" altLang="en-US" sz="1800" baseline="-25000" dirty="0">
                <a:solidFill>
                  <a:schemeClr val="bg1">
                    <a:lumMod val="65000"/>
                  </a:schemeClr>
                </a:solidFill>
              </a:rPr>
              <a:t>0  </a:t>
            </a:r>
            <a:r>
              <a:rPr lang="en-US" sz="1800" dirty="0">
                <a:solidFill>
                  <a:schemeClr val="bg1">
                    <a:lumMod val="65000"/>
                  </a:schemeClr>
                </a:solidFill>
              </a:rPr>
              <a:t>in order to obtain a higher order solution</a:t>
            </a:r>
          </a:p>
        </p:txBody>
      </p:sp>
      <p:grpSp>
        <p:nvGrpSpPr>
          <p:cNvPr id="76" name="Group 39">
            <a:extLst>
              <a:ext uri="{FF2B5EF4-FFF2-40B4-BE49-F238E27FC236}">
                <a16:creationId xmlns:a16="http://schemas.microsoft.com/office/drawing/2014/main" id="{3932FE94-CD98-492A-8069-8DAA37A3978F}"/>
              </a:ext>
            </a:extLst>
          </p:cNvPr>
          <p:cNvGrpSpPr>
            <a:grpSpLocks/>
          </p:cNvGrpSpPr>
          <p:nvPr/>
        </p:nvGrpSpPr>
        <p:grpSpPr bwMode="auto">
          <a:xfrm>
            <a:off x="7427252" y="2394606"/>
            <a:ext cx="4114800" cy="2223116"/>
            <a:chOff x="1828800" y="2238375"/>
            <a:chExt cx="5303838" cy="3632413"/>
          </a:xfrm>
        </p:grpSpPr>
        <p:sp>
          <p:nvSpPr>
            <p:cNvPr id="77" name="Line 4">
              <a:extLst>
                <a:ext uri="{FF2B5EF4-FFF2-40B4-BE49-F238E27FC236}">
                  <a16:creationId xmlns:a16="http://schemas.microsoft.com/office/drawing/2014/main" id="{067EB382-8C24-4D87-845D-ADE6D8D36A7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33650" y="2379663"/>
              <a:ext cx="0" cy="154146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" name="Line 5">
              <a:extLst>
                <a:ext uri="{FF2B5EF4-FFF2-40B4-BE49-F238E27FC236}">
                  <a16:creationId xmlns:a16="http://schemas.microsoft.com/office/drawing/2014/main" id="{309BE028-2EDA-4A5C-A1BD-FCCCAFB7B1E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73388" y="2297113"/>
              <a:ext cx="0" cy="16319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" name="Line 6">
              <a:extLst>
                <a:ext uri="{FF2B5EF4-FFF2-40B4-BE49-F238E27FC236}">
                  <a16:creationId xmlns:a16="http://schemas.microsoft.com/office/drawing/2014/main" id="{99254A35-70BF-4DC8-AC28-E654897DFFE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84575" y="2397125"/>
              <a:ext cx="0" cy="15398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" name="Line 7">
              <a:extLst>
                <a:ext uri="{FF2B5EF4-FFF2-40B4-BE49-F238E27FC236}">
                  <a16:creationId xmlns:a16="http://schemas.microsoft.com/office/drawing/2014/main" id="{3A04BCC8-305C-4E03-9F37-676C0E5963D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22763" y="2681288"/>
              <a:ext cx="0" cy="12525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" name="Line 8">
              <a:extLst>
                <a:ext uri="{FF2B5EF4-FFF2-40B4-BE49-F238E27FC236}">
                  <a16:creationId xmlns:a16="http://schemas.microsoft.com/office/drawing/2014/main" id="{B17E5A67-2FDE-41F8-A91A-82F2A1D6C9E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75238" y="2976563"/>
              <a:ext cx="0" cy="9667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" name="Line 9">
              <a:extLst>
                <a:ext uri="{FF2B5EF4-FFF2-40B4-BE49-F238E27FC236}">
                  <a16:creationId xmlns:a16="http://schemas.microsoft.com/office/drawing/2014/main" id="{FD96D560-236A-4559-AFD8-075E51C9301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816600" y="3025775"/>
              <a:ext cx="0" cy="914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" name="Line 10">
              <a:extLst>
                <a:ext uri="{FF2B5EF4-FFF2-40B4-BE49-F238E27FC236}">
                  <a16:creationId xmlns:a16="http://schemas.microsoft.com/office/drawing/2014/main" id="{334DC7D7-46F4-4FF5-ADE5-BF2D04AAC3B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96025" y="2865438"/>
              <a:ext cx="0" cy="108267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" name="Line 11">
              <a:extLst>
                <a:ext uri="{FF2B5EF4-FFF2-40B4-BE49-F238E27FC236}">
                  <a16:creationId xmlns:a16="http://schemas.microsoft.com/office/drawing/2014/main" id="{164E2952-9376-47F7-AE7D-7DC8C5E2EA5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55788" y="3959225"/>
              <a:ext cx="527685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" name="Freeform 12">
              <a:extLst>
                <a:ext uri="{FF2B5EF4-FFF2-40B4-BE49-F238E27FC236}">
                  <a16:creationId xmlns:a16="http://schemas.microsoft.com/office/drawing/2014/main" id="{60365196-6810-4C47-9735-37D757038D34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8800" y="2238375"/>
              <a:ext cx="4794250" cy="885825"/>
            </a:xfrm>
            <a:custGeom>
              <a:avLst/>
              <a:gdLst>
                <a:gd name="T0" fmla="*/ 0 w 3020"/>
                <a:gd name="T1" fmla="*/ 2147483646 h 558"/>
                <a:gd name="T2" fmla="*/ 2147483646 w 3020"/>
                <a:gd name="T3" fmla="*/ 2147483646 h 558"/>
                <a:gd name="T4" fmla="*/ 2147483646 w 3020"/>
                <a:gd name="T5" fmla="*/ 2147483646 h 558"/>
                <a:gd name="T6" fmla="*/ 2147483646 w 3020"/>
                <a:gd name="T7" fmla="*/ 2147483646 h 5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020"/>
                <a:gd name="T13" fmla="*/ 0 h 558"/>
                <a:gd name="T14" fmla="*/ 3020 w 3020"/>
                <a:gd name="T15" fmla="*/ 558 h 5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020" h="558">
                  <a:moveTo>
                    <a:pt x="0" y="179"/>
                  </a:moveTo>
                  <a:cubicBezTo>
                    <a:pt x="316" y="89"/>
                    <a:pt x="633" y="0"/>
                    <a:pt x="996" y="56"/>
                  </a:cubicBezTo>
                  <a:cubicBezTo>
                    <a:pt x="1359" y="112"/>
                    <a:pt x="1844" y="476"/>
                    <a:pt x="2181" y="517"/>
                  </a:cubicBezTo>
                  <a:cubicBezTo>
                    <a:pt x="2518" y="558"/>
                    <a:pt x="2880" y="339"/>
                    <a:pt x="3020" y="303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6" name="Line 14">
              <a:extLst>
                <a:ext uri="{FF2B5EF4-FFF2-40B4-BE49-F238E27FC236}">
                  <a16:creationId xmlns:a16="http://schemas.microsoft.com/office/drawing/2014/main" id="{18385A16-1961-43B5-9F3A-55451678820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19363" y="5124450"/>
              <a:ext cx="380047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" name="Text Box 15">
              <a:extLst>
                <a:ext uri="{FF2B5EF4-FFF2-40B4-BE49-F238E27FC236}">
                  <a16:creationId xmlns:a16="http://schemas.microsoft.com/office/drawing/2014/main" id="{97C12C21-0A64-4A84-8970-45806E84C6C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98850" y="5267326"/>
              <a:ext cx="2204074" cy="603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"/>
                <a:defRPr sz="32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"/>
                <a:defRPr sz="28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"/>
                <a:defRPr sz="24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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800">
                  <a:solidFill>
                    <a:schemeClr val="tx1"/>
                  </a:solidFill>
                </a:rPr>
                <a:t>h -  the stepsize</a:t>
              </a:r>
            </a:p>
          </p:txBody>
        </p:sp>
        <p:sp>
          <p:nvSpPr>
            <p:cNvPr id="88" name="Text Box 16">
              <a:extLst>
                <a:ext uri="{FF2B5EF4-FFF2-40B4-BE49-F238E27FC236}">
                  <a16:creationId xmlns:a16="http://schemas.microsoft.com/office/drawing/2014/main" id="{07FAF622-5DB8-414B-B44A-691FC38E8D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25687" y="3981450"/>
              <a:ext cx="459114" cy="6537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"/>
                <a:defRPr sz="32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"/>
                <a:defRPr sz="28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"/>
                <a:defRPr sz="24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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800">
                  <a:solidFill>
                    <a:schemeClr val="tx1"/>
                  </a:solidFill>
                </a:rPr>
                <a:t>t</a:t>
              </a:r>
              <a:r>
                <a:rPr lang="en-US" altLang="en-US" sz="2000" baseline="-25000">
                  <a:solidFill>
                    <a:schemeClr val="tx1"/>
                  </a:solidFill>
                </a:rPr>
                <a:t>0</a:t>
              </a:r>
              <a:endParaRPr lang="en-US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89" name="Text Box 17">
              <a:extLst>
                <a:ext uri="{FF2B5EF4-FFF2-40B4-BE49-F238E27FC236}">
                  <a16:creationId xmlns:a16="http://schemas.microsoft.com/office/drawing/2014/main" id="{04A18064-D8B7-43EA-AB3E-BC3E149AD1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62663" y="3981450"/>
              <a:ext cx="884754" cy="6537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"/>
                <a:defRPr sz="32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"/>
                <a:defRPr sz="28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"/>
                <a:defRPr sz="24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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800">
                  <a:solidFill>
                    <a:schemeClr val="tx1"/>
                  </a:solidFill>
                </a:rPr>
                <a:t>t</a:t>
              </a:r>
              <a:r>
                <a:rPr lang="en-US" altLang="en-US" sz="2000" baseline="-25000">
                  <a:solidFill>
                    <a:schemeClr val="tx1"/>
                  </a:solidFill>
                </a:rPr>
                <a:t>0</a:t>
              </a:r>
              <a:r>
                <a:rPr lang="en-US" altLang="en-US" sz="1800">
                  <a:solidFill>
                    <a:schemeClr val="tx1"/>
                  </a:solidFill>
                </a:rPr>
                <a:t>+ </a:t>
              </a:r>
              <a:r>
                <a:rPr lang="en-US" altLang="en-US" sz="2000">
                  <a:solidFill>
                    <a:schemeClr val="tx1"/>
                  </a:solidFill>
                </a:rPr>
                <a:t>h</a:t>
              </a:r>
            </a:p>
          </p:txBody>
        </p:sp>
        <p:sp>
          <p:nvSpPr>
            <p:cNvPr id="90" name="Line 18">
              <a:extLst>
                <a:ext uri="{FF2B5EF4-FFF2-40B4-BE49-F238E27FC236}">
                  <a16:creationId xmlns:a16="http://schemas.microsoft.com/office/drawing/2014/main" id="{DB100645-24F2-48DD-889D-CF17352B0FA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533650" y="4713288"/>
              <a:ext cx="0" cy="2746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1" name="Line 19">
              <a:extLst>
                <a:ext uri="{FF2B5EF4-FFF2-40B4-BE49-F238E27FC236}">
                  <a16:creationId xmlns:a16="http://schemas.microsoft.com/office/drawing/2014/main" id="{8BEFBB30-A471-4E3A-B02E-A8683B5F652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291263" y="4708525"/>
              <a:ext cx="0" cy="2746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2" name="Object 7">
            <a:extLst>
              <a:ext uri="{FF2B5EF4-FFF2-40B4-BE49-F238E27FC236}">
                <a16:creationId xmlns:a16="http://schemas.microsoft.com/office/drawing/2014/main" id="{A5652CE6-6CC0-432A-9DDC-1123BD8CF77F}"/>
              </a:ext>
            </a:extLst>
          </p:cNvPr>
          <p:cNvSpPr txBox="1">
            <a:spLocks/>
          </p:cNvSpPr>
          <p:nvPr/>
        </p:nvSpPr>
        <p:spPr bwMode="auto">
          <a:xfrm>
            <a:off x="6562071" y="1704292"/>
            <a:ext cx="4509968" cy="33759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endParaRPr lang="en-US" dirty="0"/>
          </a:p>
        </p:txBody>
      </p:sp>
      <p:grpSp>
        <p:nvGrpSpPr>
          <p:cNvPr id="93" name="Group 39">
            <a:extLst>
              <a:ext uri="{FF2B5EF4-FFF2-40B4-BE49-F238E27FC236}">
                <a16:creationId xmlns:a16="http://schemas.microsoft.com/office/drawing/2014/main" id="{536E9B9E-1584-4863-80FD-B6B6F2757571}"/>
              </a:ext>
            </a:extLst>
          </p:cNvPr>
          <p:cNvGrpSpPr>
            <a:grpSpLocks/>
          </p:cNvGrpSpPr>
          <p:nvPr/>
        </p:nvGrpSpPr>
        <p:grpSpPr bwMode="auto">
          <a:xfrm>
            <a:off x="5717488" y="2530337"/>
            <a:ext cx="5155971" cy="3500620"/>
            <a:chOff x="124137" y="2238375"/>
            <a:chExt cx="7008501" cy="5719763"/>
          </a:xfrm>
        </p:grpSpPr>
        <p:sp>
          <p:nvSpPr>
            <p:cNvPr id="94" name="Line 4">
              <a:extLst>
                <a:ext uri="{FF2B5EF4-FFF2-40B4-BE49-F238E27FC236}">
                  <a16:creationId xmlns:a16="http://schemas.microsoft.com/office/drawing/2014/main" id="{971715F7-FB85-4E4B-95F7-017D317E23A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33650" y="2379663"/>
              <a:ext cx="0" cy="154146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5" name="Line 5">
              <a:extLst>
                <a:ext uri="{FF2B5EF4-FFF2-40B4-BE49-F238E27FC236}">
                  <a16:creationId xmlns:a16="http://schemas.microsoft.com/office/drawing/2014/main" id="{874FC70D-7BB0-4B8B-8667-2B6835BFCBE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73388" y="2297113"/>
              <a:ext cx="0" cy="16319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6" name="Line 6">
              <a:extLst>
                <a:ext uri="{FF2B5EF4-FFF2-40B4-BE49-F238E27FC236}">
                  <a16:creationId xmlns:a16="http://schemas.microsoft.com/office/drawing/2014/main" id="{E5284CD0-39A5-40A0-A97C-EC2EFC20295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84575" y="2397125"/>
              <a:ext cx="0" cy="15398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7" name="Line 7">
              <a:extLst>
                <a:ext uri="{FF2B5EF4-FFF2-40B4-BE49-F238E27FC236}">
                  <a16:creationId xmlns:a16="http://schemas.microsoft.com/office/drawing/2014/main" id="{BDD9537C-8342-4344-8A99-70D2FEABF57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22763" y="2681288"/>
              <a:ext cx="0" cy="12525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8" name="Line 8">
              <a:extLst>
                <a:ext uri="{FF2B5EF4-FFF2-40B4-BE49-F238E27FC236}">
                  <a16:creationId xmlns:a16="http://schemas.microsoft.com/office/drawing/2014/main" id="{A12E877B-0F87-403A-ADEE-11B1A8AC23C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75238" y="2976563"/>
              <a:ext cx="0" cy="9667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" name="Line 9">
              <a:extLst>
                <a:ext uri="{FF2B5EF4-FFF2-40B4-BE49-F238E27FC236}">
                  <a16:creationId xmlns:a16="http://schemas.microsoft.com/office/drawing/2014/main" id="{AB23AF8B-98E5-4FF6-8F63-35655FA1AF1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816600" y="3025775"/>
              <a:ext cx="0" cy="914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0" name="Line 10">
              <a:extLst>
                <a:ext uri="{FF2B5EF4-FFF2-40B4-BE49-F238E27FC236}">
                  <a16:creationId xmlns:a16="http://schemas.microsoft.com/office/drawing/2014/main" id="{18C7FB5A-4866-469D-917A-5B2BA110AE7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96025" y="2865438"/>
              <a:ext cx="0" cy="108267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1" name="Line 11">
              <a:extLst>
                <a:ext uri="{FF2B5EF4-FFF2-40B4-BE49-F238E27FC236}">
                  <a16:creationId xmlns:a16="http://schemas.microsoft.com/office/drawing/2014/main" id="{36DB53B8-E6CF-41A0-94E3-925B79B960B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55788" y="3959225"/>
              <a:ext cx="527685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" name="Freeform 12">
              <a:extLst>
                <a:ext uri="{FF2B5EF4-FFF2-40B4-BE49-F238E27FC236}">
                  <a16:creationId xmlns:a16="http://schemas.microsoft.com/office/drawing/2014/main" id="{E6F9B228-EA33-4E82-A153-BC0BCA7848AB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8800" y="2238375"/>
              <a:ext cx="4794250" cy="885825"/>
            </a:xfrm>
            <a:custGeom>
              <a:avLst/>
              <a:gdLst>
                <a:gd name="T0" fmla="*/ 0 w 3020"/>
                <a:gd name="T1" fmla="*/ 2147483646 h 558"/>
                <a:gd name="T2" fmla="*/ 2147483646 w 3020"/>
                <a:gd name="T3" fmla="*/ 2147483646 h 558"/>
                <a:gd name="T4" fmla="*/ 2147483646 w 3020"/>
                <a:gd name="T5" fmla="*/ 2147483646 h 558"/>
                <a:gd name="T6" fmla="*/ 2147483646 w 3020"/>
                <a:gd name="T7" fmla="*/ 2147483646 h 5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020"/>
                <a:gd name="T13" fmla="*/ 0 h 558"/>
                <a:gd name="T14" fmla="*/ 3020 w 3020"/>
                <a:gd name="T15" fmla="*/ 558 h 5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020" h="558">
                  <a:moveTo>
                    <a:pt x="0" y="179"/>
                  </a:moveTo>
                  <a:cubicBezTo>
                    <a:pt x="316" y="89"/>
                    <a:pt x="633" y="0"/>
                    <a:pt x="996" y="56"/>
                  </a:cubicBezTo>
                  <a:cubicBezTo>
                    <a:pt x="1359" y="112"/>
                    <a:pt x="1844" y="476"/>
                    <a:pt x="2181" y="517"/>
                  </a:cubicBezTo>
                  <a:cubicBezTo>
                    <a:pt x="2518" y="558"/>
                    <a:pt x="2880" y="339"/>
                    <a:pt x="3020" y="303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" name="Line 14">
              <a:extLst>
                <a:ext uri="{FF2B5EF4-FFF2-40B4-BE49-F238E27FC236}">
                  <a16:creationId xmlns:a16="http://schemas.microsoft.com/office/drawing/2014/main" id="{8E2D419E-2693-4E62-8AD3-4334CE06084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19363" y="5124450"/>
              <a:ext cx="380047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" name="Text Box 15">
              <a:extLst>
                <a:ext uri="{FF2B5EF4-FFF2-40B4-BE49-F238E27FC236}">
                  <a16:creationId xmlns:a16="http://schemas.microsoft.com/office/drawing/2014/main" id="{209A4853-92CD-407D-9C39-E157AEFE9C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4137" y="6902079"/>
              <a:ext cx="1332913" cy="10560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"/>
                <a:defRPr sz="32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"/>
                <a:defRPr sz="28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"/>
                <a:defRPr sz="24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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800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h is the </a:t>
              </a:r>
            </a:p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800" dirty="0" err="1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stepsize</a:t>
              </a:r>
              <a:endParaRPr lang="en-US" altLang="en-US" sz="1800" dirty="0">
                <a:solidFill>
                  <a:schemeClr val="accent1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05" name="Text Box 16">
              <a:extLst>
                <a:ext uri="{FF2B5EF4-FFF2-40B4-BE49-F238E27FC236}">
                  <a16:creationId xmlns:a16="http://schemas.microsoft.com/office/drawing/2014/main" id="{5D054A69-C8FE-4110-9290-FD62C8DB3C4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25687" y="3946703"/>
              <a:ext cx="484166" cy="6537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"/>
                <a:defRPr sz="32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"/>
                <a:defRPr sz="28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"/>
                <a:defRPr sz="24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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800" dirty="0">
                  <a:solidFill>
                    <a:schemeClr val="bg2"/>
                  </a:solidFill>
                </a:rPr>
                <a:t>t</a:t>
              </a:r>
              <a:r>
                <a:rPr lang="en-US" altLang="en-US" sz="2000" baseline="-25000" dirty="0">
                  <a:solidFill>
                    <a:schemeClr val="bg2"/>
                  </a:solidFill>
                </a:rPr>
                <a:t>0</a:t>
              </a:r>
              <a:endParaRPr lang="en-US" altLang="en-US" sz="1800" dirty="0">
                <a:solidFill>
                  <a:schemeClr val="bg2"/>
                </a:solidFill>
              </a:endParaRPr>
            </a:p>
          </p:txBody>
        </p:sp>
        <p:sp>
          <p:nvSpPr>
            <p:cNvPr id="106" name="Text Box 17">
              <a:extLst>
                <a:ext uri="{FF2B5EF4-FFF2-40B4-BE49-F238E27FC236}">
                  <a16:creationId xmlns:a16="http://schemas.microsoft.com/office/drawing/2014/main" id="{23812D3B-9AE3-4A45-9B9E-23803E87FD7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45861" y="3981450"/>
              <a:ext cx="933030" cy="6537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"/>
                <a:defRPr sz="32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"/>
                <a:defRPr sz="28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"/>
                <a:defRPr sz="24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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800" dirty="0">
                  <a:solidFill>
                    <a:schemeClr val="bg2"/>
                  </a:solidFill>
                </a:rPr>
                <a:t>t</a:t>
              </a:r>
              <a:r>
                <a:rPr lang="en-US" altLang="en-US" sz="2000" baseline="-25000" dirty="0">
                  <a:solidFill>
                    <a:schemeClr val="bg2"/>
                  </a:solidFill>
                </a:rPr>
                <a:t>0</a:t>
              </a:r>
              <a:r>
                <a:rPr lang="en-US" altLang="en-US" sz="1800" dirty="0">
                  <a:solidFill>
                    <a:schemeClr val="bg2"/>
                  </a:solidFill>
                </a:rPr>
                <a:t>+ </a:t>
              </a:r>
              <a:r>
                <a:rPr lang="en-US" altLang="en-US" sz="2000" dirty="0">
                  <a:solidFill>
                    <a:schemeClr val="bg2"/>
                  </a:solidFill>
                </a:rPr>
                <a:t>h</a:t>
              </a:r>
            </a:p>
          </p:txBody>
        </p:sp>
        <p:sp>
          <p:nvSpPr>
            <p:cNvPr id="107" name="Line 18">
              <a:extLst>
                <a:ext uri="{FF2B5EF4-FFF2-40B4-BE49-F238E27FC236}">
                  <a16:creationId xmlns:a16="http://schemas.microsoft.com/office/drawing/2014/main" id="{9FD50A79-0B23-44F7-A760-4BE463D94E0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533650" y="4713288"/>
              <a:ext cx="0" cy="2746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8" name="Line 19">
              <a:extLst>
                <a:ext uri="{FF2B5EF4-FFF2-40B4-BE49-F238E27FC236}">
                  <a16:creationId xmlns:a16="http://schemas.microsoft.com/office/drawing/2014/main" id="{230DFF01-F932-4012-AD79-1364999E99C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291263" y="4708525"/>
              <a:ext cx="0" cy="2746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aphicFrame>
        <p:nvGraphicFramePr>
          <p:cNvPr id="109" name="Object 4">
            <a:extLst>
              <a:ext uri="{FF2B5EF4-FFF2-40B4-BE49-F238E27FC236}">
                <a16:creationId xmlns:a16="http://schemas.microsoft.com/office/drawing/2014/main" id="{1E26622F-837B-4CD2-B2DA-8A1C0E95E7E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7590305"/>
              </p:ext>
            </p:extLst>
          </p:nvPr>
        </p:nvGraphicFramePr>
        <p:xfrm>
          <a:off x="6878103" y="2398895"/>
          <a:ext cx="3302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1" name="Equation" r:id="rId5" imgW="165028" imgH="228501" progId="Equation.3">
                  <p:embed/>
                </p:oleObj>
              </mc:Choice>
              <mc:Fallback>
                <p:oleObj name="Equation" r:id="rId5" imgW="165028" imgH="228501" progId="Equation.3">
                  <p:embed/>
                  <p:pic>
                    <p:nvPicPr>
                      <p:cNvPr id="42" name="Object 4">
                        <a:extLst>
                          <a:ext uri="{FF2B5EF4-FFF2-40B4-BE49-F238E27FC236}">
                            <a16:creationId xmlns:a16="http://schemas.microsoft.com/office/drawing/2014/main" id="{5546F182-A3A3-479B-9E3E-7C8270C5370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lum bright="10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78103" y="2398895"/>
                        <a:ext cx="330200" cy="457200"/>
                      </a:xfrm>
                      <a:prstGeom prst="rect">
                        <a:avLst/>
                      </a:prstGeom>
                      <a:solidFill>
                        <a:schemeClr val="accent1">
                          <a:lumMod val="75000"/>
                        </a:schemeClr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0" name="Object 5">
            <a:extLst>
              <a:ext uri="{FF2B5EF4-FFF2-40B4-BE49-F238E27FC236}">
                <a16:creationId xmlns:a16="http://schemas.microsoft.com/office/drawing/2014/main" id="{712BD1BD-A6C2-4484-A65B-57265A60E65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4723415"/>
              </p:ext>
            </p:extLst>
          </p:nvPr>
        </p:nvGraphicFramePr>
        <p:xfrm>
          <a:off x="10083800" y="2405063"/>
          <a:ext cx="3556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2" name="Equation" r:id="rId7" imgW="177646" imgH="228402" progId="Equation.3">
                  <p:embed/>
                </p:oleObj>
              </mc:Choice>
              <mc:Fallback>
                <p:oleObj name="Equation" r:id="rId7" imgW="177646" imgH="228402" progId="Equation.3">
                  <p:embed/>
                  <p:pic>
                    <p:nvPicPr>
                      <p:cNvPr id="43" name="Object 5">
                        <a:extLst>
                          <a:ext uri="{FF2B5EF4-FFF2-40B4-BE49-F238E27FC236}">
                            <a16:creationId xmlns:a16="http://schemas.microsoft.com/office/drawing/2014/main" id="{79B8B3F0-3C89-41DB-98E8-3B64E8E1527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lum bright="10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83800" y="2405063"/>
                        <a:ext cx="355600" cy="457200"/>
                      </a:xfrm>
                      <a:prstGeom prst="rect">
                        <a:avLst/>
                      </a:prstGeom>
                      <a:solidFill>
                        <a:schemeClr val="accent1">
                          <a:lumMod val="75000"/>
                        </a:schemeClr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8" name="Picture 147">
            <a:extLst>
              <a:ext uri="{FF2B5EF4-FFF2-40B4-BE49-F238E27FC236}">
                <a16:creationId xmlns:a16="http://schemas.microsoft.com/office/drawing/2014/main" id="{A2A5503B-EA34-44A4-B923-215765B59A0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65067" y="1704293"/>
            <a:ext cx="4559798" cy="3375931"/>
          </a:xfrm>
          <a:prstGeom prst="rect">
            <a:avLst/>
          </a:prstGeom>
        </p:spPr>
      </p:pic>
      <p:sp>
        <p:nvSpPr>
          <p:cNvPr id="149" name="Subtitle 2">
            <a:extLst>
              <a:ext uri="{FF2B5EF4-FFF2-40B4-BE49-F238E27FC236}">
                <a16:creationId xmlns:a16="http://schemas.microsoft.com/office/drawing/2014/main" id="{4CC588EE-B7A9-47DC-9A3E-8C1F9C116780}"/>
              </a:ext>
            </a:extLst>
          </p:cNvPr>
          <p:cNvSpPr txBox="1">
            <a:spLocks/>
          </p:cNvSpPr>
          <p:nvPr/>
        </p:nvSpPr>
        <p:spPr>
          <a:xfrm>
            <a:off x="7221864" y="5299116"/>
            <a:ext cx="3802871" cy="10164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bg1">
                    <a:lumMod val="65000"/>
                  </a:schemeClr>
                </a:solidFill>
              </a:rPr>
              <a:t>A Runge-</a:t>
            </a:r>
            <a:r>
              <a:rPr lang="en-US" sz="1800" dirty="0" err="1">
                <a:solidFill>
                  <a:schemeClr val="bg1">
                    <a:lumMod val="65000"/>
                  </a:schemeClr>
                </a:solidFill>
              </a:rPr>
              <a:t>Kutta</a:t>
            </a:r>
            <a:r>
              <a:rPr lang="en-US" sz="1800" dirty="0">
                <a:solidFill>
                  <a:schemeClr val="bg1">
                    <a:lumMod val="65000"/>
                  </a:schemeClr>
                </a:solidFill>
              </a:rPr>
              <a:t> method evaluates only the first derivative, but at multiple points to get high order result at </a:t>
            </a:r>
            <a:r>
              <a:rPr lang="en-US" altLang="en-US" sz="1800" dirty="0">
                <a:solidFill>
                  <a:schemeClr val="bg1">
                    <a:lumMod val="65000"/>
                  </a:schemeClr>
                </a:solidFill>
              </a:rPr>
              <a:t>t</a:t>
            </a:r>
            <a:r>
              <a:rPr lang="en-US" altLang="en-US" sz="2000" baseline="-25000" dirty="0">
                <a:solidFill>
                  <a:schemeClr val="bg1">
                    <a:lumMod val="65000"/>
                  </a:schemeClr>
                </a:solidFill>
              </a:rPr>
              <a:t>0</a:t>
            </a:r>
            <a:r>
              <a:rPr lang="en-US" altLang="en-US" sz="1800" dirty="0">
                <a:solidFill>
                  <a:schemeClr val="bg1">
                    <a:lumMod val="65000"/>
                  </a:schemeClr>
                </a:solidFill>
              </a:rPr>
              <a:t>+ </a:t>
            </a:r>
            <a:r>
              <a:rPr lang="en-US" altLang="en-US" sz="2000" dirty="0">
                <a:solidFill>
                  <a:schemeClr val="bg1">
                    <a:lumMod val="65000"/>
                  </a:schemeClr>
                </a:solidFill>
              </a:rPr>
              <a:t>h</a:t>
            </a:r>
          </a:p>
          <a:p>
            <a:r>
              <a:rPr lang="en-US" sz="1800" dirty="0">
                <a:solidFill>
                  <a:schemeClr val="bg1">
                    <a:lumMod val="65000"/>
                  </a:schemeClr>
                </a:solidFill>
              </a:rPr>
              <a:t> 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F4B6FFF-E189-4C64-9796-B91152C4D4BD}"/>
              </a:ext>
            </a:extLst>
          </p:cNvPr>
          <p:cNvCxnSpPr/>
          <p:nvPr/>
        </p:nvCxnSpPr>
        <p:spPr>
          <a:xfrm flipH="1">
            <a:off x="8899451" y="1297172"/>
            <a:ext cx="2172588" cy="148121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9F39DD17-4BB0-47A8-9BCB-265F662614F8}"/>
              </a:ext>
            </a:extLst>
          </p:cNvPr>
          <p:cNvCxnSpPr>
            <a:cxnSpLocks/>
          </p:cNvCxnSpPr>
          <p:nvPr/>
        </p:nvCxnSpPr>
        <p:spPr>
          <a:xfrm flipH="1">
            <a:off x="9425618" y="1308844"/>
            <a:ext cx="1763002" cy="160913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CC8F17AB-5E11-48F5-A88B-8BED186FF3FE}"/>
              </a:ext>
            </a:extLst>
          </p:cNvPr>
          <p:cNvCxnSpPr>
            <a:cxnSpLocks/>
          </p:cNvCxnSpPr>
          <p:nvPr/>
        </p:nvCxnSpPr>
        <p:spPr>
          <a:xfrm flipH="1">
            <a:off x="8306911" y="1240979"/>
            <a:ext cx="2717824" cy="134050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240B3D8F-04E2-46BA-8D7F-745EA9B072C6}"/>
              </a:ext>
            </a:extLst>
          </p:cNvPr>
          <p:cNvCxnSpPr>
            <a:cxnSpLocks/>
          </p:cNvCxnSpPr>
          <p:nvPr/>
        </p:nvCxnSpPr>
        <p:spPr>
          <a:xfrm flipH="1">
            <a:off x="7844254" y="1247913"/>
            <a:ext cx="3110002" cy="128409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A1AC24E9-34A9-40D8-A157-FA99BA41B037}"/>
              </a:ext>
            </a:extLst>
          </p:cNvPr>
          <p:cNvCxnSpPr>
            <a:cxnSpLocks/>
          </p:cNvCxnSpPr>
          <p:nvPr/>
        </p:nvCxnSpPr>
        <p:spPr>
          <a:xfrm flipH="1">
            <a:off x="9939502" y="1396491"/>
            <a:ext cx="1293014" cy="152320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66E9111-55BB-4771-9689-4696A1D4F9E5}"/>
                  </a:ext>
                </a:extLst>
              </p:cNvPr>
              <p:cNvSpPr txBox="1"/>
              <p:nvPr/>
            </p:nvSpPr>
            <p:spPr>
              <a:xfrm>
                <a:off x="10211990" y="763227"/>
                <a:ext cx="1407209" cy="646331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</a:rPr>
                  <a:t>These are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dirty="0">
                            <a:solidFill>
                              <a:schemeClr val="bg1"/>
                            </a:solidFill>
                          </a:rPr>
                          <m:t>x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 values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66E9111-55BB-4771-9689-4696A1D4F9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11990" y="763227"/>
                <a:ext cx="1407209" cy="646331"/>
              </a:xfrm>
              <a:prstGeom prst="rect">
                <a:avLst/>
              </a:prstGeom>
              <a:blipFill>
                <a:blip r:embed="rId10"/>
                <a:stretch>
                  <a:fillRect l="-3463" t="-4717" r="-3896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TextBox 54">
            <a:extLst>
              <a:ext uri="{FF2B5EF4-FFF2-40B4-BE49-F238E27FC236}">
                <a16:creationId xmlns:a16="http://schemas.microsoft.com/office/drawing/2014/main" id="{A9464FA9-693C-430E-9C08-5475B1CB3404}"/>
              </a:ext>
            </a:extLst>
          </p:cNvPr>
          <p:cNvSpPr txBox="1"/>
          <p:nvPr/>
        </p:nvSpPr>
        <p:spPr>
          <a:xfrm>
            <a:off x="8033291" y="4406553"/>
            <a:ext cx="1732319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Only need to evaluate </a:t>
            </a:r>
            <a:r>
              <a:rPr lang="en-US" dirty="0">
                <a:solidFill>
                  <a:schemeClr val="bg1"/>
                </a:solidFill>
                <a:latin typeface="+mj-lt"/>
                <a:ea typeface="Cambria Math" panose="02040503050406030204" pitchFamily="18" charset="0"/>
                <a:cs typeface="Calibri Light" panose="020F0302020204030204" pitchFamily="34" charset="0"/>
              </a:rPr>
              <a:t>f(</a:t>
            </a:r>
            <a:r>
              <a:rPr lang="en-US" dirty="0" err="1">
                <a:solidFill>
                  <a:schemeClr val="bg1"/>
                </a:solidFill>
                <a:latin typeface="+mj-lt"/>
                <a:ea typeface="Cambria Math" panose="02040503050406030204" pitchFamily="18" charset="0"/>
                <a:cs typeface="Calibri Light" panose="020F0302020204030204" pitchFamily="34" charset="0"/>
              </a:rPr>
              <a:t>t,x</a:t>
            </a:r>
            <a:r>
              <a:rPr lang="en-US" dirty="0">
                <a:solidFill>
                  <a:schemeClr val="bg1"/>
                </a:solidFill>
                <a:latin typeface="+mj-lt"/>
                <a:ea typeface="Cambria Math" panose="02040503050406030204" pitchFamily="18" charset="0"/>
                <a:cs typeface="Calibri Light" panose="020F0302020204030204" pitchFamily="34" charset="0"/>
              </a:rPr>
              <a:t>)</a:t>
            </a:r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4A8E80F8-F5BF-4D64-8C96-D03F4DEBC6E4}"/>
              </a:ext>
            </a:extLst>
          </p:cNvPr>
          <p:cNvCxnSpPr>
            <a:cxnSpLocks/>
            <a:stCxn id="3" idx="0"/>
          </p:cNvCxnSpPr>
          <p:nvPr/>
        </p:nvCxnSpPr>
        <p:spPr>
          <a:xfrm flipH="1" flipV="1">
            <a:off x="2013428" y="4313748"/>
            <a:ext cx="1479110" cy="105024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8852248A-126D-47F5-9B9F-CD40D03E34E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354193"/>
      </p:ext>
    </p:extLst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97762806-A801-4D50-9EF7-7A3DD33A53B3}"/>
              </a:ext>
            </a:extLst>
          </p:cNvPr>
          <p:cNvSpPr txBox="1">
            <a:spLocks/>
          </p:cNvSpPr>
          <p:nvPr/>
        </p:nvSpPr>
        <p:spPr>
          <a:xfrm>
            <a:off x="2811420" y="268472"/>
            <a:ext cx="7605391" cy="838200"/>
          </a:xfrm>
          <a:prstGeom prst="rect">
            <a:avLst/>
          </a:prstGeom>
        </p:spPr>
        <p:txBody>
          <a:bodyPr vert="horz" anchor="ctr">
            <a:normAutofit fontScale="85000" lnSpcReduction="100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 cap="all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9pPr>
          </a:lstStyle>
          <a:p>
            <a:pPr>
              <a:defRPr/>
            </a:pPr>
            <a:r>
              <a:rPr lang="en-US" sz="4400" cap="none" dirty="0">
                <a:solidFill>
                  <a:schemeClr val="bg2"/>
                </a:solidFill>
              </a:rPr>
              <a:t>The History of Runge-</a:t>
            </a:r>
            <a:r>
              <a:rPr lang="en-US" sz="4400" cap="none" dirty="0" err="1">
                <a:solidFill>
                  <a:schemeClr val="bg2"/>
                </a:solidFill>
              </a:rPr>
              <a:t>Kutta</a:t>
            </a:r>
            <a:r>
              <a:rPr lang="en-US" sz="4400" cap="none" dirty="0">
                <a:solidFill>
                  <a:schemeClr val="bg2"/>
                </a:solidFill>
              </a:rPr>
              <a:t> Methods </a:t>
            </a:r>
            <a:endParaRPr lang="en-US" sz="4400" dirty="0">
              <a:solidFill>
                <a:schemeClr val="bg2"/>
              </a:solidFill>
            </a:endParaRPr>
          </a:p>
        </p:txBody>
      </p:sp>
      <p:graphicFrame>
        <p:nvGraphicFramePr>
          <p:cNvPr id="9" name="Group 556">
            <a:extLst>
              <a:ext uri="{FF2B5EF4-FFF2-40B4-BE49-F238E27FC236}">
                <a16:creationId xmlns:a16="http://schemas.microsoft.com/office/drawing/2014/main" id="{B2E4061A-583C-4D19-A8B7-67C9268973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8717178"/>
              </p:ext>
            </p:extLst>
          </p:nvPr>
        </p:nvGraphicFramePr>
        <p:xfrm>
          <a:off x="3498112" y="1307639"/>
          <a:ext cx="6344979" cy="5475291"/>
        </p:xfrm>
        <a:graphic>
          <a:graphicData uri="http://schemas.openxmlformats.org/drawingml/2006/table">
            <a:tbl>
              <a:tblPr/>
              <a:tblGrid>
                <a:gridCol w="9681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22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557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121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874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6994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>
                            <a:lumMod val="40000"/>
                            <a:lumOff val="6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The order of the formula  m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>
                            <a:lumMod val="40000"/>
                            <a:lumOff val="6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The number of new equations of order m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>
                            <a:lumMod val="40000"/>
                            <a:lumOff val="6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The total number of equations for order m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>
                            <a:lumMod val="40000"/>
                            <a:lumOff val="6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Number of stages  n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>
                            <a:lumMod val="40000"/>
                            <a:lumOff val="6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>
                            <a:lumMod val="40000"/>
                            <a:lumOff val="6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The number of unknowns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 (n+1)/2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>
                            <a:lumMod val="40000"/>
                            <a:lumOff val="6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>
                            <a:lumMod val="40000"/>
                            <a:lumOff val="6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68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>
                            <a:lumMod val="40000"/>
                            <a:lumOff val="6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>
                            <a:lumMod val="40000"/>
                            <a:lumOff val="6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68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>
                            <a:lumMod val="40000"/>
                            <a:lumOff val="6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4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>
                            <a:lumMod val="40000"/>
                            <a:lumOff val="6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6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4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4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8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4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10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68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5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9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>
                            <a:lumMod val="40000"/>
                            <a:lumOff val="6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17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6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>
                            <a:lumMod val="40000"/>
                            <a:lumOff val="6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21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68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6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20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>
                            <a:lumMod val="40000"/>
                            <a:lumOff val="6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37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7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>
                            <a:lumMod val="40000"/>
                            <a:lumOff val="6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28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7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48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>
                            <a:lumMod val="40000"/>
                            <a:lumOff val="6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85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9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>
                            <a:lumMod val="40000"/>
                            <a:lumOff val="6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45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68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8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115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200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11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66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68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9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286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>
                            <a:lumMod val="40000"/>
                            <a:lumOff val="6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486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15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>
                            <a:lumMod val="40000"/>
                            <a:lumOff val="6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120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968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10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719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1205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17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153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11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1842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>
                            <a:lumMod val="40000"/>
                            <a:lumOff val="6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3047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-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>
                            <a:lumMod val="40000"/>
                            <a:lumOff val="6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-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968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12</a:t>
                      </a:r>
                      <a:endParaRPr kumimoji="0" 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4766</a:t>
                      </a:r>
                      <a:endParaRPr kumimoji="0" 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7813</a:t>
                      </a:r>
                      <a:endParaRPr kumimoji="0" 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25</a:t>
                      </a:r>
                      <a:endParaRPr kumimoji="0" 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325</a:t>
                      </a:r>
                      <a:endParaRPr kumimoji="0" 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968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13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12486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>
                            <a:lumMod val="40000"/>
                            <a:lumOff val="6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20299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-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>
                            <a:lumMod val="40000"/>
                            <a:lumOff val="6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-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14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32973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53272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35 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630 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6540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15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87811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>
                            <a:lumMod val="40000"/>
                            <a:lumOff val="6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141083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>
                            <a:lumMod val="40000"/>
                            <a:lumOff val="6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D9D8473C-E074-492A-ACAA-A9BCF15796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84" y="4226039"/>
            <a:ext cx="2447381" cy="2174761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A9B5235-F601-4E90-89A4-7418495430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2966D529-7E56-456C-9EB5-3ACA379D339F}"/>
              </a:ext>
            </a:extLst>
          </p:cNvPr>
          <p:cNvCxnSpPr>
            <a:cxnSpLocks/>
          </p:cNvCxnSpPr>
          <p:nvPr/>
        </p:nvCxnSpPr>
        <p:spPr>
          <a:xfrm flipH="1">
            <a:off x="9494875" y="3066443"/>
            <a:ext cx="540931" cy="10206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15D6CCE5-3613-4553-B0B5-9B32FA97F429}"/>
              </a:ext>
            </a:extLst>
          </p:cNvPr>
          <p:cNvSpPr txBox="1"/>
          <p:nvPr/>
        </p:nvSpPr>
        <p:spPr>
          <a:xfrm>
            <a:off x="10165168" y="2666581"/>
            <a:ext cx="122939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Your 4</a:t>
            </a:r>
            <a:r>
              <a:rPr lang="en-US" sz="1400" baseline="30000" dirty="0">
                <a:solidFill>
                  <a:schemeClr val="bg1"/>
                </a:solidFill>
              </a:rPr>
              <a:t>th</a:t>
            </a:r>
            <a:r>
              <a:rPr lang="en-US" sz="1400" dirty="0">
                <a:solidFill>
                  <a:schemeClr val="bg1"/>
                </a:solidFill>
              </a:rPr>
              <a:t>-order Runge-</a:t>
            </a:r>
            <a:r>
              <a:rPr lang="en-US" sz="1400" dirty="0" err="1">
                <a:solidFill>
                  <a:schemeClr val="bg1"/>
                </a:solidFill>
              </a:rPr>
              <a:t>Kutta</a:t>
            </a:r>
            <a:r>
              <a:rPr lang="en-US" sz="1400" dirty="0">
                <a:solidFill>
                  <a:schemeClr val="bg1"/>
                </a:solidFill>
              </a:rPr>
              <a:t>  method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65BA975-1E73-430E-AC03-358F5E8CB994}"/>
              </a:ext>
            </a:extLst>
          </p:cNvPr>
          <p:cNvCxnSpPr>
            <a:cxnSpLocks/>
          </p:cNvCxnSpPr>
          <p:nvPr/>
        </p:nvCxnSpPr>
        <p:spPr>
          <a:xfrm flipH="1">
            <a:off x="9494875" y="4282097"/>
            <a:ext cx="540931" cy="10206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A3498232-B2BF-41B0-A219-CE20042BD71F}"/>
              </a:ext>
            </a:extLst>
          </p:cNvPr>
          <p:cNvSpPr txBox="1"/>
          <p:nvPr/>
        </p:nvSpPr>
        <p:spPr>
          <a:xfrm>
            <a:off x="10165168" y="3656580"/>
            <a:ext cx="176456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Cooper and Verner’s 8</a:t>
            </a:r>
            <a:r>
              <a:rPr lang="en-US" sz="1400" baseline="30000" dirty="0">
                <a:solidFill>
                  <a:schemeClr val="bg1"/>
                </a:solidFill>
              </a:rPr>
              <a:t>th</a:t>
            </a:r>
            <a:r>
              <a:rPr lang="en-US" sz="1400" dirty="0">
                <a:solidFill>
                  <a:schemeClr val="bg1"/>
                </a:solidFill>
              </a:rPr>
              <a:t>-order Runge-</a:t>
            </a:r>
            <a:r>
              <a:rPr lang="en-US" sz="1400" dirty="0" err="1">
                <a:solidFill>
                  <a:schemeClr val="bg1"/>
                </a:solidFill>
              </a:rPr>
              <a:t>Kutta</a:t>
            </a:r>
            <a:r>
              <a:rPr lang="en-US" sz="1400" dirty="0">
                <a:solidFill>
                  <a:schemeClr val="bg1"/>
                </a:solidFill>
              </a:rPr>
              <a:t>  method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D46844D-B9F0-409B-8309-C4F3DFCC0122}"/>
              </a:ext>
            </a:extLst>
          </p:cNvPr>
          <p:cNvCxnSpPr>
            <a:cxnSpLocks/>
          </p:cNvCxnSpPr>
          <p:nvPr/>
        </p:nvCxnSpPr>
        <p:spPr>
          <a:xfrm flipH="1">
            <a:off x="9530317" y="4868829"/>
            <a:ext cx="540931" cy="10206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0F13E200-68F8-4E97-87F8-AC43D60D8EE3}"/>
              </a:ext>
            </a:extLst>
          </p:cNvPr>
          <p:cNvSpPr txBox="1"/>
          <p:nvPr/>
        </p:nvSpPr>
        <p:spPr>
          <a:xfrm>
            <a:off x="10145233" y="4518983"/>
            <a:ext cx="1784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Harrier’s 10</a:t>
            </a:r>
            <a:r>
              <a:rPr lang="en-US" sz="1400" baseline="30000" dirty="0">
                <a:solidFill>
                  <a:schemeClr val="bg1"/>
                </a:solidFill>
              </a:rPr>
              <a:t>th</a:t>
            </a:r>
            <a:r>
              <a:rPr lang="en-US" sz="1400" dirty="0">
                <a:solidFill>
                  <a:schemeClr val="bg1"/>
                </a:solidFill>
              </a:rPr>
              <a:t>-order Runge-</a:t>
            </a:r>
            <a:r>
              <a:rPr lang="en-US" sz="1400" dirty="0" err="1">
                <a:solidFill>
                  <a:schemeClr val="bg1"/>
                </a:solidFill>
              </a:rPr>
              <a:t>Kutta</a:t>
            </a:r>
            <a:r>
              <a:rPr lang="en-US" sz="1400" dirty="0">
                <a:solidFill>
                  <a:schemeClr val="bg1"/>
                </a:solidFill>
              </a:rPr>
              <a:t>  method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29FFA14-3D4D-4373-B14A-9D3676E5D640}"/>
              </a:ext>
            </a:extLst>
          </p:cNvPr>
          <p:cNvCxnSpPr>
            <a:cxnSpLocks/>
          </p:cNvCxnSpPr>
          <p:nvPr/>
        </p:nvCxnSpPr>
        <p:spPr>
          <a:xfrm flipH="1">
            <a:off x="9530317" y="5472608"/>
            <a:ext cx="540931" cy="10206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9ABD0728-D119-4EF9-A242-B08098C4AC29}"/>
              </a:ext>
            </a:extLst>
          </p:cNvPr>
          <p:cNvSpPr txBox="1"/>
          <p:nvPr/>
        </p:nvSpPr>
        <p:spPr>
          <a:xfrm>
            <a:off x="10145233" y="5112129"/>
            <a:ext cx="1784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Feagin’s 12</a:t>
            </a:r>
            <a:r>
              <a:rPr lang="en-US" sz="1400" baseline="30000" dirty="0">
                <a:solidFill>
                  <a:schemeClr val="bg1"/>
                </a:solidFill>
              </a:rPr>
              <a:t>th</a:t>
            </a:r>
            <a:r>
              <a:rPr lang="en-US" sz="1400" dirty="0">
                <a:solidFill>
                  <a:schemeClr val="bg1"/>
                </a:solidFill>
              </a:rPr>
              <a:t>-order Runge-</a:t>
            </a:r>
            <a:r>
              <a:rPr lang="en-US" sz="1400" dirty="0" err="1">
                <a:solidFill>
                  <a:schemeClr val="bg1"/>
                </a:solidFill>
              </a:rPr>
              <a:t>Kutta</a:t>
            </a:r>
            <a:r>
              <a:rPr lang="en-US" sz="1400" dirty="0">
                <a:solidFill>
                  <a:schemeClr val="bg1"/>
                </a:solidFill>
              </a:rPr>
              <a:t>  method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1DFC017-8EC3-4EA3-AD3E-CF929E1DA34F}"/>
              </a:ext>
            </a:extLst>
          </p:cNvPr>
          <p:cNvCxnSpPr>
            <a:cxnSpLocks/>
          </p:cNvCxnSpPr>
          <p:nvPr/>
        </p:nvCxnSpPr>
        <p:spPr>
          <a:xfrm flipH="1">
            <a:off x="9530317" y="5974326"/>
            <a:ext cx="540931" cy="10206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354C0E59-C416-4030-832E-13381AB9C40E}"/>
              </a:ext>
            </a:extLst>
          </p:cNvPr>
          <p:cNvSpPr txBox="1"/>
          <p:nvPr/>
        </p:nvSpPr>
        <p:spPr>
          <a:xfrm>
            <a:off x="10145233" y="5720177"/>
            <a:ext cx="1784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Feagin’s 14</a:t>
            </a:r>
            <a:r>
              <a:rPr lang="en-US" sz="1400" baseline="30000" dirty="0">
                <a:solidFill>
                  <a:schemeClr val="bg1"/>
                </a:solidFill>
              </a:rPr>
              <a:t>th</a:t>
            </a:r>
            <a:r>
              <a:rPr lang="en-US" sz="1400" dirty="0">
                <a:solidFill>
                  <a:schemeClr val="bg1"/>
                </a:solidFill>
              </a:rPr>
              <a:t>-order Runge-</a:t>
            </a:r>
            <a:r>
              <a:rPr lang="en-US" sz="1400" dirty="0" err="1">
                <a:solidFill>
                  <a:schemeClr val="bg1"/>
                </a:solidFill>
              </a:rPr>
              <a:t>Kutta</a:t>
            </a:r>
            <a:r>
              <a:rPr lang="en-US" sz="1400" dirty="0">
                <a:solidFill>
                  <a:schemeClr val="bg1"/>
                </a:solidFill>
              </a:rPr>
              <a:t>  method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4780E2D-CB18-420E-8C6B-43E17A32A98D}"/>
              </a:ext>
            </a:extLst>
          </p:cNvPr>
          <p:cNvCxnSpPr>
            <a:cxnSpLocks/>
          </p:cNvCxnSpPr>
          <p:nvPr/>
        </p:nvCxnSpPr>
        <p:spPr>
          <a:xfrm flipH="1">
            <a:off x="9494875" y="2220302"/>
            <a:ext cx="540931" cy="10206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B6B4108F-DD68-4088-8F04-143EEC6CE560}"/>
              </a:ext>
            </a:extLst>
          </p:cNvPr>
          <p:cNvSpPr txBox="1"/>
          <p:nvPr/>
        </p:nvSpPr>
        <p:spPr>
          <a:xfrm>
            <a:off x="10165167" y="2064989"/>
            <a:ext cx="13605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Euler’s method</a:t>
            </a:r>
          </a:p>
        </p:txBody>
      </p:sp>
    </p:spTree>
    <p:extLst>
      <p:ext uri="{BB962C8B-B14F-4D97-AF65-F5344CB8AC3E}">
        <p14:creationId xmlns:p14="http://schemas.microsoft.com/office/powerpoint/2010/main" val="4218431918"/>
      </p:ext>
    </p:extLst>
  </p:cSld>
  <p:clrMapOvr>
    <a:masterClrMapping/>
  </p:clrMapOvr>
  <p:transition advTm="58733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08F1E4-310C-45AB-A07B-0F2B43C3DC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An Efficiency Diagram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5EDC48-22F6-401C-9539-698ADF7243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1740" y="1644526"/>
            <a:ext cx="10221283" cy="4437314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FC713B-4286-4053-8712-2748F63585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1740" y="1644525"/>
            <a:ext cx="6808231" cy="443731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E8542DB-79D4-4329-837A-4409E2997229}"/>
              </a:ext>
            </a:extLst>
          </p:cNvPr>
          <p:cNvSpPr txBox="1">
            <a:spLocks/>
          </p:cNvSpPr>
          <p:nvPr/>
        </p:nvSpPr>
        <p:spPr>
          <a:xfrm>
            <a:off x="7800605" y="3059546"/>
            <a:ext cx="3040912" cy="18837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solidFill>
                  <a:schemeClr val="bg1"/>
                </a:solidFill>
              </a:rPr>
              <a:t>An Efficiency Diagram for the Kepler problem  (Eccentricity of 0.4)            for Several Popular</a:t>
            </a:r>
          </a:p>
          <a:p>
            <a:r>
              <a:rPr lang="en-US" sz="2000" dirty="0">
                <a:solidFill>
                  <a:schemeClr val="bg1"/>
                </a:solidFill>
              </a:rPr>
              <a:t>Runge-</a:t>
            </a:r>
            <a:r>
              <a:rPr lang="en-US" sz="2000" dirty="0" err="1">
                <a:solidFill>
                  <a:schemeClr val="bg1"/>
                </a:solidFill>
              </a:rPr>
              <a:t>Kutta</a:t>
            </a:r>
            <a:r>
              <a:rPr lang="en-US" sz="2000" dirty="0">
                <a:solidFill>
                  <a:schemeClr val="bg1"/>
                </a:solidFill>
              </a:rPr>
              <a:t> methods of Different Orders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9AD4C62C-3D21-41DE-BDA6-E6D69BC2B6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290225"/>
      </p:ext>
    </p:extLst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A85BF-D6C3-4FEE-9637-DEE3D795BB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48796"/>
            <a:ext cx="10972800" cy="11430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End of NSODE7.2a.pptx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D79847-FD87-48E7-9858-AD39EB4A1C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275696"/>
            <a:ext cx="10972800" cy="1536404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</a:rPr>
              <a:t>    Now you can download and view the second half of the </a:t>
            </a:r>
          </a:p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</a:rPr>
              <a:t>    presentation which is called NSODE7.2b.pptx</a:t>
            </a:r>
          </a:p>
          <a:p>
            <a:pPr marL="0" indent="0" algn="ctr">
              <a:buNone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htpps://sceweb.uhcl.edu/feagin/courses/NSODE7.2b.pptx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2FCB804-4D93-4733-9F59-A01B49B0A9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356147"/>
      </p:ext>
    </p:extLst>
  </p:cSld>
  <p:clrMapOvr>
    <a:masterClrMapping/>
  </p:clrMapOvr>
  <p:transition advTm="47141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1082</TotalTime>
  <Words>415</Words>
  <Application>Microsoft Office PowerPoint</Application>
  <PresentationFormat>Widescreen</PresentationFormat>
  <Paragraphs>149</Paragraphs>
  <Slides>8</Slides>
  <Notes>0</Notes>
  <HiddenSlides>0</HiddenSlides>
  <MMClips>8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Arial</vt:lpstr>
      <vt:lpstr>Calibri</vt:lpstr>
      <vt:lpstr>Cambria Math</vt:lpstr>
      <vt:lpstr>Franklin Gothic Book</vt:lpstr>
      <vt:lpstr>Times New Roman</vt:lpstr>
      <vt:lpstr>1_Office Theme</vt:lpstr>
      <vt:lpstr>Equation</vt:lpstr>
      <vt:lpstr>PowerPoint Presentation</vt:lpstr>
      <vt:lpstr>PowerPoint Presentation</vt:lpstr>
      <vt:lpstr>Background and Introduction</vt:lpstr>
      <vt:lpstr>The Runge-Kutta Ansatz </vt:lpstr>
      <vt:lpstr>      Taylor Series versus Runge-Kutta </vt:lpstr>
      <vt:lpstr>PowerPoint Presentation</vt:lpstr>
      <vt:lpstr>An Efficiency Diagram </vt:lpstr>
      <vt:lpstr>End of NSODE7.2a.pptx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NoName Feagin</dc:creator>
  <cp:lastModifiedBy>NoName Feagin</cp:lastModifiedBy>
  <cp:revision>90</cp:revision>
  <dcterms:created xsi:type="dcterms:W3CDTF">2020-03-17T03:34:51Z</dcterms:created>
  <dcterms:modified xsi:type="dcterms:W3CDTF">2020-03-26T05:48:05Z</dcterms:modified>
</cp:coreProperties>
</file>