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4" r:id="rId2"/>
    <p:sldId id="271" r:id="rId3"/>
    <p:sldId id="277" r:id="rId4"/>
    <p:sldId id="278" r:id="rId5"/>
    <p:sldId id="279" r:id="rId6"/>
    <p:sldId id="280" r:id="rId7"/>
    <p:sldId id="272" r:id="rId8"/>
    <p:sldId id="282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https://sceweb.uhcl.edu/feagin/courses/NSODE7.2a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sceweb.uhcl.edu/feagin/courses/rk3.pdf" TargetMode="Externa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sceweb.uhcl.edu/feagin/courses/rk4.html" TargetMode="External"/><Relationship Id="rId5" Type="http://schemas.openxmlformats.org/officeDocument/2006/relationships/hyperlink" Target="https://sceweb.uhcl.edu/feagin/courses/rk4Start.nb" TargetMode="External"/><Relationship Id="rId4" Type="http://schemas.openxmlformats.org/officeDocument/2006/relationships/hyperlink" Target="https://sceweb.uhcl.edu/feagin/courses/rk4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074" y="1407412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This is the second half of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presentation NSODE7.2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which is called NSODE7.2b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18AB0-CC4C-4D65-9F6B-35A84BBE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3429000"/>
            <a:ext cx="9048307" cy="2209800"/>
          </a:xfrm>
        </p:spPr>
        <p:txBody>
          <a:bodyPr>
            <a:normAutofit fontScale="92500"/>
          </a:bodyPr>
          <a:lstStyle/>
          <a:p>
            <a:r>
              <a:rPr lang="en-US" dirty="0"/>
              <a:t>If you missed it, please download and view the first half of the presentation which is called NSODE7.2a from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https://sceweb.uhcl.edu/feagin/courses/NSODE7.2a.pptx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before viewing this half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C5CFB9-9D29-4644-979F-9F1568160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43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F93712-2865-4931-A3B4-25D44F30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7" y="2066110"/>
            <a:ext cx="4654912" cy="479189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795909" y="342900"/>
            <a:ext cx="7605391" cy="838200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cap="none" dirty="0">
                <a:solidFill>
                  <a:schemeClr val="bg2"/>
                </a:solidFill>
              </a:rPr>
              <a:t>Derivation of Runge-</a:t>
            </a:r>
            <a:r>
              <a:rPr lang="en-US" sz="4400" cap="none" dirty="0" err="1">
                <a:solidFill>
                  <a:schemeClr val="bg2"/>
                </a:solidFill>
              </a:rPr>
              <a:t>Kutta</a:t>
            </a:r>
            <a:r>
              <a:rPr lang="en-US" sz="4400" cap="none" dirty="0">
                <a:solidFill>
                  <a:schemeClr val="bg2"/>
                </a:solidFill>
              </a:rPr>
              <a:t> Methods 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85B033-04D8-4E21-9ACF-9D148D16A292}"/>
              </a:ext>
            </a:extLst>
          </p:cNvPr>
          <p:cNvSpPr/>
          <p:nvPr/>
        </p:nvSpPr>
        <p:spPr>
          <a:xfrm>
            <a:off x="4876800" y="2513213"/>
            <a:ext cx="618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https://sceweb.uhcl.edu/feagin/courses/rk3.pdf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370199-18EA-4C4B-BC66-F344408EBDD9}"/>
              </a:ext>
            </a:extLst>
          </p:cNvPr>
          <p:cNvSpPr txBox="1">
            <a:spLocks/>
          </p:cNvSpPr>
          <p:nvPr/>
        </p:nvSpPr>
        <p:spPr>
          <a:xfrm>
            <a:off x="3553898" y="1337329"/>
            <a:ext cx="7605391" cy="838200"/>
          </a:xfrm>
          <a:prstGeom prst="rect">
            <a:avLst/>
          </a:prstGeom>
          <a:effectLst/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66CFF-C3F3-45D3-AD0B-E96FD9BE415D}"/>
              </a:ext>
            </a:extLst>
          </p:cNvPr>
          <p:cNvSpPr/>
          <p:nvPr/>
        </p:nvSpPr>
        <p:spPr>
          <a:xfrm>
            <a:off x="6096000" y="2134569"/>
            <a:ext cx="3668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Please </a:t>
            </a:r>
            <a:r>
              <a:rPr lang="en-US" dirty="0" err="1">
                <a:solidFill>
                  <a:schemeClr val="bg2"/>
                </a:solidFill>
              </a:rPr>
              <a:t>Ctrl+Click</a:t>
            </a:r>
            <a:r>
              <a:rPr lang="en-US" dirty="0">
                <a:solidFill>
                  <a:schemeClr val="bg2"/>
                </a:solidFill>
              </a:rPr>
              <a:t> to follow link below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733C05-C131-4F5B-B111-FE5B82A56E82}"/>
              </a:ext>
            </a:extLst>
          </p:cNvPr>
          <p:cNvSpPr/>
          <p:nvPr/>
        </p:nvSpPr>
        <p:spPr>
          <a:xfrm>
            <a:off x="4928937" y="3631623"/>
            <a:ext cx="4746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Hopefully, you can now view the file showing the Derivation of Third-Order Runge-</a:t>
            </a:r>
            <a:r>
              <a:rPr lang="en-US" dirty="0" err="1">
                <a:solidFill>
                  <a:schemeClr val="bg2"/>
                </a:solidFill>
              </a:rPr>
              <a:t>Kutta</a:t>
            </a:r>
            <a:r>
              <a:rPr lang="en-US" dirty="0">
                <a:solidFill>
                  <a:schemeClr val="bg2"/>
                </a:solidFill>
              </a:rPr>
              <a:t> Methods in an Adobe Acrobat Reader window.  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Then return to this presentation to continue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EE6995-ADE3-4E1E-B3EE-053DD0CC6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20514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2FD8753-6321-4EE7-A903-B2D957D8BFC3}"/>
              </a:ext>
            </a:extLst>
          </p:cNvPr>
          <p:cNvSpPr/>
          <p:nvPr/>
        </p:nvSpPr>
        <p:spPr>
          <a:xfrm>
            <a:off x="9319243" y="2365740"/>
            <a:ext cx="2348616" cy="298928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795909" y="342900"/>
            <a:ext cx="7605391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cap="none" dirty="0">
                <a:solidFill>
                  <a:schemeClr val="bg2"/>
                </a:solidFill>
              </a:rPr>
              <a:t>The Equations of Condition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50BC40-6A64-4465-A222-66D6940CB868}"/>
              </a:ext>
            </a:extLst>
          </p:cNvPr>
          <p:cNvSpPr txBox="1">
            <a:spLocks/>
          </p:cNvSpPr>
          <p:nvPr/>
        </p:nvSpPr>
        <p:spPr>
          <a:xfrm>
            <a:off x="3575856" y="1197934"/>
            <a:ext cx="5040287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3200" cap="none" dirty="0">
                <a:solidFill>
                  <a:schemeClr val="bg2"/>
                </a:solidFill>
              </a:rPr>
              <a:t>For Third-Order Runge-</a:t>
            </a:r>
            <a:r>
              <a:rPr lang="en-US" sz="3200" cap="none" dirty="0" err="1">
                <a:solidFill>
                  <a:schemeClr val="bg2"/>
                </a:solidFill>
              </a:rPr>
              <a:t>Kutta</a:t>
            </a:r>
            <a:endParaRPr lang="en-US" sz="32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320F4-B7AF-489E-8B04-DC7B51096B84}"/>
                  </a:ext>
                </a:extLst>
              </p:cNvPr>
              <p:cNvSpPr txBox="1"/>
              <p:nvPr/>
            </p:nvSpPr>
            <p:spPr>
              <a:xfrm>
                <a:off x="2495715" y="2259413"/>
                <a:ext cx="1561620" cy="778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320F4-B7AF-489E-8B04-DC7B51096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715" y="2259413"/>
                <a:ext cx="1561620" cy="7781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9BAE23-DD59-4C0A-B26F-BC97F00457DA}"/>
                  </a:ext>
                </a:extLst>
              </p:cNvPr>
              <p:cNvSpPr/>
              <p:nvPr/>
            </p:nvSpPr>
            <p:spPr>
              <a:xfrm>
                <a:off x="3576918" y="2531945"/>
                <a:ext cx="6543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9BAE23-DD59-4C0A-B26F-BC97F0045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918" y="2531945"/>
                <a:ext cx="65434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7D896F-5557-4448-88E6-41F347FFA312}"/>
                  </a:ext>
                </a:extLst>
              </p:cNvPr>
              <p:cNvSpPr txBox="1"/>
              <p:nvPr/>
            </p:nvSpPr>
            <p:spPr>
              <a:xfrm>
                <a:off x="2625343" y="3248384"/>
                <a:ext cx="1561620" cy="778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7D896F-5557-4448-88E6-41F347FFA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343" y="3248384"/>
                <a:ext cx="1561620" cy="7781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5A0EBA-47E9-4E55-AC89-37A88E35DC7E}"/>
                  </a:ext>
                </a:extLst>
              </p:cNvPr>
              <p:cNvSpPr txBox="1"/>
              <p:nvPr/>
            </p:nvSpPr>
            <p:spPr>
              <a:xfrm>
                <a:off x="3886710" y="3390001"/>
                <a:ext cx="502605" cy="5228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5A0EBA-47E9-4E55-AC89-37A88E35D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710" y="3390001"/>
                <a:ext cx="502605" cy="5228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0B09-F35E-4618-8AA9-07B31C636332}"/>
                  </a:ext>
                </a:extLst>
              </p:cNvPr>
              <p:cNvSpPr txBox="1"/>
              <p:nvPr/>
            </p:nvSpPr>
            <p:spPr>
              <a:xfrm>
                <a:off x="2954952" y="4264418"/>
                <a:ext cx="1561620" cy="815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0B09-F35E-4618-8AA9-07B31C636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52" y="4264418"/>
                <a:ext cx="1561620" cy="8158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5DC70-EC00-40F6-A6ED-4E56E199B49D}"/>
                  </a:ext>
                </a:extLst>
              </p:cNvPr>
              <p:cNvSpPr txBox="1"/>
              <p:nvPr/>
            </p:nvSpPr>
            <p:spPr>
              <a:xfrm>
                <a:off x="4535293" y="4406035"/>
                <a:ext cx="502605" cy="5228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5DC70-EC00-40F6-A6ED-4E56E199B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293" y="4406035"/>
                <a:ext cx="502605" cy="5228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9144C9-CFE1-4616-A555-DAB09ED33225}"/>
                  </a:ext>
                </a:extLst>
              </p:cNvPr>
              <p:cNvSpPr txBox="1"/>
              <p:nvPr/>
            </p:nvSpPr>
            <p:spPr>
              <a:xfrm>
                <a:off x="2710396" y="5355021"/>
                <a:ext cx="1561620" cy="778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baseline="30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9144C9-CFE1-4616-A555-DAB09ED33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396" y="5355021"/>
                <a:ext cx="1561620" cy="7781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BA23B3-E1A8-46BE-A3B2-A31B42E6F00D}"/>
                  </a:ext>
                </a:extLst>
              </p:cNvPr>
              <p:cNvSpPr txBox="1"/>
              <p:nvPr/>
            </p:nvSpPr>
            <p:spPr>
              <a:xfrm>
                <a:off x="3971763" y="5496638"/>
                <a:ext cx="502605" cy="5228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BA23B3-E1A8-46BE-A3B2-A31B42E6F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763" y="5496638"/>
                <a:ext cx="502605" cy="5228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4DBEF283-62E3-4542-9668-11C4BCED4F38}"/>
              </a:ext>
            </a:extLst>
          </p:cNvPr>
          <p:cNvSpPr txBox="1">
            <a:spLocks/>
          </p:cNvSpPr>
          <p:nvPr/>
        </p:nvSpPr>
        <p:spPr>
          <a:xfrm>
            <a:off x="5692875" y="4716537"/>
            <a:ext cx="1162155" cy="930731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1200" cap="none" dirty="0">
                <a:solidFill>
                  <a:schemeClr val="bg2"/>
                </a:solidFill>
              </a:rPr>
              <a:t>Plus need both of these for third-Order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FDE62F3-5909-4395-83BB-E00F868ACC28}"/>
              </a:ext>
            </a:extLst>
          </p:cNvPr>
          <p:cNvSpPr/>
          <p:nvPr/>
        </p:nvSpPr>
        <p:spPr>
          <a:xfrm>
            <a:off x="5401254" y="4406035"/>
            <a:ext cx="159489" cy="15517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2DE92C6C-E553-4C21-83F4-453D4004EA44}"/>
              </a:ext>
            </a:extLst>
          </p:cNvPr>
          <p:cNvSpPr/>
          <p:nvPr/>
        </p:nvSpPr>
        <p:spPr>
          <a:xfrm>
            <a:off x="4396334" y="2379883"/>
            <a:ext cx="156068" cy="6045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4E1F8794-BB4D-42B4-800D-01623518814D}"/>
              </a:ext>
            </a:extLst>
          </p:cNvPr>
          <p:cNvSpPr/>
          <p:nvPr/>
        </p:nvSpPr>
        <p:spPr>
          <a:xfrm>
            <a:off x="4839298" y="3349183"/>
            <a:ext cx="156068" cy="6045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09B7A46-F227-44CA-854C-FB5ED91F1068}"/>
              </a:ext>
            </a:extLst>
          </p:cNvPr>
          <p:cNvSpPr txBox="1">
            <a:spLocks/>
          </p:cNvSpPr>
          <p:nvPr/>
        </p:nvSpPr>
        <p:spPr>
          <a:xfrm>
            <a:off x="4666165" y="2300092"/>
            <a:ext cx="1038901" cy="71373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1200" cap="none" dirty="0">
                <a:solidFill>
                  <a:schemeClr val="bg2"/>
                </a:solidFill>
              </a:rPr>
              <a:t>Need this for first-Order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DB787B3-9339-47A3-893F-F24CEEFD2974}"/>
              </a:ext>
            </a:extLst>
          </p:cNvPr>
          <p:cNvSpPr txBox="1">
            <a:spLocks/>
          </p:cNvSpPr>
          <p:nvPr/>
        </p:nvSpPr>
        <p:spPr>
          <a:xfrm>
            <a:off x="5099332" y="3271320"/>
            <a:ext cx="1038901" cy="71373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1200" cap="none" dirty="0">
                <a:solidFill>
                  <a:schemeClr val="bg2"/>
                </a:solidFill>
              </a:rPr>
              <a:t>Plus</a:t>
            </a:r>
          </a:p>
          <a:p>
            <a:pPr>
              <a:defRPr/>
            </a:pPr>
            <a:r>
              <a:rPr lang="en-US" sz="1200" cap="none" dirty="0">
                <a:solidFill>
                  <a:schemeClr val="bg2"/>
                </a:solidFill>
              </a:rPr>
              <a:t>need this for second-Order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CF5A5D2-12AC-4F29-81A4-D566C4C31AAE}"/>
              </a:ext>
            </a:extLst>
          </p:cNvPr>
          <p:cNvSpPr txBox="1">
            <a:spLocks/>
          </p:cNvSpPr>
          <p:nvPr/>
        </p:nvSpPr>
        <p:spPr>
          <a:xfrm>
            <a:off x="7461425" y="2901431"/>
            <a:ext cx="1561620" cy="2295951"/>
          </a:xfrm>
          <a:prstGeom prst="rect">
            <a:avLst/>
          </a:prstGeom>
          <a:effectLst/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1800" cap="none" dirty="0">
                <a:solidFill>
                  <a:schemeClr val="bg2"/>
                </a:solidFill>
              </a:rPr>
              <a:t>So, we need to satisfy all four of these equations for the method to be third-order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85BE301D-A31A-49BA-A7A0-9F928C0A5F0B}"/>
              </a:ext>
            </a:extLst>
          </p:cNvPr>
          <p:cNvSpPr/>
          <p:nvPr/>
        </p:nvSpPr>
        <p:spPr>
          <a:xfrm>
            <a:off x="6938581" y="2379884"/>
            <a:ext cx="458266" cy="35778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C4DFDE2-F90B-4AE5-8443-5D8E1296E0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86184" y="2663063"/>
                <a:ext cx="2348616" cy="2844207"/>
              </a:xfrm>
              <a:prstGeom prst="rect">
                <a:avLst/>
              </a:prstGeom>
              <a:effectLst/>
            </p:spPr>
            <p:txBody>
              <a:bodyPr vert="horz" anchor="ctr">
                <a:normAutofit fontScale="92500" lnSpcReduction="10000"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kern="1200" cap="all">
                    <a:solidFill>
                      <a:schemeClr val="tx2"/>
                    </a:solidFill>
                    <a:effectLst>
                      <a:reflection blurRad="12700" stA="48000" endA="300" endPos="55000" dir="5400000" sy="-9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9pPr>
              </a:lstStyle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When n=3, these four equations in six unknowns become:</a:t>
                </a:r>
              </a:p>
              <a:p>
                <a:pPr>
                  <a:defRPr/>
                </a:pPr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= 1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1800" cap="none">
                    <a:solidFill>
                      <a:schemeClr val="bg2"/>
                    </a:solidFill>
                  </a:rPr>
                  <a:t> </a:t>
                </a:r>
                <a:endParaRPr lang="en-US" sz="1800" cap="none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C4DFDE2-F90B-4AE5-8443-5D8E1296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184" y="2663063"/>
                <a:ext cx="2348616" cy="2844207"/>
              </a:xfrm>
              <a:prstGeom prst="rect">
                <a:avLst/>
              </a:prstGeom>
              <a:blipFill>
                <a:blip r:embed="rId13"/>
                <a:stretch>
                  <a:fillRect l="-1818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9357CEA-7968-45DA-B037-486367D3D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70076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2FD8753-6321-4EE7-A903-B2D957D8BFC3}"/>
              </a:ext>
            </a:extLst>
          </p:cNvPr>
          <p:cNvSpPr/>
          <p:nvPr/>
        </p:nvSpPr>
        <p:spPr>
          <a:xfrm>
            <a:off x="2556936" y="2061318"/>
            <a:ext cx="2348616" cy="298928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795909" y="342900"/>
            <a:ext cx="7605391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cap="none" dirty="0">
                <a:solidFill>
                  <a:schemeClr val="bg2"/>
                </a:solidFill>
              </a:rPr>
              <a:t>Solving the Equations of Condition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50BC40-6A64-4465-A222-66D6940CB868}"/>
              </a:ext>
            </a:extLst>
          </p:cNvPr>
          <p:cNvSpPr txBox="1">
            <a:spLocks/>
          </p:cNvSpPr>
          <p:nvPr/>
        </p:nvSpPr>
        <p:spPr>
          <a:xfrm>
            <a:off x="3256322" y="1054389"/>
            <a:ext cx="6684563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3200" cap="none" dirty="0">
                <a:solidFill>
                  <a:schemeClr val="bg2"/>
                </a:solidFill>
              </a:rPr>
              <a:t>For Three-Stage Third-Order Runge-</a:t>
            </a:r>
            <a:r>
              <a:rPr lang="en-US" sz="3200" cap="none" dirty="0" err="1">
                <a:solidFill>
                  <a:schemeClr val="bg2"/>
                </a:solidFill>
              </a:rPr>
              <a:t>Kutta</a:t>
            </a:r>
            <a:endParaRPr lang="en-US" sz="32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C4DFDE2-F90B-4AE5-8443-5D8E1296E0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3877" y="2358641"/>
                <a:ext cx="2348616" cy="2844207"/>
              </a:xfrm>
              <a:prstGeom prst="rect">
                <a:avLst/>
              </a:prstGeom>
              <a:effectLst/>
            </p:spPr>
            <p:txBody>
              <a:bodyPr vert="horz" anchor="ctr">
                <a:normAutofit fontScale="92500" lnSpcReduction="10000"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kern="1200" cap="all">
                    <a:solidFill>
                      <a:schemeClr val="tx2"/>
                    </a:solidFill>
                    <a:effectLst>
                      <a:reflection blurRad="12700" stA="48000" endA="300" endPos="55000" dir="5400000" sy="-9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9pPr>
              </a:lstStyle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When n=3, these four equations in six unknowns become:</a:t>
                </a:r>
              </a:p>
              <a:p>
                <a:pPr>
                  <a:defRPr/>
                </a:pPr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pt-BR" sz="1800" dirty="0">
                    <a:solidFill>
                      <a:schemeClr val="bg1"/>
                    </a:solidFill>
                  </a:rPr>
                  <a:t>1)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= 1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2) </m:t>
                    </m:r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pt-BR" sz="1800" dirty="0">
                    <a:solidFill>
                      <a:schemeClr val="bg1"/>
                    </a:solidFill>
                  </a:rPr>
                  <a:t>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4) </m:t>
                    </m:r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C4DFDE2-F90B-4AE5-8443-5D8E1296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877" y="2358641"/>
                <a:ext cx="2348616" cy="2844207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039219B6-B141-410B-9E08-5DE2F5DF4BB2}"/>
              </a:ext>
            </a:extLst>
          </p:cNvPr>
          <p:cNvSpPr txBox="1">
            <a:spLocks/>
          </p:cNvSpPr>
          <p:nvPr/>
        </p:nvSpPr>
        <p:spPr>
          <a:xfrm>
            <a:off x="5560828" y="2061319"/>
            <a:ext cx="3462217" cy="2930648"/>
          </a:xfrm>
          <a:prstGeom prst="rect">
            <a:avLst/>
          </a:prstGeom>
          <a:effectLst/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endParaRPr lang="en-US" sz="18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5FECE676-D9E4-460F-A7D0-1FB940D7FA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0325" y="1849351"/>
                <a:ext cx="4820094" cy="2844207"/>
              </a:xfrm>
              <a:prstGeom prst="rect">
                <a:avLst/>
              </a:prstGeom>
              <a:effectLst/>
            </p:spPr>
            <p:txBody>
              <a:bodyPr vert="horz" anchor="ctr">
                <a:normAutofit fontScale="85000" lnSpcReduction="10000"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kern="1200" cap="all">
                    <a:solidFill>
                      <a:schemeClr val="tx2"/>
                    </a:solidFill>
                    <a:effectLst>
                      <a:reflection blurRad="12700" stA="48000" endA="300" endPos="55000" dir="5400000" sy="-9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9pPr>
              </a:lstStyle>
              <a:p>
                <a:pPr>
                  <a:lnSpc>
                    <a:spcPct val="160000"/>
                  </a:lnSpc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The six unknowns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. </a:t>
                </a:r>
              </a:p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So, we have two degrees of freedom.</a:t>
                </a:r>
              </a:p>
              <a:p>
                <a:pPr>
                  <a:defRPr/>
                </a:pPr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First, we carefully choose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.</a:t>
                </a:r>
              </a:p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(for example, we cannot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to be zero)      </a:t>
                </a:r>
              </a:p>
              <a:p>
                <a:pPr>
                  <a:defRPr/>
                </a:pPr>
                <a:endParaRPr lang="pt-BR" sz="18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                 			</a:t>
                </a:r>
              </a:p>
              <a:p>
                <a:pPr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800" cap="none" dirty="0">
                    <a:solidFill>
                      <a:schemeClr val="bg2"/>
                    </a:solidFill>
                  </a:rPr>
                  <a:t>+</a:t>
                </a:r>
                <a:r>
                  <a:rPr lang="pt-B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cap="none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endParaRPr lang="en-US" sz="18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5FECE676-D9E4-460F-A7D0-1FB940D7F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325" y="1849351"/>
                <a:ext cx="4820094" cy="2844207"/>
              </a:xfrm>
              <a:prstGeom prst="rect">
                <a:avLst/>
              </a:prstGeom>
              <a:blipFill>
                <a:blip r:embed="rId5"/>
                <a:stretch>
                  <a:fillRect l="-50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Brace 30">
            <a:extLst>
              <a:ext uri="{FF2B5EF4-FFF2-40B4-BE49-F238E27FC236}">
                <a16:creationId xmlns:a16="http://schemas.microsoft.com/office/drawing/2014/main" id="{08CA3D80-D4F8-4916-8A55-B56805D67385}"/>
              </a:ext>
            </a:extLst>
          </p:cNvPr>
          <p:cNvSpPr/>
          <p:nvPr/>
        </p:nvSpPr>
        <p:spPr>
          <a:xfrm>
            <a:off x="7325441" y="3484110"/>
            <a:ext cx="156068" cy="6045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DCE2BE47-1A92-442E-AA50-3E1D8A0C16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30468" y="3278764"/>
                <a:ext cx="2309263" cy="2233522"/>
              </a:xfrm>
              <a:prstGeom prst="rect">
                <a:avLst/>
              </a:prstGeom>
              <a:effectLst/>
            </p:spPr>
            <p:txBody>
              <a:bodyPr vert="horz" anchor="ctr">
                <a:normAutofit fontScale="62500" lnSpcReduction="20000"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kern="1200" cap="all">
                    <a:solidFill>
                      <a:schemeClr val="tx2"/>
                    </a:solidFill>
                    <a:effectLst>
                      <a:reflection blurRad="12700" stA="48000" endA="300" endPos="55000" dir="5400000" sy="-9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9pPr>
              </a:lstStyle>
              <a:p>
                <a:pPr>
                  <a:defRPr/>
                </a:pPr>
                <a:endParaRPr lang="pt-BR" sz="18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2300" cap="none" dirty="0">
                    <a:solidFill>
                      <a:schemeClr val="bg2"/>
                    </a:solidFill>
                  </a:rPr>
                  <a:t>Then these two linear equations can be solved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300" cap="none" dirty="0">
                        <a:solidFill>
                          <a:schemeClr val="bg2"/>
                        </a:solidFill>
                      </a:rPr>
                      <m:t>and</m:t>
                    </m:r>
                    <m:r>
                      <a:rPr lang="en-US" sz="2300" b="0" i="1" cap="none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300" cap="none" dirty="0">
                    <a:solidFill>
                      <a:schemeClr val="bg2"/>
                    </a:solidFill>
                  </a:rPr>
                  <a:t>.  </a:t>
                </a:r>
              </a:p>
              <a:p>
                <a:pPr>
                  <a:defRPr/>
                </a:pPr>
                <a:endParaRPr lang="en-US" sz="23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2300" cap="none" dirty="0">
                    <a:solidFill>
                      <a:schemeClr val="bg2"/>
                    </a:solidFill>
                  </a:rPr>
                  <a:t>Then we can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00" cap="none" dirty="0">
                    <a:solidFill>
                      <a:schemeClr val="bg2"/>
                    </a:solidFill>
                  </a:rPr>
                  <a:t>from the equation  </a:t>
                </a:r>
                <a:r>
                  <a:rPr lang="en-US" sz="1900" cap="none" dirty="0">
                    <a:solidFill>
                      <a:schemeClr val="bg2"/>
                    </a:solidFill>
                  </a:rPr>
                  <a:t>1)</a:t>
                </a:r>
                <a:r>
                  <a:rPr lang="en-US" sz="2300" cap="none" dirty="0">
                    <a:solidFill>
                      <a:schemeClr val="bg2"/>
                    </a:solidFill>
                  </a:rPr>
                  <a:t>.</a:t>
                </a:r>
              </a:p>
              <a:p>
                <a:pPr>
                  <a:defRPr/>
                </a:pPr>
                <a:endParaRPr lang="en-US" sz="23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2300" cap="none" dirty="0">
                    <a:solidFill>
                      <a:schemeClr val="bg2"/>
                    </a:solidFill>
                  </a:rPr>
                  <a:t>And then, we can solve the equation </a:t>
                </a:r>
                <a:r>
                  <a:rPr lang="en-US" sz="1900" cap="none" dirty="0">
                    <a:solidFill>
                      <a:schemeClr val="bg2"/>
                    </a:solidFill>
                  </a:rPr>
                  <a:t>3)</a:t>
                </a:r>
                <a:r>
                  <a:rPr lang="en-US" sz="2300" cap="none" dirty="0">
                    <a:solidFill>
                      <a:schemeClr val="bg2"/>
                    </a:solidFill>
                  </a:rPr>
                  <a:t> 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300" i="1" cap="none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endParaRPr lang="en-US" sz="23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endParaRPr lang="en-US" sz="23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DCE2BE47-1A92-442E-AA50-3E1D8A0C1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468" y="3278764"/>
                <a:ext cx="2309263" cy="2233522"/>
              </a:xfrm>
              <a:prstGeom prst="rect">
                <a:avLst/>
              </a:prstGeom>
              <a:blipFill>
                <a:blip r:embed="rId6"/>
                <a:stretch>
                  <a:fillRect l="-79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B915A12-7E3E-4CA5-8FB3-ABEA9153BF47}"/>
              </a:ext>
            </a:extLst>
          </p:cNvPr>
          <p:cNvCxnSpPr>
            <a:cxnSpLocks/>
          </p:cNvCxnSpPr>
          <p:nvPr/>
        </p:nvCxnSpPr>
        <p:spPr>
          <a:xfrm flipV="1">
            <a:off x="4521832" y="3569175"/>
            <a:ext cx="918493" cy="254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6ED770-7520-497D-90E6-99D230ACDEB1}"/>
              </a:ext>
            </a:extLst>
          </p:cNvPr>
          <p:cNvCxnSpPr>
            <a:cxnSpLocks/>
          </p:cNvCxnSpPr>
          <p:nvPr/>
        </p:nvCxnSpPr>
        <p:spPr>
          <a:xfrm flipV="1">
            <a:off x="4674232" y="4131169"/>
            <a:ext cx="766093" cy="248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F181C18F-DC8E-4897-BC5C-DBDF07F37D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0531" y="5047101"/>
                <a:ext cx="3444949" cy="1461977"/>
              </a:xfrm>
              <a:prstGeom prst="rect">
                <a:avLst/>
              </a:prstGeom>
              <a:effectLst/>
            </p:spPr>
            <p:txBody>
              <a:bodyPr vert="horz" anchor="ctr">
                <a:normAutofit fontScale="62500" lnSpcReduction="20000"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kern="1200" cap="all">
                    <a:solidFill>
                      <a:schemeClr val="tx2"/>
                    </a:solidFill>
                    <a:effectLst>
                      <a:reflection blurRad="12700" stA="48000" endA="300" endPos="55000" dir="5400000" sy="-90000" algn="bl" rotWithShape="0"/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Franklin Gothic Medium" pitchFamily="34" charset="0"/>
                  </a:defRPr>
                </a:lvl9pPr>
              </a:lstStyle>
              <a:p>
                <a:pPr>
                  <a:defRPr/>
                </a:pPr>
                <a:endParaRPr lang="pt-BR" sz="18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23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Finally, by definition we have   </a:t>
                </a:r>
                <a:endParaRPr lang="en-US" sz="24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defRPr/>
                </a:pPr>
                <a:endParaRPr lang="en-US" sz="2300" cap="none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cap="none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000" b="0" i="1" cap="none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cap="none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</m:e>
                    </m:nary>
                  </m:oMath>
                </a14:m>
                <a:endParaRPr lang="en-US" sz="2300" cap="none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defRPr/>
                </a:pPr>
                <a:endParaRPr lang="en-US" sz="2300" cap="none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3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So, that means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3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300" i="1" cap="none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23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cap="none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3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3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300" i="1" cap="none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3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cap="none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00" cap="none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3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300" i="1" cap="none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endParaRPr lang="en-US" sz="2300" cap="none" dirty="0">
                  <a:solidFill>
                    <a:schemeClr val="bg2"/>
                  </a:solidFill>
                </a:endParaRPr>
              </a:p>
              <a:p>
                <a:pPr>
                  <a:defRPr/>
                </a:pPr>
                <a:r>
                  <a:rPr lang="en-US" sz="2300" cap="none" dirty="0">
                    <a:solidFill>
                      <a:schemeClr val="bg2"/>
                    </a:solidFill>
                  </a:rPr>
                  <a:t> </a:t>
                </a:r>
                <a:r>
                  <a:rPr lang="en-US" sz="1800" cap="none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F181C18F-DC8E-4897-BC5C-DBDF07F37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31" y="5047101"/>
                <a:ext cx="3444949" cy="1461977"/>
              </a:xfrm>
              <a:prstGeom prst="rect">
                <a:avLst/>
              </a:prstGeom>
              <a:blipFill>
                <a:blip r:embed="rId7"/>
                <a:stretch>
                  <a:fillRect l="-530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157184-EF39-431F-8817-6C765AA65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50678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795909" y="342900"/>
            <a:ext cx="7605391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cap="none" dirty="0">
                <a:solidFill>
                  <a:schemeClr val="bg2"/>
                </a:solidFill>
              </a:rPr>
              <a:t>Solving the Equations of Condition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50BC40-6A64-4465-A222-66D6940CB868}"/>
              </a:ext>
            </a:extLst>
          </p:cNvPr>
          <p:cNvSpPr txBox="1">
            <a:spLocks/>
          </p:cNvSpPr>
          <p:nvPr/>
        </p:nvSpPr>
        <p:spPr>
          <a:xfrm>
            <a:off x="3256322" y="1054389"/>
            <a:ext cx="6684563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3200" cap="none" dirty="0">
                <a:solidFill>
                  <a:schemeClr val="bg2"/>
                </a:solidFill>
              </a:rPr>
              <a:t>For Four-Stage Fourth-Order Runge-</a:t>
            </a:r>
            <a:r>
              <a:rPr lang="en-US" sz="3200" cap="none" dirty="0" err="1">
                <a:solidFill>
                  <a:schemeClr val="bg2"/>
                </a:solidFill>
              </a:rPr>
              <a:t>Kutta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6C264-D233-4D80-B3AA-8BBA0B60EBA9}"/>
              </a:ext>
            </a:extLst>
          </p:cNvPr>
          <p:cNvSpPr/>
          <p:nvPr/>
        </p:nvSpPr>
        <p:spPr>
          <a:xfrm>
            <a:off x="3817427" y="2819426"/>
            <a:ext cx="469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https://sceweb.uhcl.edu/feagin/courses/rk4.pdf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5728D-21DA-425D-B6D5-96BADA61EA87}"/>
              </a:ext>
            </a:extLst>
          </p:cNvPr>
          <p:cNvSpPr/>
          <p:nvPr/>
        </p:nvSpPr>
        <p:spPr>
          <a:xfrm>
            <a:off x="3817427" y="4302025"/>
            <a:ext cx="5161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https://sceweb.uhcl.edu/feagin/courses/rk4Start.nb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5BD0F-A3F9-4647-BFE2-399C9FC3873B}"/>
              </a:ext>
            </a:extLst>
          </p:cNvPr>
          <p:cNvSpPr/>
          <p:nvPr/>
        </p:nvSpPr>
        <p:spPr>
          <a:xfrm>
            <a:off x="4502065" y="1910274"/>
            <a:ext cx="2643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 following link is to the solution of the fourth-order equations in a pdf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BBFAA-3EE0-40B7-8494-B372E19D5FA1}"/>
              </a:ext>
            </a:extLst>
          </p:cNvPr>
          <p:cNvSpPr/>
          <p:nvPr/>
        </p:nvSpPr>
        <p:spPr>
          <a:xfrm>
            <a:off x="4502065" y="3380674"/>
            <a:ext cx="4411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 following link is to a Mathematica notebook that should provide an easier way to get the coefficients for your method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73484-76A0-4B61-920F-CDFEF4979F77}"/>
              </a:ext>
            </a:extLst>
          </p:cNvPr>
          <p:cNvSpPr/>
          <p:nvPr/>
        </p:nvSpPr>
        <p:spPr>
          <a:xfrm>
            <a:off x="3837394" y="5607423"/>
            <a:ext cx="481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https://sceweb.uhcl.edu/feagin/courses/rk4.html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6A568-725E-4877-B828-ADBBE3D249D3}"/>
              </a:ext>
            </a:extLst>
          </p:cNvPr>
          <p:cNvSpPr/>
          <p:nvPr/>
        </p:nvSpPr>
        <p:spPr>
          <a:xfrm>
            <a:off x="4502065" y="4902189"/>
            <a:ext cx="3276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 following link is to the fourth programming assignment itself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180793-D19A-487C-8AE3-688D122AA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33774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50BC40-6A64-4465-A222-66D6940CB868}"/>
              </a:ext>
            </a:extLst>
          </p:cNvPr>
          <p:cNvSpPr txBox="1">
            <a:spLocks/>
          </p:cNvSpPr>
          <p:nvPr/>
        </p:nvSpPr>
        <p:spPr>
          <a:xfrm>
            <a:off x="2923839" y="373778"/>
            <a:ext cx="6684563" cy="984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lnSpc>
                <a:spcPct val="170000"/>
              </a:lnSpc>
              <a:defRPr/>
            </a:pPr>
            <a:r>
              <a:rPr lang="en-US" sz="2800" cap="none" dirty="0">
                <a:solidFill>
                  <a:schemeClr val="bg2"/>
                </a:solidFill>
              </a:rPr>
              <a:t>An Outline of How to Implement</a:t>
            </a:r>
          </a:p>
          <a:p>
            <a:pPr algn="ctr">
              <a:lnSpc>
                <a:spcPct val="170000"/>
              </a:lnSpc>
              <a:defRPr/>
            </a:pPr>
            <a:r>
              <a:rPr lang="en-US" sz="2800" cap="none" dirty="0">
                <a:solidFill>
                  <a:schemeClr val="bg2"/>
                </a:solidFill>
              </a:rPr>
              <a:t>Your Runge-</a:t>
            </a:r>
            <a:r>
              <a:rPr lang="en-US" sz="2800" cap="none" dirty="0" err="1">
                <a:solidFill>
                  <a:schemeClr val="bg2"/>
                </a:solidFill>
              </a:rPr>
              <a:t>Kutta</a:t>
            </a:r>
            <a:r>
              <a:rPr lang="en-US" sz="2800" cap="none" dirty="0">
                <a:solidFill>
                  <a:schemeClr val="bg2"/>
                </a:solidFill>
              </a:rPr>
              <a:t> Method for Assignment </a:t>
            </a:r>
            <a:r>
              <a:rPr lang="en-US" sz="2400" cap="none" dirty="0">
                <a:solidFill>
                  <a:schemeClr val="bg2"/>
                </a:solidFill>
              </a:rPr>
              <a:t>#4</a:t>
            </a:r>
            <a:r>
              <a:rPr lang="en-US" sz="2800" cap="none" dirty="0">
                <a:solidFill>
                  <a:schemeClr val="bg2"/>
                </a:solidFill>
              </a:rPr>
              <a:t> </a:t>
            </a:r>
            <a:endParaRPr lang="en-US" sz="28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DEBBFAA-3EE0-40B7-8494-B372E19D5FA1}"/>
                  </a:ext>
                </a:extLst>
              </p:cNvPr>
              <p:cNvSpPr/>
              <p:nvPr/>
            </p:nvSpPr>
            <p:spPr>
              <a:xfrm>
                <a:off x="4933508" y="2487540"/>
                <a:ext cx="6889896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Outer Loop for each pass from the initial-t-value to the final-t-value </a:t>
                </a:r>
              </a:p>
              <a:p>
                <a:pPr lvl="1"/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Establish (or re-establish) initial parameters, that is, set the values </a:t>
                </a:r>
              </a:p>
              <a:p>
                <a:pPr lvl="2"/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rPr>
                          <m:t>x</m:t>
                        </m:r>
                      </m:e>
                      <m:sub>
                        <m:r>
                          <a:rPr lang="en-US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, final-t-value, number-of-steps, </a:t>
                </a:r>
                <a:r>
                  <a:rPr lang="en-US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stepsize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, etc.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Inner Loop </a:t>
                </a:r>
              </a:p>
              <a:p>
                <a:pPr lvl="2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Take a step (use the Runge-</a:t>
                </a: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</a:rPr>
                  <a:t>Kutta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Ansatz)</a:t>
                </a:r>
              </a:p>
              <a:p>
                <a:pPr lvl="2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Print out the answer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t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+ 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x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, error, etc.</a:t>
                </a:r>
              </a:p>
              <a:p>
                <a:pPr lvl="2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Reset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t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rPr>
                          <m:t>x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to  prepare for next step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End of inner loop</a:t>
                </a:r>
              </a:p>
              <a:p>
                <a:pPr lvl="1"/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Wrap up current pass</a:t>
                </a:r>
              </a:p>
              <a:p>
                <a:r>
                  <a:rPr lang="en-US" dirty="0">
                    <a:solidFill>
                      <a:schemeClr val="bg2"/>
                    </a:solidFill>
                  </a:rPr>
                  <a:t>Finish outer loop</a:t>
                </a:r>
              </a:p>
              <a:p>
                <a:r>
                  <a:rPr lang="en-US" dirty="0">
                    <a:solidFill>
                      <a:schemeClr val="bg2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DEBBFAA-3EE0-40B7-8494-B372E19D5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508" y="2487540"/>
                <a:ext cx="6889896" cy="3139321"/>
              </a:xfrm>
              <a:prstGeom prst="rect">
                <a:avLst/>
              </a:prstGeom>
              <a:blipFill>
                <a:blip r:embed="rId4"/>
                <a:stretch>
                  <a:fillRect l="-707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F1D11D-F130-4AB8-AAFC-16615765D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154865"/>
            <a:ext cx="4538486" cy="45507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8CA9F-20D2-4073-9345-2EE8F3DDE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80681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972" y="1669313"/>
            <a:ext cx="10363200" cy="2292646"/>
          </a:xfrm>
        </p:spPr>
        <p:txBody>
          <a:bodyPr>
            <a:normAutofit fontScale="90000"/>
            <a:scene3d>
              <a:camera prst="orthographicFront"/>
              <a:lightRig rig="flood" dir="t">
                <a:rot lat="0" lon="0" rev="3000000"/>
              </a:lightRig>
            </a:scene3d>
            <a:sp3d extrusionH="57150" contourW="12700">
              <a:bevelT w="38100" h="38100"/>
              <a:extrusionClr>
                <a:schemeClr val="bg1">
                  <a:lumMod val="85000"/>
                </a:schemeClr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r>
              <a:rPr lang="en-US" sz="4800" i="1" dirty="0">
                <a:solidFill>
                  <a:schemeClr val="bg1">
                    <a:lumMod val="85000"/>
                  </a:schemeClr>
                </a:solidFill>
              </a:rPr>
              <a:t>An Example of a Practical Application</a:t>
            </a:r>
            <a:br>
              <a:rPr lang="en-US" sz="4800" i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i="1" dirty="0">
                <a:solidFill>
                  <a:prstClr val="white">
                    <a:lumMod val="85000"/>
                  </a:prstClr>
                </a:solidFill>
              </a:rPr>
              <a:t>How One Might Use a Numerical Method for </a:t>
            </a:r>
            <a:br>
              <a:rPr lang="en-US" sz="3600" i="1" dirty="0">
                <a:solidFill>
                  <a:prstClr val="white">
                    <a:lumMod val="85000"/>
                  </a:prstClr>
                </a:solidFill>
              </a:rPr>
            </a:br>
            <a:r>
              <a:rPr lang="en-US" sz="3600" i="1" dirty="0">
                <a:solidFill>
                  <a:prstClr val="white">
                    <a:lumMod val="85000"/>
                  </a:prstClr>
                </a:solidFill>
              </a:rPr>
              <a:t>Solving a System of  </a:t>
            </a:r>
            <a:br>
              <a:rPr lang="en-US" sz="3600" i="1" dirty="0">
                <a:solidFill>
                  <a:prstClr val="white">
                    <a:lumMod val="85000"/>
                  </a:prstClr>
                </a:solidFill>
              </a:rPr>
            </a:br>
            <a:r>
              <a:rPr lang="en-US" sz="3600" i="1" dirty="0">
                <a:solidFill>
                  <a:prstClr val="white">
                    <a:lumMod val="85000"/>
                  </a:prstClr>
                </a:solidFill>
              </a:rPr>
              <a:t>Ordinary Differential Equations</a:t>
            </a:r>
            <a:br>
              <a:rPr lang="en-US" sz="3600" i="1" dirty="0">
                <a:solidFill>
                  <a:prstClr val="white">
                    <a:lumMod val="85000"/>
                  </a:prstClr>
                </a:solidFill>
              </a:rPr>
            </a:br>
            <a:endParaRPr lang="en-US" sz="48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236D55-EDF2-4753-A2AE-351AB8B2800A}"/>
              </a:ext>
            </a:extLst>
          </p:cNvPr>
          <p:cNvSpPr/>
          <p:nvPr/>
        </p:nvSpPr>
        <p:spPr>
          <a:xfrm>
            <a:off x="6021572" y="3839723"/>
            <a:ext cx="2106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November, 1964</a:t>
            </a:r>
          </a:p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The Mariner Mission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24375-328C-4D74-816E-6A1582FF7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247" y="3839723"/>
            <a:ext cx="2981325" cy="1952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E6B763-BC34-452E-AD3C-76372C042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922" y="4816035"/>
            <a:ext cx="1304925" cy="13906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8128E7-3089-47D8-AB1F-D09CF4730DF7}"/>
              </a:ext>
            </a:extLst>
          </p:cNvPr>
          <p:cNvSpPr/>
          <p:nvPr/>
        </p:nvSpPr>
        <p:spPr>
          <a:xfrm>
            <a:off x="8508085" y="5053684"/>
            <a:ext cx="2106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white">
                    <a:lumMod val="85000"/>
                  </a:prstClr>
                </a:solidFill>
              </a:rPr>
              <a:t>Image Taken of the Craters on Mars during the Mission</a:t>
            </a:r>
            <a:endParaRPr lang="en-US" sz="1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9FE3F6E-6FF4-4699-AD28-5666260C1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0948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36D55-EDF2-4753-A2AE-351AB8B2800A}"/>
              </a:ext>
            </a:extLst>
          </p:cNvPr>
          <p:cNvSpPr/>
          <p:nvPr/>
        </p:nvSpPr>
        <p:spPr>
          <a:xfrm>
            <a:off x="432302" y="459862"/>
            <a:ext cx="2106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November, 1964</a:t>
            </a:r>
          </a:p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The Mariner Mission</a:t>
            </a:r>
            <a:endParaRPr lang="en-US" dirty="0"/>
          </a:p>
        </p:txBody>
      </p:sp>
      <p:pic>
        <p:nvPicPr>
          <p:cNvPr id="6" name="SimulationEarthMars">
            <a:hlinkClick r:id="" action="ppaction://media"/>
            <a:extLst>
              <a:ext uri="{FF2B5EF4-FFF2-40B4-BE49-F238E27FC236}">
                <a16:creationId xmlns:a16="http://schemas.microsoft.com/office/drawing/2014/main" id="{172FDF79-8000-40EC-A635-E2275449B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8295" y="167495"/>
            <a:ext cx="6625723" cy="643794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217266-4242-494F-98AD-44A766FE9F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2CF1DD-259C-4C6B-AD7E-25956156F522}"/>
              </a:ext>
            </a:extLst>
          </p:cNvPr>
          <p:cNvSpPr/>
          <p:nvPr/>
        </p:nvSpPr>
        <p:spPr>
          <a:xfrm>
            <a:off x="586740" y="4828478"/>
            <a:ext cx="44096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You may need to click your</a:t>
            </a:r>
          </a:p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left mouse button or hit the </a:t>
            </a:r>
          </a:p>
          <a:p>
            <a:r>
              <a:rPr lang="en-US" i="1" dirty="0">
                <a:solidFill>
                  <a:prstClr val="white">
                    <a:lumMod val="85000"/>
                  </a:prstClr>
                </a:solidFill>
              </a:rPr>
              <a:t>spacebar to advance the slide</a:t>
            </a:r>
            <a:endParaRPr lang="en-US" sz="1400" i="1" dirty="0">
              <a:solidFill>
                <a:prstClr val="white">
                  <a:lumMod val="85000"/>
                </a:prstClr>
              </a:solidFill>
            </a:endParaRPr>
          </a:p>
          <a:p>
            <a:endParaRPr lang="en-US" sz="1400" i="1" dirty="0">
              <a:solidFill>
                <a:prstClr val="white">
                  <a:lumMod val="85000"/>
                </a:prstClr>
              </a:solidFill>
            </a:endParaRPr>
          </a:p>
          <a:p>
            <a:r>
              <a:rPr lang="en-US" sz="1400" i="1" dirty="0">
                <a:solidFill>
                  <a:prstClr val="white">
                    <a:lumMod val="85000"/>
                  </a:prstClr>
                </a:solidFill>
              </a:rPr>
              <a:t>The Mathematica notebook that is used here is at:</a:t>
            </a:r>
          </a:p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https://sceweb.uhcl.edu/Feagin/courses/rk4EarthMars.nb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72199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8946" y="853682"/>
            <a:ext cx="5677854" cy="767690"/>
          </a:xfrm>
        </p:spPr>
        <p:txBody>
          <a:bodyPr/>
          <a:lstStyle/>
          <a:p>
            <a:r>
              <a:rPr lang="en-US" dirty="0"/>
              <a:t>CSCI 3321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5661" y="1549811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Numerical Solution of </a:t>
            </a:r>
          </a:p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Ordinary Differential Equations</a:t>
            </a:r>
          </a:p>
          <a:p>
            <a:pPr algn="ctr"/>
            <a:endParaRPr lang="en-US" i="1" dirty="0">
              <a:solidFill>
                <a:prstClr val="white">
                  <a:lumMod val="85000"/>
                </a:prstClr>
              </a:solidFill>
              <a:latin typeface="Calibri"/>
            </a:endParaRPr>
          </a:p>
          <a:p>
            <a:pPr algn="ctr"/>
            <a:r>
              <a:rPr lang="en-US" sz="1400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Dr. T. Feagin</a:t>
            </a:r>
            <a:endParaRPr lang="en-US" sz="1400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DEF3C-0AE1-4734-B793-1780A5A414D8}"/>
              </a:ext>
            </a:extLst>
          </p:cNvPr>
          <p:cNvSpPr/>
          <p:nvPr/>
        </p:nvSpPr>
        <p:spPr>
          <a:xfrm>
            <a:off x="3629641" y="3912428"/>
            <a:ext cx="50168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next presentation will cover adaptive Runge-</a:t>
            </a:r>
            <a:r>
              <a:rPr lang="en-US" sz="14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Kutta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methods</a:t>
            </a:r>
          </a:p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and then multistep methods, which are also covered in the Section 7.3 of the textbook. So it might be good to look over section 7.3.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 will let you know when that next presentation is available.</a:t>
            </a:r>
          </a:p>
          <a:p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1C468-5F95-4166-9D69-BE9C21F4A5FC}"/>
              </a:ext>
            </a:extLst>
          </p:cNvPr>
          <p:cNvSpPr/>
          <p:nvPr/>
        </p:nvSpPr>
        <p:spPr>
          <a:xfrm>
            <a:off x="3629641" y="2845216"/>
            <a:ext cx="5137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If you have any questions or comments about the material in this presentation, please send them to me in an email.  I will gather the questions and answers over the next few days and then send them to each member of the class.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D15296-20E5-44DD-A527-5F019677A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156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787</Words>
  <Application>Microsoft Office PowerPoint</Application>
  <PresentationFormat>Widescreen</PresentationFormat>
  <Paragraphs>109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 Math</vt:lpstr>
      <vt:lpstr>1_Office Theme</vt:lpstr>
      <vt:lpstr>This is the second half of  the presentation NSODE7.2 which is called NSODE7.2b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Example of a Practical Application How One Might Use a Numerical Method for  Solving a System of   Ordinary Differential Equations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Feagin, Terry</cp:lastModifiedBy>
  <cp:revision>41</cp:revision>
  <dcterms:created xsi:type="dcterms:W3CDTF">2020-03-17T03:34:51Z</dcterms:created>
  <dcterms:modified xsi:type="dcterms:W3CDTF">2021-03-24T02:05:39Z</dcterms:modified>
</cp:coreProperties>
</file>