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84" r:id="rId2"/>
    <p:sldId id="271" r:id="rId3"/>
    <p:sldId id="285" r:id="rId4"/>
    <p:sldId id="286" r:id="rId5"/>
    <p:sldId id="287" r:id="rId6"/>
    <p:sldId id="288" r:id="rId7"/>
    <p:sldId id="27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89426-123B-4CAF-B33C-3F47CE2A17AC}" type="datetimeFigureOut">
              <a:rPr lang="en-US" smtClean="0"/>
              <a:t>4/2/2021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955CB-3AFE-442E-BD11-20600D3A1CA2}" type="slidenum">
              <a:rPr lang="en-US" smtClean="0"/>
              <a:t>‹#›</a:t>
            </a:fld>
            <a:endParaRPr lang="en-US"/>
          </a:p>
        </p:txBody>
      </p:sp>
    </p:spTree>
    <p:extLst>
      <p:ext uri="{BB962C8B-B14F-4D97-AF65-F5344CB8AC3E}">
        <p14:creationId xmlns:p14="http://schemas.microsoft.com/office/powerpoint/2010/main" val="2936029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3981955221"/>
      </p:ext>
    </p:extLst>
  </p:cSld>
  <p:clrMapOvr>
    <a:masterClrMapping/>
  </p:clrMapOvr>
  <p:transition>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682766054"/>
      </p:ext>
    </p:extLst>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4204577119"/>
      </p:ext>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2959847367"/>
      </p:ext>
    </p:extLst>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3198238117"/>
      </p:ext>
    </p:extLst>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4105004625"/>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737763821"/>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2517984551"/>
      </p:ext>
    </p:extLst>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646393500"/>
      </p:ext>
    </p:extLst>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3305889320"/>
      </p:ext>
    </p:extLst>
  </p:cSld>
  <p:clrMapOvr>
    <a:masterClrMapping/>
  </p:clrMapOvr>
  <p:transition>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8F3CE-9F9F-4068-BC58-DD10B07BD9AF}" type="datetimeFigureOut">
              <a:rPr lang="en-US" smtClean="0"/>
              <a:pPr/>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1238989864"/>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8F3CE-9F9F-4068-BC58-DD10B07BD9AF}" type="datetimeFigureOut">
              <a:rPr lang="en-US" smtClean="0"/>
              <a:pPr/>
              <a:t>4/2/2021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76978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strips dir="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ntrs.nasa.gov/archive/nasa/casi.ntrs.nasa.gov/19680027281.pdf"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6.wmf"/><Relationship Id="rId12" Type="http://schemas.openxmlformats.org/officeDocument/2006/relationships/image" Target="../media/image2.png"/><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jp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slideLayout" Target="../slideLayouts/slideLayout1.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C1D2-BDB7-4E3E-B1A6-1A4FCC8A8DA7}"/>
              </a:ext>
            </a:extLst>
          </p:cNvPr>
          <p:cNvSpPr>
            <a:spLocks noGrp="1"/>
          </p:cNvSpPr>
          <p:nvPr>
            <p:ph type="ctrTitle"/>
          </p:nvPr>
        </p:nvSpPr>
        <p:spPr>
          <a:xfrm>
            <a:off x="808074" y="1407412"/>
            <a:ext cx="10363200" cy="1470025"/>
          </a:xfrm>
        </p:spPr>
        <p:txBody>
          <a:bodyPr>
            <a:normAutofit/>
          </a:bodyPr>
          <a:lstStyle/>
          <a:p>
            <a:r>
              <a:rPr lang="en-US" sz="1800" dirty="0">
                <a:solidFill>
                  <a:schemeClr val="tx2">
                    <a:lumMod val="40000"/>
                    <a:lumOff val="60000"/>
                  </a:schemeClr>
                </a:solidFill>
              </a:rPr>
              <a:t>This presentation (NSODE7.3a) covers the topic of </a:t>
            </a:r>
            <a:br>
              <a:rPr lang="en-US" sz="2200" dirty="0">
                <a:solidFill>
                  <a:schemeClr val="tx2">
                    <a:lumMod val="40000"/>
                    <a:lumOff val="60000"/>
                  </a:schemeClr>
                </a:solidFill>
              </a:rPr>
            </a:br>
            <a:r>
              <a:rPr lang="en-US" sz="2400" dirty="0">
                <a:solidFill>
                  <a:schemeClr val="tx2">
                    <a:lumMod val="40000"/>
                    <a:lumOff val="60000"/>
                  </a:schemeClr>
                </a:solidFill>
              </a:rPr>
              <a:t>Adaptive Runge-Kutta methods</a:t>
            </a:r>
            <a:br>
              <a:rPr lang="en-US" sz="2200" dirty="0">
                <a:solidFill>
                  <a:schemeClr val="tx2">
                    <a:lumMod val="40000"/>
                    <a:lumOff val="60000"/>
                  </a:schemeClr>
                </a:solidFill>
              </a:rPr>
            </a:br>
            <a:r>
              <a:rPr lang="en-US" sz="2000" dirty="0">
                <a:solidFill>
                  <a:schemeClr val="tx2">
                    <a:lumMod val="40000"/>
                    <a:lumOff val="60000"/>
                  </a:schemeClr>
                </a:solidFill>
              </a:rPr>
              <a:t>from section 7.3 in our textbook</a:t>
            </a:r>
            <a:endParaRPr lang="en-US" dirty="0">
              <a:solidFill>
                <a:schemeClr val="tx2">
                  <a:lumMod val="40000"/>
                  <a:lumOff val="60000"/>
                </a:schemeClr>
              </a:solidFill>
            </a:endParaRPr>
          </a:p>
        </p:txBody>
      </p:sp>
      <p:sp>
        <p:nvSpPr>
          <p:cNvPr id="3" name="Subtitle 2">
            <a:extLst>
              <a:ext uri="{FF2B5EF4-FFF2-40B4-BE49-F238E27FC236}">
                <a16:creationId xmlns:a16="http://schemas.microsoft.com/office/drawing/2014/main" id="{87D18AB0-CC4C-4D65-9F6B-35A84BBEBFB8}"/>
              </a:ext>
            </a:extLst>
          </p:cNvPr>
          <p:cNvSpPr>
            <a:spLocks noGrp="1"/>
          </p:cNvSpPr>
          <p:nvPr>
            <p:ph type="subTitle" idx="1"/>
          </p:nvPr>
        </p:nvSpPr>
        <p:spPr>
          <a:xfrm>
            <a:off x="1743739" y="3103401"/>
            <a:ext cx="9048307" cy="1328057"/>
          </a:xfrm>
        </p:spPr>
        <p:txBody>
          <a:bodyPr>
            <a:normAutofit/>
          </a:bodyPr>
          <a:lstStyle/>
          <a:p>
            <a:r>
              <a:rPr lang="en-US" sz="2000" dirty="0">
                <a:solidFill>
                  <a:schemeClr val="tx2">
                    <a:lumMod val="40000"/>
                    <a:lumOff val="60000"/>
                  </a:schemeClr>
                </a:solidFill>
              </a:rPr>
              <a:t>If you missed them, please download and view the earlier presentations on the numerical solution of ordinary differential equations </a:t>
            </a:r>
          </a:p>
          <a:p>
            <a:r>
              <a:rPr lang="en-US" sz="2000" dirty="0">
                <a:solidFill>
                  <a:schemeClr val="tx2">
                    <a:lumMod val="40000"/>
                    <a:lumOff val="60000"/>
                  </a:schemeClr>
                </a:solidFill>
              </a:rPr>
              <a:t>NSODE7.1 and NSODE7.2</a:t>
            </a:r>
          </a:p>
        </p:txBody>
      </p:sp>
      <p:sp>
        <p:nvSpPr>
          <p:cNvPr id="5" name="Rectangle 4">
            <a:extLst>
              <a:ext uri="{FF2B5EF4-FFF2-40B4-BE49-F238E27FC236}">
                <a16:creationId xmlns:a16="http://schemas.microsoft.com/office/drawing/2014/main" id="{813765D1-7AEF-4FCB-B246-FB35BCB788F2}"/>
              </a:ext>
            </a:extLst>
          </p:cNvPr>
          <p:cNvSpPr/>
          <p:nvPr/>
        </p:nvSpPr>
        <p:spPr>
          <a:xfrm>
            <a:off x="1952455" y="5911334"/>
            <a:ext cx="8465523" cy="369332"/>
          </a:xfrm>
          <a:prstGeom prst="rect">
            <a:avLst/>
          </a:prstGeom>
        </p:spPr>
        <p:txBody>
          <a:bodyPr wrap="none">
            <a:spAutoFit/>
          </a:bodyPr>
          <a:lstStyle/>
          <a:p>
            <a:r>
              <a:rPr lang="en-US" dirty="0">
                <a:solidFill>
                  <a:schemeClr val="tx2">
                    <a:lumMod val="40000"/>
                    <a:lumOff val="60000"/>
                  </a:schemeClr>
                </a:solidFill>
              </a:rPr>
              <a:t>The next presentation (NSODE7.3b) covers Multistep methods and will be available soon</a:t>
            </a:r>
          </a:p>
        </p:txBody>
      </p:sp>
      <p:pic>
        <p:nvPicPr>
          <p:cNvPr id="9" name="Audio 8">
            <a:hlinkClick r:id="" action="ppaction://media"/>
            <a:extLst>
              <a:ext uri="{FF2B5EF4-FFF2-40B4-BE49-F238E27FC236}">
                <a16:creationId xmlns:a16="http://schemas.microsoft.com/office/drawing/2014/main" id="{FEDF43E5-62E1-4A10-A85E-04C5EBB5FE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5994374"/>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762806-A801-4D50-9EF7-7A3DD33A53B3}"/>
              </a:ext>
            </a:extLst>
          </p:cNvPr>
          <p:cNvSpPr txBox="1">
            <a:spLocks/>
          </p:cNvSpPr>
          <p:nvPr/>
        </p:nvSpPr>
        <p:spPr>
          <a:xfrm>
            <a:off x="2284279" y="342900"/>
            <a:ext cx="7605391" cy="838200"/>
          </a:xfrm>
          <a:prstGeom prst="rect">
            <a:avLst/>
          </a:prstGeom>
        </p:spPr>
        <p:txBody>
          <a:bodyPr vert="horz" anchor="ctr">
            <a:normAutofit fontScale="70000" lnSpcReduction="20000"/>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r>
              <a:rPr lang="en-US" sz="4400" cap="none" dirty="0">
                <a:solidFill>
                  <a:schemeClr val="bg2"/>
                </a:solidFill>
              </a:rPr>
              <a:t>Derivation of Adaptive Runge-Kutta Methods </a:t>
            </a:r>
            <a:endParaRPr lang="en-US" sz="4400" dirty="0">
              <a:solidFill>
                <a:schemeClr val="bg2"/>
              </a:solidFill>
            </a:endParaRPr>
          </a:p>
        </p:txBody>
      </p:sp>
      <p:sp>
        <p:nvSpPr>
          <p:cNvPr id="10" name="Title 1">
            <a:extLst>
              <a:ext uri="{FF2B5EF4-FFF2-40B4-BE49-F238E27FC236}">
                <a16:creationId xmlns:a16="http://schemas.microsoft.com/office/drawing/2014/main" id="{0F370199-18EA-4C4B-BC66-F344408EBDD9}"/>
              </a:ext>
            </a:extLst>
          </p:cNvPr>
          <p:cNvSpPr txBox="1">
            <a:spLocks/>
          </p:cNvSpPr>
          <p:nvPr/>
        </p:nvSpPr>
        <p:spPr>
          <a:xfrm>
            <a:off x="3553898" y="1337329"/>
            <a:ext cx="7605391" cy="838200"/>
          </a:xfrm>
          <a:prstGeom prst="rect">
            <a:avLst/>
          </a:prstGeom>
          <a:effectLst/>
        </p:spPr>
        <p:txBody>
          <a:bodyPr vert="horz" anchor="ctr">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endParaRPr lang="en-US" sz="2800" dirty="0">
              <a:solidFill>
                <a:schemeClr val="bg2"/>
              </a:solidFill>
            </a:endParaRPr>
          </a:p>
        </p:txBody>
      </p:sp>
      <p:pic>
        <p:nvPicPr>
          <p:cNvPr id="14" name="Picture 5" descr="pleiades.gif">
            <a:extLst>
              <a:ext uri="{FF2B5EF4-FFF2-40B4-BE49-F238E27FC236}">
                <a16:creationId xmlns:a16="http://schemas.microsoft.com/office/drawing/2014/main" id="{3D685AA3-466C-4BD7-ABF7-83938B5243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2456" y="1536308"/>
            <a:ext cx="4610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7B2560-9EA9-430D-BFA3-C72A64C2B0AD}"/>
              </a:ext>
            </a:extLst>
          </p:cNvPr>
          <p:cNvSpPr txBox="1"/>
          <p:nvPr/>
        </p:nvSpPr>
        <p:spPr>
          <a:xfrm>
            <a:off x="8120613" y="1450256"/>
            <a:ext cx="2435988" cy="400110"/>
          </a:xfrm>
          <a:prstGeom prst="rect">
            <a:avLst/>
          </a:prstGeom>
          <a:noFill/>
        </p:spPr>
        <p:txBody>
          <a:bodyPr wrap="none" rtlCol="0">
            <a:spAutoFit/>
          </a:bodyPr>
          <a:lstStyle/>
          <a:p>
            <a:r>
              <a:rPr lang="en-US" sz="2000" dirty="0">
                <a:solidFill>
                  <a:schemeClr val="accent1">
                    <a:lumMod val="40000"/>
                    <a:lumOff val="60000"/>
                  </a:schemeClr>
                </a:solidFill>
              </a:rPr>
              <a:t>The Pleiades Problem</a:t>
            </a:r>
          </a:p>
        </p:txBody>
      </p:sp>
      <p:sp>
        <p:nvSpPr>
          <p:cNvPr id="16" name="TextBox 15">
            <a:extLst>
              <a:ext uri="{FF2B5EF4-FFF2-40B4-BE49-F238E27FC236}">
                <a16:creationId xmlns:a16="http://schemas.microsoft.com/office/drawing/2014/main" id="{D1587C7F-7AEB-4DF4-B8D3-720C28A26D90}"/>
              </a:ext>
            </a:extLst>
          </p:cNvPr>
          <p:cNvSpPr txBox="1"/>
          <p:nvPr/>
        </p:nvSpPr>
        <p:spPr>
          <a:xfrm>
            <a:off x="8020775" y="4669080"/>
            <a:ext cx="3539854" cy="1477328"/>
          </a:xfrm>
          <a:prstGeom prst="rect">
            <a:avLst/>
          </a:prstGeom>
          <a:noFill/>
        </p:spPr>
        <p:txBody>
          <a:bodyPr wrap="square" rtlCol="0">
            <a:spAutoFit/>
          </a:bodyPr>
          <a:lstStyle/>
          <a:p>
            <a:r>
              <a:rPr lang="en-US" dirty="0">
                <a:solidFill>
                  <a:schemeClr val="accent1">
                    <a:lumMod val="40000"/>
                    <a:lumOff val="60000"/>
                  </a:schemeClr>
                </a:solidFill>
              </a:rPr>
              <a:t>The problem involves solving a first-order system of twenty-eight ordinary differential equations since there are two position and two velocity components for each body</a:t>
            </a:r>
          </a:p>
        </p:txBody>
      </p:sp>
      <p:sp>
        <p:nvSpPr>
          <p:cNvPr id="17" name="TextBox 16">
            <a:extLst>
              <a:ext uri="{FF2B5EF4-FFF2-40B4-BE49-F238E27FC236}">
                <a16:creationId xmlns:a16="http://schemas.microsoft.com/office/drawing/2014/main" id="{97C7F7A4-05A1-4CC2-9B6E-9DC102338E9E}"/>
              </a:ext>
            </a:extLst>
          </p:cNvPr>
          <p:cNvSpPr txBox="1"/>
          <p:nvPr/>
        </p:nvSpPr>
        <p:spPr>
          <a:xfrm>
            <a:off x="8020775" y="1921365"/>
            <a:ext cx="3254961" cy="2585323"/>
          </a:xfrm>
          <a:prstGeom prst="rect">
            <a:avLst/>
          </a:prstGeom>
          <a:noFill/>
        </p:spPr>
        <p:txBody>
          <a:bodyPr wrap="square" rtlCol="0">
            <a:spAutoFit/>
          </a:bodyPr>
          <a:lstStyle/>
          <a:p>
            <a:r>
              <a:rPr lang="en-US" dirty="0">
                <a:solidFill>
                  <a:schemeClr val="accent1">
                    <a:lumMod val="60000"/>
                    <a:lumOff val="40000"/>
                  </a:schemeClr>
                </a:solidFill>
              </a:rPr>
              <a:t>Seven stars (or point masses),</a:t>
            </a:r>
          </a:p>
          <a:p>
            <a:r>
              <a:rPr lang="en-US" dirty="0">
                <a:solidFill>
                  <a:schemeClr val="accent1">
                    <a:lumMod val="60000"/>
                    <a:lumOff val="40000"/>
                  </a:schemeClr>
                </a:solidFill>
              </a:rPr>
              <a:t>which are initially at rest, are </a:t>
            </a:r>
          </a:p>
          <a:p>
            <a:r>
              <a:rPr lang="en-US" dirty="0">
                <a:solidFill>
                  <a:schemeClr val="accent1">
                    <a:lumMod val="60000"/>
                    <a:lumOff val="40000"/>
                  </a:schemeClr>
                </a:solidFill>
              </a:rPr>
              <a:t>released from random positions </a:t>
            </a:r>
          </a:p>
          <a:p>
            <a:r>
              <a:rPr lang="en-US" dirty="0">
                <a:solidFill>
                  <a:schemeClr val="accent1">
                    <a:lumMod val="60000"/>
                    <a:lumOff val="40000"/>
                  </a:schemeClr>
                </a:solidFill>
              </a:rPr>
              <a:t>in a plane and their subsequent</a:t>
            </a:r>
          </a:p>
          <a:p>
            <a:r>
              <a:rPr lang="en-US" dirty="0">
                <a:solidFill>
                  <a:schemeClr val="accent1">
                    <a:lumMod val="60000"/>
                    <a:lumOff val="40000"/>
                  </a:schemeClr>
                </a:solidFill>
              </a:rPr>
              <a:t>motion is tracked (i.e., their</a:t>
            </a:r>
          </a:p>
          <a:p>
            <a:r>
              <a:rPr lang="en-US" dirty="0">
                <a:solidFill>
                  <a:schemeClr val="accent1">
                    <a:lumMod val="60000"/>
                    <a:lumOff val="40000"/>
                  </a:schemeClr>
                </a:solidFill>
              </a:rPr>
              <a:t>positions in the plane are </a:t>
            </a:r>
          </a:p>
          <a:p>
            <a:r>
              <a:rPr lang="en-US" dirty="0">
                <a:solidFill>
                  <a:schemeClr val="accent1">
                    <a:lumMod val="60000"/>
                    <a:lumOff val="40000"/>
                  </a:schemeClr>
                </a:solidFill>
              </a:rPr>
              <a:t>computed using a numerical</a:t>
            </a:r>
          </a:p>
          <a:p>
            <a:r>
              <a:rPr lang="en-US" dirty="0">
                <a:solidFill>
                  <a:schemeClr val="accent1">
                    <a:lumMod val="60000"/>
                    <a:lumOff val="40000"/>
                  </a:schemeClr>
                </a:solidFill>
              </a:rPr>
              <a:t>method such as Runge-Kutta) over a given period of time</a:t>
            </a:r>
          </a:p>
        </p:txBody>
      </p:sp>
      <p:pic>
        <p:nvPicPr>
          <p:cNvPr id="4" name="Picture 3">
            <a:extLst>
              <a:ext uri="{FF2B5EF4-FFF2-40B4-BE49-F238E27FC236}">
                <a16:creationId xmlns:a16="http://schemas.microsoft.com/office/drawing/2014/main" id="{31751E52-194E-47AA-AAFA-AB2B151E752E}"/>
              </a:ext>
            </a:extLst>
          </p:cNvPr>
          <p:cNvPicPr>
            <a:picLocks noChangeAspect="1"/>
          </p:cNvPicPr>
          <p:nvPr/>
        </p:nvPicPr>
        <p:blipFill>
          <a:blip r:embed="rId5"/>
          <a:stretch>
            <a:fillRect/>
          </a:stretch>
        </p:blipFill>
        <p:spPr>
          <a:xfrm>
            <a:off x="916264" y="4506688"/>
            <a:ext cx="2028825" cy="1676400"/>
          </a:xfrm>
          <a:prstGeom prst="rect">
            <a:avLst/>
          </a:prstGeom>
        </p:spPr>
      </p:pic>
      <p:sp>
        <p:nvSpPr>
          <p:cNvPr id="5" name="Rectangle 4">
            <a:extLst>
              <a:ext uri="{FF2B5EF4-FFF2-40B4-BE49-F238E27FC236}">
                <a16:creationId xmlns:a16="http://schemas.microsoft.com/office/drawing/2014/main" id="{A9840A8A-9C7B-4758-95A1-13ED05BA9F48}"/>
              </a:ext>
            </a:extLst>
          </p:cNvPr>
          <p:cNvSpPr/>
          <p:nvPr/>
        </p:nvSpPr>
        <p:spPr>
          <a:xfrm>
            <a:off x="754968" y="2851756"/>
            <a:ext cx="2526654" cy="1477328"/>
          </a:xfrm>
          <a:prstGeom prst="rect">
            <a:avLst/>
          </a:prstGeom>
        </p:spPr>
        <p:txBody>
          <a:bodyPr wrap="square">
            <a:spAutoFit/>
          </a:bodyPr>
          <a:lstStyle/>
          <a:p>
            <a:r>
              <a:rPr lang="en-US" dirty="0">
                <a:solidFill>
                  <a:schemeClr val="accent1">
                    <a:lumMod val="40000"/>
                    <a:lumOff val="60000"/>
                  </a:schemeClr>
                </a:solidFill>
              </a:rPr>
              <a:t>Pleiades  is an open star cluster containing middle-aged, hot B-type stars located in the constellation of Taurus</a:t>
            </a:r>
          </a:p>
        </p:txBody>
      </p:sp>
      <p:pic>
        <p:nvPicPr>
          <p:cNvPr id="6" name="Audio 5">
            <a:hlinkClick r:id="" action="ppaction://media"/>
            <a:extLst>
              <a:ext uri="{FF2B5EF4-FFF2-40B4-BE49-F238E27FC236}">
                <a16:creationId xmlns:a16="http://schemas.microsoft.com/office/drawing/2014/main" id="{172757D2-C426-4D89-A10A-6F3B43A95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1820514"/>
      </p:ext>
    </p:extLst>
  </p:cSld>
  <p:clrMapOvr>
    <a:masterClrMapping/>
  </p:clrMapOvr>
  <p:transition advTm="58733">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3D8-7CFB-474B-987E-0C3BE2FF8F99}"/>
              </a:ext>
            </a:extLst>
          </p:cNvPr>
          <p:cNvSpPr>
            <a:spLocks noGrp="1"/>
          </p:cNvSpPr>
          <p:nvPr>
            <p:ph type="ctrTitle"/>
          </p:nvPr>
        </p:nvSpPr>
        <p:spPr>
          <a:xfrm>
            <a:off x="1075765" y="710416"/>
            <a:ext cx="10363200" cy="1470025"/>
          </a:xfrm>
        </p:spPr>
        <p:txBody>
          <a:bodyPr/>
          <a:lstStyle/>
          <a:p>
            <a:r>
              <a:rPr lang="en-US" dirty="0">
                <a:solidFill>
                  <a:schemeClr val="tx2">
                    <a:lumMod val="40000"/>
                    <a:lumOff val="60000"/>
                  </a:schemeClr>
                </a:solidFill>
              </a:rPr>
              <a:t>Runge-Kutta-Fehlberg Methods</a:t>
            </a:r>
          </a:p>
        </p:txBody>
      </p:sp>
      <p:sp>
        <p:nvSpPr>
          <p:cNvPr id="3" name="Subtitle 2">
            <a:extLst>
              <a:ext uri="{FF2B5EF4-FFF2-40B4-BE49-F238E27FC236}">
                <a16:creationId xmlns:a16="http://schemas.microsoft.com/office/drawing/2014/main" id="{668BAF42-3A62-44C6-BD31-CECF982825CA}"/>
              </a:ext>
            </a:extLst>
          </p:cNvPr>
          <p:cNvSpPr>
            <a:spLocks noGrp="1"/>
          </p:cNvSpPr>
          <p:nvPr>
            <p:ph type="subTitle" idx="1"/>
          </p:nvPr>
        </p:nvSpPr>
        <p:spPr>
          <a:xfrm>
            <a:off x="2248346" y="2180441"/>
            <a:ext cx="8575597" cy="1752600"/>
          </a:xfrm>
        </p:spPr>
        <p:txBody>
          <a:bodyPr>
            <a:normAutofit/>
          </a:bodyPr>
          <a:lstStyle/>
          <a:p>
            <a:r>
              <a:rPr lang="en-US" sz="2800" dirty="0">
                <a:solidFill>
                  <a:schemeClr val="tx2">
                    <a:lumMod val="40000"/>
                    <a:lumOff val="60000"/>
                  </a:schemeClr>
                </a:solidFill>
              </a:rPr>
              <a:t>Erwin Fehlberg was a mathematician and scientist that came to the United States in the mid-1940’s  along with </a:t>
            </a:r>
          </a:p>
          <a:p>
            <a:r>
              <a:rPr lang="en-US" sz="2800" dirty="0">
                <a:solidFill>
                  <a:schemeClr val="tx2">
                    <a:lumMod val="40000"/>
                    <a:lumOff val="60000"/>
                  </a:schemeClr>
                </a:solidFill>
              </a:rPr>
              <a:t>Wernher von Braun and other Germans after World War II</a:t>
            </a:r>
          </a:p>
        </p:txBody>
      </p:sp>
      <p:sp>
        <p:nvSpPr>
          <p:cNvPr id="4" name="Rectangle 3">
            <a:extLst>
              <a:ext uri="{FF2B5EF4-FFF2-40B4-BE49-F238E27FC236}">
                <a16:creationId xmlns:a16="http://schemas.microsoft.com/office/drawing/2014/main" id="{C19ABC68-5843-47F5-9AC2-19E555877E78}"/>
              </a:ext>
            </a:extLst>
          </p:cNvPr>
          <p:cNvSpPr/>
          <p:nvPr/>
        </p:nvSpPr>
        <p:spPr>
          <a:xfrm>
            <a:off x="2601557" y="4756735"/>
            <a:ext cx="7311615" cy="646331"/>
          </a:xfrm>
          <a:prstGeom prst="rect">
            <a:avLst/>
          </a:prstGeom>
        </p:spPr>
        <p:txBody>
          <a:bodyPr wrap="square">
            <a:spAutoFit/>
          </a:bodyPr>
          <a:lstStyle/>
          <a:p>
            <a:r>
              <a:rPr lang="en-US" b="1" dirty="0">
                <a:solidFill>
                  <a:schemeClr val="tx2">
                    <a:lumMod val="40000"/>
                    <a:lumOff val="60000"/>
                  </a:schemeClr>
                </a:solidFill>
              </a:rPr>
              <a:t>Wernher von Braun</a:t>
            </a:r>
            <a:r>
              <a:rPr lang="en-US" dirty="0">
                <a:solidFill>
                  <a:schemeClr val="tx2">
                    <a:lumMod val="40000"/>
                    <a:lumOff val="60000"/>
                  </a:schemeClr>
                </a:solidFill>
              </a:rPr>
              <a:t> was a German-born space scientist whose rocketry enabled the United States to make the first manned landing on the moon.</a:t>
            </a:r>
          </a:p>
        </p:txBody>
      </p:sp>
      <p:pic>
        <p:nvPicPr>
          <p:cNvPr id="6" name="Picture 5">
            <a:extLst>
              <a:ext uri="{FF2B5EF4-FFF2-40B4-BE49-F238E27FC236}">
                <a16:creationId xmlns:a16="http://schemas.microsoft.com/office/drawing/2014/main" id="{9A0B7E04-313A-4C16-8B32-FFDAE5CFE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0" y="4322778"/>
            <a:ext cx="1950720" cy="2438400"/>
          </a:xfrm>
          <a:prstGeom prst="rect">
            <a:avLst/>
          </a:prstGeom>
        </p:spPr>
      </p:pic>
      <p:pic>
        <p:nvPicPr>
          <p:cNvPr id="7" name="Audio 6">
            <a:hlinkClick r:id="" action="ppaction://media"/>
            <a:extLst>
              <a:ext uri="{FF2B5EF4-FFF2-40B4-BE49-F238E27FC236}">
                <a16:creationId xmlns:a16="http://schemas.microsoft.com/office/drawing/2014/main" id="{CF709B30-949B-4892-83A6-DA46FBD46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751566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3D8-7CFB-474B-987E-0C3BE2FF8F99}"/>
              </a:ext>
            </a:extLst>
          </p:cNvPr>
          <p:cNvSpPr>
            <a:spLocks noGrp="1"/>
          </p:cNvSpPr>
          <p:nvPr>
            <p:ph type="ctrTitle"/>
          </p:nvPr>
        </p:nvSpPr>
        <p:spPr>
          <a:xfrm>
            <a:off x="914400" y="396343"/>
            <a:ext cx="10363200" cy="1470025"/>
          </a:xfrm>
        </p:spPr>
        <p:txBody>
          <a:bodyPr/>
          <a:lstStyle/>
          <a:p>
            <a:r>
              <a:rPr lang="en-US" dirty="0">
                <a:solidFill>
                  <a:schemeClr val="tx2">
                    <a:lumMod val="40000"/>
                    <a:lumOff val="60000"/>
                  </a:schemeClr>
                </a:solidFill>
              </a:rPr>
              <a:t>Runge-Kutta-Fehlberg Methods</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668BAF42-3A62-44C6-BD31-CECF982825CA}"/>
                  </a:ext>
                </a:extLst>
              </p:cNvPr>
              <p:cNvSpPr>
                <a:spLocks noGrp="1"/>
              </p:cNvSpPr>
              <p:nvPr>
                <p:ph type="subTitle" idx="1"/>
              </p:nvPr>
            </p:nvSpPr>
            <p:spPr>
              <a:xfrm>
                <a:off x="2034235" y="1953341"/>
                <a:ext cx="7659446" cy="3316717"/>
              </a:xfrm>
            </p:spPr>
            <p:txBody>
              <a:bodyPr>
                <a:normAutofit/>
              </a:bodyPr>
              <a:lstStyle/>
              <a:p>
                <a:r>
                  <a:rPr lang="en-US" sz="2800" dirty="0">
                    <a:solidFill>
                      <a:schemeClr val="tx2">
                        <a:lumMod val="20000"/>
                        <a:lumOff val="80000"/>
                      </a:schemeClr>
                    </a:solidFill>
                  </a:rPr>
                  <a:t>Fehlberg’s idea was to develop a number of special </a:t>
                </a:r>
                <a14:m>
                  <m:oMath xmlns:m="http://schemas.openxmlformats.org/officeDocument/2006/math">
                    <m:sSup>
                      <m:sSupPr>
                        <m:ctrlPr>
                          <a:rPr lang="en-US" sz="2800" i="1" smtClean="0">
                            <a:solidFill>
                              <a:schemeClr val="tx2">
                                <a:lumMod val="20000"/>
                                <a:lumOff val="80000"/>
                              </a:schemeClr>
                            </a:solidFill>
                            <a:latin typeface="Cambria Math" panose="02040503050406030204" pitchFamily="18" charset="0"/>
                          </a:rPr>
                        </m:ctrlPr>
                      </m:sSupPr>
                      <m:e>
                        <m:r>
                          <a:rPr lang="en-US" sz="2800" b="0" i="1" smtClean="0">
                            <a:solidFill>
                              <a:schemeClr val="tx2">
                                <a:lumMod val="20000"/>
                                <a:lumOff val="80000"/>
                              </a:schemeClr>
                            </a:solidFill>
                            <a:latin typeface="Cambria Math" panose="02040503050406030204" pitchFamily="18" charset="0"/>
                          </a:rPr>
                          <m:t>𝑚</m:t>
                        </m:r>
                      </m:e>
                      <m:sup>
                        <m:r>
                          <a:rPr lang="en-US" sz="2800" b="0" i="1" smtClean="0">
                            <a:solidFill>
                              <a:schemeClr val="tx2">
                                <a:lumMod val="20000"/>
                                <a:lumOff val="80000"/>
                              </a:schemeClr>
                            </a:solidFill>
                            <a:latin typeface="Cambria Math" panose="02040503050406030204" pitchFamily="18" charset="0"/>
                          </a:rPr>
                          <m:t>𝑡h</m:t>
                        </m:r>
                      </m:sup>
                    </m:sSup>
                  </m:oMath>
                </a14:m>
                <a:r>
                  <a:rPr lang="en-US" sz="2800" dirty="0">
                    <a:solidFill>
                      <a:schemeClr val="tx2">
                        <a:lumMod val="20000"/>
                        <a:lumOff val="80000"/>
                      </a:schemeClr>
                    </a:solidFill>
                  </a:rPr>
                  <a:t>-order Runge-Kutta methods each of which contained an embedded method of order </a:t>
                </a:r>
                <a14:m>
                  <m:oMath xmlns:m="http://schemas.openxmlformats.org/officeDocument/2006/math">
                    <m:r>
                      <a:rPr lang="en-US" sz="2400" i="1">
                        <a:solidFill>
                          <a:schemeClr val="tx2">
                            <a:lumMod val="20000"/>
                            <a:lumOff val="80000"/>
                          </a:schemeClr>
                        </a:solidFill>
                        <a:latin typeface="Cambria Math" panose="02040503050406030204" pitchFamily="18" charset="0"/>
                      </a:rPr>
                      <m:t>𝑚</m:t>
                    </m:r>
                    <m:r>
                      <a:rPr lang="en-US" sz="2400" b="0" i="1" smtClean="0">
                        <a:solidFill>
                          <a:schemeClr val="tx2">
                            <a:lumMod val="20000"/>
                            <a:lumOff val="80000"/>
                          </a:schemeClr>
                        </a:solidFill>
                        <a:latin typeface="Cambria Math" panose="02040503050406030204" pitchFamily="18" charset="0"/>
                      </a:rPr>
                      <m:t>−</m:t>
                    </m:r>
                    <m:r>
                      <a:rPr lang="en-US" sz="2400" b="0" i="0" smtClean="0">
                        <a:solidFill>
                          <a:schemeClr val="tx2">
                            <a:lumMod val="20000"/>
                            <a:lumOff val="80000"/>
                          </a:schemeClr>
                        </a:solidFill>
                        <a:latin typeface="Cambria Math" panose="02040503050406030204" pitchFamily="18" charset="0"/>
                      </a:rPr>
                      <m:t>1</m:t>
                    </m:r>
                  </m:oMath>
                </a14:m>
                <a:r>
                  <a:rPr lang="en-US" sz="2800" dirty="0">
                    <a:solidFill>
                      <a:schemeClr val="tx2">
                        <a:lumMod val="20000"/>
                        <a:lumOff val="80000"/>
                      </a:schemeClr>
                    </a:solidFill>
                  </a:rPr>
                  <a:t>.  </a:t>
                </a:r>
              </a:p>
              <a:p>
                <a:endParaRPr lang="en-US" sz="2400" dirty="0">
                  <a:solidFill>
                    <a:schemeClr val="accent6">
                      <a:lumMod val="40000"/>
                      <a:lumOff val="60000"/>
                    </a:schemeClr>
                  </a:solidFill>
                </a:endParaRPr>
              </a:p>
              <a:p>
                <a:r>
                  <a:rPr lang="en-US" sz="2400" dirty="0">
                    <a:solidFill>
                      <a:schemeClr val="accent6">
                        <a:lumMod val="40000"/>
                        <a:lumOff val="60000"/>
                      </a:schemeClr>
                    </a:solidFill>
                  </a:rPr>
                  <a:t>At the end of each step, his methods would allow one to calculate an estimate of the local truncation error which, in turn, could be used to control the stepsize.</a:t>
                </a:r>
              </a:p>
              <a:p>
                <a:endParaRPr lang="en-US" sz="2800" dirty="0">
                  <a:solidFill>
                    <a:schemeClr val="tx2">
                      <a:lumMod val="40000"/>
                      <a:lumOff val="60000"/>
                    </a:schemeClr>
                  </a:solidFill>
                </a:endParaRPr>
              </a:p>
            </p:txBody>
          </p:sp>
        </mc:Choice>
        <mc:Fallback xmlns="">
          <p:sp>
            <p:nvSpPr>
              <p:cNvPr id="3" name="Subtitle 2">
                <a:extLst>
                  <a:ext uri="{FF2B5EF4-FFF2-40B4-BE49-F238E27FC236}">
                    <a16:creationId xmlns:a16="http://schemas.microsoft.com/office/drawing/2014/main" id="{668BAF42-3A62-44C6-BD31-CECF982825CA}"/>
                  </a:ext>
                </a:extLst>
              </p:cNvPr>
              <p:cNvSpPr>
                <a:spLocks noGrp="1" noRot="1" noChangeAspect="1" noMove="1" noResize="1" noEditPoints="1" noAdjustHandles="1" noChangeArrowheads="1" noChangeShapeType="1" noTextEdit="1"/>
              </p:cNvSpPr>
              <p:nvPr>
                <p:ph type="subTitle" idx="1"/>
              </p:nvPr>
            </p:nvSpPr>
            <p:spPr>
              <a:xfrm>
                <a:off x="2034235" y="1953341"/>
                <a:ext cx="7659446" cy="3316717"/>
              </a:xfrm>
              <a:blipFill>
                <a:blip r:embed="rId4"/>
                <a:stretch>
                  <a:fillRect l="-796" t="-1651" r="-183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E84C6C0-D760-4D9A-9088-43D35E4E78F6}"/>
              </a:ext>
            </a:extLst>
          </p:cNvPr>
          <p:cNvSpPr/>
          <p:nvPr/>
        </p:nvSpPr>
        <p:spPr>
          <a:xfrm>
            <a:off x="3554688" y="5501253"/>
            <a:ext cx="4794325" cy="646331"/>
          </a:xfrm>
          <a:prstGeom prst="rect">
            <a:avLst/>
          </a:prstGeom>
        </p:spPr>
        <p:txBody>
          <a:bodyPr wrap="square">
            <a:spAutoFit/>
          </a:bodyPr>
          <a:lstStyle/>
          <a:p>
            <a:r>
              <a:rPr lang="en-US" dirty="0">
                <a:solidFill>
                  <a:schemeClr val="tx2">
                    <a:lumMod val="40000"/>
                    <a:lumOff val="60000"/>
                  </a:schemeClr>
                </a:solidFill>
              </a:rPr>
              <a:t>The pseudocode for his RK4(5) method appears  as “RK45” in our textbook on page 321.  </a:t>
            </a:r>
          </a:p>
        </p:txBody>
      </p:sp>
      <p:pic>
        <p:nvPicPr>
          <p:cNvPr id="43" name="Picture 42">
            <a:extLst>
              <a:ext uri="{FF2B5EF4-FFF2-40B4-BE49-F238E27FC236}">
                <a16:creationId xmlns:a16="http://schemas.microsoft.com/office/drawing/2014/main" id="{CC38911F-B73A-4D8E-A024-99A1B80AF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00" y="4322778"/>
            <a:ext cx="1950720" cy="2438400"/>
          </a:xfrm>
          <a:prstGeom prst="rect">
            <a:avLst/>
          </a:prstGeom>
        </p:spPr>
      </p:pic>
      <p:pic>
        <p:nvPicPr>
          <p:cNvPr id="44" name="Audio 43">
            <a:hlinkClick r:id="" action="ppaction://media"/>
            <a:extLst>
              <a:ext uri="{FF2B5EF4-FFF2-40B4-BE49-F238E27FC236}">
                <a16:creationId xmlns:a16="http://schemas.microsoft.com/office/drawing/2014/main" id="{D7EC6682-0F33-41F2-AEC8-C05D8AC36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TextBox 3">
            <a:extLst>
              <a:ext uri="{FF2B5EF4-FFF2-40B4-BE49-F238E27FC236}">
                <a16:creationId xmlns:a16="http://schemas.microsoft.com/office/drawing/2014/main" id="{F9D85A2F-1841-4709-A90D-3CCAC4460BAA}"/>
              </a:ext>
            </a:extLst>
          </p:cNvPr>
          <p:cNvSpPr txBox="1"/>
          <p:nvPr/>
        </p:nvSpPr>
        <p:spPr>
          <a:xfrm>
            <a:off x="9922901" y="1263771"/>
            <a:ext cx="1759047" cy="4401205"/>
          </a:xfrm>
          <a:prstGeom prst="rect">
            <a:avLst/>
          </a:prstGeom>
          <a:noFill/>
        </p:spPr>
        <p:txBody>
          <a:bodyPr wrap="square" rtlCol="0">
            <a:spAutoFit/>
          </a:bodyPr>
          <a:lstStyle/>
          <a:p>
            <a:r>
              <a:rPr lang="en-US" dirty="0">
                <a:solidFill>
                  <a:schemeClr val="accent6">
                    <a:lumMod val="75000"/>
                  </a:schemeClr>
                </a:solidFill>
              </a:rPr>
              <a:t>Fehlberg’s Methods</a:t>
            </a:r>
          </a:p>
          <a:p>
            <a:r>
              <a:rPr lang="en-US" dirty="0">
                <a:solidFill>
                  <a:schemeClr val="accent1">
                    <a:lumMod val="60000"/>
                    <a:lumOff val="40000"/>
                  </a:schemeClr>
                </a:solidFill>
              </a:rPr>
              <a:t>RK1(2)</a:t>
            </a:r>
          </a:p>
          <a:p>
            <a:r>
              <a:rPr lang="en-US" dirty="0">
                <a:solidFill>
                  <a:schemeClr val="accent1">
                    <a:lumMod val="60000"/>
                    <a:lumOff val="40000"/>
                  </a:schemeClr>
                </a:solidFill>
              </a:rPr>
              <a:t>RK2(3)</a:t>
            </a:r>
          </a:p>
          <a:p>
            <a:r>
              <a:rPr lang="en-US" dirty="0">
                <a:solidFill>
                  <a:schemeClr val="accent1">
                    <a:lumMod val="60000"/>
                    <a:lumOff val="40000"/>
                  </a:schemeClr>
                </a:solidFill>
              </a:rPr>
              <a:t>RK3(4)</a:t>
            </a:r>
          </a:p>
          <a:p>
            <a:r>
              <a:rPr lang="en-US" dirty="0">
                <a:solidFill>
                  <a:schemeClr val="accent1">
                    <a:lumMod val="60000"/>
                    <a:lumOff val="40000"/>
                  </a:schemeClr>
                </a:solidFill>
              </a:rPr>
              <a:t>RK4(5)</a:t>
            </a:r>
          </a:p>
          <a:p>
            <a:r>
              <a:rPr lang="en-US" dirty="0">
                <a:solidFill>
                  <a:schemeClr val="tx2">
                    <a:lumMod val="40000"/>
                    <a:lumOff val="60000"/>
                  </a:schemeClr>
                </a:solidFill>
              </a:rPr>
              <a:t>  ------</a:t>
            </a:r>
          </a:p>
          <a:p>
            <a:r>
              <a:rPr lang="en-US" dirty="0">
                <a:solidFill>
                  <a:schemeClr val="accent6">
                    <a:lumMod val="75000"/>
                  </a:schemeClr>
                </a:solidFill>
              </a:rPr>
              <a:t>RK5(6)</a:t>
            </a:r>
          </a:p>
          <a:p>
            <a:r>
              <a:rPr lang="en-US" dirty="0">
                <a:solidFill>
                  <a:schemeClr val="accent6">
                    <a:lumMod val="75000"/>
                  </a:schemeClr>
                </a:solidFill>
              </a:rPr>
              <a:t>RK6(7)</a:t>
            </a:r>
          </a:p>
          <a:p>
            <a:r>
              <a:rPr lang="en-US" dirty="0">
                <a:solidFill>
                  <a:schemeClr val="accent6">
                    <a:lumMod val="75000"/>
                  </a:schemeClr>
                </a:solidFill>
              </a:rPr>
              <a:t>RK7(8)</a:t>
            </a:r>
          </a:p>
          <a:p>
            <a:r>
              <a:rPr lang="en-US" dirty="0">
                <a:solidFill>
                  <a:schemeClr val="accent6">
                    <a:lumMod val="75000"/>
                  </a:schemeClr>
                </a:solidFill>
              </a:rPr>
              <a:t>RK8(9)</a:t>
            </a:r>
          </a:p>
          <a:p>
            <a:r>
              <a:rPr lang="en-US" sz="1600" dirty="0">
                <a:solidFill>
                  <a:schemeClr val="accent1">
                    <a:lumMod val="40000"/>
                    <a:lumOff val="60000"/>
                  </a:schemeClr>
                </a:solidFill>
              </a:rPr>
              <a:t>These last four are described in</a:t>
            </a:r>
          </a:p>
          <a:p>
            <a:r>
              <a:rPr lang="en-US" sz="1600" dirty="0">
                <a:solidFill>
                  <a:schemeClr val="accent1">
                    <a:lumMod val="40000"/>
                    <a:lumOff val="60000"/>
                  </a:schemeClr>
                </a:solidFill>
              </a:rPr>
              <a:t>his NASA technical report at:</a:t>
            </a:r>
          </a:p>
          <a:p>
            <a:endParaRPr lang="en-US" dirty="0">
              <a:solidFill>
                <a:srgbClr val="FF0000"/>
              </a:solidFill>
            </a:endParaRPr>
          </a:p>
        </p:txBody>
      </p:sp>
      <p:sp>
        <p:nvSpPr>
          <p:cNvPr id="6" name="Rectangle 5">
            <a:extLst>
              <a:ext uri="{FF2B5EF4-FFF2-40B4-BE49-F238E27FC236}">
                <a16:creationId xmlns:a16="http://schemas.microsoft.com/office/drawing/2014/main" id="{BB8157E5-B5F8-4DA9-A27D-B6212672F87E}"/>
              </a:ext>
            </a:extLst>
          </p:cNvPr>
          <p:cNvSpPr/>
          <p:nvPr/>
        </p:nvSpPr>
        <p:spPr>
          <a:xfrm>
            <a:off x="9922901" y="5377429"/>
            <a:ext cx="1628907" cy="369332"/>
          </a:xfrm>
          <a:prstGeom prst="rect">
            <a:avLst/>
          </a:prstGeom>
        </p:spPr>
        <p:txBody>
          <a:bodyPr wrap="none">
            <a:spAutoFit/>
          </a:bodyPr>
          <a:lstStyle/>
          <a:p>
            <a:r>
              <a:rPr lang="en-US" dirty="0">
                <a:solidFill>
                  <a:schemeClr val="accent6">
                    <a:lumMod val="75000"/>
                  </a:schemeClr>
                </a:solidFill>
                <a:hlinkClick r:id="rId7">
                  <a:extLst>
                    <a:ext uri="{A12FA001-AC4F-418D-AE19-62706E023703}">
                      <ahyp:hlinkClr xmlns:ahyp="http://schemas.microsoft.com/office/drawing/2018/hyperlinkcolor" val="tx"/>
                    </a:ext>
                  </a:extLst>
                </a:hlinkClick>
              </a:rPr>
              <a:t>NASA-TR-R-287</a:t>
            </a:r>
            <a:endParaRPr lang="en-US" dirty="0">
              <a:solidFill>
                <a:schemeClr val="accent6">
                  <a:lumMod val="75000"/>
                </a:schemeClr>
              </a:solidFill>
            </a:endParaRPr>
          </a:p>
        </p:txBody>
      </p:sp>
    </p:spTree>
    <p:extLst>
      <p:ext uri="{BB962C8B-B14F-4D97-AF65-F5344CB8AC3E}">
        <p14:creationId xmlns:p14="http://schemas.microsoft.com/office/powerpoint/2010/main" val="386768502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3D8-7CFB-474B-987E-0C3BE2FF8F99}"/>
              </a:ext>
            </a:extLst>
          </p:cNvPr>
          <p:cNvSpPr>
            <a:spLocks noGrp="1"/>
          </p:cNvSpPr>
          <p:nvPr>
            <p:ph type="ctrTitle"/>
          </p:nvPr>
        </p:nvSpPr>
        <p:spPr>
          <a:xfrm>
            <a:off x="1075765" y="710416"/>
            <a:ext cx="10363200" cy="1470025"/>
          </a:xfrm>
        </p:spPr>
        <p:txBody>
          <a:bodyPr/>
          <a:lstStyle/>
          <a:p>
            <a:r>
              <a:rPr lang="en-US" dirty="0">
                <a:solidFill>
                  <a:schemeClr val="tx2">
                    <a:lumMod val="40000"/>
                    <a:lumOff val="60000"/>
                  </a:schemeClr>
                </a:solidFill>
              </a:rPr>
              <a:t>Runge-Kutta-Fehlberg Methods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E84C6C0-D760-4D9A-9088-43D35E4E78F6}"/>
                  </a:ext>
                </a:extLst>
              </p:cNvPr>
              <p:cNvSpPr/>
              <p:nvPr/>
            </p:nvSpPr>
            <p:spPr>
              <a:xfrm>
                <a:off x="3954048" y="5278748"/>
                <a:ext cx="4850816" cy="1218871"/>
              </a:xfrm>
              <a:prstGeom prst="rect">
                <a:avLst/>
              </a:prstGeom>
            </p:spPr>
            <p:txBody>
              <a:bodyPr wrap="square">
                <a:spAutoFit/>
              </a:bodyPr>
              <a:lstStyle/>
              <a:p>
                <a:r>
                  <a:rPr lang="en-US" dirty="0">
                    <a:solidFill>
                      <a:schemeClr val="tx2">
                        <a:lumMod val="40000"/>
                        <a:lumOff val="60000"/>
                      </a:schemeClr>
                    </a:solidFill>
                  </a:rPr>
                  <a:t>At the end of each step, one has two results, a fifth-order and a fourth-order result.  In the text, the fourth-order result is called </a:t>
                </a:r>
                <a14:m>
                  <m:oMath xmlns:m="http://schemas.openxmlformats.org/officeDocument/2006/math">
                    <m:sSub>
                      <m:sSubPr>
                        <m:ctrlPr>
                          <a:rPr lang="en-US" i="1">
                            <a:solidFill>
                              <a:schemeClr val="tx2">
                                <a:lumMod val="40000"/>
                                <a:lumOff val="60000"/>
                              </a:schemeClr>
                            </a:solidFill>
                            <a:latin typeface="Cambria Math" panose="02040503050406030204" pitchFamily="18" charset="0"/>
                          </a:rPr>
                        </m:ctrlPr>
                      </m:sSubPr>
                      <m:e>
                        <m:r>
                          <a:rPr lang="en-US" i="1">
                            <a:solidFill>
                              <a:schemeClr val="tx2">
                                <a:lumMod val="40000"/>
                                <a:lumOff val="60000"/>
                              </a:schemeClr>
                            </a:solidFill>
                            <a:latin typeface="Cambria Math" panose="02040503050406030204" pitchFamily="18" charset="0"/>
                          </a:rPr>
                          <m:t>𝑥</m:t>
                        </m:r>
                      </m:e>
                      <m:sub>
                        <m:r>
                          <a:rPr lang="en-US" i="1">
                            <a:solidFill>
                              <a:schemeClr val="tx2">
                                <a:lumMod val="40000"/>
                                <a:lumOff val="60000"/>
                              </a:schemeClr>
                            </a:solidFill>
                            <a:latin typeface="Cambria Math" panose="02040503050406030204" pitchFamily="18" charset="0"/>
                          </a:rPr>
                          <m:t>4</m:t>
                        </m:r>
                      </m:sub>
                    </m:sSub>
                  </m:oMath>
                </a14:m>
                <a:r>
                  <a:rPr lang="en-US" dirty="0">
                    <a:solidFill>
                      <a:schemeClr val="tx2">
                        <a:lumMod val="40000"/>
                        <a:lumOff val="60000"/>
                      </a:schemeClr>
                    </a:solidFill>
                  </a:rPr>
                  <a:t> and the fifth-order result is simply called </a:t>
                </a:r>
                <a14:m>
                  <m:oMath xmlns:m="http://schemas.openxmlformats.org/officeDocument/2006/math">
                    <m:sSub>
                      <m:sSubPr>
                        <m:ctrlPr>
                          <a:rPr lang="en-US" i="1">
                            <a:solidFill>
                              <a:schemeClr val="tx2">
                                <a:lumMod val="40000"/>
                                <a:lumOff val="60000"/>
                              </a:schemeClr>
                            </a:solidFill>
                            <a:latin typeface="Cambria Math" panose="02040503050406030204" pitchFamily="18" charset="0"/>
                          </a:rPr>
                        </m:ctrlPr>
                      </m:sSubPr>
                      <m:e>
                        <m:r>
                          <a:rPr lang="en-US" i="1">
                            <a:solidFill>
                              <a:schemeClr val="tx2">
                                <a:lumMod val="40000"/>
                                <a:lumOff val="60000"/>
                              </a:schemeClr>
                            </a:solidFill>
                            <a:latin typeface="Cambria Math" panose="02040503050406030204" pitchFamily="18" charset="0"/>
                          </a:rPr>
                          <m:t>𝑥</m:t>
                        </m:r>
                      </m:e>
                      <m:sub>
                        <m:r>
                          <a:rPr lang="en-US" b="0" i="1" smtClean="0">
                            <a:solidFill>
                              <a:schemeClr val="tx2">
                                <a:lumMod val="40000"/>
                                <a:lumOff val="60000"/>
                              </a:schemeClr>
                            </a:solidFill>
                            <a:latin typeface="Cambria Math" panose="02040503050406030204" pitchFamily="18" charset="0"/>
                          </a:rPr>
                          <m:t> </m:t>
                        </m:r>
                      </m:sub>
                    </m:sSub>
                  </m:oMath>
                </a14:m>
                <a:r>
                  <a:rPr lang="en-US" i="1" dirty="0">
                    <a:solidFill>
                      <a:schemeClr val="tx2">
                        <a:lumMod val="40000"/>
                        <a:lumOff val="60000"/>
                      </a:schemeClr>
                    </a:solidFill>
                    <a:latin typeface="Cambria" panose="02040503050406030204" pitchFamily="18" charset="0"/>
                    <a:ea typeface="Cambria" panose="02040503050406030204" pitchFamily="18" charset="0"/>
                  </a:rPr>
                  <a:t> </a:t>
                </a:r>
                <a:r>
                  <a:rPr lang="en-US" dirty="0">
                    <a:solidFill>
                      <a:schemeClr val="tx2">
                        <a:lumMod val="40000"/>
                        <a:lumOff val="60000"/>
                      </a:schemeClr>
                    </a:solidFill>
                    <a:ea typeface="Cambria" panose="02040503050406030204" pitchFamily="18" charset="0"/>
                  </a:rPr>
                  <a:t>in  the text</a:t>
                </a:r>
                <a:r>
                  <a:rPr lang="en-US" dirty="0">
                    <a:solidFill>
                      <a:schemeClr val="tx2">
                        <a:lumMod val="40000"/>
                        <a:lumOff val="60000"/>
                      </a:schemeClr>
                    </a:solidFill>
                    <a:latin typeface="Cambria" panose="02040503050406030204" pitchFamily="18" charset="0"/>
                    <a:ea typeface="Cambria" panose="02040503050406030204" pitchFamily="18" charset="0"/>
                  </a:rPr>
                  <a:t>.</a:t>
                </a:r>
              </a:p>
            </p:txBody>
          </p:sp>
        </mc:Choice>
        <mc:Fallback xmlns="">
          <p:sp>
            <p:nvSpPr>
              <p:cNvPr id="5" name="Rectangle 4">
                <a:extLst>
                  <a:ext uri="{FF2B5EF4-FFF2-40B4-BE49-F238E27FC236}">
                    <a16:creationId xmlns:a16="http://schemas.microsoft.com/office/drawing/2014/main" id="{8E84C6C0-D760-4D9A-9088-43D35E4E78F6}"/>
                  </a:ext>
                </a:extLst>
              </p:cNvPr>
              <p:cNvSpPr>
                <a:spLocks noRot="1" noChangeAspect="1" noMove="1" noResize="1" noEditPoints="1" noAdjustHandles="1" noChangeArrowheads="1" noChangeShapeType="1" noTextEdit="1"/>
              </p:cNvSpPr>
              <p:nvPr/>
            </p:nvSpPr>
            <p:spPr>
              <a:xfrm>
                <a:off x="3954048" y="5278748"/>
                <a:ext cx="4850816" cy="1218871"/>
              </a:xfrm>
              <a:prstGeom prst="rect">
                <a:avLst/>
              </a:prstGeom>
              <a:blipFill>
                <a:blip r:embed="rId5"/>
                <a:stretch>
                  <a:fillRect l="-1132" t="-3000" b="-5500"/>
                </a:stretch>
              </a:blipFill>
            </p:spPr>
            <p:txBody>
              <a:bodyPr/>
              <a:lstStyle/>
              <a:p>
                <a:r>
                  <a:rPr lang="en-US">
                    <a:noFill/>
                  </a:rPr>
                  <a:t> </a:t>
                </a:r>
              </a:p>
            </p:txBody>
          </p:sp>
        </mc:Fallback>
      </mc:AlternateContent>
      <p:sp>
        <p:nvSpPr>
          <p:cNvPr id="24" name="Object 7">
            <a:extLst>
              <a:ext uri="{FF2B5EF4-FFF2-40B4-BE49-F238E27FC236}">
                <a16:creationId xmlns:a16="http://schemas.microsoft.com/office/drawing/2014/main" id="{CFAE6148-0DBA-4C66-B905-E80173D40E4D}"/>
              </a:ext>
            </a:extLst>
          </p:cNvPr>
          <p:cNvSpPr txBox="1">
            <a:spLocks/>
          </p:cNvSpPr>
          <p:nvPr/>
        </p:nvSpPr>
        <p:spPr bwMode="auto">
          <a:xfrm>
            <a:off x="4047813" y="2403808"/>
            <a:ext cx="4757051" cy="2378526"/>
          </a:xfrm>
          <a:prstGeom prst="rect">
            <a:avLst/>
          </a:prstGeom>
          <a:solidFill>
            <a:schemeClr val="accent1">
              <a:lumMod val="75000"/>
            </a:schemeClr>
          </a:solidFill>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endParaRPr lang="en-US" dirty="0"/>
          </a:p>
        </p:txBody>
      </p:sp>
      <p:grpSp>
        <p:nvGrpSpPr>
          <p:cNvPr id="25" name="Group 39">
            <a:extLst>
              <a:ext uri="{FF2B5EF4-FFF2-40B4-BE49-F238E27FC236}">
                <a16:creationId xmlns:a16="http://schemas.microsoft.com/office/drawing/2014/main" id="{72996AEE-9045-4BF2-B1A4-6D1AB7B83123}"/>
              </a:ext>
            </a:extLst>
          </p:cNvPr>
          <p:cNvGrpSpPr>
            <a:grpSpLocks/>
          </p:cNvGrpSpPr>
          <p:nvPr/>
        </p:nvGrpSpPr>
        <p:grpSpPr bwMode="auto">
          <a:xfrm>
            <a:off x="4491484" y="2528712"/>
            <a:ext cx="4114800" cy="2223116"/>
            <a:chOff x="1828800" y="2238375"/>
            <a:chExt cx="5303838" cy="3632413"/>
          </a:xfrm>
        </p:grpSpPr>
        <p:sp>
          <p:nvSpPr>
            <p:cNvPr id="26" name="Line 4">
              <a:extLst>
                <a:ext uri="{FF2B5EF4-FFF2-40B4-BE49-F238E27FC236}">
                  <a16:creationId xmlns:a16="http://schemas.microsoft.com/office/drawing/2014/main" id="{9B69AFD2-322D-4F19-8928-65F8F094579D}"/>
                </a:ext>
              </a:extLst>
            </p:cNvPr>
            <p:cNvSpPr>
              <a:spLocks noChangeShapeType="1"/>
            </p:cNvSpPr>
            <p:nvPr/>
          </p:nvSpPr>
          <p:spPr bwMode="auto">
            <a:xfrm>
              <a:off x="2533650" y="2379663"/>
              <a:ext cx="0" cy="1541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Line 5">
              <a:extLst>
                <a:ext uri="{FF2B5EF4-FFF2-40B4-BE49-F238E27FC236}">
                  <a16:creationId xmlns:a16="http://schemas.microsoft.com/office/drawing/2014/main" id="{4247800C-DC00-4E3D-8ED0-5DEE850489AC}"/>
                </a:ext>
              </a:extLst>
            </p:cNvPr>
            <p:cNvSpPr>
              <a:spLocks noChangeShapeType="1"/>
            </p:cNvSpPr>
            <p:nvPr/>
          </p:nvSpPr>
          <p:spPr bwMode="auto">
            <a:xfrm>
              <a:off x="2973388" y="2297113"/>
              <a:ext cx="0" cy="1631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 name="Line 6">
              <a:extLst>
                <a:ext uri="{FF2B5EF4-FFF2-40B4-BE49-F238E27FC236}">
                  <a16:creationId xmlns:a16="http://schemas.microsoft.com/office/drawing/2014/main" id="{A429476B-63A2-4EE3-A239-1B4CE11B99AB}"/>
                </a:ext>
              </a:extLst>
            </p:cNvPr>
            <p:cNvSpPr>
              <a:spLocks noChangeShapeType="1"/>
            </p:cNvSpPr>
            <p:nvPr/>
          </p:nvSpPr>
          <p:spPr bwMode="auto">
            <a:xfrm>
              <a:off x="3584575" y="2397125"/>
              <a:ext cx="0" cy="153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9" name="Line 7">
              <a:extLst>
                <a:ext uri="{FF2B5EF4-FFF2-40B4-BE49-F238E27FC236}">
                  <a16:creationId xmlns:a16="http://schemas.microsoft.com/office/drawing/2014/main" id="{F6F2C3B5-4A5C-42FD-8E11-449CC17B7426}"/>
                </a:ext>
              </a:extLst>
            </p:cNvPr>
            <p:cNvSpPr>
              <a:spLocks noChangeShapeType="1"/>
            </p:cNvSpPr>
            <p:nvPr/>
          </p:nvSpPr>
          <p:spPr bwMode="auto">
            <a:xfrm>
              <a:off x="4322763" y="2681288"/>
              <a:ext cx="0" cy="1252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 name="Line 8">
              <a:extLst>
                <a:ext uri="{FF2B5EF4-FFF2-40B4-BE49-F238E27FC236}">
                  <a16:creationId xmlns:a16="http://schemas.microsoft.com/office/drawing/2014/main" id="{25699D33-9235-4EA5-B5EB-EE33165F4FC9}"/>
                </a:ext>
              </a:extLst>
            </p:cNvPr>
            <p:cNvSpPr>
              <a:spLocks noChangeShapeType="1"/>
            </p:cNvSpPr>
            <p:nvPr/>
          </p:nvSpPr>
          <p:spPr bwMode="auto">
            <a:xfrm>
              <a:off x="5075238" y="2976563"/>
              <a:ext cx="0" cy="966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 name="Line 9">
              <a:extLst>
                <a:ext uri="{FF2B5EF4-FFF2-40B4-BE49-F238E27FC236}">
                  <a16:creationId xmlns:a16="http://schemas.microsoft.com/office/drawing/2014/main" id="{DBB8525E-D59D-41F9-9D9B-1010053D55E7}"/>
                </a:ext>
              </a:extLst>
            </p:cNvPr>
            <p:cNvSpPr>
              <a:spLocks noChangeShapeType="1"/>
            </p:cNvSpPr>
            <p:nvPr/>
          </p:nvSpPr>
          <p:spPr bwMode="auto">
            <a:xfrm>
              <a:off x="5816600" y="30257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2" name="Line 10">
              <a:extLst>
                <a:ext uri="{FF2B5EF4-FFF2-40B4-BE49-F238E27FC236}">
                  <a16:creationId xmlns:a16="http://schemas.microsoft.com/office/drawing/2014/main" id="{A7AB92AC-2401-415C-AC71-9CAA537677BD}"/>
                </a:ext>
              </a:extLst>
            </p:cNvPr>
            <p:cNvSpPr>
              <a:spLocks noChangeShapeType="1"/>
            </p:cNvSpPr>
            <p:nvPr/>
          </p:nvSpPr>
          <p:spPr bwMode="auto">
            <a:xfrm>
              <a:off x="6296025" y="2865438"/>
              <a:ext cx="0" cy="1082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 name="Line 11">
              <a:extLst>
                <a:ext uri="{FF2B5EF4-FFF2-40B4-BE49-F238E27FC236}">
                  <a16:creationId xmlns:a16="http://schemas.microsoft.com/office/drawing/2014/main" id="{14D1A340-5353-4B5B-98FA-A1BEFAB2EA48}"/>
                </a:ext>
              </a:extLst>
            </p:cNvPr>
            <p:cNvSpPr>
              <a:spLocks noChangeShapeType="1"/>
            </p:cNvSpPr>
            <p:nvPr/>
          </p:nvSpPr>
          <p:spPr bwMode="auto">
            <a:xfrm>
              <a:off x="1855788" y="3959225"/>
              <a:ext cx="5276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4" name="Freeform 12">
              <a:extLst>
                <a:ext uri="{FF2B5EF4-FFF2-40B4-BE49-F238E27FC236}">
                  <a16:creationId xmlns:a16="http://schemas.microsoft.com/office/drawing/2014/main" id="{62C7EA2A-9A0D-4159-9FB8-B0F759EC6C47}"/>
                </a:ext>
              </a:extLst>
            </p:cNvPr>
            <p:cNvSpPr>
              <a:spLocks/>
            </p:cNvSpPr>
            <p:nvPr/>
          </p:nvSpPr>
          <p:spPr bwMode="auto">
            <a:xfrm>
              <a:off x="1828800" y="2238375"/>
              <a:ext cx="4794250" cy="885825"/>
            </a:xfrm>
            <a:custGeom>
              <a:avLst/>
              <a:gdLst>
                <a:gd name="T0" fmla="*/ 0 w 3020"/>
                <a:gd name="T1" fmla="*/ 2147483646 h 558"/>
                <a:gd name="T2" fmla="*/ 2147483646 w 3020"/>
                <a:gd name="T3" fmla="*/ 2147483646 h 558"/>
                <a:gd name="T4" fmla="*/ 2147483646 w 3020"/>
                <a:gd name="T5" fmla="*/ 2147483646 h 558"/>
                <a:gd name="T6" fmla="*/ 2147483646 w 3020"/>
                <a:gd name="T7" fmla="*/ 2147483646 h 558"/>
                <a:gd name="T8" fmla="*/ 0 60000 65536"/>
                <a:gd name="T9" fmla="*/ 0 60000 65536"/>
                <a:gd name="T10" fmla="*/ 0 60000 65536"/>
                <a:gd name="T11" fmla="*/ 0 60000 65536"/>
                <a:gd name="T12" fmla="*/ 0 w 3020"/>
                <a:gd name="T13" fmla="*/ 0 h 558"/>
                <a:gd name="T14" fmla="*/ 3020 w 3020"/>
                <a:gd name="T15" fmla="*/ 558 h 558"/>
              </a:gdLst>
              <a:ahLst/>
              <a:cxnLst>
                <a:cxn ang="T8">
                  <a:pos x="T0" y="T1"/>
                </a:cxn>
                <a:cxn ang="T9">
                  <a:pos x="T2" y="T3"/>
                </a:cxn>
                <a:cxn ang="T10">
                  <a:pos x="T4" y="T5"/>
                </a:cxn>
                <a:cxn ang="T11">
                  <a:pos x="T6" y="T7"/>
                </a:cxn>
              </a:cxnLst>
              <a:rect l="T12" t="T13" r="T14" b="T15"/>
              <a:pathLst>
                <a:path w="3020" h="558">
                  <a:moveTo>
                    <a:pt x="0" y="179"/>
                  </a:moveTo>
                  <a:cubicBezTo>
                    <a:pt x="316" y="89"/>
                    <a:pt x="633" y="0"/>
                    <a:pt x="996" y="56"/>
                  </a:cubicBezTo>
                  <a:cubicBezTo>
                    <a:pt x="1359" y="112"/>
                    <a:pt x="1844" y="476"/>
                    <a:pt x="2181" y="517"/>
                  </a:cubicBezTo>
                  <a:cubicBezTo>
                    <a:pt x="2518" y="558"/>
                    <a:pt x="2880" y="339"/>
                    <a:pt x="3020" y="30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 name="Line 14">
              <a:extLst>
                <a:ext uri="{FF2B5EF4-FFF2-40B4-BE49-F238E27FC236}">
                  <a16:creationId xmlns:a16="http://schemas.microsoft.com/office/drawing/2014/main" id="{2F4F107B-BB5E-4EF2-815A-9C62F81692D5}"/>
                </a:ext>
              </a:extLst>
            </p:cNvPr>
            <p:cNvSpPr>
              <a:spLocks noChangeShapeType="1"/>
            </p:cNvSpPr>
            <p:nvPr/>
          </p:nvSpPr>
          <p:spPr bwMode="auto">
            <a:xfrm>
              <a:off x="2519363" y="5124450"/>
              <a:ext cx="3800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6" name="Text Box 15">
              <a:extLst>
                <a:ext uri="{FF2B5EF4-FFF2-40B4-BE49-F238E27FC236}">
                  <a16:creationId xmlns:a16="http://schemas.microsoft.com/office/drawing/2014/main" id="{0E7C77C9-8BFF-4405-B2BC-822EE04DC8E1}"/>
                </a:ext>
              </a:extLst>
            </p:cNvPr>
            <p:cNvSpPr txBox="1">
              <a:spLocks noChangeArrowheads="1"/>
            </p:cNvSpPr>
            <p:nvPr/>
          </p:nvSpPr>
          <p:spPr bwMode="auto">
            <a:xfrm>
              <a:off x="3498850" y="5267326"/>
              <a:ext cx="2204074" cy="6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1800" dirty="0">
                  <a:solidFill>
                    <a:schemeClr val="bg1"/>
                  </a:solidFill>
                </a:rPr>
                <a:t>h -  the stepsize</a:t>
              </a:r>
            </a:p>
          </p:txBody>
        </p:sp>
        <p:sp>
          <p:nvSpPr>
            <p:cNvPr id="37" name="Text Box 16">
              <a:extLst>
                <a:ext uri="{FF2B5EF4-FFF2-40B4-BE49-F238E27FC236}">
                  <a16:creationId xmlns:a16="http://schemas.microsoft.com/office/drawing/2014/main" id="{185D0FDD-6C69-4C98-8FEC-6CAA2E2CE43C}"/>
                </a:ext>
              </a:extLst>
            </p:cNvPr>
            <p:cNvSpPr txBox="1">
              <a:spLocks noChangeArrowheads="1"/>
            </p:cNvSpPr>
            <p:nvPr/>
          </p:nvSpPr>
          <p:spPr bwMode="auto">
            <a:xfrm>
              <a:off x="2325687" y="3981450"/>
              <a:ext cx="459114" cy="65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1800" dirty="0">
                  <a:solidFill>
                    <a:schemeClr val="bg1"/>
                  </a:solidFill>
                </a:rPr>
                <a:t>t</a:t>
              </a:r>
              <a:r>
                <a:rPr lang="en-US" altLang="en-US" sz="2000" baseline="-25000" dirty="0">
                  <a:solidFill>
                    <a:schemeClr val="bg1"/>
                  </a:solidFill>
                </a:rPr>
                <a:t>0</a:t>
              </a:r>
              <a:endParaRPr lang="en-US" altLang="en-US" sz="1800" dirty="0">
                <a:solidFill>
                  <a:schemeClr val="bg1"/>
                </a:solidFill>
              </a:endParaRPr>
            </a:p>
          </p:txBody>
        </p:sp>
        <p:sp>
          <p:nvSpPr>
            <p:cNvPr id="38" name="Text Box 17">
              <a:extLst>
                <a:ext uri="{FF2B5EF4-FFF2-40B4-BE49-F238E27FC236}">
                  <a16:creationId xmlns:a16="http://schemas.microsoft.com/office/drawing/2014/main" id="{4E6543C8-0724-47AF-A2CD-A84E08DB4A91}"/>
                </a:ext>
              </a:extLst>
            </p:cNvPr>
            <p:cNvSpPr txBox="1">
              <a:spLocks noChangeArrowheads="1"/>
            </p:cNvSpPr>
            <p:nvPr/>
          </p:nvSpPr>
          <p:spPr bwMode="auto">
            <a:xfrm>
              <a:off x="6062663" y="3981450"/>
              <a:ext cx="884754" cy="65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1800" dirty="0">
                  <a:solidFill>
                    <a:schemeClr val="bg1"/>
                  </a:solidFill>
                </a:rPr>
                <a:t>t</a:t>
              </a:r>
              <a:r>
                <a:rPr lang="en-US" altLang="en-US" sz="2000" baseline="-25000" dirty="0">
                  <a:solidFill>
                    <a:schemeClr val="bg1"/>
                  </a:solidFill>
                </a:rPr>
                <a:t>0</a:t>
              </a:r>
              <a:r>
                <a:rPr lang="en-US" altLang="en-US" sz="1800" dirty="0">
                  <a:solidFill>
                    <a:schemeClr val="bg1"/>
                  </a:solidFill>
                </a:rPr>
                <a:t>+ </a:t>
              </a:r>
              <a:r>
                <a:rPr lang="en-US" altLang="en-US" sz="2000" dirty="0">
                  <a:solidFill>
                    <a:schemeClr val="bg1"/>
                  </a:solidFill>
                </a:rPr>
                <a:t>h</a:t>
              </a:r>
            </a:p>
          </p:txBody>
        </p:sp>
        <p:sp>
          <p:nvSpPr>
            <p:cNvPr id="39" name="Line 18">
              <a:extLst>
                <a:ext uri="{FF2B5EF4-FFF2-40B4-BE49-F238E27FC236}">
                  <a16:creationId xmlns:a16="http://schemas.microsoft.com/office/drawing/2014/main" id="{6DB2B8D9-0CF8-4C48-9F12-65E575DC8CCC}"/>
                </a:ext>
              </a:extLst>
            </p:cNvPr>
            <p:cNvSpPr>
              <a:spLocks noChangeShapeType="1"/>
            </p:cNvSpPr>
            <p:nvPr/>
          </p:nvSpPr>
          <p:spPr bwMode="auto">
            <a:xfrm flipV="1">
              <a:off x="2533650" y="4713288"/>
              <a:ext cx="0" cy="274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9">
              <a:extLst>
                <a:ext uri="{FF2B5EF4-FFF2-40B4-BE49-F238E27FC236}">
                  <a16:creationId xmlns:a16="http://schemas.microsoft.com/office/drawing/2014/main" id="{4972336B-C58E-468C-85AC-805969E3072A}"/>
                </a:ext>
              </a:extLst>
            </p:cNvPr>
            <p:cNvSpPr>
              <a:spLocks noChangeShapeType="1"/>
            </p:cNvSpPr>
            <p:nvPr/>
          </p:nvSpPr>
          <p:spPr bwMode="auto">
            <a:xfrm flipV="1">
              <a:off x="6291263" y="4708525"/>
              <a:ext cx="0" cy="274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aphicFrame>
        <p:nvGraphicFramePr>
          <p:cNvPr id="41" name="Object 4">
            <a:extLst>
              <a:ext uri="{FF2B5EF4-FFF2-40B4-BE49-F238E27FC236}">
                <a16:creationId xmlns:a16="http://schemas.microsoft.com/office/drawing/2014/main" id="{5B45FDC1-154B-45B9-BA96-6DDA87FF2C12}"/>
              </a:ext>
            </a:extLst>
          </p:cNvPr>
          <p:cNvGraphicFramePr>
            <a:graphicFrameLocks noChangeAspect="1"/>
          </p:cNvGraphicFramePr>
          <p:nvPr>
            <p:extLst>
              <p:ext uri="{D42A27DB-BD31-4B8C-83A1-F6EECF244321}">
                <p14:modId xmlns:p14="http://schemas.microsoft.com/office/powerpoint/2010/main" val="2043327970"/>
              </p:ext>
            </p:extLst>
          </p:nvPr>
        </p:nvGraphicFramePr>
        <p:xfrm>
          <a:off x="4610928" y="2397270"/>
          <a:ext cx="330200" cy="457200"/>
        </p:xfrm>
        <a:graphic>
          <a:graphicData uri="http://schemas.openxmlformats.org/presentationml/2006/ole">
            <mc:AlternateContent xmlns:mc="http://schemas.openxmlformats.org/markup-compatibility/2006">
              <mc:Choice xmlns:v="urn:schemas-microsoft-com:vml" Requires="v">
                <p:oleObj spid="_x0000_s1045" name="Equation" r:id="rId6" imgW="165028" imgH="228501" progId="Equation.3">
                  <p:embed/>
                </p:oleObj>
              </mc:Choice>
              <mc:Fallback>
                <p:oleObj name="Equation" r:id="rId6" imgW="165028" imgH="228501" progId="Equation.3">
                  <p:embed/>
                  <p:pic>
                    <p:nvPicPr>
                      <p:cNvPr id="41" name="Object 4">
                        <a:extLst>
                          <a:ext uri="{FF2B5EF4-FFF2-40B4-BE49-F238E27FC236}">
                            <a16:creationId xmlns:a16="http://schemas.microsoft.com/office/drawing/2014/main" id="{5B45FDC1-154B-45B9-BA96-6DDA87FF2C12}"/>
                          </a:ext>
                        </a:extLst>
                      </p:cNvPr>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4610928" y="2397270"/>
                        <a:ext cx="330200" cy="457200"/>
                      </a:xfrm>
                      <a:prstGeom prst="rect">
                        <a:avLst/>
                      </a:prstGeom>
                      <a:solidFill>
                        <a:schemeClr val="accent1">
                          <a:lumMod val="75000"/>
                        </a:schemeClr>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E74034-2921-42A3-B0DA-E52AC732DC60}"/>
                  </a:ext>
                </a:extLst>
              </p:cNvPr>
              <p:cNvSpPr txBox="1"/>
              <p:nvPr/>
            </p:nvSpPr>
            <p:spPr>
              <a:xfrm>
                <a:off x="8208137" y="2731560"/>
                <a:ext cx="433550" cy="3837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4</m:t>
                          </m:r>
                        </m:sub>
                      </m:sSub>
                    </m:oMath>
                  </m:oMathPara>
                </a14:m>
                <a:endParaRPr lang="en-US" dirty="0">
                  <a:solidFill>
                    <a:schemeClr val="bg2"/>
                  </a:solidFill>
                </a:endParaRPr>
              </a:p>
            </p:txBody>
          </p:sp>
        </mc:Choice>
        <mc:Fallback xmlns="">
          <p:sp>
            <p:nvSpPr>
              <p:cNvPr id="7" name="TextBox 6">
                <a:extLst>
                  <a:ext uri="{FF2B5EF4-FFF2-40B4-BE49-F238E27FC236}">
                    <a16:creationId xmlns:a16="http://schemas.microsoft.com/office/drawing/2014/main" id="{1EE74034-2921-42A3-B0DA-E52AC732DC60}"/>
                  </a:ext>
                </a:extLst>
              </p:cNvPr>
              <p:cNvSpPr txBox="1">
                <a:spLocks noRot="1" noChangeAspect="1" noMove="1" noResize="1" noEditPoints="1" noAdjustHandles="1" noChangeArrowheads="1" noChangeShapeType="1" noTextEdit="1"/>
              </p:cNvSpPr>
              <p:nvPr/>
            </p:nvSpPr>
            <p:spPr>
              <a:xfrm>
                <a:off x="8208137" y="2731560"/>
                <a:ext cx="433550" cy="383776"/>
              </a:xfrm>
              <a:prstGeom prst="rect">
                <a:avLst/>
              </a:prstGeom>
              <a:blipFill>
                <a:blip r:embed="rId8"/>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33AB1F2-B9A3-4DEB-A80C-823E174E0312}"/>
              </a:ext>
            </a:extLst>
          </p:cNvPr>
          <p:cNvCxnSpPr/>
          <p:nvPr/>
        </p:nvCxnSpPr>
        <p:spPr>
          <a:xfrm flipH="1">
            <a:off x="8589054" y="2561335"/>
            <a:ext cx="1157374" cy="107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85232B5-434E-4056-8E99-9E2C71B5B945}"/>
              </a:ext>
            </a:extLst>
          </p:cNvPr>
          <p:cNvCxnSpPr/>
          <p:nvPr/>
        </p:nvCxnSpPr>
        <p:spPr>
          <a:xfrm flipH="1">
            <a:off x="8590842" y="2832073"/>
            <a:ext cx="1157374" cy="107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3AFC6A2-EDD0-4D6B-9D97-32884444465D}"/>
              </a:ext>
            </a:extLst>
          </p:cNvPr>
          <p:cNvSpPr txBox="1"/>
          <p:nvPr/>
        </p:nvSpPr>
        <p:spPr>
          <a:xfrm>
            <a:off x="9790764" y="2238143"/>
            <a:ext cx="1971803" cy="784830"/>
          </a:xfrm>
          <a:prstGeom prst="rect">
            <a:avLst/>
          </a:prstGeom>
          <a:noFill/>
        </p:spPr>
        <p:txBody>
          <a:bodyPr wrap="square" rtlCol="0">
            <a:spAutoFit/>
          </a:bodyPr>
          <a:lstStyle/>
          <a:p>
            <a:pPr>
              <a:lnSpc>
                <a:spcPct val="150000"/>
              </a:lnSpc>
            </a:pPr>
            <a:r>
              <a:rPr lang="en-US" dirty="0">
                <a:solidFill>
                  <a:schemeClr val="bg2"/>
                </a:solidFill>
              </a:rPr>
              <a:t>Fifth-order result</a:t>
            </a:r>
          </a:p>
          <a:p>
            <a:r>
              <a:rPr lang="en-US" dirty="0">
                <a:solidFill>
                  <a:schemeClr val="bg2"/>
                </a:solidFill>
              </a:rPr>
              <a:t>Fourth-order result</a:t>
            </a:r>
          </a:p>
        </p:txBody>
      </p:sp>
      <p:sp>
        <p:nvSpPr>
          <p:cNvPr id="11" name="Freeform: Shape 10">
            <a:extLst>
              <a:ext uri="{FF2B5EF4-FFF2-40B4-BE49-F238E27FC236}">
                <a16:creationId xmlns:a16="http://schemas.microsoft.com/office/drawing/2014/main" id="{9C8426B4-DF98-4CCD-8982-75CE9BF2355C}"/>
              </a:ext>
            </a:extLst>
          </p:cNvPr>
          <p:cNvSpPr/>
          <p:nvPr/>
        </p:nvSpPr>
        <p:spPr>
          <a:xfrm>
            <a:off x="7532379" y="2912042"/>
            <a:ext cx="675758" cy="99625"/>
          </a:xfrm>
          <a:custGeom>
            <a:avLst/>
            <a:gdLst>
              <a:gd name="connsiteX0" fmla="*/ 0 w 752655"/>
              <a:gd name="connsiteY0" fmla="*/ 110962 h 110962"/>
              <a:gd name="connsiteX1" fmla="*/ 419548 w 752655"/>
              <a:gd name="connsiteY1" fmla="*/ 3386 h 110962"/>
              <a:gd name="connsiteX2" fmla="*/ 731520 w 752655"/>
              <a:gd name="connsiteY2" fmla="*/ 24901 h 110962"/>
              <a:gd name="connsiteX3" fmla="*/ 699247 w 752655"/>
              <a:gd name="connsiteY3" fmla="*/ 3386 h 110962"/>
            </a:gdLst>
            <a:ahLst/>
            <a:cxnLst>
              <a:cxn ang="0">
                <a:pos x="connsiteX0" y="connsiteY0"/>
              </a:cxn>
              <a:cxn ang="0">
                <a:pos x="connsiteX1" y="connsiteY1"/>
              </a:cxn>
              <a:cxn ang="0">
                <a:pos x="connsiteX2" y="connsiteY2"/>
              </a:cxn>
              <a:cxn ang="0">
                <a:pos x="connsiteX3" y="connsiteY3"/>
              </a:cxn>
            </a:cxnLst>
            <a:rect l="l" t="t" r="r" b="b"/>
            <a:pathLst>
              <a:path w="752655" h="110962">
                <a:moveTo>
                  <a:pt x="0" y="110962"/>
                </a:moveTo>
                <a:cubicBezTo>
                  <a:pt x="148814" y="64345"/>
                  <a:pt x="297628" y="17729"/>
                  <a:pt x="419548" y="3386"/>
                </a:cubicBezTo>
                <a:cubicBezTo>
                  <a:pt x="541468" y="-10957"/>
                  <a:pt x="684904" y="24901"/>
                  <a:pt x="731520" y="24901"/>
                </a:cubicBezTo>
                <a:cubicBezTo>
                  <a:pt x="778136" y="24901"/>
                  <a:pt x="738691" y="14143"/>
                  <a:pt x="699247" y="338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5BF6594-536E-42DB-9E60-5FAD273E7746}"/>
                  </a:ext>
                </a:extLst>
              </p:cNvPr>
              <p:cNvSpPr/>
              <p:nvPr/>
            </p:nvSpPr>
            <p:spPr>
              <a:xfrm>
                <a:off x="8189421" y="2511993"/>
                <a:ext cx="367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𝑥</m:t>
                      </m:r>
                    </m:oMath>
                  </m:oMathPara>
                </a14:m>
                <a:endParaRPr lang="en-US" dirty="0">
                  <a:solidFill>
                    <a:schemeClr val="bg1"/>
                  </a:solidFill>
                </a:endParaRPr>
              </a:p>
            </p:txBody>
          </p:sp>
        </mc:Choice>
        <mc:Fallback xmlns="">
          <p:sp>
            <p:nvSpPr>
              <p:cNvPr id="12" name="Rectangle 11">
                <a:extLst>
                  <a:ext uri="{FF2B5EF4-FFF2-40B4-BE49-F238E27FC236}">
                    <a16:creationId xmlns:a16="http://schemas.microsoft.com/office/drawing/2014/main" id="{B5BF6594-536E-42DB-9E60-5FAD273E7746}"/>
                  </a:ext>
                </a:extLst>
              </p:cNvPr>
              <p:cNvSpPr>
                <a:spLocks noRot="1" noChangeAspect="1" noMove="1" noResize="1" noEditPoints="1" noAdjustHandles="1" noChangeArrowheads="1" noChangeShapeType="1" noTextEdit="1"/>
              </p:cNvSpPr>
              <p:nvPr/>
            </p:nvSpPr>
            <p:spPr>
              <a:xfrm>
                <a:off x="8189421" y="2511993"/>
                <a:ext cx="36798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2F05CE50-DA06-4F25-88BC-4F4872569967}"/>
                  </a:ext>
                </a:extLst>
              </p:cNvPr>
              <p:cNvSpPr/>
              <p:nvPr/>
            </p:nvSpPr>
            <p:spPr>
              <a:xfrm>
                <a:off x="9144001" y="5266971"/>
                <a:ext cx="2226834" cy="1200329"/>
              </a:xfrm>
              <a:prstGeom prst="rect">
                <a:avLst/>
              </a:prstGeom>
            </p:spPr>
            <p:txBody>
              <a:bodyPr wrap="square">
                <a:spAutoFit/>
              </a:bodyPr>
              <a:lstStyle/>
              <a:p>
                <a:r>
                  <a:rPr lang="en-US" dirty="0">
                    <a:solidFill>
                      <a:schemeClr val="tx2">
                        <a:lumMod val="40000"/>
                        <a:lumOff val="60000"/>
                      </a:schemeClr>
                    </a:solidFill>
                  </a:rPr>
                  <a:t>So, one could use </a:t>
                </a:r>
              </a:p>
              <a:p>
                <a:r>
                  <a:rPr lang="el-GR" dirty="0">
                    <a:solidFill>
                      <a:schemeClr val="tx2">
                        <a:lumMod val="40000"/>
                        <a:lumOff val="60000"/>
                      </a:schemeClr>
                    </a:solidFill>
                  </a:rPr>
                  <a:t>ε</a:t>
                </a:r>
                <a:r>
                  <a:rPr lang="en-US" dirty="0">
                    <a:solidFill>
                      <a:schemeClr val="tx2">
                        <a:lumMod val="40000"/>
                        <a:lumOff val="60000"/>
                      </a:schemeClr>
                    </a:solidFill>
                  </a:rPr>
                  <a:t> =</a:t>
                </a:r>
                <a14:m>
                  <m:oMath xmlns:m="http://schemas.openxmlformats.org/officeDocument/2006/math">
                    <m:d>
                      <m:dPr>
                        <m:begChr m:val="|"/>
                        <m:endChr m:val="|"/>
                        <m:ctrlPr>
                          <a:rPr lang="en-US" i="1" smtClean="0">
                            <a:solidFill>
                              <a:schemeClr val="tx2">
                                <a:lumMod val="40000"/>
                                <a:lumOff val="60000"/>
                              </a:schemeClr>
                            </a:solidFill>
                            <a:latin typeface="Cambria Math" panose="02040503050406030204" pitchFamily="18" charset="0"/>
                          </a:rPr>
                        </m:ctrlPr>
                      </m:dPr>
                      <m:e>
                        <m:r>
                          <a:rPr lang="en-US" b="0" i="1" smtClean="0">
                            <a:solidFill>
                              <a:schemeClr val="tx2">
                                <a:lumMod val="40000"/>
                                <a:lumOff val="60000"/>
                              </a:schemeClr>
                            </a:solidFill>
                            <a:latin typeface="Cambria Math" panose="02040503050406030204" pitchFamily="18" charset="0"/>
                          </a:rPr>
                          <m:t>𝑥</m:t>
                        </m:r>
                        <m:r>
                          <a:rPr lang="en-US" b="0" i="1" smtClean="0">
                            <a:solidFill>
                              <a:schemeClr val="tx2">
                                <a:lumMod val="40000"/>
                                <a:lumOff val="60000"/>
                              </a:schemeClr>
                            </a:solidFill>
                            <a:latin typeface="Cambria Math" panose="02040503050406030204" pitchFamily="18" charset="0"/>
                          </a:rPr>
                          <m:t>−</m:t>
                        </m:r>
                        <m:sSub>
                          <m:sSubPr>
                            <m:ctrlPr>
                              <a:rPr lang="en-US" i="1">
                                <a:solidFill>
                                  <a:schemeClr val="tx2">
                                    <a:lumMod val="40000"/>
                                    <a:lumOff val="60000"/>
                                  </a:schemeClr>
                                </a:solidFill>
                                <a:latin typeface="Cambria Math" panose="02040503050406030204" pitchFamily="18" charset="0"/>
                              </a:rPr>
                            </m:ctrlPr>
                          </m:sSubPr>
                          <m:e>
                            <m:r>
                              <a:rPr lang="en-US" i="1">
                                <a:solidFill>
                                  <a:schemeClr val="tx2">
                                    <a:lumMod val="40000"/>
                                    <a:lumOff val="60000"/>
                                  </a:schemeClr>
                                </a:solidFill>
                                <a:latin typeface="Cambria Math" panose="02040503050406030204" pitchFamily="18" charset="0"/>
                              </a:rPr>
                              <m:t>𝑥</m:t>
                            </m:r>
                          </m:e>
                          <m:sub>
                            <m:r>
                              <a:rPr lang="en-US" i="1">
                                <a:solidFill>
                                  <a:schemeClr val="tx2">
                                    <a:lumMod val="40000"/>
                                    <a:lumOff val="60000"/>
                                  </a:schemeClr>
                                </a:solidFill>
                                <a:latin typeface="Cambria Math" panose="02040503050406030204" pitchFamily="18" charset="0"/>
                              </a:rPr>
                              <m:t>4</m:t>
                            </m:r>
                          </m:sub>
                        </m:sSub>
                      </m:e>
                    </m:d>
                  </m:oMath>
                </a14:m>
                <a:r>
                  <a:rPr lang="en-US" dirty="0">
                    <a:solidFill>
                      <a:schemeClr val="tx2">
                        <a:lumMod val="40000"/>
                        <a:lumOff val="60000"/>
                      </a:schemeClr>
                    </a:solidFill>
                    <a:latin typeface="Cambria" panose="02040503050406030204" pitchFamily="18" charset="0"/>
                    <a:ea typeface="Cambria" panose="02040503050406030204" pitchFamily="18" charset="0"/>
                  </a:rPr>
                  <a:t>  as an</a:t>
                </a:r>
              </a:p>
              <a:p>
                <a:r>
                  <a:rPr lang="en-US" dirty="0">
                    <a:solidFill>
                      <a:schemeClr val="tx2">
                        <a:lumMod val="40000"/>
                        <a:lumOff val="60000"/>
                      </a:schemeClr>
                    </a:solidFill>
                    <a:latin typeface="Cambria" panose="02040503050406030204" pitchFamily="18" charset="0"/>
                    <a:ea typeface="Cambria" panose="02040503050406030204" pitchFamily="18" charset="0"/>
                  </a:rPr>
                  <a:t>estimate of the local truncation error</a:t>
                </a:r>
              </a:p>
            </p:txBody>
          </p:sp>
        </mc:Choice>
        <mc:Fallback xmlns="">
          <p:sp>
            <p:nvSpPr>
              <p:cNvPr id="45" name="Rectangle 44">
                <a:extLst>
                  <a:ext uri="{FF2B5EF4-FFF2-40B4-BE49-F238E27FC236}">
                    <a16:creationId xmlns:a16="http://schemas.microsoft.com/office/drawing/2014/main" id="{2F05CE50-DA06-4F25-88BC-4F4872569967}"/>
                  </a:ext>
                </a:extLst>
              </p:cNvPr>
              <p:cNvSpPr>
                <a:spLocks noRot="1" noChangeAspect="1" noMove="1" noResize="1" noEditPoints="1" noAdjustHandles="1" noChangeArrowheads="1" noChangeShapeType="1" noTextEdit="1"/>
              </p:cNvSpPr>
              <p:nvPr/>
            </p:nvSpPr>
            <p:spPr>
              <a:xfrm>
                <a:off x="9144001" y="5266971"/>
                <a:ext cx="2226834" cy="1200329"/>
              </a:xfrm>
              <a:prstGeom prst="rect">
                <a:avLst/>
              </a:prstGeom>
              <a:blipFill>
                <a:blip r:embed="rId10"/>
                <a:stretch>
                  <a:fillRect l="-2192" t="-2538" b="-6599"/>
                </a:stretch>
              </a:blipFill>
            </p:spPr>
            <p:txBody>
              <a:bodyPr/>
              <a:lstStyle/>
              <a:p>
                <a:r>
                  <a:rPr lang="en-US">
                    <a:noFill/>
                  </a:rPr>
                  <a:t> </a:t>
                </a:r>
              </a:p>
            </p:txBody>
          </p:sp>
        </mc:Fallback>
      </mc:AlternateContent>
      <p:pic>
        <p:nvPicPr>
          <p:cNvPr id="46" name="Picture 45">
            <a:extLst>
              <a:ext uri="{FF2B5EF4-FFF2-40B4-BE49-F238E27FC236}">
                <a16:creationId xmlns:a16="http://schemas.microsoft.com/office/drawing/2014/main" id="{0D58C2AD-8B60-4EAF-AA33-A5284C4280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00" y="4322778"/>
            <a:ext cx="1950720" cy="2438400"/>
          </a:xfrm>
          <a:prstGeom prst="rect">
            <a:avLst/>
          </a:prstGeom>
        </p:spPr>
      </p:pic>
      <p:pic>
        <p:nvPicPr>
          <p:cNvPr id="13" name="Audio 12">
            <a:hlinkClick r:id="" action="ppaction://media"/>
            <a:extLst>
              <a:ext uri="{FF2B5EF4-FFF2-40B4-BE49-F238E27FC236}">
                <a16:creationId xmlns:a16="http://schemas.microsoft.com/office/drawing/2014/main" id="{92AAD9E8-8B3E-4BB4-A80A-10990417C12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064129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3D8-7CFB-474B-987E-0C3BE2FF8F99}"/>
              </a:ext>
            </a:extLst>
          </p:cNvPr>
          <p:cNvSpPr>
            <a:spLocks noGrp="1"/>
          </p:cNvSpPr>
          <p:nvPr>
            <p:ph type="ctrTitle"/>
          </p:nvPr>
        </p:nvSpPr>
        <p:spPr>
          <a:xfrm>
            <a:off x="1075765" y="710416"/>
            <a:ext cx="10363200" cy="1470025"/>
          </a:xfrm>
        </p:spPr>
        <p:txBody>
          <a:bodyPr/>
          <a:lstStyle/>
          <a:p>
            <a:r>
              <a:rPr lang="en-US" dirty="0">
                <a:solidFill>
                  <a:schemeClr val="tx2">
                    <a:lumMod val="40000"/>
                    <a:lumOff val="60000"/>
                  </a:schemeClr>
                </a:solidFill>
              </a:rPr>
              <a:t>Runge-Kutta-Fehlberg Methods</a:t>
            </a:r>
          </a:p>
        </p:txBody>
      </p:sp>
      <p:sp>
        <p:nvSpPr>
          <p:cNvPr id="3" name="Subtitle 2">
            <a:extLst>
              <a:ext uri="{FF2B5EF4-FFF2-40B4-BE49-F238E27FC236}">
                <a16:creationId xmlns:a16="http://schemas.microsoft.com/office/drawing/2014/main" id="{668BAF42-3A62-44C6-BD31-CECF982825CA}"/>
              </a:ext>
            </a:extLst>
          </p:cNvPr>
          <p:cNvSpPr>
            <a:spLocks noGrp="1"/>
          </p:cNvSpPr>
          <p:nvPr>
            <p:ph type="subTitle" idx="1"/>
          </p:nvPr>
        </p:nvSpPr>
        <p:spPr>
          <a:xfrm>
            <a:off x="2248347" y="2180441"/>
            <a:ext cx="8358693" cy="2438400"/>
          </a:xfrm>
        </p:spPr>
        <p:txBody>
          <a:bodyPr>
            <a:normAutofit lnSpcReduction="10000"/>
          </a:bodyPr>
          <a:lstStyle/>
          <a:p>
            <a:pPr algn="just"/>
            <a:r>
              <a:rPr lang="en-US" sz="2800" dirty="0">
                <a:solidFill>
                  <a:schemeClr val="tx2">
                    <a:lumMod val="40000"/>
                    <a:lumOff val="60000"/>
                  </a:schemeClr>
                </a:solidFill>
              </a:rPr>
              <a:t>So Fehlberg’s methods are an efficient way to obtain an estimate of the local truncation error at each step.   If the error is too large, one can reject the step and repeat the algorithm with a smaller stepsize.  Otherwise one can either keep the same stepsize or choose a larger stepsize for the next step in the integration.</a:t>
            </a:r>
          </a:p>
        </p:txBody>
      </p:sp>
      <p:pic>
        <p:nvPicPr>
          <p:cNvPr id="6" name="Picture 5">
            <a:extLst>
              <a:ext uri="{FF2B5EF4-FFF2-40B4-BE49-F238E27FC236}">
                <a16:creationId xmlns:a16="http://schemas.microsoft.com/office/drawing/2014/main" id="{9A0B7E04-313A-4C16-8B32-FFDAE5CFE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0" y="4322778"/>
            <a:ext cx="1950720" cy="2438400"/>
          </a:xfrm>
          <a:prstGeom prst="rect">
            <a:avLst/>
          </a:prstGeom>
        </p:spPr>
      </p:pic>
      <p:pic>
        <p:nvPicPr>
          <p:cNvPr id="5" name="Audio 4">
            <a:hlinkClick r:id="" action="ppaction://media"/>
            <a:extLst>
              <a:ext uri="{FF2B5EF4-FFF2-40B4-BE49-F238E27FC236}">
                <a16:creationId xmlns:a16="http://schemas.microsoft.com/office/drawing/2014/main" id="{7EC833A6-D64B-4530-B0F4-D14ADF7D5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561082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08946" y="853682"/>
            <a:ext cx="5677854" cy="767690"/>
          </a:xfrm>
        </p:spPr>
        <p:txBody>
          <a:bodyPr/>
          <a:lstStyle/>
          <a:p>
            <a:r>
              <a:rPr lang="en-US" dirty="0"/>
              <a:t>CSCI 3321</a:t>
            </a:r>
          </a:p>
        </p:txBody>
      </p:sp>
      <p:sp>
        <p:nvSpPr>
          <p:cNvPr id="4" name="Rectangle 3"/>
          <p:cNvSpPr/>
          <p:nvPr/>
        </p:nvSpPr>
        <p:spPr>
          <a:xfrm>
            <a:off x="3615661" y="1549811"/>
            <a:ext cx="4572000" cy="1138773"/>
          </a:xfrm>
          <a:prstGeom prst="rect">
            <a:avLst/>
          </a:prstGeom>
        </p:spPr>
        <p:txBody>
          <a:bodyPr>
            <a:spAutoFit/>
          </a:bodyPr>
          <a:lstStyle/>
          <a:p>
            <a:pPr algn="ctr"/>
            <a:r>
              <a:rPr lang="en-US" i="1" dirty="0">
                <a:solidFill>
                  <a:prstClr val="white">
                    <a:lumMod val="85000"/>
                  </a:prstClr>
                </a:solidFill>
                <a:latin typeface="Calibri"/>
              </a:rPr>
              <a:t>Numerical Solution of </a:t>
            </a:r>
          </a:p>
          <a:p>
            <a:pPr algn="ctr"/>
            <a:r>
              <a:rPr lang="en-US" i="1" dirty="0">
                <a:solidFill>
                  <a:prstClr val="white">
                    <a:lumMod val="85000"/>
                  </a:prstClr>
                </a:solidFill>
                <a:latin typeface="Calibri"/>
              </a:rPr>
              <a:t>Ordinary Differential Equations</a:t>
            </a:r>
          </a:p>
          <a:p>
            <a:pPr algn="ctr"/>
            <a:endParaRPr lang="en-US" i="1" dirty="0">
              <a:solidFill>
                <a:prstClr val="white">
                  <a:lumMod val="85000"/>
                </a:prstClr>
              </a:solidFill>
              <a:latin typeface="Calibri"/>
            </a:endParaRPr>
          </a:p>
          <a:p>
            <a:pPr algn="ctr"/>
            <a:r>
              <a:rPr lang="en-US" sz="1400" i="1" dirty="0">
                <a:solidFill>
                  <a:prstClr val="white">
                    <a:lumMod val="85000"/>
                  </a:prstClr>
                </a:solidFill>
                <a:latin typeface="Calibri"/>
              </a:rPr>
              <a:t>Dr. T. Feagin</a:t>
            </a:r>
            <a:endParaRPr lang="en-US" sz="1400" dirty="0">
              <a:solidFill>
                <a:prstClr val="white">
                  <a:lumMod val="85000"/>
                </a:prstClr>
              </a:solidFill>
              <a:latin typeface="Calibri"/>
            </a:endParaRPr>
          </a:p>
        </p:txBody>
      </p:sp>
      <p:sp>
        <p:nvSpPr>
          <p:cNvPr id="6" name="Rectangle 5">
            <a:extLst>
              <a:ext uri="{FF2B5EF4-FFF2-40B4-BE49-F238E27FC236}">
                <a16:creationId xmlns:a16="http://schemas.microsoft.com/office/drawing/2014/main" id="{4C0DEF3C-0AE1-4734-B793-1780A5A414D8}"/>
              </a:ext>
            </a:extLst>
          </p:cNvPr>
          <p:cNvSpPr/>
          <p:nvPr/>
        </p:nvSpPr>
        <p:spPr>
          <a:xfrm>
            <a:off x="3615661" y="4138638"/>
            <a:ext cx="4352533" cy="1169551"/>
          </a:xfrm>
          <a:prstGeom prst="rect">
            <a:avLst/>
          </a:prstGeom>
        </p:spPr>
        <p:txBody>
          <a:bodyPr wrap="square">
            <a:spAutoFit/>
          </a:bodyPr>
          <a:lstStyle/>
          <a:p>
            <a:r>
              <a:rPr lang="en-US" sz="1400" i="1" dirty="0">
                <a:solidFill>
                  <a:schemeClr val="accent1">
                    <a:lumMod val="60000"/>
                    <a:lumOff val="40000"/>
                  </a:schemeClr>
                </a:solidFill>
              </a:rPr>
              <a:t>The next presentation will cover Multistep Methods</a:t>
            </a:r>
          </a:p>
          <a:p>
            <a:r>
              <a:rPr lang="en-US" sz="1400" i="1" dirty="0">
                <a:solidFill>
                  <a:schemeClr val="accent1">
                    <a:lumMod val="60000"/>
                    <a:lumOff val="40000"/>
                  </a:schemeClr>
                </a:solidFill>
              </a:rPr>
              <a:t>which are also covered in the Section 7.3 of the textbook. </a:t>
            </a:r>
          </a:p>
          <a:p>
            <a:r>
              <a:rPr lang="en-US" sz="1400" i="1" dirty="0">
                <a:solidFill>
                  <a:schemeClr val="accent1">
                    <a:lumMod val="60000"/>
                    <a:lumOff val="40000"/>
                  </a:schemeClr>
                </a:solidFill>
              </a:rPr>
              <a:t>So it might be good to look over that part of section 7.3.</a:t>
            </a:r>
            <a:endParaRPr lang="en-US" sz="1400" dirty="0">
              <a:solidFill>
                <a:schemeClr val="accent6">
                  <a:lumMod val="75000"/>
                </a:schemeClr>
              </a:solidFill>
            </a:endParaRPr>
          </a:p>
          <a:p>
            <a:r>
              <a:rPr lang="en-US" sz="1400" i="1" dirty="0">
                <a:solidFill>
                  <a:schemeClr val="accent1">
                    <a:lumMod val="60000"/>
                    <a:lumOff val="40000"/>
                  </a:schemeClr>
                </a:solidFill>
              </a:rPr>
              <a:t>That next presentation will be available soon.</a:t>
            </a:r>
          </a:p>
          <a:p>
            <a:endParaRPr lang="en-US" sz="1400" dirty="0">
              <a:solidFill>
                <a:schemeClr val="accent1">
                  <a:lumMod val="60000"/>
                  <a:lumOff val="40000"/>
                </a:schemeClr>
              </a:solidFill>
            </a:endParaRPr>
          </a:p>
        </p:txBody>
      </p:sp>
      <p:sp>
        <p:nvSpPr>
          <p:cNvPr id="9" name="Rectangle 8">
            <a:extLst>
              <a:ext uri="{FF2B5EF4-FFF2-40B4-BE49-F238E27FC236}">
                <a16:creationId xmlns:a16="http://schemas.microsoft.com/office/drawing/2014/main" id="{8871C468-5F95-4166-9D69-BE9C21F4A5FC}"/>
              </a:ext>
            </a:extLst>
          </p:cNvPr>
          <p:cNvSpPr/>
          <p:nvPr/>
        </p:nvSpPr>
        <p:spPr>
          <a:xfrm>
            <a:off x="3615661" y="2907659"/>
            <a:ext cx="5137842" cy="954107"/>
          </a:xfrm>
          <a:prstGeom prst="rect">
            <a:avLst/>
          </a:prstGeom>
        </p:spPr>
        <p:txBody>
          <a:bodyPr wrap="square">
            <a:spAutoFit/>
          </a:bodyPr>
          <a:lstStyle/>
          <a:p>
            <a:r>
              <a:rPr lang="en-US" sz="1400" i="1" dirty="0">
                <a:solidFill>
                  <a:schemeClr val="accent1">
                    <a:lumMod val="60000"/>
                    <a:lumOff val="40000"/>
                  </a:schemeClr>
                </a:solidFill>
              </a:rPr>
              <a:t>If you have any questions or comments about the material in this presentation, please send them to me in an email.  I will gather the questions and answers over the next few days and then send them to each member of the class.</a:t>
            </a:r>
            <a:endParaRPr lang="en-US" sz="1400" dirty="0">
              <a:solidFill>
                <a:schemeClr val="accent1">
                  <a:lumMod val="60000"/>
                  <a:lumOff val="40000"/>
                </a:schemeClr>
              </a:solidFill>
            </a:endParaRPr>
          </a:p>
        </p:txBody>
      </p:sp>
      <p:pic>
        <p:nvPicPr>
          <p:cNvPr id="5" name="Audio 4">
            <a:hlinkClick r:id="" action="ppaction://media"/>
            <a:extLst>
              <a:ext uri="{FF2B5EF4-FFF2-40B4-BE49-F238E27FC236}">
                <a16:creationId xmlns:a16="http://schemas.microsoft.com/office/drawing/2014/main" id="{1ADE0CBC-8529-47D6-93D7-4E144A0D6C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5429156"/>
      </p:ext>
    </p:extLst>
  </p:cSld>
  <p:clrMapOvr>
    <a:masterClrMapping/>
  </p:clrMapOvr>
  <p:transition advTm="43650">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566</Words>
  <Application>Microsoft Office PowerPoint</Application>
  <PresentationFormat>Widescreen</PresentationFormat>
  <Paragraphs>62</Paragraphs>
  <Slides>7</Slides>
  <Notes>0</Notes>
  <HiddenSlides>0</HiddenSlides>
  <MMClips>7</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4" baseType="lpstr">
      <vt:lpstr>Arial</vt:lpstr>
      <vt:lpstr>Calibri</vt:lpstr>
      <vt:lpstr>Cambria</vt:lpstr>
      <vt:lpstr>Cambria Math</vt:lpstr>
      <vt:lpstr>Franklin Gothic Book</vt:lpstr>
      <vt:lpstr>1_Office Theme</vt:lpstr>
      <vt:lpstr>Equation</vt:lpstr>
      <vt:lpstr>This presentation (NSODE7.3a) covers the topic of  Adaptive Runge-Kutta methods from section 7.3 in our textbook</vt:lpstr>
      <vt:lpstr>PowerPoint Presentation</vt:lpstr>
      <vt:lpstr>Runge-Kutta-Fehlberg Methods</vt:lpstr>
      <vt:lpstr>Runge-Kutta-Fehlberg Methods</vt:lpstr>
      <vt:lpstr>Runge-Kutta-Fehlberg Methods</vt:lpstr>
      <vt:lpstr>Runge-Kutta-Fehlberg Methods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NoName Feagin</dc:creator>
  <cp:lastModifiedBy>Feagin, Terry</cp:lastModifiedBy>
  <cp:revision>65</cp:revision>
  <dcterms:created xsi:type="dcterms:W3CDTF">2020-03-17T03:34:51Z</dcterms:created>
  <dcterms:modified xsi:type="dcterms:W3CDTF">2021-04-02T18:27:07Z</dcterms:modified>
</cp:coreProperties>
</file>