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84" r:id="rId2"/>
    <p:sldId id="271" r:id="rId3"/>
    <p:sldId id="285" r:id="rId4"/>
    <p:sldId id="286" r:id="rId5"/>
    <p:sldId id="287" r:id="rId6"/>
    <p:sldId id="288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2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9426-123B-4CAF-B33C-3F47CE2A17AC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55CB-3AFE-442E-BD11-20600D3A1C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2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55221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6054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77119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47367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38117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04625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63821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84551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3500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89320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9864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F3CE-9F9F-4068-BC58-DD10B07BD9AF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media2.m4a"/><Relationship Id="rId7" Type="http://schemas.openxmlformats.org/officeDocument/2006/relationships/oleObject" Target="../embeddings/oleObject2.bin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11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60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10" Type="http://schemas.openxmlformats.org/officeDocument/2006/relationships/image" Target="../media/image2.png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C1D2-BDB7-4E3E-B1A6-1A4FCC8A8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074" y="1407412"/>
            <a:ext cx="10363200" cy="147002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This presentation (NSODE7.3b) covers the topic of </a:t>
            </a:r>
            <a:br>
              <a:rPr lang="en-US" sz="22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Multistep Methods</a:t>
            </a:r>
            <a:br>
              <a:rPr lang="en-US" sz="22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from section 7.3 and 7.5 in our textbook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18AB0-CC4C-4D65-9F6B-35A84BBE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3739" y="3103401"/>
            <a:ext cx="9048307" cy="132805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If you missed them, please download and view the earlier presentations on the numerical solution of ordinary differential equations </a:t>
            </a:r>
          </a:p>
          <a:p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NSODE7.1, NSODE7.2a, NSODE7.2b, and NSODE7.3a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E64269F-C303-4B19-8D05-39FE012B1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943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2293304" y="428129"/>
            <a:ext cx="7605391" cy="951127"/>
          </a:xfrm>
          <a:prstGeom prst="rect">
            <a:avLst/>
          </a:prstGeom>
        </p:spPr>
        <p:txBody>
          <a:bodyPr vert="horz" anchor="ctr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       Multistep Methods </a:t>
            </a:r>
          </a:p>
          <a:p>
            <a:pPr algn="ctr">
              <a:defRPr/>
            </a:pPr>
            <a:r>
              <a:rPr lang="en-US" sz="4400" cap="none" dirty="0">
                <a:solidFill>
                  <a:schemeClr val="bg2"/>
                </a:solidFill>
              </a:rPr>
              <a:t>Adams-Bashforth-Adams-Moulton Methods 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C7F7A4-05A1-4CC2-9B6E-9DC102338E9E}"/>
              </a:ext>
            </a:extLst>
          </p:cNvPr>
          <p:cNvSpPr txBox="1"/>
          <p:nvPr/>
        </p:nvSpPr>
        <p:spPr>
          <a:xfrm>
            <a:off x="7632652" y="2247072"/>
            <a:ext cx="3254961" cy="14773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Multistep methods use information about the solution that is  available from certain previous steps as well as information in the current step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840A8A-9C7B-4758-95A1-13ED05BA9F48}"/>
              </a:ext>
            </a:extLst>
          </p:cNvPr>
          <p:cNvSpPr/>
          <p:nvPr/>
        </p:nvSpPr>
        <p:spPr>
          <a:xfrm>
            <a:off x="1156986" y="2247072"/>
            <a:ext cx="2977060" cy="14773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single-step method only uses information that is internal to the current step in the integration of the ordinary differential equation </a:t>
            </a: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F6C98C9B-6C39-4038-A9C9-66E82833C0B3}"/>
              </a:ext>
            </a:extLst>
          </p:cNvPr>
          <p:cNvSpPr txBox="1">
            <a:spLocks/>
          </p:cNvSpPr>
          <p:nvPr/>
        </p:nvSpPr>
        <p:spPr bwMode="auto">
          <a:xfrm>
            <a:off x="666918" y="4051345"/>
            <a:ext cx="4757051" cy="23785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dirty="0"/>
          </a:p>
        </p:txBody>
      </p:sp>
      <p:grpSp>
        <p:nvGrpSpPr>
          <p:cNvPr id="12" name="Group 39">
            <a:extLst>
              <a:ext uri="{FF2B5EF4-FFF2-40B4-BE49-F238E27FC236}">
                <a16:creationId xmlns:a16="http://schemas.microsoft.com/office/drawing/2014/main" id="{31EDDCF1-6BB0-4B45-86A0-79A812C79CBD}"/>
              </a:ext>
            </a:extLst>
          </p:cNvPr>
          <p:cNvGrpSpPr>
            <a:grpSpLocks/>
          </p:cNvGrpSpPr>
          <p:nvPr/>
        </p:nvGrpSpPr>
        <p:grpSpPr bwMode="auto">
          <a:xfrm>
            <a:off x="1110589" y="4185963"/>
            <a:ext cx="4114800" cy="2223116"/>
            <a:chOff x="1828800" y="2238375"/>
            <a:chExt cx="5303838" cy="3632413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8525D78E-B0F2-4DA3-993E-6BDE5E885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650" y="2379663"/>
              <a:ext cx="0" cy="1541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42C608BA-A063-4BB3-8396-497A6D865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388" y="2297113"/>
              <a:ext cx="0" cy="1631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D7194833-86E1-4198-8BAD-6F1FF6600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4575" y="2397125"/>
              <a:ext cx="0" cy="1539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3F1075A1-D1CF-4B6C-8CF1-202DE67617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2763" y="2681288"/>
              <a:ext cx="0" cy="1252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66AD5822-7F62-4C3E-A50A-464D7AFF6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238" y="2976563"/>
              <a:ext cx="0" cy="9667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DD44F179-4271-4836-AB7D-608B6A8B9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6600" y="3025775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C47E3E4B-1B79-4598-9684-3C4A6B776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6025" y="2865438"/>
              <a:ext cx="0" cy="1082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Line 11">
              <a:extLst>
                <a:ext uri="{FF2B5EF4-FFF2-40B4-BE49-F238E27FC236}">
                  <a16:creationId xmlns:a16="http://schemas.microsoft.com/office/drawing/2014/main" id="{AC9B26BA-0524-4EC9-8253-13CFEECD5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5788" y="3959225"/>
              <a:ext cx="5276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389DFC8-E58C-4ED7-8648-9C25978FF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2238375"/>
              <a:ext cx="4794250" cy="885825"/>
            </a:xfrm>
            <a:custGeom>
              <a:avLst/>
              <a:gdLst>
                <a:gd name="T0" fmla="*/ 0 w 3020"/>
                <a:gd name="T1" fmla="*/ 2147483646 h 558"/>
                <a:gd name="T2" fmla="*/ 2147483646 w 3020"/>
                <a:gd name="T3" fmla="*/ 2147483646 h 558"/>
                <a:gd name="T4" fmla="*/ 2147483646 w 3020"/>
                <a:gd name="T5" fmla="*/ 2147483646 h 558"/>
                <a:gd name="T6" fmla="*/ 2147483646 w 3020"/>
                <a:gd name="T7" fmla="*/ 2147483646 h 5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20"/>
                <a:gd name="T13" fmla="*/ 0 h 558"/>
                <a:gd name="T14" fmla="*/ 3020 w 3020"/>
                <a:gd name="T15" fmla="*/ 558 h 5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20" h="558">
                  <a:moveTo>
                    <a:pt x="0" y="179"/>
                  </a:moveTo>
                  <a:cubicBezTo>
                    <a:pt x="316" y="89"/>
                    <a:pt x="633" y="0"/>
                    <a:pt x="996" y="56"/>
                  </a:cubicBezTo>
                  <a:cubicBezTo>
                    <a:pt x="1359" y="112"/>
                    <a:pt x="1844" y="476"/>
                    <a:pt x="2181" y="517"/>
                  </a:cubicBezTo>
                  <a:cubicBezTo>
                    <a:pt x="2518" y="558"/>
                    <a:pt x="2880" y="339"/>
                    <a:pt x="3020" y="3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4">
              <a:extLst>
                <a:ext uri="{FF2B5EF4-FFF2-40B4-BE49-F238E27FC236}">
                  <a16:creationId xmlns:a16="http://schemas.microsoft.com/office/drawing/2014/main" id="{40FE5993-9E9E-4625-9E2C-B054822035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363" y="5124450"/>
              <a:ext cx="3800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Text Box 15">
              <a:extLst>
                <a:ext uri="{FF2B5EF4-FFF2-40B4-BE49-F238E27FC236}">
                  <a16:creationId xmlns:a16="http://schemas.microsoft.com/office/drawing/2014/main" id="{6D2E7173-60FA-4E0B-A094-B2455002B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8850" y="5267326"/>
              <a:ext cx="2204074" cy="60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h -  the stepsize</a:t>
              </a:r>
            </a:p>
          </p:txBody>
        </p:sp>
        <p:sp>
          <p:nvSpPr>
            <p:cNvPr id="27" name="Text Box 16">
              <a:extLst>
                <a:ext uri="{FF2B5EF4-FFF2-40B4-BE49-F238E27FC236}">
                  <a16:creationId xmlns:a16="http://schemas.microsoft.com/office/drawing/2014/main" id="{8C39C43D-1C3D-4D4A-93E1-1D2235A9F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5687" y="3981450"/>
              <a:ext cx="459114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t</a:t>
              </a:r>
              <a:r>
                <a:rPr lang="en-US" altLang="en-US" sz="2000" baseline="-25000" dirty="0">
                  <a:solidFill>
                    <a:schemeClr val="bg1"/>
                  </a:solidFill>
                </a:rPr>
                <a:t>0</a:t>
              </a:r>
              <a:endParaRPr lang="en-US" alt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CC6B6040-D915-4E57-9EC2-15F412822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663" y="3981450"/>
              <a:ext cx="884754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t</a:t>
              </a:r>
              <a:r>
                <a:rPr lang="en-US" altLang="en-US" sz="2000" baseline="-25000" dirty="0">
                  <a:solidFill>
                    <a:schemeClr val="bg1"/>
                  </a:solidFill>
                </a:rPr>
                <a:t>0</a:t>
              </a:r>
              <a:r>
                <a:rPr lang="en-US" altLang="en-US" sz="1800" dirty="0">
                  <a:solidFill>
                    <a:schemeClr val="bg1"/>
                  </a:solidFill>
                </a:rPr>
                <a:t>+ </a:t>
              </a:r>
              <a:r>
                <a:rPr lang="en-US" altLang="en-US" sz="20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29" name="Line 18">
              <a:extLst>
                <a:ext uri="{FF2B5EF4-FFF2-40B4-BE49-F238E27FC236}">
                  <a16:creationId xmlns:a16="http://schemas.microsoft.com/office/drawing/2014/main" id="{79C33D2F-68BF-4885-A186-E493C63A10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3650" y="4713288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Line 19">
              <a:extLst>
                <a:ext uri="{FF2B5EF4-FFF2-40B4-BE49-F238E27FC236}">
                  <a16:creationId xmlns:a16="http://schemas.microsoft.com/office/drawing/2014/main" id="{9744ABF2-754D-4FB4-9C17-6CC254441E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91263" y="4708525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aphicFrame>
        <p:nvGraphicFramePr>
          <p:cNvPr id="31" name="Object 4">
            <a:extLst>
              <a:ext uri="{FF2B5EF4-FFF2-40B4-BE49-F238E27FC236}">
                <a16:creationId xmlns:a16="http://schemas.microsoft.com/office/drawing/2014/main" id="{581D1F9B-2E44-43D9-95C0-60ECDE8A8C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804082"/>
              </p:ext>
            </p:extLst>
          </p:nvPr>
        </p:nvGraphicFramePr>
        <p:xfrm>
          <a:off x="1230033" y="4054521"/>
          <a:ext cx="330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5" imgW="165028" imgH="228501" progId="Equation.3">
                  <p:embed/>
                </p:oleObj>
              </mc:Choice>
              <mc:Fallback>
                <p:oleObj name="Equation" r:id="rId5" imgW="165028" imgH="228501" progId="Equation.3">
                  <p:embed/>
                  <p:pic>
                    <p:nvPicPr>
                      <p:cNvPr id="42" name="Object 4">
                        <a:extLst>
                          <a:ext uri="{FF2B5EF4-FFF2-40B4-BE49-F238E27FC236}">
                            <a16:creationId xmlns:a16="http://schemas.microsoft.com/office/drawing/2014/main" id="{5546F182-A3A3-479B-9E3E-7C8270C537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033" y="4054521"/>
                        <a:ext cx="330200" cy="4572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">
            <a:extLst>
              <a:ext uri="{FF2B5EF4-FFF2-40B4-BE49-F238E27FC236}">
                <a16:creationId xmlns:a16="http://schemas.microsoft.com/office/drawing/2014/main" id="{69C6245D-72A0-4322-8CCD-641B8B6FEF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802564"/>
              </p:ext>
            </p:extLst>
          </p:nvPr>
        </p:nvGraphicFramePr>
        <p:xfrm>
          <a:off x="4435475" y="4060825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7" imgW="177646" imgH="228402" progId="Equation.3">
                  <p:embed/>
                </p:oleObj>
              </mc:Choice>
              <mc:Fallback>
                <p:oleObj name="Equation" r:id="rId7" imgW="177646" imgH="228402" progId="Equation.3">
                  <p:embed/>
                  <p:pic>
                    <p:nvPicPr>
                      <p:cNvPr id="43" name="Object 5">
                        <a:extLst>
                          <a:ext uri="{FF2B5EF4-FFF2-40B4-BE49-F238E27FC236}">
                            <a16:creationId xmlns:a16="http://schemas.microsoft.com/office/drawing/2014/main" id="{79B8B3F0-3C89-41DB-98E8-3B64E8E152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75" y="4060825"/>
                        <a:ext cx="355600" cy="4572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3C94BD7-91C4-4367-9E1B-2AF58D0B5B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0634" y="4061059"/>
            <a:ext cx="5687499" cy="233691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33" name="Text Box 15">
            <a:extLst>
              <a:ext uri="{FF2B5EF4-FFF2-40B4-BE49-F238E27FC236}">
                <a16:creationId xmlns:a16="http://schemas.microsoft.com/office/drawing/2014/main" id="{B3F6FDFF-74A3-4225-917D-0813BB3C1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171" y="6085913"/>
            <a:ext cx="1204753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h -  the stepsize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9787AF-D444-4AC6-AAFE-69A19FD243FE}"/>
              </a:ext>
            </a:extLst>
          </p:cNvPr>
          <p:cNvCxnSpPr>
            <a:cxnSpLocks/>
          </p:cNvCxnSpPr>
          <p:nvPr/>
        </p:nvCxnSpPr>
        <p:spPr>
          <a:xfrm flipV="1">
            <a:off x="10655270" y="5543932"/>
            <a:ext cx="48243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8D07B67-233F-40B9-A108-78185515A63F}"/>
              </a:ext>
            </a:extLst>
          </p:cNvPr>
          <p:cNvCxnSpPr>
            <a:cxnSpLocks/>
          </p:cNvCxnSpPr>
          <p:nvPr/>
        </p:nvCxnSpPr>
        <p:spPr>
          <a:xfrm flipH="1">
            <a:off x="10634013" y="5543928"/>
            <a:ext cx="4188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249B406-3B2C-430D-9842-0CF814EE6EE1}"/>
              </a:ext>
            </a:extLst>
          </p:cNvPr>
          <p:cNvSpPr/>
          <p:nvPr/>
        </p:nvSpPr>
        <p:spPr>
          <a:xfrm>
            <a:off x="10754405" y="5212894"/>
            <a:ext cx="404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/>
              <a:t>h</a:t>
            </a:r>
            <a:endParaRPr lang="en-US" sz="1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FDCFAC-A3DF-4AEF-9113-56EFC2BEBB03}"/>
              </a:ext>
            </a:extLst>
          </p:cNvPr>
          <p:cNvSpPr/>
          <p:nvPr/>
        </p:nvSpPr>
        <p:spPr>
          <a:xfrm>
            <a:off x="10586160" y="4148294"/>
            <a:ext cx="741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</a:t>
            </a:r>
          </a:p>
          <a:p>
            <a:r>
              <a:rPr lang="en-US" sz="1200" dirty="0"/>
              <a:t>current</a:t>
            </a:r>
          </a:p>
          <a:p>
            <a:r>
              <a:rPr lang="en-US" sz="1200" dirty="0"/>
              <a:t>step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A8EF59-2223-4904-9F8C-E1F13D2C6DC9}"/>
              </a:ext>
            </a:extLst>
          </p:cNvPr>
          <p:cNvSpPr/>
          <p:nvPr/>
        </p:nvSpPr>
        <p:spPr>
          <a:xfrm>
            <a:off x="8534151" y="4615839"/>
            <a:ext cx="16410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previous steps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3077944-6FDA-4A33-BBD4-B32BDF6B8BDD}"/>
              </a:ext>
            </a:extLst>
          </p:cNvPr>
          <p:cNvSpPr/>
          <p:nvPr/>
        </p:nvSpPr>
        <p:spPr>
          <a:xfrm rot="398869">
            <a:off x="9159677" y="4975482"/>
            <a:ext cx="133177" cy="276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30510EE1-1032-4101-94FF-D72F4E5E94EF}"/>
              </a:ext>
            </a:extLst>
          </p:cNvPr>
          <p:cNvSpPr/>
          <p:nvPr/>
        </p:nvSpPr>
        <p:spPr>
          <a:xfrm rot="18464298">
            <a:off x="10070928" y="4762820"/>
            <a:ext cx="133177" cy="276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43FAB749-75EC-4A7D-A220-00B89B467109}"/>
              </a:ext>
            </a:extLst>
          </p:cNvPr>
          <p:cNvSpPr/>
          <p:nvPr/>
        </p:nvSpPr>
        <p:spPr>
          <a:xfrm rot="3615699">
            <a:off x="8166361" y="4766243"/>
            <a:ext cx="109761" cy="276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D001BD-11B3-4612-80AD-75923E1BDA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20514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2401780" y="113988"/>
            <a:ext cx="7967115" cy="951127"/>
          </a:xfrm>
          <a:prstGeom prst="rect">
            <a:avLst/>
          </a:prstGeom>
        </p:spPr>
        <p:txBody>
          <a:bodyPr vert="horz" anchor="ctr"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>
              <a:defRPr/>
            </a:pPr>
            <a:r>
              <a:rPr lang="en-US" sz="4400" cap="none" dirty="0">
                <a:solidFill>
                  <a:schemeClr val="bg2"/>
                </a:solidFill>
              </a:rPr>
              <a:t>Adams-Bashforth-Adams-Moulton Methods </a:t>
            </a:r>
            <a:endParaRPr lang="en-US" sz="44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C7F7A4-05A1-4CC2-9B6E-9DC102338E9E}"/>
                  </a:ext>
                </a:extLst>
              </p:cNvPr>
              <p:cNvSpPr txBox="1"/>
              <p:nvPr/>
            </p:nvSpPr>
            <p:spPr>
              <a:xfrm>
                <a:off x="1779777" y="1127418"/>
                <a:ext cx="9041003" cy="272632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The Adams-Bashforth Predictor Formula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+…</m:t>
                        </m:r>
                      </m:e>
                    </m:d>
                  </m:oMath>
                </a14:m>
                <a:endParaRPr lang="en-US" sz="2000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 55/24,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 -59/24,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=37/24,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=-3/8  for 4</a:t>
                </a:r>
                <a:r>
                  <a:rPr lang="en-US" baseline="300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th</a:t>
                </a:r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order   (see p.347 in text)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The Adams-Moulton Corrector Formula</a:t>
                </a:r>
                <a:endParaRPr lang="en-US" sz="2000" dirty="0">
                  <a:solidFill>
                    <a:schemeClr val="accent6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+…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=3/8,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=19/24,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=-5/24,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=1/24 for 4</a:t>
                </a:r>
                <a:r>
                  <a:rPr lang="en-US" baseline="300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th</a:t>
                </a:r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order     (see p.348 in text)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C7F7A4-05A1-4CC2-9B6E-9DC102338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777" y="1127418"/>
                <a:ext cx="9041003" cy="2726324"/>
              </a:xfrm>
              <a:prstGeom prst="rect">
                <a:avLst/>
              </a:prstGeom>
              <a:blipFill>
                <a:blip r:embed="rId4"/>
                <a:stretch>
                  <a:fillRect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3C94BD7-91C4-4367-9E1B-2AF58D0B5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590" y="4273726"/>
            <a:ext cx="5687499" cy="233691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33" name="Text Box 15">
            <a:extLst>
              <a:ext uri="{FF2B5EF4-FFF2-40B4-BE49-F238E27FC236}">
                <a16:creationId xmlns:a16="http://schemas.microsoft.com/office/drawing/2014/main" id="{B3F6FDFF-74A3-4225-917D-0813BB3C1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6127" y="6298580"/>
            <a:ext cx="1204753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h -  the stepsize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9787AF-D444-4AC6-AAFE-69A19FD243FE}"/>
              </a:ext>
            </a:extLst>
          </p:cNvPr>
          <p:cNvCxnSpPr>
            <a:cxnSpLocks/>
          </p:cNvCxnSpPr>
          <p:nvPr/>
        </p:nvCxnSpPr>
        <p:spPr>
          <a:xfrm flipV="1">
            <a:off x="8486226" y="5756599"/>
            <a:ext cx="48243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8D07B67-233F-40B9-A108-78185515A63F}"/>
              </a:ext>
            </a:extLst>
          </p:cNvPr>
          <p:cNvCxnSpPr>
            <a:cxnSpLocks/>
          </p:cNvCxnSpPr>
          <p:nvPr/>
        </p:nvCxnSpPr>
        <p:spPr>
          <a:xfrm flipH="1">
            <a:off x="8464969" y="5756595"/>
            <a:ext cx="4188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249B406-3B2C-430D-9842-0CF814EE6EE1}"/>
              </a:ext>
            </a:extLst>
          </p:cNvPr>
          <p:cNvSpPr/>
          <p:nvPr/>
        </p:nvSpPr>
        <p:spPr>
          <a:xfrm>
            <a:off x="8585361" y="5425561"/>
            <a:ext cx="404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/>
              <a:t>h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A11BF33-8317-4AAB-AFBC-525359CBD279}"/>
                  </a:ext>
                </a:extLst>
              </p:cNvPr>
              <p:cNvSpPr/>
              <p:nvPr/>
            </p:nvSpPr>
            <p:spPr>
              <a:xfrm>
                <a:off x="8472906" y="4622746"/>
                <a:ext cx="72250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A11BF33-8317-4AAB-AFBC-525359CBD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906" y="4622746"/>
                <a:ext cx="722505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1870A2-2666-431C-8E66-75F42CA3564A}"/>
                  </a:ext>
                </a:extLst>
              </p:cNvPr>
              <p:cNvSpPr/>
              <p:nvPr/>
            </p:nvSpPr>
            <p:spPr>
              <a:xfrm>
                <a:off x="8585361" y="4370635"/>
                <a:ext cx="72090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11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1870A2-2666-431C-8E66-75F42CA35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61" y="4370635"/>
                <a:ext cx="720903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68A741A-C650-496A-A77F-8A8ED03EC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2CCBF5-C15E-44A9-8614-79301878CA38}"/>
              </a:ext>
            </a:extLst>
          </p:cNvPr>
          <p:cNvCxnSpPr>
            <a:cxnSpLocks/>
          </p:cNvCxnSpPr>
          <p:nvPr/>
        </p:nvCxnSpPr>
        <p:spPr>
          <a:xfrm>
            <a:off x="2126512" y="2026687"/>
            <a:ext cx="2402958" cy="991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114393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2401780" y="113988"/>
            <a:ext cx="7967115" cy="951127"/>
          </a:xfrm>
          <a:prstGeom prst="rect">
            <a:avLst/>
          </a:prstGeom>
        </p:spPr>
        <p:txBody>
          <a:bodyPr vert="horz" anchor="ctr"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>
              <a:defRPr/>
            </a:pPr>
            <a:r>
              <a:rPr lang="en-US" sz="4400" cap="none" dirty="0">
                <a:solidFill>
                  <a:schemeClr val="bg2"/>
                </a:solidFill>
              </a:rPr>
              <a:t>Adams-Bashforth-Adams-Moulton Methods </a:t>
            </a:r>
            <a:endParaRPr lang="en-US" sz="44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C7F7A4-05A1-4CC2-9B6E-9DC102338E9E}"/>
                  </a:ext>
                </a:extLst>
              </p:cNvPr>
              <p:cNvSpPr txBox="1"/>
              <p:nvPr/>
            </p:nvSpPr>
            <p:spPr>
              <a:xfrm>
                <a:off x="1779777" y="1127418"/>
                <a:ext cx="9041003" cy="272632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The Adams-Bashforth Predictor Formula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+…</m:t>
                        </m:r>
                      </m:e>
                    </m:d>
                  </m:oMath>
                </a14:m>
                <a:endParaRPr lang="en-US" sz="2000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 55/24,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 -59/24,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=37/24,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=-3/8  for 4</a:t>
                </a:r>
                <a:r>
                  <a:rPr lang="en-US" baseline="300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th</a:t>
                </a:r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order   (see p.347 in text)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The Adams-Moulton Corrector Formula</a:t>
                </a:r>
                <a:endParaRPr lang="en-US" sz="2000" dirty="0">
                  <a:solidFill>
                    <a:schemeClr val="accent6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  <m:r>
                          <a:rPr lang="en-US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+…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=3/8,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=19/24,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=-5/24,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=1/24 for 4</a:t>
                </a:r>
                <a:r>
                  <a:rPr lang="en-US" baseline="300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th</a:t>
                </a:r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order     (see p.348 in text)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C7F7A4-05A1-4CC2-9B6E-9DC102338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777" y="1127418"/>
                <a:ext cx="9041003" cy="2726324"/>
              </a:xfrm>
              <a:prstGeom prst="rect">
                <a:avLst/>
              </a:prstGeom>
              <a:blipFill>
                <a:blip r:embed="rId4"/>
                <a:stretch>
                  <a:fillRect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9787AF-D444-4AC6-AAFE-69A19FD243FE}"/>
              </a:ext>
            </a:extLst>
          </p:cNvPr>
          <p:cNvCxnSpPr>
            <a:cxnSpLocks/>
          </p:cNvCxnSpPr>
          <p:nvPr/>
        </p:nvCxnSpPr>
        <p:spPr>
          <a:xfrm flipV="1">
            <a:off x="8486226" y="5756599"/>
            <a:ext cx="48243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8D07B67-233F-40B9-A108-78185515A63F}"/>
              </a:ext>
            </a:extLst>
          </p:cNvPr>
          <p:cNvCxnSpPr>
            <a:cxnSpLocks/>
          </p:cNvCxnSpPr>
          <p:nvPr/>
        </p:nvCxnSpPr>
        <p:spPr>
          <a:xfrm flipH="1">
            <a:off x="8464969" y="5756595"/>
            <a:ext cx="4188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249B406-3B2C-430D-9842-0CF814EE6EE1}"/>
              </a:ext>
            </a:extLst>
          </p:cNvPr>
          <p:cNvSpPr/>
          <p:nvPr/>
        </p:nvSpPr>
        <p:spPr>
          <a:xfrm>
            <a:off x="8585361" y="5425561"/>
            <a:ext cx="404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/>
              <a:t>h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A11BF33-8317-4AAB-AFBC-525359CBD279}"/>
                  </a:ext>
                </a:extLst>
              </p:cNvPr>
              <p:cNvSpPr/>
              <p:nvPr/>
            </p:nvSpPr>
            <p:spPr>
              <a:xfrm>
                <a:off x="8472906" y="4622746"/>
                <a:ext cx="72250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A11BF33-8317-4AAB-AFBC-525359CBD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906" y="4622746"/>
                <a:ext cx="722505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1870A2-2666-431C-8E66-75F42CA3564A}"/>
                  </a:ext>
                </a:extLst>
              </p:cNvPr>
              <p:cNvSpPr/>
              <p:nvPr/>
            </p:nvSpPr>
            <p:spPr>
              <a:xfrm>
                <a:off x="8585361" y="4370635"/>
                <a:ext cx="72090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11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1870A2-2666-431C-8E66-75F42CA35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61" y="4370635"/>
                <a:ext cx="720903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D569D0B-1A7D-458B-A527-B54DBE0A8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9777" y="4048125"/>
            <a:ext cx="4667250" cy="2657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5E7F2-DF49-4313-A5FB-49C491F8CB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0862" y="4048124"/>
            <a:ext cx="3409950" cy="26687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8C0D98-F257-4F89-A0FA-E3EEAAF1BB98}"/>
              </a:ext>
            </a:extLst>
          </p:cNvPr>
          <p:cNvSpPr/>
          <p:nvPr/>
        </p:nvSpPr>
        <p:spPr>
          <a:xfrm>
            <a:off x="7472130" y="4125445"/>
            <a:ext cx="263014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79646">
                    <a:lumMod val="75000"/>
                  </a:srgbClr>
                </a:solidFill>
              </a:rPr>
              <a:t>Corrector</a:t>
            </a:r>
          </a:p>
          <a:p>
            <a:r>
              <a:rPr lang="en-US" dirty="0">
                <a:solidFill>
                  <a:schemeClr val="tx2"/>
                </a:solidFill>
              </a:rPr>
              <a:t>provides a more accurate</a:t>
            </a:r>
          </a:p>
          <a:p>
            <a:r>
              <a:rPr lang="en-US" dirty="0">
                <a:solidFill>
                  <a:schemeClr val="tx2"/>
                </a:solidFill>
              </a:rPr>
              <a:t>value  at </a:t>
            </a:r>
            <a:r>
              <a:rPr lang="en-US" dirty="0" err="1">
                <a:solidFill>
                  <a:schemeClr val="tx2"/>
                </a:solidFill>
              </a:rPr>
              <a:t>t+h</a:t>
            </a:r>
            <a:r>
              <a:rPr lang="en-US" dirty="0">
                <a:solidFill>
                  <a:schemeClr val="tx2"/>
                </a:solidFill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582F27-54FA-463A-9428-177BE18EF619}"/>
              </a:ext>
            </a:extLst>
          </p:cNvPr>
          <p:cNvSpPr/>
          <p:nvPr/>
        </p:nvSpPr>
        <p:spPr>
          <a:xfrm>
            <a:off x="2201955" y="4133925"/>
            <a:ext cx="2656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Predictor </a:t>
            </a:r>
          </a:p>
          <a:p>
            <a:r>
              <a:rPr lang="en-US" dirty="0">
                <a:solidFill>
                  <a:schemeClr val="tx2"/>
                </a:solidFill>
              </a:rPr>
              <a:t>provides a tentative value        for the solution at </a:t>
            </a:r>
            <a:r>
              <a:rPr lang="en-US" dirty="0" err="1">
                <a:solidFill>
                  <a:schemeClr val="tx2"/>
                </a:solidFill>
              </a:rPr>
              <a:t>t+h</a:t>
            </a:r>
            <a:r>
              <a:rPr lang="en-US" dirty="0">
                <a:solidFill>
                  <a:schemeClr val="tx2"/>
                </a:solidFill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411DD718-FDB0-4E29-A4F3-9377A0F30727}"/>
              </a:ext>
            </a:extLst>
          </p:cNvPr>
          <p:cNvSpPr/>
          <p:nvPr/>
        </p:nvSpPr>
        <p:spPr>
          <a:xfrm rot="16200000">
            <a:off x="4564651" y="5129230"/>
            <a:ext cx="205029" cy="2465698"/>
          </a:xfrm>
          <a:prstGeom prst="leftBr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ADD94C30-85E9-4F22-BBF6-50A9EB1C1E69}"/>
              </a:ext>
            </a:extLst>
          </p:cNvPr>
          <p:cNvSpPr/>
          <p:nvPr/>
        </p:nvSpPr>
        <p:spPr>
          <a:xfrm rot="16200000">
            <a:off x="9284156" y="5515119"/>
            <a:ext cx="159483" cy="1845781"/>
          </a:xfrm>
          <a:prstGeom prst="leftBr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BF202E-DB76-42D5-BBD0-E3BDAC083A16}"/>
              </a:ext>
            </a:extLst>
          </p:cNvPr>
          <p:cNvSpPr txBox="1"/>
          <p:nvPr/>
        </p:nvSpPr>
        <p:spPr>
          <a:xfrm>
            <a:off x="3614261" y="6428601"/>
            <a:ext cx="2285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The formula involves these points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B322B0-2511-44A1-8755-12F1155BF24F}"/>
              </a:ext>
            </a:extLst>
          </p:cNvPr>
          <p:cNvSpPr txBox="1"/>
          <p:nvPr/>
        </p:nvSpPr>
        <p:spPr>
          <a:xfrm>
            <a:off x="8186630" y="6451498"/>
            <a:ext cx="2285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The formula involves these points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B365598-54C8-4DB8-B481-E6E813348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82715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1863359" y="520030"/>
            <a:ext cx="8716932" cy="951127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>
              <a:defRPr/>
            </a:pPr>
            <a:r>
              <a:rPr lang="en-US" sz="4400" cap="none" dirty="0">
                <a:solidFill>
                  <a:schemeClr val="bg2"/>
                </a:solidFill>
              </a:rPr>
              <a:t>A Comparison of the Three Methods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C7F7A4-05A1-4CC2-9B6E-9DC102338E9E}"/>
              </a:ext>
            </a:extLst>
          </p:cNvPr>
          <p:cNvSpPr txBox="1"/>
          <p:nvPr/>
        </p:nvSpPr>
        <p:spPr>
          <a:xfrm>
            <a:off x="1673228" y="2012362"/>
            <a:ext cx="9147551" cy="4648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49B406-3B2C-430D-9842-0CF814EE6EE1}"/>
              </a:ext>
            </a:extLst>
          </p:cNvPr>
          <p:cNvSpPr/>
          <p:nvPr/>
        </p:nvSpPr>
        <p:spPr>
          <a:xfrm>
            <a:off x="8585361" y="5425561"/>
            <a:ext cx="404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/>
              <a:t>h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A11BF33-8317-4AAB-AFBC-525359CBD279}"/>
                  </a:ext>
                </a:extLst>
              </p:cNvPr>
              <p:cNvSpPr/>
              <p:nvPr/>
            </p:nvSpPr>
            <p:spPr>
              <a:xfrm>
                <a:off x="8472906" y="4622746"/>
                <a:ext cx="72250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A11BF33-8317-4AAB-AFBC-525359CBD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906" y="4622746"/>
                <a:ext cx="722505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1870A2-2666-431C-8E66-75F42CA3564A}"/>
                  </a:ext>
                </a:extLst>
              </p:cNvPr>
              <p:cNvSpPr/>
              <p:nvPr/>
            </p:nvSpPr>
            <p:spPr>
              <a:xfrm>
                <a:off x="8585361" y="4370635"/>
                <a:ext cx="72090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11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1870A2-2666-431C-8E66-75F42CA35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61" y="4370635"/>
                <a:ext cx="720903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7582F27-54FA-463A-9428-177BE18EF619}"/>
              </a:ext>
            </a:extLst>
          </p:cNvPr>
          <p:cNvSpPr/>
          <p:nvPr/>
        </p:nvSpPr>
        <p:spPr>
          <a:xfrm>
            <a:off x="3936955" y="2019360"/>
            <a:ext cx="4569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Advantages and disadvantages of the methods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18BE8249-D1B7-4063-A0BB-C00E2C269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512861"/>
              </p:ext>
            </p:extLst>
          </p:nvPr>
        </p:nvGraphicFramePr>
        <p:xfrm>
          <a:off x="1673229" y="2663219"/>
          <a:ext cx="914755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557">
                  <a:extLst>
                    <a:ext uri="{9D8B030D-6E8A-4147-A177-3AD203B41FA5}">
                      <a16:colId xmlns:a16="http://schemas.microsoft.com/office/drawing/2014/main" val="2908014847"/>
                    </a:ext>
                  </a:extLst>
                </a:gridCol>
                <a:gridCol w="1307804">
                  <a:extLst>
                    <a:ext uri="{9D8B030D-6E8A-4147-A177-3AD203B41FA5}">
                      <a16:colId xmlns:a16="http://schemas.microsoft.com/office/drawing/2014/main" val="1182569549"/>
                    </a:ext>
                  </a:extLst>
                </a:gridCol>
                <a:gridCol w="1616149">
                  <a:extLst>
                    <a:ext uri="{9D8B030D-6E8A-4147-A177-3AD203B41FA5}">
                      <a16:colId xmlns:a16="http://schemas.microsoft.com/office/drawing/2014/main" val="2971664492"/>
                    </a:ext>
                  </a:extLst>
                </a:gridCol>
                <a:gridCol w="1559070">
                  <a:extLst>
                    <a:ext uri="{9D8B030D-6E8A-4147-A177-3AD203B41FA5}">
                      <a16:colId xmlns:a16="http://schemas.microsoft.com/office/drawing/2014/main" val="3932628059"/>
                    </a:ext>
                  </a:extLst>
                </a:gridCol>
                <a:gridCol w="1116419">
                  <a:extLst>
                    <a:ext uri="{9D8B030D-6E8A-4147-A177-3AD203B41FA5}">
                      <a16:colId xmlns:a16="http://schemas.microsoft.com/office/drawing/2014/main" val="2940134315"/>
                    </a:ext>
                  </a:extLst>
                </a:gridCol>
                <a:gridCol w="1010093">
                  <a:extLst>
                    <a:ext uri="{9D8B030D-6E8A-4147-A177-3AD203B41FA5}">
                      <a16:colId xmlns:a16="http://schemas.microsoft.com/office/drawing/2014/main" val="1861668318"/>
                    </a:ext>
                  </a:extLst>
                </a:gridCol>
                <a:gridCol w="1049459">
                  <a:extLst>
                    <a:ext uri="{9D8B030D-6E8A-4147-A177-3AD203B41FA5}">
                      <a16:colId xmlns:a16="http://schemas.microsoft.com/office/drawing/2014/main" val="2577615391"/>
                    </a:ext>
                  </a:extLst>
                </a:gridCol>
              </a:tblGrid>
              <a:tr h="6334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Preparing to use the method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the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method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Problems with numerical instability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Varying </a:t>
                      </a:r>
                    </a:p>
                    <a:p>
                      <a:r>
                        <a:rPr lang="en-US" dirty="0"/>
                        <a:t>the stepsize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Difficult </a:t>
                      </a:r>
                    </a:p>
                    <a:p>
                      <a:r>
                        <a:rPr lang="en-US" dirty="0"/>
                        <a:t>to </a:t>
                      </a:r>
                    </a:p>
                    <a:p>
                      <a:r>
                        <a:rPr lang="en-US" dirty="0"/>
                        <a:t>program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Overall</a:t>
                      </a:r>
                      <a:r>
                        <a:rPr lang="en-US" sz="1600" dirty="0"/>
                        <a:t> </a:t>
                      </a:r>
                      <a:r>
                        <a:rPr lang="en-US" sz="1700" dirty="0"/>
                        <a:t>efficiency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03066"/>
                  </a:ext>
                </a:extLst>
              </a:tr>
              <a:tr h="6334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Taylor Series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Get higher derivatives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Self-starting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Usually 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Depends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867180"/>
                  </a:ext>
                </a:extLst>
              </a:tr>
              <a:tr h="6334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Runge-Kutta</a:t>
                      </a:r>
                    </a:p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Get RK coefficients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Self-starting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 rarely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 with Fehlberg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706287"/>
                  </a:ext>
                </a:extLst>
              </a:tr>
              <a:tr h="633474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Adams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Get Adams coefficients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Needs a starter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Frequently for high-orders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Relatively expensive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Often the best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945714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6043878-B255-4418-A3B9-BC9BEA75A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84928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365051" y="0"/>
            <a:ext cx="11461897" cy="951127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>
              <a:defRPr/>
            </a:pPr>
            <a:r>
              <a:rPr lang="en-US" sz="4400" cap="none" dirty="0">
                <a:solidFill>
                  <a:schemeClr val="bg2"/>
                </a:solidFill>
              </a:rPr>
              <a:t>A Comparison of the Performance of Methods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49B406-3B2C-430D-9842-0CF814EE6EE1}"/>
              </a:ext>
            </a:extLst>
          </p:cNvPr>
          <p:cNvSpPr/>
          <p:nvPr/>
        </p:nvSpPr>
        <p:spPr>
          <a:xfrm>
            <a:off x="8585361" y="5425561"/>
            <a:ext cx="404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/>
              <a:t>h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A11BF33-8317-4AAB-AFBC-525359CBD279}"/>
                  </a:ext>
                </a:extLst>
              </p:cNvPr>
              <p:cNvSpPr/>
              <p:nvPr/>
            </p:nvSpPr>
            <p:spPr>
              <a:xfrm>
                <a:off x="8472906" y="4622746"/>
                <a:ext cx="72250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A11BF33-8317-4AAB-AFBC-525359CBD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906" y="4622746"/>
                <a:ext cx="722505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1870A2-2666-431C-8E66-75F42CA3564A}"/>
                  </a:ext>
                </a:extLst>
              </p:cNvPr>
              <p:cNvSpPr/>
              <p:nvPr/>
            </p:nvSpPr>
            <p:spPr>
              <a:xfrm>
                <a:off x="8585361" y="4370635"/>
                <a:ext cx="72090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11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1870A2-2666-431C-8E66-75F42CA35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61" y="4370635"/>
                <a:ext cx="720903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B7158E7-E34A-46A9-A0DA-6F4502D0B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18" y="1124662"/>
            <a:ext cx="7642020" cy="542768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1467607-BEFB-4617-8C74-27CE5D707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67488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8946" y="853682"/>
            <a:ext cx="5677854" cy="767690"/>
          </a:xfrm>
        </p:spPr>
        <p:txBody>
          <a:bodyPr/>
          <a:lstStyle/>
          <a:p>
            <a:r>
              <a:rPr lang="en-US" dirty="0"/>
              <a:t>CSCI 3321</a:t>
            </a:r>
          </a:p>
        </p:txBody>
      </p:sp>
      <p:sp>
        <p:nvSpPr>
          <p:cNvPr id="4" name="Rectangle 3"/>
          <p:cNvSpPr/>
          <p:nvPr/>
        </p:nvSpPr>
        <p:spPr>
          <a:xfrm>
            <a:off x="3615661" y="1549811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Numerical Solution of </a:t>
            </a:r>
          </a:p>
          <a:p>
            <a:pPr algn="ctr"/>
            <a:r>
              <a:rPr lang="en-US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Ordinary Differential Equations</a:t>
            </a:r>
          </a:p>
          <a:p>
            <a:pPr algn="ctr"/>
            <a:endParaRPr lang="en-US" i="1" dirty="0">
              <a:solidFill>
                <a:prstClr val="white">
                  <a:lumMod val="85000"/>
                </a:prstClr>
              </a:solidFill>
              <a:latin typeface="Calibri"/>
            </a:endParaRPr>
          </a:p>
          <a:p>
            <a:pPr algn="ctr"/>
            <a:r>
              <a:rPr lang="en-US" sz="1400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Dr. T. Feagin</a:t>
            </a:r>
            <a:endParaRPr lang="en-US" sz="1400" dirty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DEF3C-0AE1-4734-B793-1780A5A414D8}"/>
              </a:ext>
            </a:extLst>
          </p:cNvPr>
          <p:cNvSpPr/>
          <p:nvPr/>
        </p:nvSpPr>
        <p:spPr>
          <a:xfrm>
            <a:off x="3615661" y="4138638"/>
            <a:ext cx="4677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next presentation will cover nonlinear Two-Point Boundary Value Problems which are covered in the Chapter 11 of the textbook.  That presentation should be available soon. </a:t>
            </a:r>
          </a:p>
          <a:p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1C468-5F95-4166-9D69-BE9C21F4A5FC}"/>
              </a:ext>
            </a:extLst>
          </p:cNvPr>
          <p:cNvSpPr/>
          <p:nvPr/>
        </p:nvSpPr>
        <p:spPr>
          <a:xfrm>
            <a:off x="3615661" y="2907659"/>
            <a:ext cx="5137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If you have any questions or comments about the material in this presentation, please send them to me in an email.  I will gather the questions and answers over the next few days and then send them to each member of the class.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3AF106-6818-4A79-BC60-61B9EB35F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9156"/>
      </p:ext>
    </p:extLst>
  </p:cSld>
  <p:clrMapOvr>
    <a:masterClrMapping/>
  </p:clrMapOvr>
  <p:transition advTm="4365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505</Words>
  <Application>Microsoft Office PowerPoint</Application>
  <PresentationFormat>Widescreen</PresentationFormat>
  <Paragraphs>94</Paragraphs>
  <Slides>7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Franklin Gothic Book</vt:lpstr>
      <vt:lpstr>1_Office Theme</vt:lpstr>
      <vt:lpstr>Equation</vt:lpstr>
      <vt:lpstr>This presentation (NSODE7.3b) covers the topic of  Multistep Methods from section 7.3 and 7.5 in our textbook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NoName Feagin</dc:creator>
  <cp:lastModifiedBy>NoName Feagin</cp:lastModifiedBy>
  <cp:revision>91</cp:revision>
  <dcterms:created xsi:type="dcterms:W3CDTF">2020-03-17T03:34:51Z</dcterms:created>
  <dcterms:modified xsi:type="dcterms:W3CDTF">2020-04-01T07:01:03Z</dcterms:modified>
</cp:coreProperties>
</file>