
<file path=[Content_Types].xml><?xml version="1.0" encoding="utf-8"?>
<Types xmlns="http://schemas.openxmlformats.org/package/2006/content-types">
  <Default Extension="gif" ContentType="image/gi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4"/>
  </p:notesMasterIdLst>
  <p:sldIdLst>
    <p:sldId id="284" r:id="rId2"/>
    <p:sldId id="286" r:id="rId3"/>
    <p:sldId id="288" r:id="rId4"/>
    <p:sldId id="292" r:id="rId5"/>
    <p:sldId id="293" r:id="rId6"/>
    <p:sldId id="295" r:id="rId7"/>
    <p:sldId id="297" r:id="rId8"/>
    <p:sldId id="290" r:id="rId9"/>
    <p:sldId id="296" r:id="rId10"/>
    <p:sldId id="285" r:id="rId11"/>
    <p:sldId id="287" r:id="rId12"/>
    <p:sldId id="274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NoName Feagin" initials="NF" lastIdx="2" clrIdx="0">
    <p:extLst>
      <p:ext uri="{19B8F6BF-5375-455C-9EA6-DF929625EA0E}">
        <p15:presenceInfo xmlns:p15="http://schemas.microsoft.com/office/powerpoint/2012/main" userId="NoName Feagi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90" d="100"/>
          <a:sy n="90" d="100"/>
        </p:scale>
        <p:origin x="57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089426-123B-4CAF-B33C-3F47CE2A17AC}" type="datetimeFigureOut">
              <a:rPr lang="en-US" smtClean="0"/>
              <a:t>4/12/2020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E955CB-3AFE-442E-BD11-20600D3A1CA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60298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8F3CE-9F9F-4068-BC58-DD10B07BD9AF}" type="datetimeFigureOut">
              <a:rPr lang="en-US" smtClean="0"/>
              <a:pPr/>
              <a:t>4/12/2020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EB903-B5B6-41C9-8C44-ACFAFBDD1AF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1955221"/>
      </p:ext>
    </p:extLst>
  </p:cSld>
  <p:clrMapOvr>
    <a:masterClrMapping/>
  </p:clrMapOvr>
  <p:transition>
    <p:strips dir="rd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8F3CE-9F9F-4068-BC58-DD10B07BD9AF}" type="datetimeFigureOut">
              <a:rPr lang="en-US" smtClean="0"/>
              <a:pPr/>
              <a:t>4/12/2020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EB903-B5B6-41C9-8C44-ACFAFBDD1AF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2766054"/>
      </p:ext>
    </p:extLst>
  </p:cSld>
  <p:clrMapOvr>
    <a:masterClrMapping/>
  </p:clrMapOvr>
  <p:transition>
    <p:strips dir="r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8F3CE-9F9F-4068-BC58-DD10B07BD9AF}" type="datetimeFigureOut">
              <a:rPr lang="en-US" smtClean="0"/>
              <a:pPr/>
              <a:t>4/12/2020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EB903-B5B6-41C9-8C44-ACFAFBDD1AF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4577119"/>
      </p:ext>
    </p:extLst>
  </p:cSld>
  <p:clrMapOvr>
    <a:masterClrMapping/>
  </p:clrMapOvr>
  <p:transition>
    <p:strips dir="r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8F3CE-9F9F-4068-BC58-DD10B07BD9AF}" type="datetimeFigureOut">
              <a:rPr lang="en-US" smtClean="0"/>
              <a:pPr/>
              <a:t>4/12/2020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EB903-B5B6-41C9-8C44-ACFAFBDD1AF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9847367"/>
      </p:ext>
    </p:extLst>
  </p:cSld>
  <p:clrMapOvr>
    <a:masterClrMapping/>
  </p:clrMapOvr>
  <p:transition>
    <p:strips dir="r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8F3CE-9F9F-4068-BC58-DD10B07BD9AF}" type="datetimeFigureOut">
              <a:rPr lang="en-US" smtClean="0"/>
              <a:pPr/>
              <a:t>4/12/2020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EB903-B5B6-41C9-8C44-ACFAFBDD1AF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8238117"/>
      </p:ext>
    </p:extLst>
  </p:cSld>
  <p:clrMapOvr>
    <a:masterClrMapping/>
  </p:clrMapOvr>
  <p:transition>
    <p:strips dir="r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8F3CE-9F9F-4068-BC58-DD10B07BD9AF}" type="datetimeFigureOut">
              <a:rPr lang="en-US" smtClean="0"/>
              <a:pPr/>
              <a:t>4/12/2020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EB903-B5B6-41C9-8C44-ACFAFBDD1AF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5004625"/>
      </p:ext>
    </p:extLst>
  </p:cSld>
  <p:clrMapOvr>
    <a:masterClrMapping/>
  </p:clrMapOvr>
  <p:transition>
    <p:strips dir="r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8F3CE-9F9F-4068-BC58-DD10B07BD9AF}" type="datetimeFigureOut">
              <a:rPr lang="en-US" smtClean="0"/>
              <a:pPr/>
              <a:t>4/12/2020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EB903-B5B6-41C9-8C44-ACFAFBDD1AF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7763821"/>
      </p:ext>
    </p:extLst>
  </p:cSld>
  <p:clrMapOvr>
    <a:masterClrMapping/>
  </p:clrMapOvr>
  <p:transition>
    <p:strips dir="r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8F3CE-9F9F-4068-BC58-DD10B07BD9AF}" type="datetimeFigureOut">
              <a:rPr lang="en-US" smtClean="0"/>
              <a:pPr/>
              <a:t>4/12/2020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EB903-B5B6-41C9-8C44-ACFAFBDD1AF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7984551"/>
      </p:ext>
    </p:extLst>
  </p:cSld>
  <p:clrMapOvr>
    <a:masterClrMapping/>
  </p:clrMapOvr>
  <p:transition>
    <p:strips dir="r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8F3CE-9F9F-4068-BC58-DD10B07BD9AF}" type="datetimeFigureOut">
              <a:rPr lang="en-US" smtClean="0"/>
              <a:pPr/>
              <a:t>4/12/2020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EB903-B5B6-41C9-8C44-ACFAFBDD1AF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6393500"/>
      </p:ext>
    </p:extLst>
  </p:cSld>
  <p:clrMapOvr>
    <a:masterClrMapping/>
  </p:clrMapOvr>
  <p:transition>
    <p:strips dir="r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8F3CE-9F9F-4068-BC58-DD10B07BD9AF}" type="datetimeFigureOut">
              <a:rPr lang="en-US" smtClean="0"/>
              <a:pPr/>
              <a:t>4/12/2020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EB903-B5B6-41C9-8C44-ACFAFBDD1AF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5889320"/>
      </p:ext>
    </p:extLst>
  </p:cSld>
  <p:clrMapOvr>
    <a:masterClrMapping/>
  </p:clrMapOvr>
  <p:transition>
    <p:strips dir="r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8F3CE-9F9F-4068-BC58-DD10B07BD9AF}" type="datetimeFigureOut">
              <a:rPr lang="en-US" smtClean="0"/>
              <a:pPr/>
              <a:t>4/12/2020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EB903-B5B6-41C9-8C44-ACFAFBDD1AF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8989864"/>
      </p:ext>
    </p:extLst>
  </p:cSld>
  <p:clrMapOvr>
    <a:masterClrMapping/>
  </p:clrMapOvr>
  <p:transition>
    <p:strips dir="r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88F3CE-9F9F-4068-BC58-DD10B07BD9AF}" type="datetimeFigureOut">
              <a:rPr lang="en-US" smtClean="0"/>
              <a:pPr/>
              <a:t>4/12/2020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9EB903-B5B6-41C9-8C44-ACFAFBDD1AF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97891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>
    <p:strips dir="rd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7.png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87.gif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130.png"/><Relationship Id="rId5" Type="http://schemas.openxmlformats.org/officeDocument/2006/relationships/image" Target="../media/image87.png"/><Relationship Id="rId4" Type="http://schemas.openxmlformats.org/officeDocument/2006/relationships/image" Target="../media/image1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7.png"/><Relationship Id="rId4" Type="http://schemas.openxmlformats.org/officeDocument/2006/relationships/image" Target="../media/image87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7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14.png"/><Relationship Id="rId4" Type="http://schemas.openxmlformats.org/officeDocument/2006/relationships/image" Target="../media/image9.png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7.png"/><Relationship Id="rId12" Type="http://schemas.openxmlformats.org/officeDocument/2006/relationships/image" Target="../media/image21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6.png"/><Relationship Id="rId11" Type="http://schemas.openxmlformats.org/officeDocument/2006/relationships/image" Target="../media/image7.png"/><Relationship Id="rId5" Type="http://schemas.openxmlformats.org/officeDocument/2006/relationships/image" Target="../media/image12.png"/><Relationship Id="rId10" Type="http://schemas.openxmlformats.org/officeDocument/2006/relationships/image" Target="../media/image20.png"/><Relationship Id="rId4" Type="http://schemas.openxmlformats.org/officeDocument/2006/relationships/image" Target="../media/image15.png"/><Relationship Id="rId9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18" Type="http://schemas.openxmlformats.org/officeDocument/2006/relationships/image" Target="../media/image34.png"/><Relationship Id="rId26" Type="http://schemas.openxmlformats.org/officeDocument/2006/relationships/image" Target="../media/image23.png"/><Relationship Id="rId39" Type="http://schemas.openxmlformats.org/officeDocument/2006/relationships/image" Target="../media/image44.png"/><Relationship Id="rId3" Type="http://schemas.openxmlformats.org/officeDocument/2006/relationships/slideLayout" Target="../slideLayouts/slideLayout6.xml"/><Relationship Id="rId21" Type="http://schemas.openxmlformats.org/officeDocument/2006/relationships/image" Target="../media/image37.png"/><Relationship Id="rId34" Type="http://schemas.openxmlformats.org/officeDocument/2006/relationships/image" Target="../media/image31.png"/><Relationship Id="rId17" Type="http://schemas.openxmlformats.org/officeDocument/2006/relationships/image" Target="../media/image33.png"/><Relationship Id="rId33" Type="http://schemas.openxmlformats.org/officeDocument/2006/relationships/image" Target="../media/image30.png"/><Relationship Id="rId38" Type="http://schemas.openxmlformats.org/officeDocument/2006/relationships/image" Target="../media/image43.png"/><Relationship Id="rId2" Type="http://schemas.openxmlformats.org/officeDocument/2006/relationships/audio" Target="../media/media5.m4a"/><Relationship Id="rId16" Type="http://schemas.openxmlformats.org/officeDocument/2006/relationships/image" Target="../media/image32.png"/><Relationship Id="rId20" Type="http://schemas.openxmlformats.org/officeDocument/2006/relationships/image" Target="../media/image36.png"/><Relationship Id="rId29" Type="http://schemas.openxmlformats.org/officeDocument/2006/relationships/image" Target="../media/image26.png"/><Relationship Id="rId1" Type="http://schemas.microsoft.com/office/2007/relationships/media" Target="../media/media5.m4a"/><Relationship Id="rId6" Type="http://schemas.openxmlformats.org/officeDocument/2006/relationships/image" Target="../media/image220.png"/><Relationship Id="rId24" Type="http://schemas.openxmlformats.org/officeDocument/2006/relationships/image" Target="../media/image40.png"/><Relationship Id="rId32" Type="http://schemas.openxmlformats.org/officeDocument/2006/relationships/image" Target="../media/image29.png"/><Relationship Id="rId37" Type="http://schemas.openxmlformats.org/officeDocument/2006/relationships/image" Target="../media/image41.png"/><Relationship Id="rId5" Type="http://schemas.openxmlformats.org/officeDocument/2006/relationships/image" Target="../media/image221.png"/><Relationship Id="rId23" Type="http://schemas.openxmlformats.org/officeDocument/2006/relationships/image" Target="../media/image39.png"/><Relationship Id="rId36" Type="http://schemas.openxmlformats.org/officeDocument/2006/relationships/image" Target="../media/image7.png"/><Relationship Id="rId28" Type="http://schemas.openxmlformats.org/officeDocument/2006/relationships/image" Target="../media/image25.png"/><Relationship Id="rId19" Type="http://schemas.openxmlformats.org/officeDocument/2006/relationships/image" Target="../media/image35.png"/><Relationship Id="rId31" Type="http://schemas.openxmlformats.org/officeDocument/2006/relationships/image" Target="../media/image28.png"/><Relationship Id="rId4" Type="http://schemas.openxmlformats.org/officeDocument/2006/relationships/image" Target="../media/image22.png"/><Relationship Id="rId22" Type="http://schemas.openxmlformats.org/officeDocument/2006/relationships/image" Target="../media/image38.png"/><Relationship Id="rId35" Type="http://schemas.openxmlformats.org/officeDocument/2006/relationships/image" Target="../media/image42.png"/><Relationship Id="rId27" Type="http://schemas.openxmlformats.org/officeDocument/2006/relationships/image" Target="../media/image24.png"/><Relationship Id="rId30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0.png"/><Relationship Id="rId26" Type="http://schemas.openxmlformats.org/officeDocument/2006/relationships/image" Target="../media/image47.png"/><Relationship Id="rId39" Type="http://schemas.openxmlformats.org/officeDocument/2006/relationships/image" Target="../media/image55.png"/><Relationship Id="rId3" Type="http://schemas.openxmlformats.org/officeDocument/2006/relationships/slideLayout" Target="../slideLayouts/slideLayout6.xml"/><Relationship Id="rId34" Type="http://schemas.openxmlformats.org/officeDocument/2006/relationships/image" Target="../media/image12.png"/><Relationship Id="rId42" Type="http://schemas.openxmlformats.org/officeDocument/2006/relationships/image" Target="../media/image58.png"/><Relationship Id="rId25" Type="http://schemas.openxmlformats.org/officeDocument/2006/relationships/image" Target="../media/image63.png"/><Relationship Id="rId33" Type="http://schemas.openxmlformats.org/officeDocument/2006/relationships/image" Target="../media/image53.png"/><Relationship Id="rId38" Type="http://schemas.openxmlformats.org/officeDocument/2006/relationships/image" Target="../media/image54.png"/><Relationship Id="rId46" Type="http://schemas.openxmlformats.org/officeDocument/2006/relationships/image" Target="../media/image62.png"/><Relationship Id="rId2" Type="http://schemas.openxmlformats.org/officeDocument/2006/relationships/audio" Target="../media/media6.m4a"/><Relationship Id="rId29" Type="http://schemas.openxmlformats.org/officeDocument/2006/relationships/image" Target="../media/image50.png"/><Relationship Id="rId41" Type="http://schemas.openxmlformats.org/officeDocument/2006/relationships/image" Target="../media/image57.png"/><Relationship Id="rId1" Type="http://schemas.microsoft.com/office/2007/relationships/media" Target="../media/media6.m4a"/><Relationship Id="rId32" Type="http://schemas.openxmlformats.org/officeDocument/2006/relationships/image" Target="../media/image7.png"/><Relationship Id="rId37" Type="http://schemas.openxmlformats.org/officeDocument/2006/relationships/image" Target="../media/image530.png"/><Relationship Id="rId40" Type="http://schemas.openxmlformats.org/officeDocument/2006/relationships/image" Target="../media/image56.png"/><Relationship Id="rId45" Type="http://schemas.openxmlformats.org/officeDocument/2006/relationships/image" Target="../media/image61.png"/><Relationship Id="rId5" Type="http://schemas.openxmlformats.org/officeDocument/2006/relationships/image" Target="../media/image46.png"/><Relationship Id="rId28" Type="http://schemas.openxmlformats.org/officeDocument/2006/relationships/image" Target="../media/image49.png"/><Relationship Id="rId36" Type="http://schemas.openxmlformats.org/officeDocument/2006/relationships/image" Target="../media/image520.png"/><Relationship Id="rId31" Type="http://schemas.openxmlformats.org/officeDocument/2006/relationships/image" Target="../media/image52.png"/><Relationship Id="rId44" Type="http://schemas.openxmlformats.org/officeDocument/2006/relationships/image" Target="../media/image60.png"/><Relationship Id="rId4" Type="http://schemas.openxmlformats.org/officeDocument/2006/relationships/image" Target="../media/image45.png"/><Relationship Id="rId9" Type="http://schemas.openxmlformats.org/officeDocument/2006/relationships/image" Target="../media/image450.png"/><Relationship Id="rId27" Type="http://schemas.openxmlformats.org/officeDocument/2006/relationships/image" Target="../media/image48.png"/><Relationship Id="rId30" Type="http://schemas.openxmlformats.org/officeDocument/2006/relationships/image" Target="../media/image51.png"/><Relationship Id="rId35" Type="http://schemas.openxmlformats.org/officeDocument/2006/relationships/image" Target="../media/image510.png"/><Relationship Id="rId43" Type="http://schemas.openxmlformats.org/officeDocument/2006/relationships/image" Target="../media/image59.png"/></Relationships>
</file>

<file path=ppt/slides/_rels/slide7.xml.rels><?xml version="1.0" encoding="UTF-8" standalone="yes"?>
<Relationships xmlns="http://schemas.openxmlformats.org/package/2006/relationships"><Relationship Id="rId18" Type="http://schemas.openxmlformats.org/officeDocument/2006/relationships/image" Target="../media/image78.png"/><Relationship Id="rId3" Type="http://schemas.openxmlformats.org/officeDocument/2006/relationships/slideLayout" Target="../slideLayouts/slideLayout6.xml"/><Relationship Id="rId21" Type="http://schemas.openxmlformats.org/officeDocument/2006/relationships/image" Target="../media/image64.png"/><Relationship Id="rId7" Type="http://schemas.openxmlformats.org/officeDocument/2006/relationships/image" Target="../media/image70.png"/><Relationship Id="rId17" Type="http://schemas.openxmlformats.org/officeDocument/2006/relationships/image" Target="../media/image77.png"/><Relationship Id="rId25" Type="http://schemas.openxmlformats.org/officeDocument/2006/relationships/image" Target="../media/image71.png"/><Relationship Id="rId2" Type="http://schemas.openxmlformats.org/officeDocument/2006/relationships/audio" Target="../media/media7.m4a"/><Relationship Id="rId16" Type="http://schemas.openxmlformats.org/officeDocument/2006/relationships/image" Target="../media/image76.png"/><Relationship Id="rId20" Type="http://schemas.openxmlformats.org/officeDocument/2006/relationships/image" Target="../media/image50.png"/><Relationship Id="rId1" Type="http://schemas.microsoft.com/office/2007/relationships/media" Target="../media/media7.m4a"/><Relationship Id="rId6" Type="http://schemas.openxmlformats.org/officeDocument/2006/relationships/image" Target="../media/image69.png"/><Relationship Id="rId24" Type="http://schemas.openxmlformats.org/officeDocument/2006/relationships/image" Target="../media/image66.png"/><Relationship Id="rId5" Type="http://schemas.openxmlformats.org/officeDocument/2006/relationships/image" Target="../media/image68.png"/><Relationship Id="rId15" Type="http://schemas.openxmlformats.org/officeDocument/2006/relationships/image" Target="../media/image75.png"/><Relationship Id="rId23" Type="http://schemas.openxmlformats.org/officeDocument/2006/relationships/image" Target="../media/image47.png"/><Relationship Id="rId19" Type="http://schemas.openxmlformats.org/officeDocument/2006/relationships/image" Target="../media/image7.png"/><Relationship Id="rId4" Type="http://schemas.openxmlformats.org/officeDocument/2006/relationships/image" Target="../media/image67.png"/><Relationship Id="rId22" Type="http://schemas.openxmlformats.org/officeDocument/2006/relationships/image" Target="../media/image6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4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7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13" Type="http://schemas.openxmlformats.org/officeDocument/2006/relationships/image" Target="../media/image8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00.png"/><Relationship Id="rId12" Type="http://schemas.openxmlformats.org/officeDocument/2006/relationships/image" Target="../media/image82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690.png"/><Relationship Id="rId11" Type="http://schemas.openxmlformats.org/officeDocument/2006/relationships/image" Target="../media/image81.png"/><Relationship Id="rId5" Type="http://schemas.openxmlformats.org/officeDocument/2006/relationships/image" Target="../media/image680.png"/><Relationship Id="rId15" Type="http://schemas.openxmlformats.org/officeDocument/2006/relationships/image" Target="../media/image7.png"/><Relationship Id="rId10" Type="http://schemas.openxmlformats.org/officeDocument/2006/relationships/image" Target="../media/image80.png"/><Relationship Id="rId4" Type="http://schemas.openxmlformats.org/officeDocument/2006/relationships/image" Target="../media/image670.png"/><Relationship Id="rId9" Type="http://schemas.openxmlformats.org/officeDocument/2006/relationships/image" Target="../media/image720.png"/><Relationship Id="rId14" Type="http://schemas.openxmlformats.org/officeDocument/2006/relationships/image" Target="../media/image8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20C1D2-BDB7-4E3E-B1A6-1A4FCC8A8DA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8554" y="428930"/>
            <a:ext cx="10823944" cy="923330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Least Squares Meth</a:t>
            </a:r>
            <a:r>
              <a:rPr lang="en-US" sz="40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ods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E3E1C7AD-5604-4077-A574-75346F9E30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3741" y="827754"/>
            <a:ext cx="491533" cy="52877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5A1C27C-FEC3-4C5F-B967-EDDB97C5B6BF}"/>
              </a:ext>
            </a:extLst>
          </p:cNvPr>
          <p:cNvSpPr/>
          <p:nvPr/>
        </p:nvSpPr>
        <p:spPr>
          <a:xfrm>
            <a:off x="9122537" y="535113"/>
            <a:ext cx="294039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What is least squares?</a:t>
            </a:r>
          </a:p>
          <a:p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Why least squares?</a:t>
            </a:r>
          </a:p>
          <a:p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How is it used?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88D6858-B377-4474-B538-BD501CC2AF07}"/>
              </a:ext>
            </a:extLst>
          </p:cNvPr>
          <p:cNvSpPr/>
          <p:nvPr/>
        </p:nvSpPr>
        <p:spPr>
          <a:xfrm>
            <a:off x="6434684" y="1997723"/>
            <a:ext cx="217631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Sociology</a:t>
            </a:r>
          </a:p>
          <a:p>
            <a:r>
              <a:rPr lang="en-US" sz="2000" dirty="0">
                <a:solidFill>
                  <a:schemeClr val="bg1"/>
                </a:solidFill>
              </a:rPr>
              <a:t>Mathematics</a:t>
            </a:r>
          </a:p>
          <a:p>
            <a:r>
              <a:rPr lang="en-US" sz="2000" dirty="0">
                <a:solidFill>
                  <a:schemeClr val="bg1"/>
                </a:solidFill>
              </a:rPr>
              <a:t>Business Modeling</a:t>
            </a:r>
          </a:p>
          <a:p>
            <a:r>
              <a:rPr lang="en-US" sz="2000" dirty="0">
                <a:solidFill>
                  <a:schemeClr val="bg1"/>
                </a:solidFill>
              </a:rPr>
              <a:t>Political Science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726B0FD-8964-4310-A1C5-B8DEC583BE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32094" y="3510248"/>
            <a:ext cx="2754878" cy="179241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8DDFCDF4-33F8-4C21-9A43-655675DF196C}"/>
              </a:ext>
            </a:extLst>
          </p:cNvPr>
          <p:cNvSpPr/>
          <p:nvPr/>
        </p:nvSpPr>
        <p:spPr>
          <a:xfrm>
            <a:off x="3556463" y="5331894"/>
            <a:ext cx="1843106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Image from shutterstock.com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BCBCDEF-2501-4C93-B413-709B337B9135}"/>
              </a:ext>
            </a:extLst>
          </p:cNvPr>
          <p:cNvSpPr/>
          <p:nvPr/>
        </p:nvSpPr>
        <p:spPr>
          <a:xfrm>
            <a:off x="9256904" y="1997722"/>
            <a:ext cx="227057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Geology</a:t>
            </a:r>
          </a:p>
          <a:p>
            <a:r>
              <a:rPr lang="en-US" sz="2000" dirty="0">
                <a:solidFill>
                  <a:schemeClr val="bg1"/>
                </a:solidFill>
              </a:rPr>
              <a:t>Biology</a:t>
            </a:r>
          </a:p>
          <a:p>
            <a:r>
              <a:rPr lang="en-US" sz="2000" dirty="0">
                <a:solidFill>
                  <a:schemeClr val="bg1"/>
                </a:solidFill>
              </a:rPr>
              <a:t>Behavioral Science</a:t>
            </a:r>
          </a:p>
          <a:p>
            <a:r>
              <a:rPr lang="en-US" sz="2000" dirty="0">
                <a:solidFill>
                  <a:schemeClr val="bg1"/>
                </a:solidFill>
              </a:rPr>
              <a:t>Medical Science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D29E3B8-D964-454C-B913-D15550DA92F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38226" y="3510248"/>
            <a:ext cx="2569230" cy="176532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3F96CA1-F62F-4530-8911-B08B0E6C59F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26591" y="3476389"/>
            <a:ext cx="2569230" cy="179846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C347530F-E4FE-42F6-B766-45E083B00A29}"/>
              </a:ext>
            </a:extLst>
          </p:cNvPr>
          <p:cNvSpPr/>
          <p:nvPr/>
        </p:nvSpPr>
        <p:spPr>
          <a:xfrm>
            <a:off x="9674786" y="5331086"/>
            <a:ext cx="1436976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Image from ssrn.com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970F2555-80A5-4DF1-911A-3236EC823DF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3203" y="3483559"/>
            <a:ext cx="2342529" cy="1798462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70212C2E-713D-4469-9BE2-8DF6C42795DF}"/>
              </a:ext>
            </a:extLst>
          </p:cNvPr>
          <p:cNvSpPr/>
          <p:nvPr/>
        </p:nvSpPr>
        <p:spPr>
          <a:xfrm>
            <a:off x="410450" y="1997721"/>
            <a:ext cx="255197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Physics</a:t>
            </a:r>
          </a:p>
          <a:p>
            <a:r>
              <a:rPr lang="en-US" sz="2000" dirty="0">
                <a:solidFill>
                  <a:schemeClr val="bg1"/>
                </a:solidFill>
              </a:rPr>
              <a:t>Experimental Science</a:t>
            </a:r>
          </a:p>
          <a:p>
            <a:r>
              <a:rPr lang="en-US" sz="2000" dirty="0">
                <a:solidFill>
                  <a:schemeClr val="bg1"/>
                </a:solidFill>
              </a:rPr>
              <a:t>Environmental Science</a:t>
            </a:r>
          </a:p>
          <a:p>
            <a:r>
              <a:rPr lang="en-US" sz="2000" dirty="0">
                <a:solidFill>
                  <a:schemeClr val="bg1"/>
                </a:solidFill>
              </a:rPr>
              <a:t>Information Science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352C9E2-049E-4978-93EC-F848A17523BA}"/>
              </a:ext>
            </a:extLst>
          </p:cNvPr>
          <p:cNvSpPr/>
          <p:nvPr/>
        </p:nvSpPr>
        <p:spPr>
          <a:xfrm>
            <a:off x="3676725" y="1997721"/>
            <a:ext cx="1784463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Aeronautics</a:t>
            </a:r>
          </a:p>
          <a:p>
            <a:r>
              <a:rPr lang="en-US" sz="2000" dirty="0">
                <a:solidFill>
                  <a:schemeClr val="bg1"/>
                </a:solidFill>
              </a:rPr>
              <a:t>Astronautics</a:t>
            </a:r>
          </a:p>
          <a:p>
            <a:r>
              <a:rPr lang="en-US" sz="2000" dirty="0">
                <a:solidFill>
                  <a:schemeClr val="bg1"/>
                </a:solidFill>
              </a:rPr>
              <a:t>Marine Science</a:t>
            </a:r>
          </a:p>
          <a:p>
            <a:r>
              <a:rPr lang="en-US" sz="2000" dirty="0">
                <a:solidFill>
                  <a:schemeClr val="bg1"/>
                </a:solidFill>
              </a:rPr>
              <a:t>Chemistry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3D1A15B-CBA9-40E1-B0F9-FAE1A44FBD75}"/>
              </a:ext>
            </a:extLst>
          </p:cNvPr>
          <p:cNvSpPr/>
          <p:nvPr/>
        </p:nvSpPr>
        <p:spPr>
          <a:xfrm>
            <a:off x="794970" y="5379253"/>
            <a:ext cx="1436976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Image from ssrn.com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3B226D5-F099-4FC7-9585-15134B5BD737}"/>
              </a:ext>
            </a:extLst>
          </p:cNvPr>
          <p:cNvSpPr/>
          <p:nvPr/>
        </p:nvSpPr>
        <p:spPr>
          <a:xfrm>
            <a:off x="6720783" y="5367402"/>
            <a:ext cx="1436976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Image from ssrn.com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BE9BBA5-34E9-49B4-A974-2EAA72C13FFC}"/>
              </a:ext>
            </a:extLst>
          </p:cNvPr>
          <p:cNvSpPr/>
          <p:nvPr/>
        </p:nvSpPr>
        <p:spPr>
          <a:xfrm>
            <a:off x="6770727" y="5713144"/>
            <a:ext cx="13831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tx2">
                    <a:lumMod val="40000"/>
                    <a:lumOff val="60000"/>
                  </a:schemeClr>
                </a:solidFill>
              </a:rPr>
              <a:t>Analysis</a:t>
            </a:r>
          </a:p>
          <a:p>
            <a:r>
              <a:rPr lang="en-US" dirty="0">
                <a:solidFill>
                  <a:schemeClr val="tx2">
                    <a:lumMod val="40000"/>
                    <a:lumOff val="60000"/>
                  </a:schemeClr>
                </a:solidFill>
              </a:rPr>
              <a:t>Modeling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CD0CF82-2C64-450B-A196-251DD12CA960}"/>
              </a:ext>
            </a:extLst>
          </p:cNvPr>
          <p:cNvSpPr/>
          <p:nvPr/>
        </p:nvSpPr>
        <p:spPr>
          <a:xfrm>
            <a:off x="9591178" y="5703594"/>
            <a:ext cx="13831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tx2">
                    <a:lumMod val="40000"/>
                    <a:lumOff val="60000"/>
                  </a:schemeClr>
                </a:solidFill>
              </a:rPr>
              <a:t>Simulation</a:t>
            </a:r>
          </a:p>
          <a:p>
            <a:r>
              <a:rPr lang="en-US" dirty="0">
                <a:solidFill>
                  <a:schemeClr val="tx2">
                    <a:lumMod val="40000"/>
                    <a:lumOff val="60000"/>
                  </a:schemeClr>
                </a:solidFill>
              </a:rPr>
              <a:t>Predicting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2280FB09-C031-49FC-A600-83621A284CA5}"/>
              </a:ext>
            </a:extLst>
          </p:cNvPr>
          <p:cNvSpPr/>
          <p:nvPr/>
        </p:nvSpPr>
        <p:spPr>
          <a:xfrm>
            <a:off x="595684" y="5707080"/>
            <a:ext cx="199063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tx2">
                    <a:lumMod val="40000"/>
                    <a:lumOff val="60000"/>
                  </a:schemeClr>
                </a:solidFill>
              </a:rPr>
              <a:t>Helps you focus</a:t>
            </a:r>
          </a:p>
          <a:p>
            <a:r>
              <a:rPr lang="en-US" dirty="0">
                <a:solidFill>
                  <a:schemeClr val="tx2">
                    <a:lumMod val="40000"/>
                    <a:lumOff val="60000"/>
                  </a:schemeClr>
                </a:solidFill>
              </a:rPr>
              <a:t>on the big picture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37EFB7F2-C42E-450F-8096-CACE41365C55}"/>
              </a:ext>
            </a:extLst>
          </p:cNvPr>
          <p:cNvSpPr/>
          <p:nvPr/>
        </p:nvSpPr>
        <p:spPr>
          <a:xfrm>
            <a:off x="3470558" y="5707079"/>
            <a:ext cx="199063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tx2">
                    <a:lumMod val="40000"/>
                    <a:lumOff val="60000"/>
                  </a:schemeClr>
                </a:solidFill>
              </a:rPr>
              <a:t>Reduces the noise</a:t>
            </a:r>
          </a:p>
          <a:p>
            <a:r>
              <a:rPr lang="en-US" dirty="0">
                <a:solidFill>
                  <a:schemeClr val="tx2">
                    <a:lumMod val="40000"/>
                    <a:lumOff val="60000"/>
                  </a:schemeClr>
                </a:solidFill>
              </a:rPr>
              <a:t>in the data</a:t>
            </a:r>
          </a:p>
        </p:txBody>
      </p:sp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BA1A5DC9-B2F9-4C48-B033-8FF8E23F9B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994374"/>
      </p:ext>
    </p:extLst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3A2553-521B-4CC2-9972-B6DD2BFDF9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Fitting the Data with Other Model Functions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2891A02-FA08-4FDA-8F18-A5C9A1C54E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37486" y="3229819"/>
            <a:ext cx="5572125" cy="317182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36477D7-9FFD-4104-92E1-931DA629250B}"/>
              </a:ext>
            </a:extLst>
          </p:cNvPr>
          <p:cNvSpPr txBox="1"/>
          <p:nvPr/>
        </p:nvSpPr>
        <p:spPr>
          <a:xfrm>
            <a:off x="493022" y="1913861"/>
            <a:ext cx="5103782" cy="954107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Income versus Years of Education</a:t>
            </a:r>
          </a:p>
          <a:p>
            <a:pPr algn="ctr"/>
            <a:r>
              <a:rPr lang="en-US" sz="28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The Data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086C132-C5D0-45DD-847A-D670B0D5D1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3022" y="3229478"/>
            <a:ext cx="4993383" cy="317216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14F5782-643F-487C-8319-F09F2BFB4EF1}"/>
              </a:ext>
            </a:extLst>
          </p:cNvPr>
          <p:cNvSpPr txBox="1"/>
          <p:nvPr/>
        </p:nvSpPr>
        <p:spPr>
          <a:xfrm>
            <a:off x="5964865" y="1913861"/>
            <a:ext cx="5734113" cy="954107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Income versus Years of Education</a:t>
            </a:r>
          </a:p>
          <a:p>
            <a:pPr algn="ctr"/>
            <a:r>
              <a:rPr lang="en-US" sz="28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Fitting the Data with a Quadratic</a:t>
            </a:r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2ED34710-5BD8-4D19-A80F-322CD0E7B9D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843190"/>
      </p:ext>
    </p:extLst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399A7EE-6D8A-4973-8CEE-BC23DF80D67A}"/>
              </a:ext>
            </a:extLst>
          </p:cNvPr>
          <p:cNvSpPr/>
          <p:nvPr/>
        </p:nvSpPr>
        <p:spPr>
          <a:xfrm>
            <a:off x="7134447" y="2466753"/>
            <a:ext cx="4093534" cy="1945759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522D5D1-DDC6-41CA-8524-55EB95FDDD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6558" y="246248"/>
            <a:ext cx="10972800" cy="11430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Fitting the Data with Polynomials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FE6DE17-684B-4820-AA66-A1EFD1D4922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02774" y="5651316"/>
            <a:ext cx="5389033" cy="639762"/>
          </a:xfrm>
        </p:spPr>
        <p:txBody>
          <a:bodyPr/>
          <a:lstStyle/>
          <a:p>
            <a:r>
              <a:rPr lang="en-US" dirty="0">
                <a:solidFill>
                  <a:schemeClr val="tx2">
                    <a:lumMod val="40000"/>
                    <a:lumOff val="60000"/>
                  </a:schemeClr>
                </a:solidFill>
              </a:rPr>
              <a:t>Fitting different models to the data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 Placeholder 4">
                <a:extLst>
                  <a:ext uri="{FF2B5EF4-FFF2-40B4-BE49-F238E27FC236}">
                    <a16:creationId xmlns:a16="http://schemas.microsoft.com/office/drawing/2014/main" id="{F7D9317F-A897-44C6-800B-7E7F86C49D0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244232" y="3480354"/>
                <a:ext cx="5389033" cy="639762"/>
              </a:xfrm>
              <a:prstGeom prst="rect">
                <a:avLst/>
              </a:prstGeom>
            </p:spPr>
            <p:txBody>
              <a:bodyPr vert="horz" lIns="91440" tIns="45720" rIns="91440" bIns="45720" rtlCol="0" anchor="b">
                <a:normAutofit/>
              </a:bodyPr>
              <a:lstStyle>
                <a:lvl1pPr marL="0" indent="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None/>
                  <a:defRPr sz="24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None/>
                  <a:defRPr sz="20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None/>
                  <a:defRPr sz="18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14:m>
                  <m:oMath xmlns:m="http://schemas.openxmlformats.org/officeDocument/2006/math">
                    <m:r>
                      <a:rPr lang="en-US" b="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b="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)=</m:t>
                    </m:r>
                  </m:oMath>
                </a14:m>
                <a:r>
                  <a:rPr lang="pt-BR" b="0" dirty="0">
                    <a:solidFill>
                      <a:srgbClr val="7030A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r>
                  <a:rPr lang="pt-BR" b="0" dirty="0">
                    <a:solidFill>
                      <a:srgbClr val="7030A0"/>
                    </a:solidFill>
                  </a:rPr>
                  <a:t> +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𝑏</m:t>
                    </m:r>
                  </m:oMath>
                </a14:m>
                <a:r>
                  <a:rPr lang="pt-BR" b="0" dirty="0">
                    <a:solidFill>
                      <a:srgbClr val="7030A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pt-BR" b="0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pt-BR" b="0" dirty="0">
                    <a:solidFill>
                      <a:srgbClr val="7030A0"/>
                    </a:solidFill>
                  </a:rPr>
                  <a:t> +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r>
                  <a:rPr lang="pt-BR" b="0" dirty="0">
                    <a:solidFill>
                      <a:srgbClr val="7030A0"/>
                    </a:solidFill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pt-BR" b="0" i="1" dirty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pt-BR" b="0" i="1" dirty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b="0" i="1" dirty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pt-BR" b="0" dirty="0">
                    <a:solidFill>
                      <a:srgbClr val="7030A0"/>
                    </a:solidFill>
                  </a:rPr>
                  <a:t> +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𝑑</m:t>
                    </m:r>
                  </m:oMath>
                </a14:m>
                <a:r>
                  <a:rPr lang="pt-BR" b="0" dirty="0">
                    <a:solidFill>
                      <a:srgbClr val="7030A0"/>
                    </a:solidFill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pt-BR" b="0" i="1" dirty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pt-BR" b="0" i="1" dirty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b="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endParaRPr lang="en-US" b="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9" name="Text Placeholder 4">
                <a:extLst>
                  <a:ext uri="{FF2B5EF4-FFF2-40B4-BE49-F238E27FC236}">
                    <a16:creationId xmlns:a16="http://schemas.microsoft.com/office/drawing/2014/main" id="{F7D9317F-A897-44C6-800B-7E7F86C49D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44232" y="3480354"/>
                <a:ext cx="5389033" cy="639762"/>
              </a:xfrm>
              <a:prstGeom prst="rect">
                <a:avLst/>
              </a:prstGeom>
              <a:blipFill>
                <a:blip r:embed="rId4"/>
                <a:stretch>
                  <a:fillRect l="-339" b="-219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 Placeholder 4">
                <a:extLst>
                  <a:ext uri="{FF2B5EF4-FFF2-40B4-BE49-F238E27FC236}">
                    <a16:creationId xmlns:a16="http://schemas.microsoft.com/office/drawing/2014/main" id="{95B332D6-7438-4A52-92B8-04A03C657C4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244232" y="2930506"/>
                <a:ext cx="3026819" cy="639762"/>
              </a:xfrm>
              <a:prstGeom prst="rect">
                <a:avLst/>
              </a:prstGeom>
            </p:spPr>
            <p:txBody>
              <a:bodyPr vert="horz" lIns="91440" tIns="45720" rIns="91440" bIns="45720" rtlCol="0" anchor="b">
                <a:normAutofit/>
              </a:bodyPr>
              <a:lstStyle>
                <a:lvl1pPr marL="0" indent="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None/>
                  <a:defRPr sz="24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None/>
                  <a:defRPr sz="20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None/>
                  <a:defRPr sz="18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14:m>
                  <m:oMath xmlns:m="http://schemas.openxmlformats.org/officeDocument/2006/math">
                    <m:r>
                      <a:rPr lang="en-US" b="0" i="1" dirty="0" smtClean="0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b="0" i="1" dirty="0" smtClean="0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dirty="0" smtClean="0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dirty="0" smtClean="0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)=</m:t>
                    </m:r>
                  </m:oMath>
                </a14:m>
                <a:r>
                  <a:rPr lang="pt-BR" b="0" dirty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r>
                  <a:rPr lang="pt-BR" b="0" dirty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rPr>
                  <a:t> +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𝑏</m:t>
                    </m:r>
                  </m:oMath>
                </a14:m>
                <a:r>
                  <a:rPr lang="pt-BR" b="0" dirty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pt-BR" b="0" i="1" dirty="0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pt-BR" b="0" dirty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rPr>
                  <a:t> +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r>
                  <a:rPr lang="pt-BR" b="0" dirty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pt-BR" b="0" i="1" dirty="0">
                            <a:solidFill>
                              <a:schemeClr val="accent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pt-BR" b="0" i="1" dirty="0">
                            <a:solidFill>
                              <a:schemeClr val="accent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b="0" i="1" dirty="0">
                            <a:solidFill>
                              <a:schemeClr val="accent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b="0" dirty="0">
                  <a:solidFill>
                    <a:schemeClr val="accent2">
                      <a:lumMod val="60000"/>
                      <a:lumOff val="4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0" name="Text Placeholder 4">
                <a:extLst>
                  <a:ext uri="{FF2B5EF4-FFF2-40B4-BE49-F238E27FC236}">
                    <a16:creationId xmlns:a16="http://schemas.microsoft.com/office/drawing/2014/main" id="{95B332D6-7438-4A52-92B8-04A03C657C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44232" y="2930506"/>
                <a:ext cx="3026819" cy="639762"/>
              </a:xfrm>
              <a:prstGeom prst="rect">
                <a:avLst/>
              </a:prstGeom>
              <a:blipFill>
                <a:blip r:embed="rId5"/>
                <a:stretch>
                  <a:fillRect l="-604" b="-219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 Placeholder 4">
                <a:extLst>
                  <a:ext uri="{FF2B5EF4-FFF2-40B4-BE49-F238E27FC236}">
                    <a16:creationId xmlns:a16="http://schemas.microsoft.com/office/drawing/2014/main" id="{97D8723D-2D18-4071-AD82-7515E989656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244232" y="2380658"/>
                <a:ext cx="3026819" cy="639762"/>
              </a:xfrm>
              <a:prstGeom prst="rect">
                <a:avLst/>
              </a:prstGeom>
            </p:spPr>
            <p:txBody>
              <a:bodyPr vert="horz" lIns="91440" tIns="45720" rIns="91440" bIns="45720" rtlCol="0" anchor="b">
                <a:normAutofit/>
              </a:bodyPr>
              <a:lstStyle>
                <a:lvl1pPr marL="0" indent="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None/>
                  <a:defRPr sz="24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None/>
                  <a:defRPr sz="20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None/>
                  <a:defRPr sz="18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14:m>
                  <m:oMath xmlns:m="http://schemas.openxmlformats.org/officeDocument/2006/math">
                    <m:r>
                      <a:rPr lang="en-US" b="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b="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)=</m:t>
                    </m:r>
                  </m:oMath>
                </a14:m>
                <a:r>
                  <a:rPr lang="pt-BR" b="0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r>
                  <a:rPr lang="pt-BR" b="0" dirty="0">
                    <a:solidFill>
                      <a:srgbClr val="FF0000"/>
                    </a:solidFill>
                  </a:rPr>
                  <a:t> +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𝑏</m:t>
                    </m:r>
                  </m:oMath>
                </a14:m>
                <a:r>
                  <a:rPr lang="pt-BR" b="0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pt-BR" b="0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endParaRPr lang="en-US" b="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1" name="Text Placeholder 4">
                <a:extLst>
                  <a:ext uri="{FF2B5EF4-FFF2-40B4-BE49-F238E27FC236}">
                    <a16:creationId xmlns:a16="http://schemas.microsoft.com/office/drawing/2014/main" id="{97D8723D-2D18-4071-AD82-7515E98965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44232" y="2380658"/>
                <a:ext cx="3026819" cy="639762"/>
              </a:xfrm>
              <a:prstGeom prst="rect">
                <a:avLst/>
              </a:prstGeom>
              <a:blipFill>
                <a:blip r:embed="rId6"/>
                <a:stretch>
                  <a:fillRect l="-604" b="-221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Content Placeholder 14">
            <a:extLst>
              <a:ext uri="{FF2B5EF4-FFF2-40B4-BE49-F238E27FC236}">
                <a16:creationId xmlns:a16="http://schemas.microsoft.com/office/drawing/2014/main" id="{D2B434EB-18DD-4F65-9B73-12F0409648A0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702" y="1769213"/>
            <a:ext cx="5226800" cy="3942355"/>
          </a:xfrm>
        </p:spPr>
      </p:pic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A35A5DE8-C227-4DCB-BD8A-B4A695DF6A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4090346"/>
      </p:ext>
    </p:extLst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08946" y="853682"/>
            <a:ext cx="5677854" cy="767690"/>
          </a:xfrm>
        </p:spPr>
        <p:txBody>
          <a:bodyPr/>
          <a:lstStyle/>
          <a:p>
            <a:r>
              <a:rPr lang="en-US" dirty="0"/>
              <a:t>CSCI 3321</a:t>
            </a:r>
          </a:p>
        </p:txBody>
      </p:sp>
      <p:sp>
        <p:nvSpPr>
          <p:cNvPr id="4" name="Rectangle 3"/>
          <p:cNvSpPr/>
          <p:nvPr/>
        </p:nvSpPr>
        <p:spPr>
          <a:xfrm>
            <a:off x="6372481" y="1713359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dirty="0">
                <a:solidFill>
                  <a:schemeClr val="tx2">
                    <a:lumMod val="40000"/>
                    <a:lumOff val="60000"/>
                  </a:schemeClr>
                </a:solidFill>
              </a:rPr>
              <a:t>Least Squares Methods</a:t>
            </a:r>
            <a:endParaRPr lang="en-US" i="1" dirty="0">
              <a:solidFill>
                <a:prstClr val="white">
                  <a:lumMod val="85000"/>
                </a:prstClr>
              </a:solidFill>
              <a:latin typeface="Calibri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C0DEF3C-0AE1-4734-B793-1780A5A414D8}"/>
              </a:ext>
            </a:extLst>
          </p:cNvPr>
          <p:cNvSpPr/>
          <p:nvPr/>
        </p:nvSpPr>
        <p:spPr>
          <a:xfrm>
            <a:off x="6173972" y="3464873"/>
            <a:ext cx="5256028" cy="1046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600" i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The next presentation will cover Spline Functions in Chapter 6 of the textbook.  It might be good to look over the first part of that chapter.  That next presentation will be available soon.</a:t>
            </a:r>
          </a:p>
          <a:p>
            <a:endParaRPr lang="en-US" sz="14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871C468-5F95-4166-9D69-BE9C21F4A5FC}"/>
              </a:ext>
            </a:extLst>
          </p:cNvPr>
          <p:cNvSpPr/>
          <p:nvPr/>
        </p:nvSpPr>
        <p:spPr>
          <a:xfrm>
            <a:off x="6173972" y="2174678"/>
            <a:ext cx="502565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600" i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If you have any questions or comments about the material in this presentation, please send them to me in an email.  I will gather the questions and answers over the next few days and then send them to each member of the class</a:t>
            </a:r>
            <a:r>
              <a:rPr lang="en-US" sz="1400" i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.</a:t>
            </a:r>
            <a:endParaRPr lang="en-US" sz="14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7" name="Content Placeholder 14">
            <a:extLst>
              <a:ext uri="{FF2B5EF4-FFF2-40B4-BE49-F238E27FC236}">
                <a16:creationId xmlns:a16="http://schemas.microsoft.com/office/drawing/2014/main" id="{7D894C2B-FEAE-42DA-B412-21857D72A1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721" y="1763011"/>
            <a:ext cx="5226800" cy="3942355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20DF4B11-875F-4415-B2BA-960B9A4FDA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5429156"/>
      </p:ext>
    </p:extLst>
  </p:cSld>
  <p:clrMapOvr>
    <a:masterClrMapping/>
  </p:clrMapOvr>
  <p:transition advTm="43650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B3C1E1F-4A7A-4646-AF6F-9983D1A3C2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2854" y="1113649"/>
            <a:ext cx="7366292" cy="535275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3B647D2-78E6-4026-A629-EF0A560AC8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32108"/>
            <a:ext cx="10972800" cy="1143000"/>
          </a:xfrm>
          <a:solidFill>
            <a:schemeClr val="tx1"/>
          </a:solidFill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Statistics and Modeling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144017BF-F80E-4CB6-B1D0-7EF23198F8F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178616"/>
      </p:ext>
    </p:extLst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89DAD58-372A-4C44-8D5B-B4EC90FC14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7020" y="1980188"/>
            <a:ext cx="2676525" cy="28194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27C6081-07DF-456D-B7F2-92A8C3E0E6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049118"/>
          </a:xfrm>
        </p:spPr>
        <p:txBody>
          <a:bodyPr>
            <a:no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How to Obtain a Curve that Fits the Data</a:t>
            </a:r>
            <a:br>
              <a:rPr lang="en-US" sz="3200" dirty="0">
                <a:solidFill>
                  <a:schemeClr val="bg1"/>
                </a:solidFill>
              </a:rPr>
            </a:br>
            <a:r>
              <a:rPr lang="en-US" sz="3200" dirty="0">
                <a:solidFill>
                  <a:schemeClr val="bg1"/>
                </a:solidFill>
              </a:rPr>
              <a:t>in the Least Squares Sense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4E6BA0-EB0F-4380-95C1-90EED60C8A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73466" y="1526748"/>
            <a:ext cx="2369323" cy="53694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>
                <a:solidFill>
                  <a:schemeClr val="bg1"/>
                </a:solidFill>
              </a:rPr>
              <a:t>Some Data Values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ontent Placeholder 2">
                <a:extLst>
                  <a:ext uri="{FF2B5EF4-FFF2-40B4-BE49-F238E27FC236}">
                    <a16:creationId xmlns:a16="http://schemas.microsoft.com/office/drawing/2014/main" id="{3F8A9BF5-B94A-44D7-9374-5EF69E431F6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80243" y="4933823"/>
                <a:ext cx="3553932" cy="536942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85000" lnSpcReduction="10000"/>
              </a:bodyPr>
              <a:lstStyle>
                <a:lvl1pPr marL="342900" indent="-3429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Arial" pitchFamily="34" charset="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𝑦</m:t>
                      </m:r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𝑔</m:t>
                      </m:r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𝑎</m:t>
                      </m:r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𝑏</m:t>
                      </m:r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𝑐</m:t>
                      </m:r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,…)</m:t>
                      </m:r>
                    </m:oMath>
                  </m:oMathPara>
                </a14:m>
                <a:endParaRPr lang="en-US" dirty="0">
                  <a:solidFill>
                    <a:schemeClr val="bg1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0" name="Content Placeholder 2">
                <a:extLst>
                  <a:ext uri="{FF2B5EF4-FFF2-40B4-BE49-F238E27FC236}">
                    <a16:creationId xmlns:a16="http://schemas.microsoft.com/office/drawing/2014/main" id="{3F8A9BF5-B94A-44D7-9374-5EF69E431F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0243" y="4933823"/>
                <a:ext cx="3553932" cy="53694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ontent Placeholder 2">
                <a:extLst>
                  <a:ext uri="{FF2B5EF4-FFF2-40B4-BE49-F238E27FC236}">
                    <a16:creationId xmlns:a16="http://schemas.microsoft.com/office/drawing/2014/main" id="{F6EBF937-4372-4DB1-9E19-1F9ACA87F59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5076" y="5563504"/>
                <a:ext cx="3553932" cy="536942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85000" lnSpcReduction="10000"/>
              </a:bodyPr>
              <a:lstStyle>
                <a:lvl1pPr marL="342900" indent="-3429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Arial" pitchFamily="34" charset="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𝑦</m:t>
                      </m:r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𝑎</m:t>
                      </m:r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𝑏</m:t>
                      </m:r>
                    </m:oMath>
                  </m:oMathPara>
                </a14:m>
                <a:endParaRPr lang="en-US" dirty="0">
                  <a:solidFill>
                    <a:schemeClr val="bg1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1" name="Content Placeholder 2">
                <a:extLst>
                  <a:ext uri="{FF2B5EF4-FFF2-40B4-BE49-F238E27FC236}">
                    <a16:creationId xmlns:a16="http://schemas.microsoft.com/office/drawing/2014/main" id="{F6EBF937-4372-4DB1-9E19-1F9ACA87F5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076" y="5563504"/>
                <a:ext cx="3553932" cy="53694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1" name="Group 30">
            <a:extLst>
              <a:ext uri="{FF2B5EF4-FFF2-40B4-BE49-F238E27FC236}">
                <a16:creationId xmlns:a16="http://schemas.microsoft.com/office/drawing/2014/main" id="{0FFCC024-F548-493A-866C-DCABFDBF266D}"/>
              </a:ext>
            </a:extLst>
          </p:cNvPr>
          <p:cNvGrpSpPr/>
          <p:nvPr/>
        </p:nvGrpSpPr>
        <p:grpSpPr>
          <a:xfrm>
            <a:off x="5659936" y="1936249"/>
            <a:ext cx="5476875" cy="3895725"/>
            <a:chOff x="5659936" y="1936249"/>
            <a:chExt cx="5476875" cy="3895725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BBAF3051-D39F-4555-900E-3A96E1293956}"/>
                </a:ext>
              </a:extLst>
            </p:cNvPr>
            <p:cNvGrpSpPr/>
            <p:nvPr/>
          </p:nvGrpSpPr>
          <p:grpSpPr>
            <a:xfrm>
              <a:off x="5659936" y="1936249"/>
              <a:ext cx="5476875" cy="3895725"/>
              <a:chOff x="5713987" y="1680123"/>
              <a:chExt cx="5476875" cy="3895725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EF9260BC-E71B-4E7D-BEA6-C4BAD8425B8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713987" y="1680123"/>
                <a:ext cx="5476875" cy="3895725"/>
              </a:xfrm>
              <a:prstGeom prst="rect">
                <a:avLst/>
              </a:prstGeom>
            </p:spPr>
          </p:pic>
          <p:sp>
            <p:nvSpPr>
              <p:cNvPr id="9" name="Content Placeholder 2">
                <a:extLst>
                  <a:ext uri="{FF2B5EF4-FFF2-40B4-BE49-F238E27FC236}">
                    <a16:creationId xmlns:a16="http://schemas.microsoft.com/office/drawing/2014/main" id="{24CFCA78-8C02-4642-B55D-BB9E32D3201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763981" y="4266790"/>
                <a:ext cx="2426881" cy="67937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92500" lnSpcReduction="10000"/>
              </a:bodyPr>
              <a:lstStyle>
                <a:lvl1pPr marL="342900" indent="-3429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Arial" pitchFamily="34" charset="0"/>
                  <a:buNone/>
                </a:pPr>
                <a:r>
                  <a:rPr lang="en-US" sz="2000" dirty="0">
                    <a:solidFill>
                      <a:schemeClr val="accent1">
                        <a:lumMod val="75000"/>
                      </a:schemeClr>
                    </a:solidFill>
                  </a:rPr>
                  <a:t>The green line is </a:t>
                </a:r>
              </a:p>
              <a:p>
                <a:pPr marL="0" indent="0">
                  <a:buFont typeface="Arial" pitchFamily="34" charset="0"/>
                  <a:buNone/>
                </a:pPr>
                <a:r>
                  <a:rPr lang="en-US" sz="2000" dirty="0">
                    <a:solidFill>
                      <a:schemeClr val="accent1">
                        <a:lumMod val="75000"/>
                      </a:schemeClr>
                    </a:solidFill>
                  </a:rPr>
                  <a:t>not such a good fit</a:t>
                </a:r>
              </a:p>
            </p:txBody>
          </p:sp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A686A87-6D8B-4454-82E5-0195E64A7869}"/>
                </a:ext>
              </a:extLst>
            </p:cNvPr>
            <p:cNvSpPr txBox="1"/>
            <p:nvPr/>
          </p:nvSpPr>
          <p:spPr>
            <a:xfrm>
              <a:off x="6229014" y="2189408"/>
              <a:ext cx="311880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accent1">
                      <a:lumMod val="75000"/>
                    </a:schemeClr>
                  </a:solidFill>
                </a:rPr>
                <a:t>One of the best ways to pick an</a:t>
              </a:r>
            </a:p>
            <a:p>
              <a:r>
                <a:rPr lang="en-US" dirty="0">
                  <a:solidFill>
                    <a:schemeClr val="accent1">
                      <a:lumMod val="75000"/>
                    </a:schemeClr>
                  </a:solidFill>
                </a:rPr>
                <a:t> initial model is to plot the data</a:t>
              </a:r>
            </a:p>
          </p:txBody>
        </p:sp>
      </p:grp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67C416CE-663B-41D6-8F2F-EC62632B4C43}"/>
              </a:ext>
            </a:extLst>
          </p:cNvPr>
          <p:cNvCxnSpPr>
            <a:cxnSpLocks/>
          </p:cNvCxnSpPr>
          <p:nvPr/>
        </p:nvCxnSpPr>
        <p:spPr>
          <a:xfrm flipH="1">
            <a:off x="3827721" y="5240338"/>
            <a:ext cx="429406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7621FE32-5844-4670-A14A-D6BA7F7E684E}"/>
              </a:ext>
            </a:extLst>
          </p:cNvPr>
          <p:cNvSpPr txBox="1"/>
          <p:nvPr/>
        </p:nvSpPr>
        <p:spPr>
          <a:xfrm>
            <a:off x="4278100" y="4917173"/>
            <a:ext cx="13974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 model function 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4F18DE5A-CECD-4485-BEFE-A378522093C4}"/>
              </a:ext>
            </a:extLst>
          </p:cNvPr>
          <p:cNvCxnSpPr/>
          <p:nvPr/>
        </p:nvCxnSpPr>
        <p:spPr>
          <a:xfrm flipH="1">
            <a:off x="2776838" y="5831975"/>
            <a:ext cx="382772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2CAD9EE6-BA17-40CD-B5DF-011567B76074}"/>
              </a:ext>
            </a:extLst>
          </p:cNvPr>
          <p:cNvSpPr txBox="1"/>
          <p:nvPr/>
        </p:nvSpPr>
        <p:spPr>
          <a:xfrm>
            <a:off x="3244086" y="5508809"/>
            <a:ext cx="13974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 linear model</a:t>
            </a:r>
          </a:p>
        </p:txBody>
      </p:sp>
      <p:pic>
        <p:nvPicPr>
          <p:cNvPr id="21" name="Audio 20">
            <a:hlinkClick r:id="" action="ppaction://media"/>
            <a:extLst>
              <a:ext uri="{FF2B5EF4-FFF2-40B4-BE49-F238E27FC236}">
                <a16:creationId xmlns:a16="http://schemas.microsoft.com/office/drawing/2014/main" id="{FAEBF059-A13D-45EF-A03D-5DED1F21510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794AA8DF-1AD9-43FB-BE04-894E62CAFEEA}"/>
              </a:ext>
            </a:extLst>
          </p:cNvPr>
          <p:cNvCxnSpPr>
            <a:cxnSpLocks/>
          </p:cNvCxnSpPr>
          <p:nvPr/>
        </p:nvCxnSpPr>
        <p:spPr>
          <a:xfrm flipH="1">
            <a:off x="3827721" y="3333307"/>
            <a:ext cx="495091" cy="9569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D14AC6BA-167F-4DF4-951B-8BB5AA646FA6}"/>
                  </a:ext>
                </a:extLst>
              </p:cNvPr>
              <p:cNvSpPr txBox="1"/>
              <p:nvPr/>
            </p:nvSpPr>
            <p:spPr>
              <a:xfrm>
                <a:off x="4328509" y="2835739"/>
                <a:ext cx="1145738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chemeClr val="bg1"/>
                    </a:solidFill>
                  </a:rPr>
                  <a:t>These are</a:t>
                </a:r>
              </a:p>
              <a:p>
                <a:r>
                  <a:rPr lang="en-US" dirty="0">
                    <a:solidFill>
                      <a:schemeClr val="bg1"/>
                    </a:solidFill>
                  </a:rPr>
                  <a:t>the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t-BR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bg1"/>
                    </a:solidFill>
                  </a:rPr>
                  <a:t> values</a:t>
                </a: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D14AC6BA-167F-4DF4-951B-8BB5AA646F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28509" y="2835739"/>
                <a:ext cx="1145738" cy="923330"/>
              </a:xfrm>
              <a:prstGeom prst="rect">
                <a:avLst/>
              </a:prstGeom>
              <a:blipFill>
                <a:blip r:embed="rId9"/>
                <a:stretch>
                  <a:fillRect l="-4255" t="-3289" b="-92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9C4F872B-B3C8-4CF9-B175-CE3B2B20E187}"/>
              </a:ext>
            </a:extLst>
          </p:cNvPr>
          <p:cNvCxnSpPr>
            <a:cxnSpLocks/>
          </p:cNvCxnSpPr>
          <p:nvPr/>
        </p:nvCxnSpPr>
        <p:spPr>
          <a:xfrm flipH="1" flipV="1">
            <a:off x="2758127" y="3642305"/>
            <a:ext cx="1525963" cy="57686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8620C13D-FED0-4C85-984F-45DB8ED6A62A}"/>
                  </a:ext>
                </a:extLst>
              </p:cNvPr>
              <p:cNvSpPr txBox="1"/>
              <p:nvPr/>
            </p:nvSpPr>
            <p:spPr>
              <a:xfrm>
                <a:off x="4328509" y="3780538"/>
                <a:ext cx="1145738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chemeClr val="bg1"/>
                    </a:solidFill>
                  </a:rPr>
                  <a:t>These are</a:t>
                </a:r>
              </a:p>
              <a:p>
                <a:r>
                  <a:rPr lang="en-US" dirty="0">
                    <a:solidFill>
                      <a:schemeClr val="bg1"/>
                    </a:solidFill>
                  </a:rPr>
                  <a:t>the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t-BR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bg1"/>
                    </a:solidFill>
                  </a:rPr>
                  <a:t> values</a:t>
                </a: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8620C13D-FED0-4C85-984F-45DB8ED6A6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28509" y="3780538"/>
                <a:ext cx="1145738" cy="923330"/>
              </a:xfrm>
              <a:prstGeom prst="rect">
                <a:avLst/>
              </a:prstGeom>
              <a:blipFill>
                <a:blip r:embed="rId10"/>
                <a:stretch>
                  <a:fillRect l="-4255" t="-3289" b="-92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16058520"/>
      </p:ext>
    </p:extLst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2E3B5F-3FE5-4D95-8810-91F50C94F7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How Do We Measure the Errors in the Data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0DDA49E-ECB7-4B32-99D9-737F376A409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09600" y="1600201"/>
                <a:ext cx="4630954" cy="4525963"/>
              </a:xfrm>
            </p:spPr>
            <p:txBody>
              <a:bodyPr>
                <a:normAutofit/>
              </a:bodyPr>
              <a:lstStyle/>
              <a:p>
                <a:r>
                  <a:rPr lang="en-US" sz="2800" dirty="0">
                    <a:solidFill>
                      <a:schemeClr val="bg1"/>
                    </a:solidFill>
                  </a:rPr>
                  <a:t>We typically measure the errors in the fit vertically.   So for a linear model, we would use the following:</a:t>
                </a:r>
              </a:p>
              <a:p>
                <a:pPr marL="0" indent="0">
                  <a:lnSpc>
                    <a:spcPct val="150000"/>
                  </a:lnSpc>
                  <a:buNone/>
                </a:pPr>
                <a:r>
                  <a:rPr lang="en-US" sz="2800" dirty="0">
                    <a:solidFill>
                      <a:schemeClr val="bg1"/>
                    </a:solidFill>
                  </a:rPr>
                  <a:t>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t-BR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l-GR" sz="2800" dirty="0">
                            <a:solidFill>
                              <a:schemeClr val="bg1"/>
                            </a:solidFill>
                          </a:rPr>
                          <m:t>ε</m:t>
                        </m:r>
                      </m:e>
                      <m:sub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r>
                  <a:rPr lang="en-US" sz="2800" dirty="0">
                    <a:solidFill>
                      <a:schemeClr val="bg1"/>
                    </a:solidFill>
                  </a:rPr>
                  <a:t> =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sz="28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  <m:sSub>
                          <m:sSubPr>
                            <m:ctrlPr>
                              <a:rPr lang="pt-BR" sz="28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8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 −</m:t>
                        </m:r>
                        <m:sSub>
                          <m:sSubPr>
                            <m:ctrlPr>
                              <a:rPr lang="pt-BR" sz="28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sz="28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d>
                  </m:oMath>
                </a14:m>
                <a:endParaRPr lang="en-US" sz="2800" dirty="0">
                  <a:solidFill>
                    <a:schemeClr val="bg1"/>
                  </a:solidFill>
                </a:endParaRPr>
              </a:p>
              <a:p>
                <a:pPr marL="0" indent="0">
                  <a:lnSpc>
                    <a:spcPct val="150000"/>
                  </a:lnSpc>
                  <a:buNone/>
                </a:pPr>
                <a:r>
                  <a:rPr lang="en-US" sz="2800" dirty="0">
                    <a:solidFill>
                      <a:schemeClr val="bg1"/>
                    </a:solidFill>
                  </a:rPr>
                  <a:t>   Or for a general model, just:</a:t>
                </a:r>
              </a:p>
              <a:p>
                <a:pPr marL="0" indent="0">
                  <a:buNone/>
                </a:pPr>
                <a:r>
                  <a:rPr lang="pt-BR" sz="2800" dirty="0">
                    <a:solidFill>
                      <a:schemeClr val="bg1"/>
                    </a:solidFill>
                  </a:rPr>
                  <a:t>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t-BR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l-GR" sz="2800" dirty="0">
                            <a:solidFill>
                              <a:schemeClr val="bg1"/>
                            </a:solidFill>
                          </a:rPr>
                          <m:t>ε</m:t>
                        </m:r>
                      </m:e>
                      <m:sub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r>
                  <a:rPr lang="en-US" sz="2800" dirty="0">
                    <a:solidFill>
                      <a:schemeClr val="bg1"/>
                    </a:solidFill>
                  </a:rPr>
                  <a:t> =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𝑔</m:t>
                        </m:r>
                        <m:d>
                          <m:dPr>
                            <m:ctrlPr>
                              <a:rPr lang="en-US" sz="28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pt-BR" sz="28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8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sz="28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sub>
                            </m:sSub>
                            <m:r>
                              <a:rPr lang="en-US" sz="28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28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𝑎</m:t>
                            </m:r>
                            <m:r>
                              <a:rPr lang="en-US" sz="28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28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𝑏</m:t>
                            </m:r>
                            <m:r>
                              <a:rPr lang="en-US" sz="28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28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𝑐</m:t>
                            </m:r>
                            <m:r>
                              <a:rPr lang="en-US" sz="28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,…</m:t>
                            </m:r>
                          </m:e>
                        </m:d>
                        <m:r>
                          <m:rPr>
                            <m:nor/>
                          </m:rPr>
                          <a:rPr lang="en-US" sz="2800" dirty="0">
                            <a:solidFill>
                              <a:schemeClr val="bg1"/>
                            </a:solidFill>
                          </a:rPr>
                          <m:t> </m:t>
                        </m:r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pt-BR" sz="28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sz="28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d>
                  </m:oMath>
                </a14:m>
                <a:endParaRPr lang="en-US" sz="28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0DDA49E-ECB7-4B32-99D9-737F376A409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09600" y="1600201"/>
                <a:ext cx="4630954" cy="4525963"/>
              </a:xfrm>
              <a:blipFill>
                <a:blip r:embed="rId4"/>
                <a:stretch>
                  <a:fillRect l="-2368" t="-13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97DA1606-BB34-4CF8-BFBD-F02FC64803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59936" y="1936249"/>
            <a:ext cx="5476875" cy="3895725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1F1DBAB4-A507-4355-90F4-DCDCBCF40DE0}"/>
              </a:ext>
            </a:extLst>
          </p:cNvPr>
          <p:cNvCxnSpPr>
            <a:cxnSpLocks/>
          </p:cNvCxnSpPr>
          <p:nvPr/>
        </p:nvCxnSpPr>
        <p:spPr>
          <a:xfrm flipH="1" flipV="1">
            <a:off x="8070157" y="3976579"/>
            <a:ext cx="894843" cy="404035"/>
          </a:xfrm>
          <a:prstGeom prst="straightConnector1">
            <a:avLst/>
          </a:prstGeom>
          <a:ln>
            <a:solidFill>
              <a:schemeClr val="accent4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116E440-E58E-4D0B-BC7E-368001596AF8}"/>
                  </a:ext>
                </a:extLst>
              </p:cNvPr>
              <p:cNvSpPr txBox="1"/>
              <p:nvPr/>
            </p:nvSpPr>
            <p:spPr>
              <a:xfrm>
                <a:off x="8986266" y="4207297"/>
                <a:ext cx="2002247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pt-BR" sz="1600" i="1" smtClean="0">
                            <a:solidFill>
                              <a:schemeClr val="tx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l-GR" sz="1600" dirty="0">
                            <a:solidFill>
                              <a:schemeClr val="tx2">
                                <a:lumMod val="75000"/>
                              </a:schemeClr>
                            </a:solidFill>
                          </a:rPr>
                          <m:t>ε</m:t>
                        </m:r>
                      </m:e>
                      <m:sub>
                        <m:r>
                          <a:rPr lang="en-US" sz="1600" i="1">
                            <a:solidFill>
                              <a:schemeClr val="tx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r>
                  <a:rPr lang="el-GR" sz="1600" dirty="0">
                    <a:solidFill>
                      <a:schemeClr val="tx2">
                        <a:lumMod val="75000"/>
                      </a:schemeClr>
                    </a:solidFill>
                  </a:rPr>
                  <a:t> </a:t>
                </a:r>
                <a:r>
                  <a:rPr lang="en-US" sz="1600" dirty="0">
                    <a:solidFill>
                      <a:schemeClr val="tx2">
                        <a:lumMod val="50000"/>
                      </a:schemeClr>
                    </a:solidFill>
                  </a:rPr>
                  <a:t>is just the length of the dashed line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116E440-E58E-4D0B-BC7E-368001596A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86266" y="4207297"/>
                <a:ext cx="2002247" cy="584775"/>
              </a:xfrm>
              <a:prstGeom prst="rect">
                <a:avLst/>
              </a:prstGeom>
              <a:blipFill>
                <a:blip r:embed="rId6"/>
                <a:stretch>
                  <a:fillRect l="-1520" t="-3125" r="-3951" b="-1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18E37FDE-5D32-44C2-B624-7774D96A2743}"/>
              </a:ext>
            </a:extLst>
          </p:cNvPr>
          <p:cNvCxnSpPr>
            <a:cxnSpLocks/>
          </p:cNvCxnSpPr>
          <p:nvPr/>
        </p:nvCxnSpPr>
        <p:spPr>
          <a:xfrm>
            <a:off x="7261067" y="3203188"/>
            <a:ext cx="692308" cy="593848"/>
          </a:xfrm>
          <a:prstGeom prst="straightConnector1">
            <a:avLst/>
          </a:prstGeom>
          <a:ln>
            <a:solidFill>
              <a:schemeClr val="accent4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B1DF7C2F-90D4-4192-BE9F-BF12A5FF9F30}"/>
              </a:ext>
            </a:extLst>
          </p:cNvPr>
          <p:cNvCxnSpPr>
            <a:cxnSpLocks/>
          </p:cNvCxnSpPr>
          <p:nvPr/>
        </p:nvCxnSpPr>
        <p:spPr>
          <a:xfrm>
            <a:off x="7428789" y="4147864"/>
            <a:ext cx="524586" cy="1"/>
          </a:xfrm>
          <a:prstGeom prst="straightConnector1">
            <a:avLst/>
          </a:prstGeom>
          <a:ln>
            <a:solidFill>
              <a:schemeClr val="accent4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B0498732-A505-4F0D-A374-FB4F286DBBE6}"/>
                  </a:ext>
                </a:extLst>
              </p:cNvPr>
              <p:cNvSpPr/>
              <p:nvPr/>
            </p:nvSpPr>
            <p:spPr>
              <a:xfrm>
                <a:off x="6491177" y="3963198"/>
                <a:ext cx="106683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𝑎</m:t>
                      </m:r>
                      <m:sSub>
                        <m:sSubPr>
                          <m:ctrlPr>
                            <a:rPr lang="pt-BR" i="1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i="1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r>
                        <a:rPr lang="en-US" i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i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𝑏</m:t>
                      </m:r>
                      <m:r>
                        <a:rPr lang="en-US" i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dirty="0">
                  <a:solidFill>
                    <a:schemeClr val="tx2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B0498732-A505-4F0D-A374-FB4F286DBBE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91177" y="3963198"/>
                <a:ext cx="1066831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5A2F0B80-0751-4D4B-99D4-B594F7731DDC}"/>
                  </a:ext>
                </a:extLst>
              </p:cNvPr>
              <p:cNvSpPr/>
              <p:nvPr/>
            </p:nvSpPr>
            <p:spPr>
              <a:xfrm>
                <a:off x="7045858" y="3630875"/>
                <a:ext cx="47750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i="1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i="1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5A2F0B80-0751-4D4B-99D4-B594F7731DD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45858" y="3630875"/>
                <a:ext cx="477502" cy="369332"/>
              </a:xfrm>
              <a:prstGeom prst="rect">
                <a:avLst/>
              </a:prstGeom>
              <a:blipFill>
                <a:blip r:embed="rId8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802A54D4-B08A-42D6-9570-2A0FF73B1224}"/>
              </a:ext>
            </a:extLst>
          </p:cNvPr>
          <p:cNvCxnSpPr>
            <a:cxnSpLocks/>
          </p:cNvCxnSpPr>
          <p:nvPr/>
        </p:nvCxnSpPr>
        <p:spPr>
          <a:xfrm>
            <a:off x="8000329" y="4824094"/>
            <a:ext cx="0" cy="470919"/>
          </a:xfrm>
          <a:prstGeom prst="straightConnector1">
            <a:avLst/>
          </a:prstGeom>
          <a:ln>
            <a:solidFill>
              <a:schemeClr val="accent4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E8F38C35-780A-4DCA-AFE0-77A3E3045ACD}"/>
                  </a:ext>
                </a:extLst>
              </p:cNvPr>
              <p:cNvSpPr/>
              <p:nvPr/>
            </p:nvSpPr>
            <p:spPr>
              <a:xfrm>
                <a:off x="7762411" y="4497994"/>
                <a:ext cx="47583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i="1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i="1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E8F38C35-780A-4DCA-AFE0-77A3E3045AC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62411" y="4497994"/>
                <a:ext cx="475836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F7A22359-4565-4C89-AC33-59AED9799FFD}"/>
              </a:ext>
            </a:extLst>
          </p:cNvPr>
          <p:cNvCxnSpPr>
            <a:cxnSpLocks/>
          </p:cNvCxnSpPr>
          <p:nvPr/>
        </p:nvCxnSpPr>
        <p:spPr>
          <a:xfrm flipH="1">
            <a:off x="6018030" y="3851724"/>
            <a:ext cx="1049094" cy="0"/>
          </a:xfrm>
          <a:prstGeom prst="straightConnector1">
            <a:avLst/>
          </a:prstGeom>
          <a:ln>
            <a:solidFill>
              <a:schemeClr val="accent4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E17B03D3-DC83-47B2-A992-5EA2602D33F3}"/>
                  </a:ext>
                </a:extLst>
              </p:cNvPr>
              <p:cNvSpPr txBox="1"/>
              <p:nvPr/>
            </p:nvSpPr>
            <p:spPr>
              <a:xfrm>
                <a:off x="6096741" y="2614424"/>
                <a:ext cx="2590059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>
                    <a:solidFill>
                      <a:schemeClr val="tx2">
                        <a:lumMod val="50000"/>
                      </a:schemeClr>
                    </a:solidFill>
                  </a:rPr>
                  <a:t>The location of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t-BR" sz="1600" i="1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1600" i="1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r>
                  <a:rPr lang="en-US" sz="1600" dirty="0">
                    <a:solidFill>
                      <a:schemeClr val="tx2">
                        <a:lumMod val="50000"/>
                      </a:schemeClr>
                    </a:solidFill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t-BR" sz="1600" i="1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sz="1600" i="1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r>
                  <a:rPr lang="en-US" sz="1600" dirty="0">
                    <a:solidFill>
                      <a:schemeClr val="tx2">
                        <a:lumMod val="50000"/>
                      </a:schemeClr>
                    </a:solidFill>
                  </a:rPr>
                  <a:t>) is denoted by the red dot</a:t>
                </a: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E17B03D3-DC83-47B2-A992-5EA2602D33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741" y="2614424"/>
                <a:ext cx="2590059" cy="584775"/>
              </a:xfrm>
              <a:prstGeom prst="rect">
                <a:avLst/>
              </a:prstGeom>
              <a:blipFill>
                <a:blip r:embed="rId10"/>
                <a:stretch>
                  <a:fillRect l="-1176" t="-3125" b="-1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9" name="Audio 28">
            <a:hlinkClick r:id="" action="ppaction://media"/>
            <a:extLst>
              <a:ext uri="{FF2B5EF4-FFF2-40B4-BE49-F238E27FC236}">
                <a16:creationId xmlns:a16="http://schemas.microsoft.com/office/drawing/2014/main" id="{1A4D4183-8AF0-48C1-B825-31737F60F16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2D97F309-EE77-40B5-BFB6-2F16554C9830}"/>
                  </a:ext>
                </a:extLst>
              </p:cNvPr>
              <p:cNvSpPr/>
              <p:nvPr/>
            </p:nvSpPr>
            <p:spPr>
              <a:xfrm>
                <a:off x="5077267" y="5968733"/>
                <a:ext cx="2876108" cy="646331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accent1"/>
                </a:solidFill>
              </a:ln>
            </p:spPr>
            <p:txBody>
              <a:bodyPr wrap="none">
                <a:spAutoFit/>
              </a:bodyPr>
              <a:lstStyle/>
              <a:p>
                <a:r>
                  <a:rPr lang="en-US" dirty="0">
                    <a:solidFill>
                      <a:schemeClr val="bg1"/>
                    </a:solidFill>
                  </a:rPr>
                  <a:t>T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he</m:t>
                    </m:r>
                    <m:r>
                      <a:rPr lang="en-US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green</m:t>
                    </m:r>
                    <m:r>
                      <a:rPr lang="en-US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line</m:t>
                    </m:r>
                    <m:r>
                      <a:rPr lang="en-US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has</m:t>
                    </m:r>
                    <m:r>
                      <a:rPr lang="en-US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equation</m:t>
                    </m:r>
                  </m:oMath>
                </a14:m>
                <a:endParaRPr lang="en-US" b="0" i="0" dirty="0">
                  <a:solidFill>
                    <a:schemeClr val="bg1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y</m:t>
                      </m:r>
                      <m:r>
                        <a:rPr lang="en-US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𝑏</m:t>
                      </m:r>
                      <m:r>
                        <a:rPr lang="en-US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2D97F309-EE77-40B5-BFB6-2F16554C983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77267" y="5968733"/>
                <a:ext cx="2876108" cy="646331"/>
              </a:xfrm>
              <a:prstGeom prst="rect">
                <a:avLst/>
              </a:prstGeom>
              <a:blipFill>
                <a:blip r:embed="rId12"/>
                <a:stretch>
                  <a:fillRect l="-1688" t="-3704" b="-2778"/>
                </a:stretch>
              </a:blipFill>
              <a:ln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Arrow: Down 11">
            <a:extLst>
              <a:ext uri="{FF2B5EF4-FFF2-40B4-BE49-F238E27FC236}">
                <a16:creationId xmlns:a16="http://schemas.microsoft.com/office/drawing/2014/main" id="{60624D91-8E2D-4646-A3F7-9EC0EAAAE139}"/>
              </a:ext>
            </a:extLst>
          </p:cNvPr>
          <p:cNvSpPr/>
          <p:nvPr/>
        </p:nvSpPr>
        <p:spPr>
          <a:xfrm flipV="1">
            <a:off x="6096000" y="4646430"/>
            <a:ext cx="271084" cy="132230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06D7708-98E7-4E01-8AFC-AE43C3A2BADD}"/>
              </a:ext>
            </a:extLst>
          </p:cNvPr>
          <p:cNvSpPr txBox="1"/>
          <p:nvPr/>
        </p:nvSpPr>
        <p:spPr>
          <a:xfrm>
            <a:off x="5995170" y="4422740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26842764"/>
      </p:ext>
    </p:extLst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Rectangle 55">
            <a:extLst>
              <a:ext uri="{FF2B5EF4-FFF2-40B4-BE49-F238E27FC236}">
                <a16:creationId xmlns:a16="http://schemas.microsoft.com/office/drawing/2014/main" id="{4AEE5228-D91C-47EF-AFBB-E7C13A995F91}"/>
              </a:ext>
            </a:extLst>
          </p:cNvPr>
          <p:cNvSpPr/>
          <p:nvPr/>
        </p:nvSpPr>
        <p:spPr>
          <a:xfrm>
            <a:off x="7315787" y="1294565"/>
            <a:ext cx="3960175" cy="2839851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FE671BA-8C6A-41A1-9920-4B1C51B738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33724" y="1370082"/>
            <a:ext cx="3924300" cy="2724150"/>
          </a:xfrm>
          <a:prstGeom prst="rect">
            <a:avLst/>
          </a:prstGeom>
        </p:spPr>
      </p:pic>
      <p:sp>
        <p:nvSpPr>
          <p:cNvPr id="58" name="Rectangle 57">
            <a:extLst>
              <a:ext uri="{FF2B5EF4-FFF2-40B4-BE49-F238E27FC236}">
                <a16:creationId xmlns:a16="http://schemas.microsoft.com/office/drawing/2014/main" id="{25A7C57A-F052-4535-AB68-2ACB13DE9745}"/>
              </a:ext>
            </a:extLst>
          </p:cNvPr>
          <p:cNvSpPr/>
          <p:nvPr/>
        </p:nvSpPr>
        <p:spPr>
          <a:xfrm>
            <a:off x="2226817" y="1482972"/>
            <a:ext cx="3090385" cy="957328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FCA4F850-B626-4CF9-B6B3-E82275219AC1}"/>
              </a:ext>
            </a:extLst>
          </p:cNvPr>
          <p:cNvSpPr/>
          <p:nvPr/>
        </p:nvSpPr>
        <p:spPr>
          <a:xfrm>
            <a:off x="614227" y="3535327"/>
            <a:ext cx="2493430" cy="2682429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8811EAB1-D84F-48D1-B78D-513B83177412}"/>
              </a:ext>
            </a:extLst>
          </p:cNvPr>
          <p:cNvSpPr/>
          <p:nvPr/>
        </p:nvSpPr>
        <p:spPr>
          <a:xfrm>
            <a:off x="3413056" y="3535328"/>
            <a:ext cx="3628528" cy="2682428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639299B5-5F62-436A-ADA7-3617EFE2AD00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524536" y="253372"/>
                <a:ext cx="10972800" cy="1143000"/>
              </a:xfrm>
            </p:spPr>
            <p:txBody>
              <a:bodyPr>
                <a:noAutofit/>
              </a:bodyPr>
              <a:lstStyle/>
              <a:p>
                <a:r>
                  <a:rPr lang="en-US" sz="3200" dirty="0">
                    <a:solidFill>
                      <a:schemeClr val="bg1"/>
                    </a:solidFill>
                  </a:rPr>
                  <a:t>How Do  We Decide What Values Would Be Optimal for the </a:t>
                </a:r>
                <a:br>
                  <a:rPr lang="en-US" sz="3200" dirty="0">
                    <a:solidFill>
                      <a:schemeClr val="bg1"/>
                    </a:solidFill>
                  </a:rPr>
                </a:br>
                <a:r>
                  <a:rPr lang="en-US" sz="3200" dirty="0">
                    <a:solidFill>
                      <a:schemeClr val="bg1"/>
                    </a:solidFill>
                  </a:rPr>
                  <a:t>Constants in the Model  </a:t>
                </a:r>
                <a:r>
                  <a:rPr lang="en-US" sz="2800" dirty="0">
                    <a:solidFill>
                      <a:schemeClr val="bg1"/>
                    </a:solidFill>
                  </a:rPr>
                  <a:t>(e.g., the constants </a:t>
                </a:r>
                <a14:m>
                  <m:oMath xmlns:m="http://schemas.openxmlformats.org/officeDocument/2006/math">
                    <m:r>
                      <a:rPr lang="pt-BR" sz="2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r>
                  <a:rPr lang="en-US" sz="2800" dirty="0">
                    <a:solidFill>
                      <a:schemeClr val="bg1"/>
                    </a:solidFill>
                  </a:rPr>
                  <a:t> and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𝑏</m:t>
                    </m:r>
                  </m:oMath>
                </a14:m>
                <a:r>
                  <a:rPr lang="en-US" sz="2800" dirty="0">
                    <a:solidFill>
                      <a:schemeClr val="bg1"/>
                    </a:solidFill>
                  </a:rPr>
                  <a:t>) ?</a:t>
                </a:r>
                <a:endParaRPr lang="en-US" sz="32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639299B5-5F62-436A-ADA7-3617EFE2AD0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524536" y="253372"/>
                <a:ext cx="10972800" cy="1143000"/>
              </a:xfrm>
              <a:blipFill>
                <a:blip r:embed="rId5"/>
                <a:stretch>
                  <a:fillRect t="-3743" b="-144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F670F0AA-D018-4985-8A22-AF72FB08510D}"/>
                  </a:ext>
                </a:extLst>
              </p:cNvPr>
              <p:cNvSpPr/>
              <p:nvPr/>
            </p:nvSpPr>
            <p:spPr>
              <a:xfrm>
                <a:off x="2365110" y="1705615"/>
                <a:ext cx="2886816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pt-BR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l-GR" sz="2400" dirty="0">
                            <a:solidFill>
                              <a:schemeClr val="bg1"/>
                            </a:solidFill>
                          </a:rPr>
                          <m:t>ε</m:t>
                        </m:r>
                      </m:e>
                      <m:sub>
                        <m:r>
                          <a:rPr lang="en-US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r>
                  <a:rPr lang="en-US" sz="2400" dirty="0">
                    <a:solidFill>
                      <a:schemeClr val="bg1"/>
                    </a:solidFill>
                  </a:rPr>
                  <a:t> =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  <m:sSub>
                          <m:sSubPr>
                            <m:ctrlPr>
                              <a:rPr lang="pt-BR" sz="24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4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  <m:r>
                          <a:rPr lang="en-US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  <m:r>
                          <a:rPr lang="en-US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 −</m:t>
                        </m:r>
                        <m:sSub>
                          <m:sSubPr>
                            <m:ctrlPr>
                              <a:rPr lang="pt-BR" sz="24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sz="24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  <m:r>
                          <a:rPr lang="en-US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d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F670F0AA-D018-4985-8A22-AF72FB08510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65110" y="1705615"/>
                <a:ext cx="2886816" cy="461665"/>
              </a:xfrm>
              <a:prstGeom prst="rect">
                <a:avLst/>
              </a:prstGeom>
              <a:blipFill>
                <a:blip r:embed="rId6"/>
                <a:stretch>
                  <a:fillRect t="-10526" b="-28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484BC9CE-05BA-458F-955B-36296B93D292}"/>
                  </a:ext>
                </a:extLst>
              </p:cNvPr>
              <p:cNvSpPr/>
              <p:nvPr/>
            </p:nvSpPr>
            <p:spPr>
              <a:xfrm>
                <a:off x="2538725" y="2580618"/>
                <a:ext cx="2419604" cy="70788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2000" dirty="0">
                    <a:solidFill>
                      <a:schemeClr val="bg1"/>
                    </a:solidFill>
                  </a:rPr>
                  <a:t>We want to minimize </a:t>
                </a:r>
                <a:r>
                  <a:rPr lang="en-US" sz="2000" b="1" dirty="0">
                    <a:solidFill>
                      <a:schemeClr val="bg1"/>
                    </a:solidFill>
                  </a:rPr>
                  <a:t>all</a:t>
                </a:r>
                <a:r>
                  <a:rPr lang="en-US" sz="2000" dirty="0">
                    <a:solidFill>
                      <a:schemeClr val="bg1"/>
                    </a:solidFill>
                  </a:rPr>
                  <a:t> of the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t-BR" sz="2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l-GR" sz="2000" dirty="0">
                            <a:solidFill>
                              <a:schemeClr val="bg1"/>
                            </a:solidFill>
                          </a:rPr>
                          <m:t>ε</m:t>
                        </m:r>
                      </m:e>
                      <m:sub>
                        <m:r>
                          <a:rPr lang="en-US" sz="2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r>
                  <a:rPr lang="en-US" sz="2000" dirty="0">
                    <a:solidFill>
                      <a:schemeClr val="bg1"/>
                    </a:solidFill>
                  </a:rPr>
                  <a:t> errors </a:t>
                </a:r>
                <a:endParaRPr lang="en-US" sz="2000" dirty="0"/>
              </a:p>
            </p:txBody>
          </p:sp>
        </mc:Choice>
        <mc:Fallback xmlns="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484BC9CE-05BA-458F-955B-36296B93D29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38725" y="2580618"/>
                <a:ext cx="2419604" cy="707886"/>
              </a:xfrm>
              <a:prstGeom prst="rect">
                <a:avLst/>
              </a:prstGeom>
              <a:blipFill>
                <a:blip r:embed="rId16"/>
                <a:stretch>
                  <a:fillRect l="-2519" t="-4310" r="-3023" b="-146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273786A8-9B65-43F4-AD4F-5236032FC231}"/>
                  </a:ext>
                </a:extLst>
              </p:cNvPr>
              <p:cNvSpPr/>
              <p:nvPr/>
            </p:nvSpPr>
            <p:spPr>
              <a:xfrm>
                <a:off x="734725" y="3811766"/>
                <a:ext cx="2419604" cy="9233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dirty="0">
                    <a:solidFill>
                      <a:schemeClr val="bg1"/>
                    </a:solidFill>
                  </a:rPr>
                  <a:t>One way would be to minimize the sum of all of the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t-BR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l-GR" dirty="0">
                            <a:solidFill>
                              <a:schemeClr val="bg1"/>
                            </a:solidFill>
                          </a:rPr>
                          <m:t>ε</m:t>
                        </m:r>
                      </m:e>
                      <m:sub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bg1"/>
                    </a:solidFill>
                  </a:rPr>
                  <a:t> errors</a:t>
                </a:r>
                <a:endParaRPr lang="en-US" dirty="0"/>
              </a:p>
            </p:txBody>
          </p:sp>
        </mc:Choice>
        <mc:Fallback xmlns="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273786A8-9B65-43F4-AD4F-5236032FC23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4725" y="3811766"/>
                <a:ext cx="2419604" cy="923330"/>
              </a:xfrm>
              <a:prstGeom prst="rect">
                <a:avLst/>
              </a:prstGeom>
              <a:blipFill>
                <a:blip r:embed="rId17"/>
                <a:stretch>
                  <a:fillRect l="-2273" t="-3289" r="-1263" b="-92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0" name="Group 29">
            <a:extLst>
              <a:ext uri="{FF2B5EF4-FFF2-40B4-BE49-F238E27FC236}">
                <a16:creationId xmlns:a16="http://schemas.microsoft.com/office/drawing/2014/main" id="{1AE998D1-7CDA-4EBD-A43F-29C08CDD0017}"/>
              </a:ext>
            </a:extLst>
          </p:cNvPr>
          <p:cNvGrpSpPr/>
          <p:nvPr/>
        </p:nvGrpSpPr>
        <p:grpSpPr>
          <a:xfrm>
            <a:off x="619387" y="5233167"/>
            <a:ext cx="2391681" cy="840551"/>
            <a:chOff x="1936563" y="5136343"/>
            <a:chExt cx="2391681" cy="84055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510F5CD7-7043-45AA-A6D9-22C53B80F951}"/>
                    </a:ext>
                  </a:extLst>
                </p:cNvPr>
                <p:cNvSpPr txBox="1"/>
                <p:nvPr/>
              </p:nvSpPr>
              <p:spPr>
                <a:xfrm>
                  <a:off x="3352592" y="5136343"/>
                  <a:ext cx="975652" cy="840551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pt-BR" sz="20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nary>
                          <m:naryPr>
                            <m:chr m:val="∑"/>
                            <m:ctrlPr>
                              <a:rPr lang="pt-BR" sz="200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a:rPr lang="pt-BR" sz="200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  <m:r>
                              <a:rPr lang="pt-BR" sz="200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=0</m:t>
                            </m:r>
                          </m:sub>
                          <m:sup>
                            <m:r>
                              <a:rPr lang="en-US" sz="20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𝑚</m:t>
                            </m:r>
                          </m:sup>
                          <m:e>
                            <m:sSub>
                              <m:sSubPr>
                                <m:ctrlPr>
                                  <a:rPr lang="pt-BR" sz="20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nor/>
                                  </m:rPr>
                                  <a:rPr lang="el-GR" sz="2000" dirty="0">
                                    <a:solidFill>
                                      <a:schemeClr val="bg1"/>
                                    </a:solidFill>
                                  </a:rPr>
                                  <m:t>ε</m:t>
                                </m:r>
                              </m:e>
                              <m:sub>
                                <m:r>
                                  <a:rPr lang="en-US" sz="20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sub>
                            </m:sSub>
                          </m:e>
                        </m:nary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510F5CD7-7043-45AA-A6D9-22C53B80F95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52592" y="5136343"/>
                  <a:ext cx="975652" cy="840551"/>
                </a:xfrm>
                <a:prstGeom prst="rect">
                  <a:avLst/>
                </a:prstGeom>
                <a:blipFill>
                  <a:blip r:embed="rId1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Rectangle 24">
                  <a:extLst>
                    <a:ext uri="{FF2B5EF4-FFF2-40B4-BE49-F238E27FC236}">
                      <a16:creationId xmlns:a16="http://schemas.microsoft.com/office/drawing/2014/main" id="{0CDC17CD-723F-42C4-AAFF-71020C476087}"/>
                    </a:ext>
                  </a:extLst>
                </p:cNvPr>
                <p:cNvSpPr/>
                <p:nvPr/>
              </p:nvSpPr>
              <p:spPr>
                <a:xfrm>
                  <a:off x="1936563" y="5371953"/>
                  <a:ext cx="1434431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pt-BR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nor/>
                              </m:rPr>
                              <a:rPr lang="en-US" dirty="0">
                                <a:solidFill>
                                  <a:schemeClr val="bg1"/>
                                </a:solidFill>
                              </a:rPr>
                              <m:t>the</m:t>
                            </m:r>
                            <m:r>
                              <m:rPr>
                                <m:nor/>
                              </m:rPr>
                              <a:rPr lang="en-US" b="0" i="0" dirty="0" smtClean="0">
                                <a:solidFill>
                                  <a:schemeClr val="bg1"/>
                                </a:solidFill>
                              </a:rPr>
                              <m:t>  </m:t>
                            </m:r>
                            <m:r>
                              <m:rPr>
                                <m:nor/>
                              </m:rPr>
                              <a:rPr lang="en-US" dirty="0">
                                <a:solidFill>
                                  <a:schemeClr val="bg1"/>
                                </a:solidFill>
                              </a:rPr>
                              <m:t>ℓ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dirty="0">
                            <a:solidFill>
                              <a:schemeClr val="bg1"/>
                            </a:solidFill>
                          </a:rPr>
                          <m:t>norm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5" name="Rectangle 24">
                  <a:extLst>
                    <a:ext uri="{FF2B5EF4-FFF2-40B4-BE49-F238E27FC236}">
                      <a16:creationId xmlns:a16="http://schemas.microsoft.com/office/drawing/2014/main" id="{0CDC17CD-723F-42C4-AAFF-71020C47608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36563" y="5371953"/>
                  <a:ext cx="1434431" cy="369332"/>
                </a:xfrm>
                <a:prstGeom prst="rect">
                  <a:avLst/>
                </a:prstGeom>
                <a:blipFill>
                  <a:blip r:embed="rId1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C33FACB9-8C7F-4FE6-AB40-24CCB119663A}"/>
                  </a:ext>
                </a:extLst>
              </p:cNvPr>
              <p:cNvSpPr/>
              <p:nvPr/>
            </p:nvSpPr>
            <p:spPr>
              <a:xfrm>
                <a:off x="3974953" y="3795668"/>
                <a:ext cx="2697236" cy="9233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dirty="0">
                    <a:solidFill>
                      <a:schemeClr val="bg1"/>
                    </a:solidFill>
                  </a:rPr>
                  <a:t>Another way would be to minimize the sum of the squares of the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t-BR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l-GR" dirty="0">
                            <a:solidFill>
                              <a:schemeClr val="bg1"/>
                            </a:solidFill>
                          </a:rPr>
                          <m:t>ε</m:t>
                        </m:r>
                      </m:e>
                      <m:sub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bg1"/>
                    </a:solidFill>
                  </a:rPr>
                  <a:t> errors</a:t>
                </a:r>
                <a:endParaRPr lang="en-US" dirty="0"/>
              </a:p>
            </p:txBody>
          </p:sp>
        </mc:Choice>
        <mc:Fallback xmlns=""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C33FACB9-8C7F-4FE6-AB40-24CCB119663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74953" y="3795668"/>
                <a:ext cx="2697236" cy="923330"/>
              </a:xfrm>
              <a:prstGeom prst="rect">
                <a:avLst/>
              </a:prstGeom>
              <a:blipFill>
                <a:blip r:embed="rId20"/>
                <a:stretch>
                  <a:fillRect l="-1806" t="-3974" b="-99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Arrow: Right 32">
            <a:extLst>
              <a:ext uri="{FF2B5EF4-FFF2-40B4-BE49-F238E27FC236}">
                <a16:creationId xmlns:a16="http://schemas.microsoft.com/office/drawing/2014/main" id="{55246F69-6191-468A-93D7-8D03737D29CF}"/>
              </a:ext>
            </a:extLst>
          </p:cNvPr>
          <p:cNvSpPr/>
          <p:nvPr/>
        </p:nvSpPr>
        <p:spPr>
          <a:xfrm>
            <a:off x="5457945" y="2791968"/>
            <a:ext cx="1509082" cy="33133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id="{EB164EA2-8DB9-4F60-ABE5-D9CE0490B477}"/>
              </a:ext>
            </a:extLst>
          </p:cNvPr>
          <p:cNvGrpSpPr/>
          <p:nvPr/>
        </p:nvGrpSpPr>
        <p:grpSpPr>
          <a:xfrm>
            <a:off x="3607174" y="5190634"/>
            <a:ext cx="3168223" cy="840551"/>
            <a:chOff x="3607174" y="5031139"/>
            <a:chExt cx="3168223" cy="84055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762A78E5-A7E4-4D91-BB1D-61B0F7FAA94E}"/>
                    </a:ext>
                  </a:extLst>
                </p:cNvPr>
                <p:cNvSpPr txBox="1"/>
                <p:nvPr/>
              </p:nvSpPr>
              <p:spPr>
                <a:xfrm>
                  <a:off x="5680097" y="5031139"/>
                  <a:ext cx="1095300" cy="84055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pt-BR" sz="20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nary>
                          <m:naryPr>
                            <m:chr m:val="∑"/>
                            <m:ctrlPr>
                              <a:rPr lang="pt-BR" sz="200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a:rPr lang="pt-BR" sz="200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  <m:r>
                              <a:rPr lang="pt-BR" sz="200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=0</m:t>
                            </m:r>
                          </m:sub>
                          <m:sup>
                            <m:r>
                              <a:rPr lang="en-US" sz="20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𝑚</m:t>
                            </m:r>
                          </m:sup>
                          <m:e>
                            <m:sSup>
                              <m:sSupPr>
                                <m:ctrlPr>
                                  <a:rPr lang="en-US" sz="20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sSub>
                                  <m:sSubPr>
                                    <m:ctrlPr>
                                      <a:rPr lang="pt-BR" sz="2000" i="1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nor/>
                                      </m:rPr>
                                      <a:rPr lang="el-GR" sz="2000" dirty="0">
                                        <a:solidFill>
                                          <a:schemeClr val="bg1"/>
                                        </a:solidFill>
                                      </a:rPr>
                                      <m:t>ε</m:t>
                                    </m:r>
                                  </m:e>
                                  <m:sub>
                                    <m:r>
                                      <a:rPr lang="en-US" sz="2000" i="1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𝑘</m:t>
                                    </m:r>
                                  </m:sub>
                                </m:sSub>
                              </m:e>
                              <m:sup>
                                <m:r>
                                  <a:rPr lang="en-US" sz="20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e>
                        </m:nary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762A78E5-A7E4-4D91-BB1D-61B0F7FAA94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80097" y="5031139"/>
                  <a:ext cx="1095300" cy="840551"/>
                </a:xfrm>
                <a:prstGeom prst="rect">
                  <a:avLst/>
                </a:prstGeom>
                <a:blipFill>
                  <a:blip r:embed="rId2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0" name="Rectangle 39">
                  <a:extLst>
                    <a:ext uri="{FF2B5EF4-FFF2-40B4-BE49-F238E27FC236}">
                      <a16:creationId xmlns:a16="http://schemas.microsoft.com/office/drawing/2014/main" id="{D255D0A3-2FD8-493F-B67A-9E7778545D2B}"/>
                    </a:ext>
                  </a:extLst>
                </p:cNvPr>
                <p:cNvSpPr/>
                <p:nvPr/>
              </p:nvSpPr>
              <p:spPr>
                <a:xfrm>
                  <a:off x="3607174" y="5270915"/>
                  <a:ext cx="2158155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14:m>
                    <m:oMath xmlns:m="http://schemas.openxmlformats.org/officeDocument/2006/math">
                      <m:sSub>
                        <m:sSubPr>
                          <m:ctrlPr>
                            <a:rPr lang="pt-BR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nor/>
                            </m:rPr>
                            <a:rPr lang="en-US" dirty="0">
                              <a:solidFill>
                                <a:schemeClr val="bg1"/>
                              </a:solidFill>
                            </a:rPr>
                            <m:t>the</m:t>
                          </m:r>
                          <m:r>
                            <m:rPr>
                              <m:nor/>
                            </m:rPr>
                            <a:rPr lang="en-US" dirty="0">
                              <a:solidFill>
                                <a:schemeClr val="bg1"/>
                              </a:solidFill>
                            </a:rPr>
                            <m:t>  ℓ</m:t>
                          </m:r>
                        </m:e>
                        <m:sub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dirty="0">
                          <a:solidFill>
                            <a:schemeClr val="bg1"/>
                          </a:solidFill>
                        </a:rPr>
                        <m:t>norm</m:t>
                      </m:r>
                      <m:r>
                        <m:rPr>
                          <m:nor/>
                        </m:rPr>
                        <a:rPr lang="en-US" b="0" i="0" dirty="0" smtClean="0">
                          <a:solidFill>
                            <a:schemeClr val="bg1"/>
                          </a:solidFill>
                        </a:rPr>
                        <m:t>, </m:t>
                      </m:r>
                    </m:oMath>
                  </a14:m>
                  <a:r>
                    <a:rPr lang="en-US" dirty="0">
                      <a:solidFill>
                        <a:schemeClr val="bg1"/>
                      </a:solidFill>
                    </a:rPr>
                    <a:t> </a:t>
                  </a:r>
                  <a14:m>
                    <m:oMath xmlns:m="http://schemas.openxmlformats.org/officeDocument/2006/math">
                      <m:r>
                        <m:rPr>
                          <m:nor/>
                        </m:rPr>
                        <a:rPr lang="el-GR" dirty="0">
                          <a:solidFill>
                            <a:schemeClr val="bg1"/>
                          </a:solidFill>
                        </a:rPr>
                        <m:t>ϕ</m:t>
                      </m:r>
                      <m:r>
                        <m:rPr>
                          <m:nor/>
                        </m:rPr>
                        <a:rPr lang="en-US" dirty="0">
                          <a:solidFill>
                            <a:schemeClr val="bg1"/>
                          </a:solidFill>
                        </a:rPr>
                        <m:t>(</m:t>
                      </m:r>
                      <m:r>
                        <a:rPr lang="en-US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𝑎</m:t>
                      </m:r>
                      <m:r>
                        <m:rPr>
                          <m:nor/>
                        </m:rPr>
                        <a:rPr lang="en-US" dirty="0">
                          <a:solidFill>
                            <a:schemeClr val="bg1"/>
                          </a:solidFill>
                        </a:rPr>
                        <m:t>,</m:t>
                      </m:r>
                      <m:r>
                        <a:rPr lang="en-US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𝑏</m:t>
                      </m:r>
                    </m:oMath>
                  </a14:m>
                  <a:r>
                    <a:rPr lang="en-US" dirty="0">
                      <a:solidFill>
                        <a:schemeClr val="bg1"/>
                      </a:solidFill>
                    </a:rPr>
                    <a:t>)</a:t>
                  </a:r>
                  <a:endParaRPr lang="en-US" dirty="0"/>
                </a:p>
              </p:txBody>
            </p:sp>
          </mc:Choice>
          <mc:Fallback xmlns="">
            <p:sp>
              <p:nvSpPr>
                <p:cNvPr id="40" name="Rectangle 39">
                  <a:extLst>
                    <a:ext uri="{FF2B5EF4-FFF2-40B4-BE49-F238E27FC236}">
                      <a16:creationId xmlns:a16="http://schemas.microsoft.com/office/drawing/2014/main" id="{D255D0A3-2FD8-493F-B67A-9E7778545D2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07174" y="5270915"/>
                  <a:ext cx="2158155" cy="369332"/>
                </a:xfrm>
                <a:prstGeom prst="rect">
                  <a:avLst/>
                </a:prstGeom>
                <a:blipFill>
                  <a:blip r:embed="rId22"/>
                  <a:stretch>
                    <a:fillRect t="-10000" r="-1412" b="-26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58D0AEBF-256E-4EA9-8173-F7C3179D48D0}"/>
              </a:ext>
            </a:extLst>
          </p:cNvPr>
          <p:cNvGrpSpPr/>
          <p:nvPr/>
        </p:nvGrpSpPr>
        <p:grpSpPr>
          <a:xfrm>
            <a:off x="7320969" y="4425661"/>
            <a:ext cx="4130302" cy="1792097"/>
            <a:chOff x="7182741" y="4425661"/>
            <a:chExt cx="3915974" cy="1792097"/>
          </a:xfrm>
        </p:grpSpPr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BF75E270-1B58-4783-B4C5-663D9A91FC1B}"/>
                </a:ext>
              </a:extLst>
            </p:cNvPr>
            <p:cNvSpPr/>
            <p:nvPr/>
          </p:nvSpPr>
          <p:spPr>
            <a:xfrm>
              <a:off x="7182741" y="4425661"/>
              <a:ext cx="3768813" cy="1792097"/>
            </a:xfrm>
            <a:prstGeom prst="rect">
              <a:avLst/>
            </a:prstGeom>
            <a:solidFill>
              <a:schemeClr val="tx2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15F2EDBE-45BB-49C5-95A9-C8C588BBB1F5}"/>
                </a:ext>
              </a:extLst>
            </p:cNvPr>
            <p:cNvGrpSpPr/>
            <p:nvPr/>
          </p:nvGrpSpPr>
          <p:grpSpPr>
            <a:xfrm>
              <a:off x="7438804" y="5165806"/>
              <a:ext cx="3007503" cy="822276"/>
              <a:chOff x="7268686" y="5038220"/>
              <a:chExt cx="3007503" cy="822276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5" name="TextBox 34">
                    <a:extLst>
                      <a:ext uri="{FF2B5EF4-FFF2-40B4-BE49-F238E27FC236}">
                        <a16:creationId xmlns:a16="http://schemas.microsoft.com/office/drawing/2014/main" id="{81ADC102-8EC0-4C25-AD27-D77B177A9E9A}"/>
                      </a:ext>
                    </a:extLst>
                  </p:cNvPr>
                  <p:cNvSpPr txBox="1"/>
                  <p:nvPr/>
                </p:nvSpPr>
                <p:spPr>
                  <a:xfrm>
                    <a:off x="7400275" y="5344969"/>
                    <a:ext cx="1553694" cy="298415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pt-BR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nor/>
                                </m:rPr>
                                <a:rPr lang="en-US" dirty="0">
                                  <a:solidFill>
                                    <a:schemeClr val="bg1"/>
                                  </a:solidFill>
                                </a:rPr>
                                <m:t>the</m:t>
                              </m:r>
                              <m:r>
                                <m:rPr>
                                  <m:nor/>
                                </m:rPr>
                                <a:rPr lang="en-US" dirty="0">
                                  <a:solidFill>
                                    <a:schemeClr val="bg1"/>
                                  </a:solidFill>
                                </a:rPr>
                                <m:t>  ℓ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sub>
                          </m:sSub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US" dirty="0">
                              <a:solidFill>
                                <a:schemeClr val="bg1"/>
                              </a:solidFill>
                            </a:rPr>
                            <m:t>norm</m:t>
                          </m:r>
                          <m:r>
                            <a:rPr lang="en-US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pt-BR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35" name="TextBox 34">
                    <a:extLst>
                      <a:ext uri="{FF2B5EF4-FFF2-40B4-BE49-F238E27FC236}">
                        <a16:creationId xmlns:a16="http://schemas.microsoft.com/office/drawing/2014/main" id="{81ADC102-8EC0-4C25-AD27-D77B177A9E9A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400275" y="5344969"/>
                    <a:ext cx="1553694" cy="298415"/>
                  </a:xfrm>
                  <a:prstGeom prst="rect">
                    <a:avLst/>
                  </a:prstGeom>
                  <a:blipFill>
                    <a:blip r:embed="rId23"/>
                    <a:stretch>
                      <a:fillRect l="-743" b="-20408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BAEE66E2-99B1-45C4-A905-20F52E99A246}"/>
                  </a:ext>
                </a:extLst>
              </p:cNvPr>
              <p:cNvSpPr/>
              <p:nvPr/>
            </p:nvSpPr>
            <p:spPr>
              <a:xfrm>
                <a:off x="7268686" y="5288015"/>
                <a:ext cx="18473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endParaRPr lang="en-US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7" name="TextBox 36">
                    <a:extLst>
                      <a:ext uri="{FF2B5EF4-FFF2-40B4-BE49-F238E27FC236}">
                        <a16:creationId xmlns:a16="http://schemas.microsoft.com/office/drawing/2014/main" id="{A3337184-A631-48E6-81D3-F68FEE800E1E}"/>
                      </a:ext>
                    </a:extLst>
                  </p:cNvPr>
                  <p:cNvSpPr txBox="1"/>
                  <p:nvPr/>
                </p:nvSpPr>
                <p:spPr>
                  <a:xfrm>
                    <a:off x="9011638" y="5038220"/>
                    <a:ext cx="1264551" cy="822276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lang="en-US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pt-BR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nary>
                                    <m:naryPr>
                                      <m:chr m:val="∑"/>
                                      <m:ctrlPr>
                                        <a:rPr lang="pt-BR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naryPr>
                                    <m:sub>
                                      <m:r>
                                        <a:rPr lang="pt-BR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  <m:r>
                                        <a:rPr lang="pt-BR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=0</m:t>
                                      </m:r>
                                    </m:sub>
                                    <m:sup>
                                      <m:r>
                                        <a:rPr lang="en-US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𝑚</m:t>
                                      </m:r>
                                    </m:sup>
                                    <m:e>
                                      <m:sSup>
                                        <m:sSupPr>
                                          <m:ctrlPr>
                                            <a:rPr lang="en-US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sSub>
                                            <m:sSubPr>
                                              <m:ctrlPr>
                                                <a:rPr lang="pt-BR" i="1">
                                                  <a:solidFill>
                                                    <a:schemeClr val="bg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m:rPr>
                                                  <m:nor/>
                                                </m:rPr>
                                                <a:rPr lang="el-GR" dirty="0">
                                                  <a:solidFill>
                                                    <a:schemeClr val="bg1"/>
                                                  </a:solidFill>
                                                </a:rPr>
                                                <m:t>ε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i="1">
                                                  <a:solidFill>
                                                    <a:schemeClr val="bg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𝑘</m:t>
                                              </m:r>
                                            </m:sub>
                                          </m:sSub>
                                        </m:e>
                                        <m:sup>
                                          <m:r>
                                            <a:rPr lang="en-US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𝑝</m:t>
                                          </m:r>
                                        </m:sup>
                                      </m:sSup>
                                    </m:e>
                                  </m:nary>
                                </m:e>
                              </m:d>
                            </m:e>
                            <m:sup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1/</m:t>
                              </m:r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sup>
                          </m:sSup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37" name="TextBox 36">
                    <a:extLst>
                      <a:ext uri="{FF2B5EF4-FFF2-40B4-BE49-F238E27FC236}">
                        <a16:creationId xmlns:a16="http://schemas.microsoft.com/office/drawing/2014/main" id="{A3337184-A631-48E6-81D3-F68FEE800E1E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011638" y="5038220"/>
                    <a:ext cx="1264551" cy="822276"/>
                  </a:xfrm>
                  <a:prstGeom prst="rect">
                    <a:avLst/>
                  </a:prstGeom>
                  <a:blipFill>
                    <a:blip r:embed="rId24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BFDFC1C7-E131-4CCA-B555-A7915CBABBB7}"/>
                </a:ext>
              </a:extLst>
            </p:cNvPr>
            <p:cNvSpPr/>
            <p:nvPr/>
          </p:nvSpPr>
          <p:spPr>
            <a:xfrm>
              <a:off x="7269333" y="4651879"/>
              <a:ext cx="382938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Yet another way would be to minimize </a:t>
              </a:r>
              <a:endParaRPr lang="en-US" dirty="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95B38AB5-2A88-4D50-BFD9-3237A7266B11}"/>
                  </a:ext>
                </a:extLst>
              </p:cNvPr>
              <p:cNvSpPr txBox="1"/>
              <p:nvPr/>
            </p:nvSpPr>
            <p:spPr>
              <a:xfrm>
                <a:off x="5388476" y="1790723"/>
                <a:ext cx="177144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𝑘</m:t>
                      </m:r>
                      <m:r>
                        <a:rPr lang="en-US" sz="1400" b="0" i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400" b="0" i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𝑔𝑜𝑒𝑠</m:t>
                      </m:r>
                      <m:r>
                        <a:rPr lang="en-US" sz="1400" b="0" i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400" b="0" i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𝑓𝑟𝑜𝑚</m:t>
                      </m:r>
                      <m:r>
                        <a:rPr lang="en-US" sz="1400" b="0" i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 0 </m:t>
                      </m:r>
                      <m:r>
                        <a:rPr lang="en-US" sz="1400" b="0" i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𝑡𝑜</m:t>
                      </m:r>
                      <m:r>
                        <a:rPr lang="en-US" sz="1400" b="0" i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400" b="0" i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𝑚</m:t>
                      </m:r>
                    </m:oMath>
                  </m:oMathPara>
                </a14:m>
                <a:endParaRPr lang="en-US" sz="1400" dirty="0">
                  <a:solidFill>
                    <a:schemeClr val="accent1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95B38AB5-2A88-4D50-BFD9-3237A7266B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88476" y="1790723"/>
                <a:ext cx="1771446" cy="307777"/>
              </a:xfrm>
              <a:prstGeom prst="rect">
                <a:avLst/>
              </a:prstGeom>
              <a:blipFill>
                <a:blip r:embed="rId35"/>
                <a:stretch>
                  <a:fillRect b="-8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Audio 18">
            <a:hlinkClick r:id="" action="ppaction://media"/>
            <a:extLst>
              <a:ext uri="{FF2B5EF4-FFF2-40B4-BE49-F238E27FC236}">
                <a16:creationId xmlns:a16="http://schemas.microsoft.com/office/drawing/2014/main" id="{8C5EF8ED-FD1A-4288-936D-4D3B37B9B29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C1E82CA1-C66F-4278-8F73-E80EAB8A1A2C}"/>
              </a:ext>
            </a:extLst>
          </p:cNvPr>
          <p:cNvGrpSpPr/>
          <p:nvPr/>
        </p:nvGrpSpPr>
        <p:grpSpPr>
          <a:xfrm>
            <a:off x="7926548" y="1557051"/>
            <a:ext cx="3067015" cy="2026561"/>
            <a:chOff x="7977542" y="1727834"/>
            <a:chExt cx="3067015" cy="202656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Rectangle 38">
                  <a:extLst>
                    <a:ext uri="{FF2B5EF4-FFF2-40B4-BE49-F238E27FC236}">
                      <a16:creationId xmlns:a16="http://schemas.microsoft.com/office/drawing/2014/main" id="{348127FB-BF91-4032-91AF-669F608BEAF2}"/>
                    </a:ext>
                  </a:extLst>
                </p:cNvPr>
                <p:cNvSpPr/>
                <p:nvPr/>
              </p:nvSpPr>
              <p:spPr>
                <a:xfrm>
                  <a:off x="7977542" y="3385063"/>
                  <a:ext cx="450701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14:m>
                    <m:oMath xmlns:m="http://schemas.openxmlformats.org/officeDocument/2006/math">
                      <m:sSub>
                        <m:sSubPr>
                          <m:ctrlPr>
                            <a:rPr lang="pt-BR" i="1" smtClean="0">
                              <a:solidFill>
                                <a:schemeClr val="tx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nor/>
                            </m:rPr>
                            <a:rPr lang="el-GR" dirty="0">
                              <a:solidFill>
                                <a:schemeClr val="tx2">
                                  <a:lumMod val="75000"/>
                                </a:schemeClr>
                              </a:solidFill>
                            </a:rPr>
                            <m:t>ε</m:t>
                          </m:r>
                        </m:e>
                        <m:sub>
                          <m:r>
                            <a:rPr lang="en-US" b="0" i="1" dirty="0" smtClean="0">
                              <a:solidFill>
                                <a:schemeClr val="tx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a14:m>
                  <a:r>
                    <a:rPr lang="en-US" dirty="0">
                      <a:solidFill>
                        <a:schemeClr val="bg1"/>
                      </a:solidFill>
                    </a:rPr>
                    <a:t> </a:t>
                  </a:r>
                  <a:endParaRPr lang="en-US" dirty="0"/>
                </a:p>
              </p:txBody>
            </p:sp>
          </mc:Choice>
          <mc:Fallback xmlns="">
            <p:sp>
              <p:nvSpPr>
                <p:cNvPr id="39" name="Rectangle 38">
                  <a:extLst>
                    <a:ext uri="{FF2B5EF4-FFF2-40B4-BE49-F238E27FC236}">
                      <a16:creationId xmlns:a16="http://schemas.microsoft.com/office/drawing/2014/main" id="{348127FB-BF91-4032-91AF-669F608BEAF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977542" y="3385063"/>
                  <a:ext cx="450701" cy="369332"/>
                </a:xfrm>
                <a:prstGeom prst="rect">
                  <a:avLst/>
                </a:prstGeom>
                <a:blipFill>
                  <a:blip r:embed="rId3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84261DB9-1C11-4E8D-AA94-3D1B33BC77DD}"/>
                </a:ext>
              </a:extLst>
            </p:cNvPr>
            <p:cNvGrpSpPr/>
            <p:nvPr/>
          </p:nvGrpSpPr>
          <p:grpSpPr>
            <a:xfrm>
              <a:off x="8193107" y="1727834"/>
              <a:ext cx="2851450" cy="1834728"/>
              <a:chOff x="8097410" y="1727834"/>
              <a:chExt cx="2851450" cy="1834728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" name="Rectangle 4">
                    <a:extLst>
                      <a:ext uri="{FF2B5EF4-FFF2-40B4-BE49-F238E27FC236}">
                        <a16:creationId xmlns:a16="http://schemas.microsoft.com/office/drawing/2014/main" id="{D237352F-AE64-4C30-8BA2-55121280E0B6}"/>
                      </a:ext>
                    </a:extLst>
                  </p:cNvPr>
                  <p:cNvSpPr/>
                  <p:nvPr/>
                </p:nvSpPr>
                <p:spPr>
                  <a:xfrm>
                    <a:off x="8097410" y="2906875"/>
                    <a:ext cx="445378" cy="36933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14:m>
                      <m:oMath xmlns:m="http://schemas.openxmlformats.org/officeDocument/2006/math">
                        <m:sSub>
                          <m:sSubPr>
                            <m:ctrlPr>
                              <a:rPr lang="pt-BR" i="1" smtClean="0">
                                <a:solidFill>
                                  <a:schemeClr val="tx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nor/>
                              </m:rPr>
                              <a:rPr lang="el-GR" dirty="0">
                                <a:solidFill>
                                  <a:schemeClr val="tx2">
                                    <a:lumMod val="75000"/>
                                  </a:schemeClr>
                                </a:solidFill>
                              </a:rPr>
                              <m:t>ε</m:t>
                            </m:r>
                          </m:e>
                          <m:sub>
                            <m:r>
                              <a:rPr lang="en-US" b="0" i="1" dirty="0" smtClean="0">
                                <a:solidFill>
                                  <a:schemeClr val="tx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a14:m>
                    <a:r>
                      <a:rPr lang="en-US" dirty="0">
                        <a:solidFill>
                          <a:schemeClr val="bg1"/>
                        </a:solidFill>
                      </a:rPr>
                      <a:t> </a:t>
                    </a:r>
                    <a:endParaRPr lang="en-US" dirty="0"/>
                  </a:p>
                </p:txBody>
              </p:sp>
            </mc:Choice>
            <mc:Fallback xmlns="">
              <p:sp>
                <p:nvSpPr>
                  <p:cNvPr id="5" name="Rectangle 4">
                    <a:extLst>
                      <a:ext uri="{FF2B5EF4-FFF2-40B4-BE49-F238E27FC236}">
                        <a16:creationId xmlns:a16="http://schemas.microsoft.com/office/drawing/2014/main" id="{D237352F-AE64-4C30-8BA2-55121280E0B6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097410" y="2906875"/>
                    <a:ext cx="445378" cy="369332"/>
                  </a:xfrm>
                  <a:prstGeom prst="rect">
                    <a:avLst/>
                  </a:prstGeom>
                  <a:blipFill>
                    <a:blip r:embed="rId26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" name="Rectangle 6">
                    <a:extLst>
                      <a:ext uri="{FF2B5EF4-FFF2-40B4-BE49-F238E27FC236}">
                        <a16:creationId xmlns:a16="http://schemas.microsoft.com/office/drawing/2014/main" id="{12B1A407-2946-42C1-8370-8F3ED599A30E}"/>
                      </a:ext>
                    </a:extLst>
                  </p:cNvPr>
                  <p:cNvSpPr/>
                  <p:nvPr/>
                </p:nvSpPr>
                <p:spPr>
                  <a:xfrm>
                    <a:off x="8760638" y="2509444"/>
                    <a:ext cx="450701" cy="36933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14:m>
                      <m:oMath xmlns:m="http://schemas.openxmlformats.org/officeDocument/2006/math">
                        <m:sSub>
                          <m:sSubPr>
                            <m:ctrlPr>
                              <a:rPr lang="pt-BR" i="1" smtClean="0">
                                <a:solidFill>
                                  <a:schemeClr val="tx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nor/>
                              </m:rPr>
                              <a:rPr lang="el-GR" dirty="0">
                                <a:solidFill>
                                  <a:schemeClr val="tx2">
                                    <a:lumMod val="75000"/>
                                  </a:schemeClr>
                                </a:solidFill>
                              </a:rPr>
                              <m:t>ε</m:t>
                            </m:r>
                          </m:e>
                          <m:sub>
                            <m:r>
                              <a:rPr lang="en-US" b="0" i="1" dirty="0" smtClean="0">
                                <a:solidFill>
                                  <a:schemeClr val="tx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a14:m>
                    <a:r>
                      <a:rPr lang="en-US" dirty="0">
                        <a:solidFill>
                          <a:schemeClr val="bg1"/>
                        </a:solidFill>
                      </a:rPr>
                      <a:t> </a:t>
                    </a:r>
                    <a:endParaRPr lang="en-US" dirty="0"/>
                  </a:p>
                </p:txBody>
              </p:sp>
            </mc:Choice>
            <mc:Fallback xmlns="">
              <p:sp>
                <p:nvSpPr>
                  <p:cNvPr id="7" name="Rectangle 6">
                    <a:extLst>
                      <a:ext uri="{FF2B5EF4-FFF2-40B4-BE49-F238E27FC236}">
                        <a16:creationId xmlns:a16="http://schemas.microsoft.com/office/drawing/2014/main" id="{12B1A407-2946-42C1-8370-8F3ED599A30E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760638" y="2509444"/>
                    <a:ext cx="450701" cy="369332"/>
                  </a:xfrm>
                  <a:prstGeom prst="rect">
                    <a:avLst/>
                  </a:prstGeom>
                  <a:blipFill>
                    <a:blip r:embed="rId28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" name="Rectangle 5">
                    <a:extLst>
                      <a:ext uri="{FF2B5EF4-FFF2-40B4-BE49-F238E27FC236}">
                        <a16:creationId xmlns:a16="http://schemas.microsoft.com/office/drawing/2014/main" id="{E10B210F-6DFB-474C-862D-0265D60C9E64}"/>
                      </a:ext>
                    </a:extLst>
                  </p:cNvPr>
                  <p:cNvSpPr/>
                  <p:nvPr/>
                </p:nvSpPr>
                <p:spPr>
                  <a:xfrm>
                    <a:off x="8453506" y="3193230"/>
                    <a:ext cx="450701" cy="36933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14:m>
                      <m:oMath xmlns:m="http://schemas.openxmlformats.org/officeDocument/2006/math">
                        <m:sSub>
                          <m:sSubPr>
                            <m:ctrlPr>
                              <a:rPr lang="pt-BR" i="1" smtClean="0">
                                <a:solidFill>
                                  <a:schemeClr val="tx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nor/>
                              </m:rPr>
                              <a:rPr lang="el-GR" dirty="0">
                                <a:solidFill>
                                  <a:schemeClr val="tx2">
                                    <a:lumMod val="75000"/>
                                  </a:schemeClr>
                                </a:solidFill>
                              </a:rPr>
                              <m:t>ε</m:t>
                            </m:r>
                          </m:e>
                          <m:sub>
                            <m:r>
                              <a:rPr lang="en-US" b="0" i="1" dirty="0" smtClean="0">
                                <a:solidFill>
                                  <a:schemeClr val="tx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a14:m>
                    <a:r>
                      <a:rPr lang="en-US" dirty="0">
                        <a:solidFill>
                          <a:schemeClr val="bg1"/>
                        </a:solidFill>
                      </a:rPr>
                      <a:t> </a:t>
                    </a:r>
                    <a:endParaRPr lang="en-US" dirty="0"/>
                  </a:p>
                </p:txBody>
              </p:sp>
            </mc:Choice>
            <mc:Fallback xmlns="">
              <p:sp>
                <p:nvSpPr>
                  <p:cNvPr id="6" name="Rectangle 5">
                    <a:extLst>
                      <a:ext uri="{FF2B5EF4-FFF2-40B4-BE49-F238E27FC236}">
                        <a16:creationId xmlns:a16="http://schemas.microsoft.com/office/drawing/2014/main" id="{E10B210F-6DFB-474C-862D-0265D60C9E64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453506" y="3193230"/>
                    <a:ext cx="450701" cy="369332"/>
                  </a:xfrm>
                  <a:prstGeom prst="rect">
                    <a:avLst/>
                  </a:prstGeom>
                  <a:blipFill>
                    <a:blip r:embed="rId27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" name="Rectangle 7">
                    <a:extLst>
                      <a:ext uri="{FF2B5EF4-FFF2-40B4-BE49-F238E27FC236}">
                        <a16:creationId xmlns:a16="http://schemas.microsoft.com/office/drawing/2014/main" id="{42647E8F-8F46-4361-810F-D8F5C7F96DDA}"/>
                      </a:ext>
                    </a:extLst>
                  </p:cNvPr>
                  <p:cNvSpPr/>
                  <p:nvPr/>
                </p:nvSpPr>
                <p:spPr>
                  <a:xfrm>
                    <a:off x="9122768" y="2526218"/>
                    <a:ext cx="450701" cy="36933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14:m>
                      <m:oMath xmlns:m="http://schemas.openxmlformats.org/officeDocument/2006/math">
                        <m:sSub>
                          <m:sSubPr>
                            <m:ctrlPr>
                              <a:rPr lang="pt-BR" i="1" smtClean="0">
                                <a:solidFill>
                                  <a:schemeClr val="tx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nor/>
                              </m:rPr>
                              <a:rPr lang="el-GR" dirty="0">
                                <a:solidFill>
                                  <a:schemeClr val="tx2">
                                    <a:lumMod val="75000"/>
                                  </a:schemeClr>
                                </a:solidFill>
                              </a:rPr>
                              <m:t>ε</m:t>
                            </m:r>
                          </m:e>
                          <m:sub>
                            <m:r>
                              <a:rPr lang="en-US" b="0" i="1" dirty="0" smtClean="0">
                                <a:solidFill>
                                  <a:schemeClr val="tx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4</m:t>
                            </m:r>
                          </m:sub>
                        </m:sSub>
                      </m:oMath>
                    </a14:m>
                    <a:r>
                      <a:rPr lang="en-US" dirty="0">
                        <a:solidFill>
                          <a:schemeClr val="bg1"/>
                        </a:solidFill>
                      </a:rPr>
                      <a:t> </a:t>
                    </a:r>
                    <a:endParaRPr lang="en-US" dirty="0"/>
                  </a:p>
                </p:txBody>
              </p:sp>
            </mc:Choice>
            <mc:Fallback xmlns="">
              <p:sp>
                <p:nvSpPr>
                  <p:cNvPr id="8" name="Rectangle 7">
                    <a:extLst>
                      <a:ext uri="{FF2B5EF4-FFF2-40B4-BE49-F238E27FC236}">
                        <a16:creationId xmlns:a16="http://schemas.microsoft.com/office/drawing/2014/main" id="{42647E8F-8F46-4361-810F-D8F5C7F96DDA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122768" y="2526218"/>
                    <a:ext cx="450701" cy="369332"/>
                  </a:xfrm>
                  <a:prstGeom prst="rect">
                    <a:avLst/>
                  </a:prstGeom>
                  <a:blipFill>
                    <a:blip r:embed="rId29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9" name="Rectangle 8">
                    <a:extLst>
                      <a:ext uri="{FF2B5EF4-FFF2-40B4-BE49-F238E27FC236}">
                        <a16:creationId xmlns:a16="http://schemas.microsoft.com/office/drawing/2014/main" id="{6BF87C01-5C56-4F02-8C60-F821AEC2D839}"/>
                      </a:ext>
                    </a:extLst>
                  </p:cNvPr>
                  <p:cNvSpPr/>
                  <p:nvPr/>
                </p:nvSpPr>
                <p:spPr>
                  <a:xfrm>
                    <a:off x="9473727" y="2055760"/>
                    <a:ext cx="450701" cy="36933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14:m>
                      <m:oMath xmlns:m="http://schemas.openxmlformats.org/officeDocument/2006/math">
                        <m:sSub>
                          <m:sSubPr>
                            <m:ctrlPr>
                              <a:rPr lang="pt-BR" i="1" smtClean="0">
                                <a:solidFill>
                                  <a:schemeClr val="tx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nor/>
                              </m:rPr>
                              <a:rPr lang="el-GR" dirty="0">
                                <a:solidFill>
                                  <a:schemeClr val="tx2">
                                    <a:lumMod val="75000"/>
                                  </a:schemeClr>
                                </a:solidFill>
                              </a:rPr>
                              <m:t>ε</m:t>
                            </m:r>
                          </m:e>
                          <m:sub>
                            <m:r>
                              <a:rPr lang="en-US" b="0" i="1" dirty="0" smtClean="0">
                                <a:solidFill>
                                  <a:schemeClr val="tx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5</m:t>
                            </m:r>
                          </m:sub>
                        </m:sSub>
                      </m:oMath>
                    </a14:m>
                    <a:r>
                      <a:rPr lang="en-US" dirty="0">
                        <a:solidFill>
                          <a:schemeClr val="bg1"/>
                        </a:solidFill>
                      </a:rPr>
                      <a:t> </a:t>
                    </a:r>
                    <a:endParaRPr lang="en-US" dirty="0"/>
                  </a:p>
                </p:txBody>
              </p:sp>
            </mc:Choice>
            <mc:Fallback xmlns="">
              <p:sp>
                <p:nvSpPr>
                  <p:cNvPr id="9" name="Rectangle 8">
                    <a:extLst>
                      <a:ext uri="{FF2B5EF4-FFF2-40B4-BE49-F238E27FC236}">
                        <a16:creationId xmlns:a16="http://schemas.microsoft.com/office/drawing/2014/main" id="{6BF87C01-5C56-4F02-8C60-F821AEC2D839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473727" y="2055760"/>
                    <a:ext cx="450701" cy="369332"/>
                  </a:xfrm>
                  <a:prstGeom prst="rect">
                    <a:avLst/>
                  </a:prstGeom>
                  <a:blipFill>
                    <a:blip r:embed="rId30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" name="Rectangle 9">
                    <a:extLst>
                      <a:ext uri="{FF2B5EF4-FFF2-40B4-BE49-F238E27FC236}">
                        <a16:creationId xmlns:a16="http://schemas.microsoft.com/office/drawing/2014/main" id="{AD14CD36-7D8A-442D-8A7E-5996A4D9A661}"/>
                      </a:ext>
                    </a:extLst>
                  </p:cNvPr>
                  <p:cNvSpPr/>
                  <p:nvPr/>
                </p:nvSpPr>
                <p:spPr>
                  <a:xfrm>
                    <a:off x="9847693" y="2185934"/>
                    <a:ext cx="450701" cy="36933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14:m>
                      <m:oMath xmlns:m="http://schemas.openxmlformats.org/officeDocument/2006/math">
                        <m:sSub>
                          <m:sSubPr>
                            <m:ctrlPr>
                              <a:rPr lang="pt-BR" i="1" smtClean="0">
                                <a:solidFill>
                                  <a:schemeClr val="tx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nor/>
                              </m:rPr>
                              <a:rPr lang="el-GR" dirty="0">
                                <a:solidFill>
                                  <a:schemeClr val="tx2">
                                    <a:lumMod val="75000"/>
                                  </a:schemeClr>
                                </a:solidFill>
                              </a:rPr>
                              <m:t>ε</m:t>
                            </m:r>
                          </m:e>
                          <m:sub>
                            <m:r>
                              <a:rPr lang="en-US" b="0" i="1" dirty="0" smtClean="0">
                                <a:solidFill>
                                  <a:schemeClr val="tx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6</m:t>
                            </m:r>
                          </m:sub>
                        </m:sSub>
                      </m:oMath>
                    </a14:m>
                    <a:r>
                      <a:rPr lang="en-US" dirty="0">
                        <a:solidFill>
                          <a:schemeClr val="bg1"/>
                        </a:solidFill>
                      </a:rPr>
                      <a:t> </a:t>
                    </a:r>
                    <a:endParaRPr lang="en-US" dirty="0"/>
                  </a:p>
                </p:txBody>
              </p:sp>
            </mc:Choice>
            <mc:Fallback xmlns="">
              <p:sp>
                <p:nvSpPr>
                  <p:cNvPr id="10" name="Rectangle 9">
                    <a:extLst>
                      <a:ext uri="{FF2B5EF4-FFF2-40B4-BE49-F238E27FC236}">
                        <a16:creationId xmlns:a16="http://schemas.microsoft.com/office/drawing/2014/main" id="{AD14CD36-7D8A-442D-8A7E-5996A4D9A661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847693" y="2185934"/>
                    <a:ext cx="450701" cy="369332"/>
                  </a:xfrm>
                  <a:prstGeom prst="rect">
                    <a:avLst/>
                  </a:prstGeom>
                  <a:blipFill>
                    <a:blip r:embed="rId31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1" name="Rectangle 10">
                    <a:extLst>
                      <a:ext uri="{FF2B5EF4-FFF2-40B4-BE49-F238E27FC236}">
                        <a16:creationId xmlns:a16="http://schemas.microsoft.com/office/drawing/2014/main" id="{BAAEB593-09D5-4136-9EAE-E70A9EB5B98E}"/>
                      </a:ext>
                    </a:extLst>
                  </p:cNvPr>
                  <p:cNvSpPr/>
                  <p:nvPr/>
                </p:nvSpPr>
                <p:spPr>
                  <a:xfrm>
                    <a:off x="10131642" y="1909031"/>
                    <a:ext cx="403386" cy="369332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14:m>
                      <m:oMath xmlns:m="http://schemas.openxmlformats.org/officeDocument/2006/math">
                        <m:sSub>
                          <m:sSubPr>
                            <m:ctrlPr>
                              <a:rPr lang="pt-BR" i="1" smtClean="0">
                                <a:solidFill>
                                  <a:schemeClr val="tx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nor/>
                              </m:rPr>
                              <a:rPr lang="el-GR" dirty="0">
                                <a:solidFill>
                                  <a:schemeClr val="tx2">
                                    <a:lumMod val="75000"/>
                                  </a:schemeClr>
                                </a:solidFill>
                              </a:rPr>
                              <m:t>ε</m:t>
                            </m:r>
                          </m:e>
                          <m:sub>
                            <m:r>
                              <a:rPr lang="en-US" b="0" i="1" dirty="0" smtClean="0">
                                <a:solidFill>
                                  <a:schemeClr val="tx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7</m:t>
                            </m:r>
                          </m:sub>
                        </m:sSub>
                      </m:oMath>
                    </a14:m>
                    <a:r>
                      <a:rPr lang="en-US" dirty="0">
                        <a:solidFill>
                          <a:schemeClr val="bg1"/>
                        </a:solidFill>
                      </a:rPr>
                      <a:t> </a:t>
                    </a:r>
                    <a:endParaRPr lang="en-US" dirty="0"/>
                  </a:p>
                </p:txBody>
              </p:sp>
            </mc:Choice>
            <mc:Fallback xmlns="">
              <p:sp>
                <p:nvSpPr>
                  <p:cNvPr id="11" name="Rectangle 10">
                    <a:extLst>
                      <a:ext uri="{FF2B5EF4-FFF2-40B4-BE49-F238E27FC236}">
                        <a16:creationId xmlns:a16="http://schemas.microsoft.com/office/drawing/2014/main" id="{BAAEB593-09D5-4136-9EAE-E70A9EB5B98E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0131642" y="1909031"/>
                    <a:ext cx="403386" cy="369332"/>
                  </a:xfrm>
                  <a:prstGeom prst="rect">
                    <a:avLst/>
                  </a:prstGeom>
                  <a:blipFill>
                    <a:blip r:embed="rId32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2" name="Rectangle 11">
                    <a:extLst>
                      <a:ext uri="{FF2B5EF4-FFF2-40B4-BE49-F238E27FC236}">
                        <a16:creationId xmlns:a16="http://schemas.microsoft.com/office/drawing/2014/main" id="{EB6D8E8D-5846-4E80-8185-BC11DD735B3E}"/>
                      </a:ext>
                    </a:extLst>
                  </p:cNvPr>
                  <p:cNvSpPr/>
                  <p:nvPr/>
                </p:nvSpPr>
                <p:spPr>
                  <a:xfrm>
                    <a:off x="10498159" y="1727834"/>
                    <a:ext cx="450701" cy="36933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14:m>
                      <m:oMath xmlns:m="http://schemas.openxmlformats.org/officeDocument/2006/math">
                        <m:sSub>
                          <m:sSubPr>
                            <m:ctrlPr>
                              <a:rPr lang="pt-BR" i="1" smtClean="0">
                                <a:solidFill>
                                  <a:schemeClr val="tx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nor/>
                              </m:rPr>
                              <a:rPr lang="el-GR" dirty="0">
                                <a:solidFill>
                                  <a:schemeClr val="tx2">
                                    <a:lumMod val="75000"/>
                                  </a:schemeClr>
                                </a:solidFill>
                              </a:rPr>
                              <m:t>ε</m:t>
                            </m:r>
                          </m:e>
                          <m:sub>
                            <m:r>
                              <a:rPr lang="en-US" b="0" i="1" dirty="0" smtClean="0">
                                <a:solidFill>
                                  <a:schemeClr val="tx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8</m:t>
                            </m:r>
                          </m:sub>
                        </m:sSub>
                      </m:oMath>
                    </a14:m>
                    <a:r>
                      <a:rPr lang="en-US" dirty="0">
                        <a:solidFill>
                          <a:schemeClr val="bg1"/>
                        </a:solidFill>
                      </a:rPr>
                      <a:t> </a:t>
                    </a:r>
                    <a:endParaRPr lang="en-US" dirty="0"/>
                  </a:p>
                </p:txBody>
              </p:sp>
            </mc:Choice>
            <mc:Fallback xmlns="">
              <p:sp>
                <p:nvSpPr>
                  <p:cNvPr id="12" name="Rectangle 11">
                    <a:extLst>
                      <a:ext uri="{FF2B5EF4-FFF2-40B4-BE49-F238E27FC236}">
                        <a16:creationId xmlns:a16="http://schemas.microsoft.com/office/drawing/2014/main" id="{EB6D8E8D-5846-4E80-8185-BC11DD735B3E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0498159" y="1727834"/>
                    <a:ext cx="450701" cy="369332"/>
                  </a:xfrm>
                  <a:prstGeom prst="rect">
                    <a:avLst/>
                  </a:prstGeom>
                  <a:blipFill>
                    <a:blip r:embed="rId33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DFF789D8-2ECC-401F-85EA-9DDA4B5CEAFD}"/>
                  </a:ext>
                </a:extLst>
              </p:cNvPr>
              <p:cNvSpPr txBox="1"/>
              <p:nvPr/>
            </p:nvSpPr>
            <p:spPr>
              <a:xfrm>
                <a:off x="6164979" y="3566285"/>
                <a:ext cx="429541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/>
                        <m:sub/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DFF789D8-2ECC-401F-85EA-9DDA4B5CEA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64979" y="3566285"/>
                <a:ext cx="429541" cy="276999"/>
              </a:xfrm>
              <a:prstGeom prst="rect">
                <a:avLst/>
              </a:prstGeom>
              <a:blipFill>
                <a:blip r:embed="rId3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DA8C8747-4548-4160-861F-057AE6B19F8B}"/>
                  </a:ext>
                </a:extLst>
              </p:cNvPr>
              <p:cNvSpPr/>
              <p:nvPr/>
            </p:nvSpPr>
            <p:spPr>
              <a:xfrm>
                <a:off x="10843198" y="2024743"/>
                <a:ext cx="45070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pt-BR" i="1" smtClean="0">
                            <a:solidFill>
                              <a:schemeClr val="tx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l-GR" dirty="0">
                            <a:solidFill>
                              <a:schemeClr val="tx2">
                                <a:lumMod val="75000"/>
                              </a:schemeClr>
                            </a:solidFill>
                          </a:rPr>
                          <m:t>ε</m:t>
                        </m:r>
                      </m:e>
                      <m:sub>
                        <m:r>
                          <a:rPr lang="en-US" b="0" i="1" dirty="0" smtClean="0">
                            <a:solidFill>
                              <a:schemeClr val="tx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9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bg1"/>
                    </a:solidFill>
                  </a:rPr>
                  <a:t> </a:t>
                </a:r>
                <a:endParaRPr lang="en-US" dirty="0"/>
              </a:p>
            </p:txBody>
          </p:sp>
        </mc:Choice>
        <mc:Fallback xmlns="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DA8C8747-4548-4160-861F-057AE6B19F8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43198" y="2024743"/>
                <a:ext cx="450701" cy="369332"/>
              </a:xfrm>
              <a:prstGeom prst="rect">
                <a:avLst/>
              </a:prstGeom>
              <a:blipFill>
                <a:blip r:embed="rId3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F2D58C03-69C1-40F8-B125-D9381AF826D1}"/>
                  </a:ext>
                </a:extLst>
              </p:cNvPr>
              <p:cNvSpPr/>
              <p:nvPr/>
            </p:nvSpPr>
            <p:spPr>
              <a:xfrm>
                <a:off x="4199800" y="4665842"/>
                <a:ext cx="2135521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600" b="0" dirty="0">
                    <a:solidFill>
                      <a:schemeClr val="bg1"/>
                    </a:solidFill>
                  </a:rPr>
                  <a:t>(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1600" b="0" i="0" dirty="0" smtClean="0">
                        <a:solidFill>
                          <a:schemeClr val="bg1"/>
                        </a:solidFill>
                      </a:rPr>
                      <m:t>i</m:t>
                    </m:r>
                    <m:r>
                      <m:rPr>
                        <m:nor/>
                      </m:rPr>
                      <a:rPr lang="en-US" sz="1600" b="0" i="0" dirty="0" smtClean="0">
                        <a:solidFill>
                          <a:schemeClr val="bg1"/>
                        </a:solidFill>
                      </a:rPr>
                      <m:t>.</m:t>
                    </m:r>
                    <m:r>
                      <m:rPr>
                        <m:nor/>
                      </m:rPr>
                      <a:rPr lang="en-US" sz="1600" b="0" i="0" dirty="0" smtClean="0">
                        <a:solidFill>
                          <a:schemeClr val="bg1"/>
                        </a:solidFill>
                      </a:rPr>
                      <m:t>e</m:t>
                    </m:r>
                    <m:r>
                      <m:rPr>
                        <m:nor/>
                      </m:rPr>
                      <a:rPr lang="en-US" sz="1600" b="0" i="0" dirty="0" smtClean="0">
                        <a:solidFill>
                          <a:schemeClr val="bg1"/>
                        </a:solidFill>
                      </a:rPr>
                      <m:t>., </m:t>
                    </m:r>
                    <m:r>
                      <m:rPr>
                        <m:nor/>
                      </m:rPr>
                      <a:rPr lang="en-US" sz="1600" b="0" i="0" dirty="0" smtClean="0">
                        <a:solidFill>
                          <a:schemeClr val="bg1"/>
                        </a:solidFill>
                      </a:rPr>
                      <m:t>use</m:t>
                    </m:r>
                    <m:r>
                      <m:rPr>
                        <m:nor/>
                      </m:rPr>
                      <a:rPr lang="en-US" sz="1600" b="0" i="0" dirty="0" smtClean="0">
                        <a:solidFill>
                          <a:schemeClr val="bg1"/>
                        </a:solidFill>
                      </a:rPr>
                      <m:t> </m:t>
                    </m:r>
                    <m:r>
                      <m:rPr>
                        <m:nor/>
                      </m:rPr>
                      <a:rPr lang="en-US" sz="1600" b="0" i="0" dirty="0" smtClean="0">
                        <a:solidFill>
                          <a:schemeClr val="bg1"/>
                        </a:solidFill>
                      </a:rPr>
                      <m:t>Least</m:t>
                    </m:r>
                    <m:r>
                      <m:rPr>
                        <m:nor/>
                      </m:rPr>
                      <a:rPr lang="en-US" sz="1600" b="0" i="0" dirty="0" smtClean="0">
                        <a:solidFill>
                          <a:schemeClr val="bg1"/>
                        </a:solidFill>
                      </a:rPr>
                      <m:t> </m:t>
                    </m:r>
                    <m:r>
                      <m:rPr>
                        <m:nor/>
                      </m:rPr>
                      <a:rPr lang="en-US" sz="1600" b="0" i="0" dirty="0" smtClean="0">
                        <a:solidFill>
                          <a:schemeClr val="bg1"/>
                        </a:solidFill>
                      </a:rPr>
                      <m:t>Squares</m:t>
                    </m:r>
                    <m:r>
                      <m:rPr>
                        <m:nor/>
                      </m:rPr>
                      <a:rPr lang="en-US" sz="1600" b="0" i="0" dirty="0" smtClean="0">
                        <a:solidFill>
                          <a:schemeClr val="bg1"/>
                        </a:solidFill>
                      </a:rPr>
                      <m:t>)</m:t>
                    </m:r>
                  </m:oMath>
                </a14:m>
                <a:endParaRPr lang="en-US" sz="1600" dirty="0"/>
              </a:p>
            </p:txBody>
          </p:sp>
        </mc:Choice>
        <mc:Fallback xmlns="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F2D58C03-69C1-40F8-B125-D9381AF826D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99800" y="4665842"/>
                <a:ext cx="2135521" cy="338554"/>
              </a:xfrm>
              <a:prstGeom prst="rect">
                <a:avLst/>
              </a:prstGeom>
              <a:blipFill>
                <a:blip r:embed="rId39"/>
                <a:stretch>
                  <a:fillRect l="-1714" t="-5357" b="-21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81689492"/>
      </p:ext>
    </p:extLst>
  </p:cSld>
  <p:clrMapOvr>
    <a:masterClrMapping/>
  </p:clrMapOvr>
  <p:transition advTm="174071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A9953C06-0CAF-4914-B3F9-E550E20A7E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71448" y="4348716"/>
            <a:ext cx="3050824" cy="2027928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498A3D94-F2D4-4666-8855-4EB2D067E07F}"/>
              </a:ext>
            </a:extLst>
          </p:cNvPr>
          <p:cNvSpPr/>
          <p:nvPr/>
        </p:nvSpPr>
        <p:spPr>
          <a:xfrm>
            <a:off x="809759" y="4060038"/>
            <a:ext cx="2196852" cy="111127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639299B5-5F62-436A-ADA7-3617EFE2AD00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3584055" y="274242"/>
                <a:ext cx="6796433" cy="1143000"/>
              </a:xfrm>
            </p:spPr>
            <p:txBody>
              <a:bodyPr>
                <a:noAutofit/>
              </a:bodyPr>
              <a:lstStyle/>
              <a:p>
                <a:r>
                  <a:rPr lang="en-US" sz="3200" dirty="0">
                    <a:solidFill>
                      <a:schemeClr val="bg1"/>
                    </a:solidFill>
                  </a:rPr>
                  <a:t>How Do  We Minimize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l-GR" sz="3200" dirty="0">
                        <a:solidFill>
                          <a:schemeClr val="bg1"/>
                        </a:solidFill>
                      </a:rPr>
                      <m:t>ϕ</m:t>
                    </m:r>
                    <m:r>
                      <m:rPr>
                        <m:nor/>
                      </m:rPr>
                      <a:rPr lang="en-US" sz="3200" dirty="0">
                        <a:solidFill>
                          <a:schemeClr val="bg1"/>
                        </a:solidFill>
                      </a:rPr>
                      <m:t>(</m:t>
                    </m:r>
                    <m:r>
                      <a:rPr lang="en-US" sz="32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𝑎</m:t>
                    </m:r>
                    <m:r>
                      <m:rPr>
                        <m:nor/>
                      </m:rPr>
                      <a:rPr lang="en-US" sz="3200" dirty="0">
                        <a:solidFill>
                          <a:schemeClr val="bg1"/>
                        </a:solidFill>
                      </a:rPr>
                      <m:t>,</m:t>
                    </m:r>
                    <m:r>
                      <a:rPr lang="en-US" sz="32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𝑏</m:t>
                    </m:r>
                  </m:oMath>
                </a14:m>
                <a:r>
                  <a:rPr lang="en-US" sz="3200" dirty="0">
                    <a:solidFill>
                      <a:schemeClr val="bg1"/>
                    </a:solidFill>
                  </a:rPr>
                  <a:t>) </a:t>
                </a:r>
                <a:r>
                  <a:rPr lang="en-US" sz="2800" dirty="0">
                    <a:solidFill>
                      <a:schemeClr val="bg1"/>
                    </a:solidFill>
                  </a:rPr>
                  <a:t>with </a:t>
                </a:r>
                <a:br>
                  <a:rPr lang="en-US" sz="2800" dirty="0">
                    <a:solidFill>
                      <a:schemeClr val="bg1"/>
                    </a:solidFill>
                  </a:rPr>
                </a:br>
                <a:r>
                  <a:rPr lang="en-US" sz="2800" dirty="0">
                    <a:solidFill>
                      <a:schemeClr val="bg1"/>
                    </a:solidFill>
                  </a:rPr>
                  <a:t>Respect to the Constants </a:t>
                </a:r>
                <a14:m>
                  <m:oMath xmlns:m="http://schemas.openxmlformats.org/officeDocument/2006/math">
                    <m:r>
                      <a:rPr lang="pt-BR" sz="2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r>
                  <a:rPr lang="en-US" sz="2800" dirty="0">
                    <a:solidFill>
                      <a:schemeClr val="bg1"/>
                    </a:solidFill>
                  </a:rPr>
                  <a:t> and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𝑏</m:t>
                    </m:r>
                  </m:oMath>
                </a14:m>
                <a:r>
                  <a:rPr lang="en-US" sz="2800" dirty="0">
                    <a:solidFill>
                      <a:schemeClr val="bg1"/>
                    </a:solidFill>
                  </a:rPr>
                  <a:t> ?</a:t>
                </a:r>
                <a:endParaRPr lang="en-US" sz="32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639299B5-5F62-436A-ADA7-3617EFE2AD0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3584055" y="274242"/>
                <a:ext cx="6796433" cy="1143000"/>
              </a:xfrm>
              <a:blipFill>
                <a:blip r:embed="rId5"/>
                <a:stretch>
                  <a:fillRect t="-535" b="-96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7" name="Group 56">
            <a:extLst>
              <a:ext uri="{FF2B5EF4-FFF2-40B4-BE49-F238E27FC236}">
                <a16:creationId xmlns:a16="http://schemas.microsoft.com/office/drawing/2014/main" id="{EB164EA2-8DB9-4F60-ABE5-D9CE0490B477}"/>
              </a:ext>
            </a:extLst>
          </p:cNvPr>
          <p:cNvGrpSpPr/>
          <p:nvPr/>
        </p:nvGrpSpPr>
        <p:grpSpPr>
          <a:xfrm>
            <a:off x="966989" y="4176533"/>
            <a:ext cx="1885800" cy="840551"/>
            <a:chOff x="4889597" y="5031139"/>
            <a:chExt cx="1885800" cy="84055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762A78E5-A7E4-4D91-BB1D-61B0F7FAA94E}"/>
                    </a:ext>
                  </a:extLst>
                </p:cNvPr>
                <p:cNvSpPr txBox="1"/>
                <p:nvPr/>
              </p:nvSpPr>
              <p:spPr>
                <a:xfrm>
                  <a:off x="5680097" y="5031139"/>
                  <a:ext cx="1095300" cy="84055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pt-BR" sz="20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nary>
                          <m:naryPr>
                            <m:chr m:val="∑"/>
                            <m:ctrlPr>
                              <a:rPr lang="pt-BR" sz="200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a:rPr lang="pt-BR" sz="200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  <m:r>
                              <a:rPr lang="pt-BR" sz="200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=0</m:t>
                            </m:r>
                          </m:sub>
                          <m:sup>
                            <m:r>
                              <a:rPr lang="en-US" sz="20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𝑚</m:t>
                            </m:r>
                          </m:sup>
                          <m:e>
                            <m:sSup>
                              <m:sSupPr>
                                <m:ctrlPr>
                                  <a:rPr lang="en-US" sz="20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sSub>
                                  <m:sSubPr>
                                    <m:ctrlPr>
                                      <a:rPr lang="pt-BR" sz="2000" i="1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nor/>
                                      </m:rPr>
                                      <a:rPr lang="el-GR" sz="2000" dirty="0">
                                        <a:solidFill>
                                          <a:schemeClr val="bg1"/>
                                        </a:solidFill>
                                      </a:rPr>
                                      <m:t>ε</m:t>
                                    </m:r>
                                  </m:e>
                                  <m:sub>
                                    <m:r>
                                      <a:rPr lang="en-US" sz="2000" i="1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𝑘</m:t>
                                    </m:r>
                                  </m:sub>
                                </m:sSub>
                              </m:e>
                              <m:sup>
                                <m:r>
                                  <a:rPr lang="en-US" sz="20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e>
                        </m:nary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762A78E5-A7E4-4D91-BB1D-61B0F7FAA94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80097" y="5031139"/>
                  <a:ext cx="1095300" cy="840551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0" name="Rectangle 39">
                  <a:extLst>
                    <a:ext uri="{FF2B5EF4-FFF2-40B4-BE49-F238E27FC236}">
                      <a16:creationId xmlns:a16="http://schemas.microsoft.com/office/drawing/2014/main" id="{D255D0A3-2FD8-493F-B67A-9E7778545D2B}"/>
                    </a:ext>
                  </a:extLst>
                </p:cNvPr>
                <p:cNvSpPr/>
                <p:nvPr/>
              </p:nvSpPr>
              <p:spPr>
                <a:xfrm>
                  <a:off x="4889597" y="5286901"/>
                  <a:ext cx="792461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m:rPr>
                          <m:nor/>
                        </m:rPr>
                        <a:rPr lang="el-GR" dirty="0">
                          <a:solidFill>
                            <a:schemeClr val="bg1"/>
                          </a:solidFill>
                        </a:rPr>
                        <m:t>ϕ</m:t>
                      </m:r>
                      <m:r>
                        <m:rPr>
                          <m:nor/>
                        </m:rPr>
                        <a:rPr lang="en-US" dirty="0">
                          <a:solidFill>
                            <a:schemeClr val="bg1"/>
                          </a:solidFill>
                        </a:rPr>
                        <m:t>(</m:t>
                      </m:r>
                      <m:r>
                        <a:rPr lang="en-US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𝑎</m:t>
                      </m:r>
                      <m:r>
                        <m:rPr>
                          <m:nor/>
                        </m:rPr>
                        <a:rPr lang="en-US" dirty="0">
                          <a:solidFill>
                            <a:schemeClr val="bg1"/>
                          </a:solidFill>
                        </a:rPr>
                        <m:t>,</m:t>
                      </m:r>
                      <m:r>
                        <a:rPr lang="en-US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𝑏</m:t>
                      </m:r>
                    </m:oMath>
                  </a14:m>
                  <a:r>
                    <a:rPr lang="en-US" dirty="0">
                      <a:solidFill>
                        <a:schemeClr val="bg1"/>
                      </a:solidFill>
                    </a:rPr>
                    <a:t>)</a:t>
                  </a:r>
                  <a:endParaRPr lang="en-US" dirty="0"/>
                </a:p>
              </p:txBody>
            </p:sp>
          </mc:Choice>
          <mc:Fallback xmlns="">
            <p:sp>
              <p:nvSpPr>
                <p:cNvPr id="40" name="Rectangle 39">
                  <a:extLst>
                    <a:ext uri="{FF2B5EF4-FFF2-40B4-BE49-F238E27FC236}">
                      <a16:creationId xmlns:a16="http://schemas.microsoft.com/office/drawing/2014/main" id="{D255D0A3-2FD8-493F-B67A-9E7778545D2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889597" y="5286901"/>
                  <a:ext cx="792461" cy="369332"/>
                </a:xfrm>
                <a:prstGeom prst="rect">
                  <a:avLst/>
                </a:prstGeom>
                <a:blipFill>
                  <a:blip r:embed="rId9"/>
                  <a:stretch>
                    <a:fillRect t="-8197" r="-5385" b="-2459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CF1EEDBF-8684-4048-89A4-831A83E0C6C4}"/>
                  </a:ext>
                </a:extLst>
              </p:cNvPr>
              <p:cNvSpPr/>
              <p:nvPr/>
            </p:nvSpPr>
            <p:spPr>
              <a:xfrm>
                <a:off x="5983631" y="5443126"/>
                <a:ext cx="893193" cy="88235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m:rPr>
                              <m:nor/>
                            </m:rPr>
                            <a:rPr lang="el-GR" dirty="0">
                              <a:solidFill>
                                <a:schemeClr val="tx1"/>
                              </a:solidFill>
                            </a:rPr>
                            <m:t>ϕ</m:t>
                          </m:r>
                        </m:num>
                        <m:den>
                          <m:r>
                            <a:rPr lang="en-US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den>
                      </m:f>
                      <m:r>
                        <m:rPr>
                          <m:nor/>
                        </m:rPr>
                        <a:rPr lang="en-US" dirty="0">
                          <a:solidFill>
                            <a:schemeClr val="tx1"/>
                          </a:solidFill>
                        </a:rPr>
                        <m:t> = 0</m:t>
                      </m:r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CF1EEDBF-8684-4048-89A4-831A83E0C6C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83631" y="5443126"/>
                <a:ext cx="893193" cy="882357"/>
              </a:xfrm>
              <a:prstGeom prst="rect">
                <a:avLst/>
              </a:prstGeom>
              <a:blipFill>
                <a:blip r:embed="rId2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" name="Group 5">
            <a:extLst>
              <a:ext uri="{FF2B5EF4-FFF2-40B4-BE49-F238E27FC236}">
                <a16:creationId xmlns:a16="http://schemas.microsoft.com/office/drawing/2014/main" id="{155618DB-1CD5-4A69-8074-2ADA25E7785F}"/>
              </a:ext>
            </a:extLst>
          </p:cNvPr>
          <p:cNvGrpSpPr/>
          <p:nvPr/>
        </p:nvGrpSpPr>
        <p:grpSpPr>
          <a:xfrm>
            <a:off x="7171448" y="1572110"/>
            <a:ext cx="3039765" cy="2293347"/>
            <a:chOff x="7171448" y="1572110"/>
            <a:chExt cx="3039765" cy="2293347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0C182898-1CE1-46D4-BC37-A57B505F9043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/>
            <a:stretch>
              <a:fillRect/>
            </a:stretch>
          </p:blipFill>
          <p:spPr>
            <a:xfrm>
              <a:off x="7171448" y="1572110"/>
              <a:ext cx="3039765" cy="2293347"/>
            </a:xfrm>
            <a:prstGeom prst="rect">
              <a:avLst/>
            </a:prstGeom>
          </p:spPr>
        </p:pic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2CF8BB5B-5C60-4420-A15B-A4F018900AB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180474" y="2934586"/>
              <a:ext cx="977581" cy="882612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9" name="TextBox 58">
                  <a:extLst>
                    <a:ext uri="{FF2B5EF4-FFF2-40B4-BE49-F238E27FC236}">
                      <a16:creationId xmlns:a16="http://schemas.microsoft.com/office/drawing/2014/main" id="{0D48E236-C09E-4EF6-8744-D7A6336F7506}"/>
                    </a:ext>
                  </a:extLst>
                </p:cNvPr>
                <p:cNvSpPr txBox="1"/>
                <p:nvPr/>
              </p:nvSpPr>
              <p:spPr>
                <a:xfrm flipH="1">
                  <a:off x="9515453" y="3123081"/>
                  <a:ext cx="307621" cy="369332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oMath>
                    </m:oMathPara>
                  </a14:m>
                  <a:endParaRPr lang="en-US" dirty="0">
                    <a:solidFill>
                      <a:schemeClr val="accent1">
                        <a:lumMod val="7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59" name="TextBox 58">
                  <a:extLst>
                    <a:ext uri="{FF2B5EF4-FFF2-40B4-BE49-F238E27FC236}">
                      <a16:creationId xmlns:a16="http://schemas.microsoft.com/office/drawing/2014/main" id="{0D48E236-C09E-4EF6-8744-D7A6336F750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flipH="1">
                  <a:off x="9515453" y="3123081"/>
                  <a:ext cx="307621" cy="369332"/>
                </a:xfrm>
                <a:prstGeom prst="rect">
                  <a:avLst/>
                </a:prstGeom>
                <a:blipFill>
                  <a:blip r:embed="rId2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5" name="Rectangle 64">
                  <a:extLst>
                    <a:ext uri="{FF2B5EF4-FFF2-40B4-BE49-F238E27FC236}">
                      <a16:creationId xmlns:a16="http://schemas.microsoft.com/office/drawing/2014/main" id="{739372D9-C9B2-4DB0-BCC1-F3316ACEB025}"/>
                    </a:ext>
                  </a:extLst>
                </p:cNvPr>
                <p:cNvSpPr/>
                <p:nvPr/>
              </p:nvSpPr>
              <p:spPr>
                <a:xfrm>
                  <a:off x="7586434" y="1589916"/>
                  <a:ext cx="1082980" cy="36933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m:rPr>
                          <m:nor/>
                        </m:rPr>
                        <a:rPr lang="el-GR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m:t>ϕ</m:t>
                      </m:r>
                      <m:r>
                        <m:rPr>
                          <m:nor/>
                        </m:rPr>
                        <a:rPr lang="en-US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m:t>(</m:t>
                      </m:r>
                      <m:r>
                        <a:rPr lang="en-US" i="1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𝑎</m:t>
                      </m:r>
                      <m:r>
                        <m:rPr>
                          <m:nor/>
                        </m:rPr>
                        <a:rPr lang="en-US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m:t>,</m:t>
                      </m:r>
                      <m:r>
                        <a:rPr lang="en-US" i="1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𝑏</m:t>
                      </m:r>
                    </m:oMath>
                  </a14:m>
                  <a:r>
                    <a:rPr lang="en-US" dirty="0">
                      <a:solidFill>
                        <a:schemeClr val="tx2">
                          <a:lumMod val="75000"/>
                        </a:schemeClr>
                      </a:solidFill>
                    </a:rPr>
                    <a:t>) </a:t>
                  </a:r>
                </a:p>
              </p:txBody>
            </p:sp>
          </mc:Choice>
          <mc:Fallback xmlns="">
            <p:sp>
              <p:nvSpPr>
                <p:cNvPr id="65" name="Rectangle 64">
                  <a:extLst>
                    <a:ext uri="{FF2B5EF4-FFF2-40B4-BE49-F238E27FC236}">
                      <a16:creationId xmlns:a16="http://schemas.microsoft.com/office/drawing/2014/main" id="{739372D9-C9B2-4DB0-BCC1-F3316ACEB02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586434" y="1589916"/>
                  <a:ext cx="1082980" cy="369332"/>
                </a:xfrm>
                <a:prstGeom prst="rect">
                  <a:avLst/>
                </a:prstGeom>
                <a:blipFill>
                  <a:blip r:embed="rId28"/>
                  <a:stretch>
                    <a:fillRect t="-10000" b="-26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2FBB080D-6CB4-4D9B-9D53-5F4A39630A32}"/>
              </a:ext>
            </a:extLst>
          </p:cNvPr>
          <p:cNvGrpSpPr/>
          <p:nvPr/>
        </p:nvGrpSpPr>
        <p:grpSpPr>
          <a:xfrm>
            <a:off x="3727453" y="1548662"/>
            <a:ext cx="3108586" cy="2336991"/>
            <a:chOff x="3727453" y="1548662"/>
            <a:chExt cx="3108586" cy="2336991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B0504A1D-C000-4695-A639-CA249195F3BD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/>
            <a:stretch>
              <a:fillRect/>
            </a:stretch>
          </p:blipFill>
          <p:spPr>
            <a:xfrm>
              <a:off x="3727453" y="1548662"/>
              <a:ext cx="3108586" cy="2336991"/>
            </a:xfrm>
            <a:prstGeom prst="rect">
              <a:avLst/>
            </a:prstGeom>
          </p:spPr>
        </p:pic>
        <p:cxnSp>
          <p:nvCxnSpPr>
            <p:cNvPr id="54" name="Straight Arrow Connector 53">
              <a:extLst>
                <a:ext uri="{FF2B5EF4-FFF2-40B4-BE49-F238E27FC236}">
                  <a16:creationId xmlns:a16="http://schemas.microsoft.com/office/drawing/2014/main" id="{087A430F-12D1-4B1C-9ACC-E230B71A05A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560828" y="2934587"/>
              <a:ext cx="1275211" cy="882611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0" name="TextBox 59">
                  <a:extLst>
                    <a:ext uri="{FF2B5EF4-FFF2-40B4-BE49-F238E27FC236}">
                      <a16:creationId xmlns:a16="http://schemas.microsoft.com/office/drawing/2014/main" id="{5702B615-D96D-4E96-B415-A4B543AB0C53}"/>
                    </a:ext>
                  </a:extLst>
                </p:cNvPr>
                <p:cNvSpPr txBox="1"/>
                <p:nvPr/>
              </p:nvSpPr>
              <p:spPr>
                <a:xfrm flipH="1">
                  <a:off x="6044622" y="3244334"/>
                  <a:ext cx="307621" cy="369332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oMath>
                    </m:oMathPara>
                  </a14:m>
                  <a:endParaRPr lang="en-US" dirty="0">
                    <a:solidFill>
                      <a:schemeClr val="accent1">
                        <a:lumMod val="7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60" name="TextBox 59">
                  <a:extLst>
                    <a:ext uri="{FF2B5EF4-FFF2-40B4-BE49-F238E27FC236}">
                      <a16:creationId xmlns:a16="http://schemas.microsoft.com/office/drawing/2014/main" id="{5702B615-D96D-4E96-B415-A4B543AB0C5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flipH="1">
                  <a:off x="6044622" y="3244334"/>
                  <a:ext cx="307621" cy="369332"/>
                </a:xfrm>
                <a:prstGeom prst="rect">
                  <a:avLst/>
                </a:prstGeom>
                <a:blipFill>
                  <a:blip r:embed="rId3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7" name="Rectangle 66">
                  <a:extLst>
                    <a:ext uri="{FF2B5EF4-FFF2-40B4-BE49-F238E27FC236}">
                      <a16:creationId xmlns:a16="http://schemas.microsoft.com/office/drawing/2014/main" id="{AB0715CF-544B-4AC1-8E60-7C20CB7CAAB1}"/>
                    </a:ext>
                  </a:extLst>
                </p:cNvPr>
                <p:cNvSpPr/>
                <p:nvPr/>
              </p:nvSpPr>
              <p:spPr>
                <a:xfrm>
                  <a:off x="4477848" y="1589916"/>
                  <a:ext cx="1082980" cy="36933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m:rPr>
                          <m:nor/>
                        </m:rPr>
                        <a:rPr lang="el-GR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m:t>ϕ</m:t>
                      </m:r>
                      <m:r>
                        <m:rPr>
                          <m:nor/>
                        </m:rPr>
                        <a:rPr lang="en-US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m:t>(</m:t>
                      </m:r>
                      <m:r>
                        <a:rPr lang="en-US" i="1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𝑎</m:t>
                      </m:r>
                      <m:r>
                        <m:rPr>
                          <m:nor/>
                        </m:rPr>
                        <a:rPr lang="en-US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m:t>,</m:t>
                      </m:r>
                      <m:r>
                        <a:rPr lang="en-US" i="1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𝑏</m:t>
                      </m:r>
                    </m:oMath>
                  </a14:m>
                  <a:r>
                    <a:rPr lang="en-US" dirty="0">
                      <a:solidFill>
                        <a:schemeClr val="tx2">
                          <a:lumMod val="75000"/>
                        </a:schemeClr>
                      </a:solidFill>
                    </a:rPr>
                    <a:t>) </a:t>
                  </a:r>
                </a:p>
              </p:txBody>
            </p:sp>
          </mc:Choice>
          <mc:Fallback xmlns="">
            <p:sp>
              <p:nvSpPr>
                <p:cNvPr id="67" name="Rectangle 66">
                  <a:extLst>
                    <a:ext uri="{FF2B5EF4-FFF2-40B4-BE49-F238E27FC236}">
                      <a16:creationId xmlns:a16="http://schemas.microsoft.com/office/drawing/2014/main" id="{AB0715CF-544B-4AC1-8E60-7C20CB7CAAB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77848" y="1589916"/>
                  <a:ext cx="1082980" cy="369332"/>
                </a:xfrm>
                <a:prstGeom prst="rect">
                  <a:avLst/>
                </a:prstGeom>
                <a:blipFill>
                  <a:blip r:embed="rId31"/>
                  <a:stretch>
                    <a:fillRect t="-10000" b="-26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68" name="TextBox 67">
            <a:extLst>
              <a:ext uri="{FF2B5EF4-FFF2-40B4-BE49-F238E27FC236}">
                <a16:creationId xmlns:a16="http://schemas.microsoft.com/office/drawing/2014/main" id="{EA020748-6A22-4425-9983-761CFD6414CE}"/>
              </a:ext>
            </a:extLst>
          </p:cNvPr>
          <p:cNvSpPr txBox="1"/>
          <p:nvPr/>
        </p:nvSpPr>
        <p:spPr>
          <a:xfrm>
            <a:off x="10546192" y="2775727"/>
            <a:ext cx="13827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For more information, see p. 427 in the text</a:t>
            </a:r>
          </a:p>
        </p:txBody>
      </p:sp>
      <p:pic>
        <p:nvPicPr>
          <p:cNvPr id="69" name="Audio 68">
            <a:hlinkClick r:id="" action="ppaction://media"/>
            <a:extLst>
              <a:ext uri="{FF2B5EF4-FFF2-40B4-BE49-F238E27FC236}">
                <a16:creationId xmlns:a16="http://schemas.microsoft.com/office/drawing/2014/main" id="{029158D3-3603-4E6F-A5F9-4A60452293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C6ACD853-7D8A-4FFE-9E75-D74555D3E510}"/>
              </a:ext>
            </a:extLst>
          </p:cNvPr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3727453" y="4348716"/>
            <a:ext cx="3119889" cy="2027928"/>
          </a:xfrm>
          <a:prstGeom prst="rect">
            <a:avLst/>
          </a:prstGeom>
        </p:spPr>
      </p:pic>
      <p:grpSp>
        <p:nvGrpSpPr>
          <p:cNvPr id="49" name="Group 48">
            <a:extLst>
              <a:ext uri="{FF2B5EF4-FFF2-40B4-BE49-F238E27FC236}">
                <a16:creationId xmlns:a16="http://schemas.microsoft.com/office/drawing/2014/main" id="{1C75F49B-C0A0-468D-B84D-CF5BC5570DB8}"/>
              </a:ext>
            </a:extLst>
          </p:cNvPr>
          <p:cNvGrpSpPr/>
          <p:nvPr/>
        </p:nvGrpSpPr>
        <p:grpSpPr>
          <a:xfrm>
            <a:off x="169704" y="1505223"/>
            <a:ext cx="3405346" cy="2441982"/>
            <a:chOff x="7331606" y="1492069"/>
            <a:chExt cx="3960175" cy="2839851"/>
          </a:xfrm>
        </p:grpSpPr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58B9D9C4-69C4-49B7-832F-E8603C7C0F0C}"/>
                </a:ext>
              </a:extLst>
            </p:cNvPr>
            <p:cNvSpPr/>
            <p:nvPr/>
          </p:nvSpPr>
          <p:spPr>
            <a:xfrm>
              <a:off x="7331606" y="1492069"/>
              <a:ext cx="3960175" cy="2839851"/>
            </a:xfrm>
            <a:prstGeom prst="rect">
              <a:avLst/>
            </a:prstGeom>
            <a:solidFill>
              <a:schemeClr val="tx2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F4AE0A4A-15B5-4958-A764-FF6034745DDF}"/>
                </a:ext>
              </a:extLst>
            </p:cNvPr>
            <p:cNvGrpSpPr/>
            <p:nvPr/>
          </p:nvGrpSpPr>
          <p:grpSpPr>
            <a:xfrm>
              <a:off x="7435602" y="1567903"/>
              <a:ext cx="3771143" cy="2682430"/>
              <a:chOff x="7435602" y="1567903"/>
              <a:chExt cx="3771143" cy="2682430"/>
            </a:xfrm>
          </p:grpSpPr>
          <p:grpSp>
            <p:nvGrpSpPr>
              <p:cNvPr id="53" name="Group 52">
                <a:extLst>
                  <a:ext uri="{FF2B5EF4-FFF2-40B4-BE49-F238E27FC236}">
                    <a16:creationId xmlns:a16="http://schemas.microsoft.com/office/drawing/2014/main" id="{ED82F6D6-F722-4EDF-B798-E4F130E66F16}"/>
                  </a:ext>
                </a:extLst>
              </p:cNvPr>
              <p:cNvGrpSpPr/>
              <p:nvPr/>
            </p:nvGrpSpPr>
            <p:grpSpPr>
              <a:xfrm>
                <a:off x="7435602" y="1567903"/>
                <a:ext cx="3771143" cy="2682430"/>
                <a:chOff x="7339905" y="1567903"/>
                <a:chExt cx="3771143" cy="2682430"/>
              </a:xfrm>
            </p:grpSpPr>
            <p:pic>
              <p:nvPicPr>
                <p:cNvPr id="58" name="Picture 57">
                  <a:extLst>
                    <a:ext uri="{FF2B5EF4-FFF2-40B4-BE49-F238E27FC236}">
                      <a16:creationId xmlns:a16="http://schemas.microsoft.com/office/drawing/2014/main" id="{F1E4A60B-481D-48D4-952B-F4715DE8ACD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7339905" y="1567903"/>
                  <a:ext cx="3771143" cy="2682430"/>
                </a:xfrm>
                <a:prstGeom prst="rect">
                  <a:avLst/>
                </a:prstGeom>
              </p:spPr>
            </p:pic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61" name="Rectangle 60">
                      <a:extLst>
                        <a:ext uri="{FF2B5EF4-FFF2-40B4-BE49-F238E27FC236}">
                          <a16:creationId xmlns:a16="http://schemas.microsoft.com/office/drawing/2014/main" id="{81061E47-C799-494E-ABF7-2875DA4D5F9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097410" y="2906875"/>
                      <a:ext cx="445378" cy="369332"/>
                    </a:xfrm>
                    <a:prstGeom prst="rect">
                      <a:avLst/>
                    </a:prstGeom>
                  </p:spPr>
                  <p:txBody>
                    <a:bodyPr wrap="none">
                      <a:spAutoFit/>
                    </a:bodyPr>
                    <a:lstStyle/>
                    <a:p>
                      <a14:m>
                        <m:oMath xmlns:m="http://schemas.openxmlformats.org/officeDocument/2006/math">
                          <m:sSub>
                            <m:sSubPr>
                              <m:ctrlPr>
                                <a:rPr lang="pt-BR" i="1" smtClean="0">
                                  <a:solidFill>
                                    <a:schemeClr val="tx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nor/>
                                </m:rPr>
                                <a:rPr lang="el-GR" dirty="0">
                                  <a:solidFill>
                                    <a:schemeClr val="tx2">
                                      <a:lumMod val="75000"/>
                                    </a:schemeClr>
                                  </a:solidFill>
                                </a:rPr>
                                <m:t>ε</m:t>
                              </m:r>
                            </m:e>
                            <m:sub>
                              <m:r>
                                <a:rPr lang="en-US" b="0" i="1" dirty="0" smtClean="0">
                                  <a:solidFill>
                                    <a:schemeClr val="tx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oMath>
                      </a14:m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 </a:t>
                      </a:r>
                      <a:endParaRPr lang="en-US" dirty="0"/>
                    </a:p>
                  </p:txBody>
                </p:sp>
              </mc:Choice>
              <mc:Fallback xmlns="">
                <p:sp>
                  <p:nvSpPr>
                    <p:cNvPr id="61" name="Rectangle 60">
                      <a:extLst>
                        <a:ext uri="{FF2B5EF4-FFF2-40B4-BE49-F238E27FC236}">
                          <a16:creationId xmlns:a16="http://schemas.microsoft.com/office/drawing/2014/main" id="{81061E47-C799-494E-ABF7-2875DA4D5F92}"/>
                        </a:ext>
                      </a:extLst>
                    </p:cNvPr>
                    <p:cNvSpPr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8097410" y="2906875"/>
                      <a:ext cx="445378" cy="369332"/>
                    </a:xfrm>
                    <a:prstGeom prst="rect">
                      <a:avLst/>
                    </a:prstGeom>
                    <a:blipFill>
                      <a:blip r:embed="rId35"/>
                      <a:stretch>
                        <a:fillRect b="-13208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62" name="Rectangle 61">
                      <a:extLst>
                        <a:ext uri="{FF2B5EF4-FFF2-40B4-BE49-F238E27FC236}">
                          <a16:creationId xmlns:a16="http://schemas.microsoft.com/office/drawing/2014/main" id="{3C681203-EF6C-4A4F-802F-7D48CC36F0A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453506" y="3193230"/>
                      <a:ext cx="450701" cy="369332"/>
                    </a:xfrm>
                    <a:prstGeom prst="rect">
                      <a:avLst/>
                    </a:prstGeom>
                  </p:spPr>
                  <p:txBody>
                    <a:bodyPr wrap="none">
                      <a:spAutoFit/>
                    </a:bodyPr>
                    <a:lstStyle/>
                    <a:p>
                      <a14:m>
                        <m:oMath xmlns:m="http://schemas.openxmlformats.org/officeDocument/2006/math">
                          <m:sSub>
                            <m:sSubPr>
                              <m:ctrlPr>
                                <a:rPr lang="pt-BR" i="1" smtClean="0">
                                  <a:solidFill>
                                    <a:schemeClr val="tx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nor/>
                                </m:rPr>
                                <a:rPr lang="el-GR" dirty="0">
                                  <a:solidFill>
                                    <a:schemeClr val="tx2">
                                      <a:lumMod val="75000"/>
                                    </a:schemeClr>
                                  </a:solidFill>
                                </a:rPr>
                                <m:t>ε</m:t>
                              </m:r>
                            </m:e>
                            <m:sub>
                              <m:r>
                                <a:rPr lang="en-US" b="0" i="1" dirty="0" smtClean="0">
                                  <a:solidFill>
                                    <a:schemeClr val="tx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oMath>
                      </a14:m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 </a:t>
                      </a:r>
                      <a:endParaRPr lang="en-US" dirty="0"/>
                    </a:p>
                  </p:txBody>
                </p:sp>
              </mc:Choice>
              <mc:Fallback xmlns="">
                <p:sp>
                  <p:nvSpPr>
                    <p:cNvPr id="62" name="Rectangle 61">
                      <a:extLst>
                        <a:ext uri="{FF2B5EF4-FFF2-40B4-BE49-F238E27FC236}">
                          <a16:creationId xmlns:a16="http://schemas.microsoft.com/office/drawing/2014/main" id="{3C681203-EF6C-4A4F-802F-7D48CC36F0AB}"/>
                        </a:ext>
                      </a:extLst>
                    </p:cNvPr>
                    <p:cNvSpPr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8453506" y="3193230"/>
                      <a:ext cx="450701" cy="369332"/>
                    </a:xfrm>
                    <a:prstGeom prst="rect">
                      <a:avLst/>
                    </a:prstGeom>
                    <a:blipFill>
                      <a:blip r:embed="rId36"/>
                      <a:stretch>
                        <a:fillRect b="-15385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66" name="Rectangle 65">
                      <a:extLst>
                        <a:ext uri="{FF2B5EF4-FFF2-40B4-BE49-F238E27FC236}">
                          <a16:creationId xmlns:a16="http://schemas.microsoft.com/office/drawing/2014/main" id="{E27A76CB-8BC7-4512-ACFE-D1D72A1335A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760638" y="2509444"/>
                      <a:ext cx="450701" cy="369332"/>
                    </a:xfrm>
                    <a:prstGeom prst="rect">
                      <a:avLst/>
                    </a:prstGeom>
                  </p:spPr>
                  <p:txBody>
                    <a:bodyPr wrap="none">
                      <a:spAutoFit/>
                    </a:bodyPr>
                    <a:lstStyle/>
                    <a:p>
                      <a14:m>
                        <m:oMath xmlns:m="http://schemas.openxmlformats.org/officeDocument/2006/math">
                          <m:sSub>
                            <m:sSubPr>
                              <m:ctrlPr>
                                <a:rPr lang="pt-BR" i="1" smtClean="0">
                                  <a:solidFill>
                                    <a:schemeClr val="tx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nor/>
                                </m:rPr>
                                <a:rPr lang="el-GR" dirty="0">
                                  <a:solidFill>
                                    <a:schemeClr val="tx2">
                                      <a:lumMod val="75000"/>
                                    </a:schemeClr>
                                  </a:solidFill>
                                </a:rPr>
                                <m:t>ε</m:t>
                              </m:r>
                            </m:e>
                            <m:sub>
                              <m:r>
                                <a:rPr lang="en-US" b="0" i="1" dirty="0" smtClean="0">
                                  <a:solidFill>
                                    <a:schemeClr val="tx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oMath>
                      </a14:m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 </a:t>
                      </a:r>
                      <a:endParaRPr lang="en-US" dirty="0"/>
                    </a:p>
                  </p:txBody>
                </p:sp>
              </mc:Choice>
              <mc:Fallback xmlns="">
                <p:sp>
                  <p:nvSpPr>
                    <p:cNvPr id="66" name="Rectangle 65">
                      <a:extLst>
                        <a:ext uri="{FF2B5EF4-FFF2-40B4-BE49-F238E27FC236}">
                          <a16:creationId xmlns:a16="http://schemas.microsoft.com/office/drawing/2014/main" id="{E27A76CB-8BC7-4512-ACFE-D1D72A1335A3}"/>
                        </a:ext>
                      </a:extLst>
                    </p:cNvPr>
                    <p:cNvSpPr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8760638" y="2509444"/>
                      <a:ext cx="450701" cy="369332"/>
                    </a:xfrm>
                    <a:prstGeom prst="rect">
                      <a:avLst/>
                    </a:prstGeom>
                    <a:blipFill>
                      <a:blip r:embed="rId37"/>
                      <a:stretch>
                        <a:fillRect b="-13208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70" name="Rectangle 69">
                      <a:extLst>
                        <a:ext uri="{FF2B5EF4-FFF2-40B4-BE49-F238E27FC236}">
                          <a16:creationId xmlns:a16="http://schemas.microsoft.com/office/drawing/2014/main" id="{12D9E604-96DA-4F96-8FFC-E4607D3928F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122768" y="2526218"/>
                      <a:ext cx="450701" cy="369332"/>
                    </a:xfrm>
                    <a:prstGeom prst="rect">
                      <a:avLst/>
                    </a:prstGeom>
                  </p:spPr>
                  <p:txBody>
                    <a:bodyPr wrap="none">
                      <a:spAutoFit/>
                    </a:bodyPr>
                    <a:lstStyle/>
                    <a:p>
                      <a14:m>
                        <m:oMath xmlns:m="http://schemas.openxmlformats.org/officeDocument/2006/math">
                          <m:sSub>
                            <m:sSubPr>
                              <m:ctrlPr>
                                <a:rPr lang="pt-BR" i="1" smtClean="0">
                                  <a:solidFill>
                                    <a:schemeClr val="tx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nor/>
                                </m:rPr>
                                <a:rPr lang="el-GR" dirty="0">
                                  <a:solidFill>
                                    <a:schemeClr val="tx2">
                                      <a:lumMod val="75000"/>
                                    </a:schemeClr>
                                  </a:solidFill>
                                </a:rPr>
                                <m:t>ε</m:t>
                              </m:r>
                            </m:e>
                            <m:sub>
                              <m:r>
                                <a:rPr lang="en-US" b="0" i="1" dirty="0" smtClean="0">
                                  <a:solidFill>
                                    <a:schemeClr val="tx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b>
                          </m:sSub>
                        </m:oMath>
                      </a14:m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 </a:t>
                      </a:r>
                      <a:endParaRPr lang="en-US" dirty="0"/>
                    </a:p>
                  </p:txBody>
                </p:sp>
              </mc:Choice>
              <mc:Fallback xmlns="">
                <p:sp>
                  <p:nvSpPr>
                    <p:cNvPr id="70" name="Rectangle 69">
                      <a:extLst>
                        <a:ext uri="{FF2B5EF4-FFF2-40B4-BE49-F238E27FC236}">
                          <a16:creationId xmlns:a16="http://schemas.microsoft.com/office/drawing/2014/main" id="{12D9E604-96DA-4F96-8FFC-E4607D3928F0}"/>
                        </a:ext>
                      </a:extLst>
                    </p:cNvPr>
                    <p:cNvSpPr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9122768" y="2526218"/>
                      <a:ext cx="450701" cy="369332"/>
                    </a:xfrm>
                    <a:prstGeom prst="rect">
                      <a:avLst/>
                    </a:prstGeom>
                    <a:blipFill>
                      <a:blip r:embed="rId38"/>
                      <a:stretch>
                        <a:fillRect b="-15385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71" name="Rectangle 70">
                      <a:extLst>
                        <a:ext uri="{FF2B5EF4-FFF2-40B4-BE49-F238E27FC236}">
                          <a16:creationId xmlns:a16="http://schemas.microsoft.com/office/drawing/2014/main" id="{D5479942-7BBC-4A53-81ED-279F367B4C1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473727" y="2055760"/>
                      <a:ext cx="450701" cy="369332"/>
                    </a:xfrm>
                    <a:prstGeom prst="rect">
                      <a:avLst/>
                    </a:prstGeom>
                  </p:spPr>
                  <p:txBody>
                    <a:bodyPr wrap="none">
                      <a:spAutoFit/>
                    </a:bodyPr>
                    <a:lstStyle/>
                    <a:p>
                      <a14:m>
                        <m:oMath xmlns:m="http://schemas.openxmlformats.org/officeDocument/2006/math">
                          <m:sSub>
                            <m:sSubPr>
                              <m:ctrlPr>
                                <a:rPr lang="pt-BR" i="1" smtClean="0">
                                  <a:solidFill>
                                    <a:schemeClr val="tx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nor/>
                                </m:rPr>
                                <a:rPr lang="el-GR" dirty="0">
                                  <a:solidFill>
                                    <a:schemeClr val="tx2">
                                      <a:lumMod val="75000"/>
                                    </a:schemeClr>
                                  </a:solidFill>
                                </a:rPr>
                                <m:t>ε</m:t>
                              </m:r>
                            </m:e>
                            <m:sub>
                              <m:r>
                                <a:rPr lang="en-US" b="0" i="1" dirty="0" smtClean="0">
                                  <a:solidFill>
                                    <a:schemeClr val="tx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sub>
                          </m:sSub>
                        </m:oMath>
                      </a14:m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 </a:t>
                      </a:r>
                      <a:endParaRPr lang="en-US" dirty="0"/>
                    </a:p>
                  </p:txBody>
                </p:sp>
              </mc:Choice>
              <mc:Fallback xmlns="">
                <p:sp>
                  <p:nvSpPr>
                    <p:cNvPr id="71" name="Rectangle 70">
                      <a:extLst>
                        <a:ext uri="{FF2B5EF4-FFF2-40B4-BE49-F238E27FC236}">
                          <a16:creationId xmlns:a16="http://schemas.microsoft.com/office/drawing/2014/main" id="{D5479942-7BBC-4A53-81ED-279F367B4C1C}"/>
                        </a:ext>
                      </a:extLst>
                    </p:cNvPr>
                    <p:cNvSpPr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9473727" y="2055760"/>
                      <a:ext cx="450701" cy="369332"/>
                    </a:xfrm>
                    <a:prstGeom prst="rect">
                      <a:avLst/>
                    </a:prstGeom>
                    <a:blipFill>
                      <a:blip r:embed="rId39"/>
                      <a:stretch>
                        <a:fillRect b="-15094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72" name="Rectangle 71">
                      <a:extLst>
                        <a:ext uri="{FF2B5EF4-FFF2-40B4-BE49-F238E27FC236}">
                          <a16:creationId xmlns:a16="http://schemas.microsoft.com/office/drawing/2014/main" id="{643AC39F-FDF3-4AC7-9495-92B7A616BD0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847693" y="2185934"/>
                      <a:ext cx="450701" cy="369332"/>
                    </a:xfrm>
                    <a:prstGeom prst="rect">
                      <a:avLst/>
                    </a:prstGeom>
                  </p:spPr>
                  <p:txBody>
                    <a:bodyPr wrap="none">
                      <a:spAutoFit/>
                    </a:bodyPr>
                    <a:lstStyle/>
                    <a:p>
                      <a14:m>
                        <m:oMath xmlns:m="http://schemas.openxmlformats.org/officeDocument/2006/math">
                          <m:sSub>
                            <m:sSubPr>
                              <m:ctrlPr>
                                <a:rPr lang="pt-BR" i="1" smtClean="0">
                                  <a:solidFill>
                                    <a:schemeClr val="tx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nor/>
                                </m:rPr>
                                <a:rPr lang="el-GR" dirty="0">
                                  <a:solidFill>
                                    <a:schemeClr val="tx2">
                                      <a:lumMod val="75000"/>
                                    </a:schemeClr>
                                  </a:solidFill>
                                </a:rPr>
                                <m:t>ε</m:t>
                              </m:r>
                            </m:e>
                            <m:sub>
                              <m:r>
                                <a:rPr lang="en-US" b="0" i="1" dirty="0" smtClean="0">
                                  <a:solidFill>
                                    <a:schemeClr val="tx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6</m:t>
                              </m:r>
                            </m:sub>
                          </m:sSub>
                        </m:oMath>
                      </a14:m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 </a:t>
                      </a:r>
                      <a:endParaRPr lang="en-US" dirty="0"/>
                    </a:p>
                  </p:txBody>
                </p:sp>
              </mc:Choice>
              <mc:Fallback xmlns="">
                <p:sp>
                  <p:nvSpPr>
                    <p:cNvPr id="72" name="Rectangle 71">
                      <a:extLst>
                        <a:ext uri="{FF2B5EF4-FFF2-40B4-BE49-F238E27FC236}">
                          <a16:creationId xmlns:a16="http://schemas.microsoft.com/office/drawing/2014/main" id="{643AC39F-FDF3-4AC7-9495-92B7A616BD06}"/>
                        </a:ext>
                      </a:extLst>
                    </p:cNvPr>
                    <p:cNvSpPr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9847693" y="2185934"/>
                      <a:ext cx="450701" cy="369332"/>
                    </a:xfrm>
                    <a:prstGeom prst="rect">
                      <a:avLst/>
                    </a:prstGeom>
                    <a:blipFill>
                      <a:blip r:embed="rId40"/>
                      <a:stretch>
                        <a:fillRect b="-15385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73" name="Rectangle 72">
                      <a:extLst>
                        <a:ext uri="{FF2B5EF4-FFF2-40B4-BE49-F238E27FC236}">
                          <a16:creationId xmlns:a16="http://schemas.microsoft.com/office/drawing/2014/main" id="{BF419A63-BE2A-4105-AD2F-0AC690D9374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31642" y="1909031"/>
                      <a:ext cx="403386" cy="369332"/>
                    </a:xfrm>
                    <a:prstGeom prst="rect">
                      <a:avLst/>
                    </a:prstGeom>
                  </p:spPr>
                  <p:txBody>
                    <a:bodyPr wrap="square">
                      <a:spAutoFit/>
                    </a:bodyPr>
                    <a:lstStyle/>
                    <a:p>
                      <a14:m>
                        <m:oMath xmlns:m="http://schemas.openxmlformats.org/officeDocument/2006/math">
                          <m:sSub>
                            <m:sSubPr>
                              <m:ctrlPr>
                                <a:rPr lang="pt-BR" i="1" smtClean="0">
                                  <a:solidFill>
                                    <a:schemeClr val="tx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nor/>
                                </m:rPr>
                                <a:rPr lang="el-GR" dirty="0">
                                  <a:solidFill>
                                    <a:schemeClr val="tx2">
                                      <a:lumMod val="75000"/>
                                    </a:schemeClr>
                                  </a:solidFill>
                                </a:rPr>
                                <m:t>ε</m:t>
                              </m:r>
                            </m:e>
                            <m:sub>
                              <m:r>
                                <a:rPr lang="en-US" b="0" i="1" dirty="0" smtClean="0">
                                  <a:solidFill>
                                    <a:schemeClr val="tx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7</m:t>
                              </m:r>
                            </m:sub>
                          </m:sSub>
                        </m:oMath>
                      </a14:m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 </a:t>
                      </a:r>
                      <a:endParaRPr lang="en-US" dirty="0"/>
                    </a:p>
                  </p:txBody>
                </p:sp>
              </mc:Choice>
              <mc:Fallback xmlns="">
                <p:sp>
                  <p:nvSpPr>
                    <p:cNvPr id="73" name="Rectangle 72">
                      <a:extLst>
                        <a:ext uri="{FF2B5EF4-FFF2-40B4-BE49-F238E27FC236}">
                          <a16:creationId xmlns:a16="http://schemas.microsoft.com/office/drawing/2014/main" id="{BF419A63-BE2A-4105-AD2F-0AC690D93746}"/>
                        </a:ext>
                      </a:extLst>
                    </p:cNvPr>
                    <p:cNvSpPr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10131642" y="1909031"/>
                      <a:ext cx="403386" cy="369332"/>
                    </a:xfrm>
                    <a:prstGeom prst="rect">
                      <a:avLst/>
                    </a:prstGeom>
                    <a:blipFill>
                      <a:blip r:embed="rId41"/>
                      <a:stretch>
                        <a:fillRect r="-1754" b="-15385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74" name="Rectangle 73">
                      <a:extLst>
                        <a:ext uri="{FF2B5EF4-FFF2-40B4-BE49-F238E27FC236}">
                          <a16:creationId xmlns:a16="http://schemas.microsoft.com/office/drawing/2014/main" id="{64637EBA-DB59-400E-949E-2A717760894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498159" y="1727834"/>
                      <a:ext cx="450701" cy="369332"/>
                    </a:xfrm>
                    <a:prstGeom prst="rect">
                      <a:avLst/>
                    </a:prstGeom>
                  </p:spPr>
                  <p:txBody>
                    <a:bodyPr wrap="none">
                      <a:spAutoFit/>
                    </a:bodyPr>
                    <a:lstStyle/>
                    <a:p>
                      <a14:m>
                        <m:oMath xmlns:m="http://schemas.openxmlformats.org/officeDocument/2006/math">
                          <m:sSub>
                            <m:sSubPr>
                              <m:ctrlPr>
                                <a:rPr lang="pt-BR" i="1" smtClean="0">
                                  <a:solidFill>
                                    <a:schemeClr val="tx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nor/>
                                </m:rPr>
                                <a:rPr lang="el-GR" dirty="0">
                                  <a:solidFill>
                                    <a:schemeClr val="tx2">
                                      <a:lumMod val="75000"/>
                                    </a:schemeClr>
                                  </a:solidFill>
                                </a:rPr>
                                <m:t>ε</m:t>
                              </m:r>
                            </m:e>
                            <m:sub>
                              <m:r>
                                <a:rPr lang="en-US" b="0" i="1" dirty="0" smtClean="0">
                                  <a:solidFill>
                                    <a:schemeClr val="tx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8</m:t>
                              </m:r>
                            </m:sub>
                          </m:sSub>
                        </m:oMath>
                      </a14:m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 </a:t>
                      </a:r>
                      <a:endParaRPr lang="en-US" dirty="0"/>
                    </a:p>
                  </p:txBody>
                </p:sp>
              </mc:Choice>
              <mc:Fallback xmlns="">
                <p:sp>
                  <p:nvSpPr>
                    <p:cNvPr id="74" name="Rectangle 73">
                      <a:extLst>
                        <a:ext uri="{FF2B5EF4-FFF2-40B4-BE49-F238E27FC236}">
                          <a16:creationId xmlns:a16="http://schemas.microsoft.com/office/drawing/2014/main" id="{64637EBA-DB59-400E-949E-2A7177608942}"/>
                        </a:ext>
                      </a:extLst>
                    </p:cNvPr>
                    <p:cNvSpPr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10498159" y="1727834"/>
                      <a:ext cx="450701" cy="369332"/>
                    </a:xfrm>
                    <a:prstGeom prst="rect">
                      <a:avLst/>
                    </a:prstGeom>
                    <a:blipFill>
                      <a:blip r:embed="rId42"/>
                      <a:stretch>
                        <a:fillRect b="-15385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5" name="Rectangle 54">
                    <a:extLst>
                      <a:ext uri="{FF2B5EF4-FFF2-40B4-BE49-F238E27FC236}">
                        <a16:creationId xmlns:a16="http://schemas.microsoft.com/office/drawing/2014/main" id="{1C9A723C-7676-465B-B4CF-E43E8FB2D444}"/>
                      </a:ext>
                    </a:extLst>
                  </p:cNvPr>
                  <p:cNvSpPr/>
                  <p:nvPr/>
                </p:nvSpPr>
                <p:spPr>
                  <a:xfrm>
                    <a:off x="7977542" y="3385063"/>
                    <a:ext cx="450701" cy="36933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14:m>
                      <m:oMath xmlns:m="http://schemas.openxmlformats.org/officeDocument/2006/math">
                        <m:sSub>
                          <m:sSubPr>
                            <m:ctrlPr>
                              <a:rPr lang="pt-BR" i="1" smtClean="0">
                                <a:solidFill>
                                  <a:schemeClr val="tx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nor/>
                              </m:rPr>
                              <a:rPr lang="el-GR" dirty="0">
                                <a:solidFill>
                                  <a:schemeClr val="tx2">
                                    <a:lumMod val="75000"/>
                                  </a:schemeClr>
                                </a:solidFill>
                              </a:rPr>
                              <m:t>ε</m:t>
                            </m:r>
                          </m:e>
                          <m:sub>
                            <m:r>
                              <a:rPr lang="en-US" b="0" i="1" dirty="0" smtClean="0">
                                <a:solidFill>
                                  <a:schemeClr val="tx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a14:m>
                    <a:r>
                      <a:rPr lang="en-US" dirty="0">
                        <a:solidFill>
                          <a:schemeClr val="bg1"/>
                        </a:solidFill>
                      </a:rPr>
                      <a:t> </a:t>
                    </a:r>
                    <a:endParaRPr lang="en-US" dirty="0"/>
                  </a:p>
                </p:txBody>
              </p:sp>
            </mc:Choice>
            <mc:Fallback xmlns="">
              <p:sp>
                <p:nvSpPr>
                  <p:cNvPr id="55" name="Rectangle 54">
                    <a:extLst>
                      <a:ext uri="{FF2B5EF4-FFF2-40B4-BE49-F238E27FC236}">
                        <a16:creationId xmlns:a16="http://schemas.microsoft.com/office/drawing/2014/main" id="{1C9A723C-7676-465B-B4CF-E43E8FB2D444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977542" y="3385063"/>
                    <a:ext cx="450701" cy="369332"/>
                  </a:xfrm>
                  <a:prstGeom prst="rect">
                    <a:avLst/>
                  </a:prstGeom>
                  <a:blipFill>
                    <a:blip r:embed="rId43"/>
                    <a:stretch>
                      <a:fillRect b="-15385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56DCD05E-A4C8-4FDB-92D7-53E8289E5825}"/>
                  </a:ext>
                </a:extLst>
              </p:cNvPr>
              <p:cNvSpPr/>
              <p:nvPr/>
            </p:nvSpPr>
            <p:spPr>
              <a:xfrm>
                <a:off x="4903907" y="4832538"/>
                <a:ext cx="893193" cy="69596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m:rPr>
                              <m:nor/>
                            </m:rPr>
                            <a:rPr lang="el-GR" dirty="0">
                              <a:solidFill>
                                <a:srgbClr val="FF0000"/>
                              </a:solidFill>
                            </a:rPr>
                            <m:t>ϕ</m:t>
                          </m:r>
                        </m:num>
                        <m:den>
                          <m:r>
                            <a:rPr lang="en-US" i="1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i="1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den>
                      </m:f>
                      <m:r>
                        <m:rPr>
                          <m:nor/>
                        </m:rPr>
                        <a:rPr lang="en-US" dirty="0">
                          <a:solidFill>
                            <a:srgbClr val="FF0000"/>
                          </a:solidFill>
                        </a:rPr>
                        <m:t> = 0</m:t>
                      </m:r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56DCD05E-A4C8-4FDB-92D7-53E8289E582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03907" y="4832538"/>
                <a:ext cx="893193" cy="695960"/>
              </a:xfrm>
              <a:prstGeom prst="rect">
                <a:avLst/>
              </a:prstGeom>
              <a:blipFill>
                <a:blip r:embed="rId4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03C1FEA6-1C52-415E-B31C-29BFC18A836C}"/>
                  </a:ext>
                </a:extLst>
              </p:cNvPr>
              <p:cNvSpPr/>
              <p:nvPr/>
            </p:nvSpPr>
            <p:spPr>
              <a:xfrm>
                <a:off x="8287281" y="4832538"/>
                <a:ext cx="893193" cy="61901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m:rPr>
                              <m:nor/>
                            </m:rPr>
                            <a:rPr lang="el-GR" dirty="0">
                              <a:solidFill>
                                <a:srgbClr val="FF0000"/>
                              </a:solidFill>
                            </a:rPr>
                            <m:t>ϕ</m:t>
                          </m:r>
                        </m:num>
                        <m:den>
                          <m:r>
                            <a:rPr lang="en-US" i="1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i="1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den>
                      </m:f>
                      <m:r>
                        <m:rPr>
                          <m:nor/>
                        </m:rPr>
                        <a:rPr lang="en-US" dirty="0">
                          <a:solidFill>
                            <a:srgbClr val="FF0000"/>
                          </a:solidFill>
                        </a:rPr>
                        <m:t> = 0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03C1FEA6-1C52-415E-B31C-29BFC18A836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87281" y="4832538"/>
                <a:ext cx="893193" cy="619016"/>
              </a:xfrm>
              <a:prstGeom prst="rect">
                <a:avLst/>
              </a:prstGeom>
              <a:blipFill>
                <a:blip r:embed="rId4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100E9BD3-11F7-4350-BC3A-0FD1205F062F}"/>
              </a:ext>
            </a:extLst>
          </p:cNvPr>
          <p:cNvCxnSpPr>
            <a:cxnSpLocks/>
            <a:stCxn id="28" idx="2"/>
          </p:cNvCxnSpPr>
          <p:nvPr/>
        </p:nvCxnSpPr>
        <p:spPr>
          <a:xfrm flipH="1">
            <a:off x="5350503" y="5528498"/>
            <a:ext cx="1" cy="56750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Arrow Connector 74">
            <a:extLst>
              <a:ext uri="{FF2B5EF4-FFF2-40B4-BE49-F238E27FC236}">
                <a16:creationId xmlns:a16="http://schemas.microsoft.com/office/drawing/2014/main" id="{EC68BD0F-CA8C-48DA-9D66-79689D917CA9}"/>
              </a:ext>
            </a:extLst>
          </p:cNvPr>
          <p:cNvCxnSpPr>
            <a:cxnSpLocks/>
          </p:cNvCxnSpPr>
          <p:nvPr/>
        </p:nvCxnSpPr>
        <p:spPr>
          <a:xfrm flipH="1">
            <a:off x="8735207" y="5521403"/>
            <a:ext cx="1" cy="56750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ectangle 38">
            <a:extLst>
              <a:ext uri="{FF2B5EF4-FFF2-40B4-BE49-F238E27FC236}">
                <a16:creationId xmlns:a16="http://schemas.microsoft.com/office/drawing/2014/main" id="{A3D4D17E-6136-4474-BAB9-EC011331F213}"/>
              </a:ext>
            </a:extLst>
          </p:cNvPr>
          <p:cNvSpPr/>
          <p:nvPr/>
        </p:nvSpPr>
        <p:spPr>
          <a:xfrm>
            <a:off x="302555" y="345814"/>
            <a:ext cx="3199373" cy="957328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D2CAD9D5-B4D7-431A-97C7-1E3AA9A0C2FB}"/>
                  </a:ext>
                </a:extLst>
              </p:cNvPr>
              <p:cNvSpPr/>
              <p:nvPr/>
            </p:nvSpPr>
            <p:spPr>
              <a:xfrm>
                <a:off x="500048" y="590015"/>
                <a:ext cx="2886816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pt-BR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l-GR" sz="2400" dirty="0">
                            <a:solidFill>
                              <a:schemeClr val="bg1"/>
                            </a:solidFill>
                          </a:rPr>
                          <m:t>ε</m:t>
                        </m:r>
                      </m:e>
                      <m:sub>
                        <m:r>
                          <a:rPr lang="en-US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r>
                  <a:rPr lang="en-US" sz="2400" dirty="0">
                    <a:solidFill>
                      <a:schemeClr val="bg1"/>
                    </a:solidFill>
                  </a:rPr>
                  <a:t> =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  <m:sSub>
                          <m:sSubPr>
                            <m:ctrlPr>
                              <a:rPr lang="pt-BR" sz="24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4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  <m:r>
                          <a:rPr lang="en-US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  <m:r>
                          <a:rPr lang="en-US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 −</m:t>
                        </m:r>
                        <m:sSub>
                          <m:sSubPr>
                            <m:ctrlPr>
                              <a:rPr lang="pt-BR" sz="24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sz="24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  <m:r>
                          <a:rPr lang="en-US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d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D2CAD9D5-B4D7-431A-97C7-1E3AA9A0C2F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0048" y="590015"/>
                <a:ext cx="2886816" cy="461665"/>
              </a:xfrm>
              <a:prstGeom prst="rect">
                <a:avLst/>
              </a:prstGeom>
              <a:blipFill>
                <a:blip r:embed="rId46"/>
                <a:stretch>
                  <a:fillRect t="-10526" b="-28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15732227"/>
      </p:ext>
    </p:extLst>
  </p:cSld>
  <p:clrMapOvr>
    <a:masterClrMapping/>
  </p:clrMapOvr>
  <p:transition advTm="174071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9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ctangle 45">
            <a:extLst>
              <a:ext uri="{FF2B5EF4-FFF2-40B4-BE49-F238E27FC236}">
                <a16:creationId xmlns:a16="http://schemas.microsoft.com/office/drawing/2014/main" id="{0B49F8CD-9B4B-484E-9927-0ADB24E14D34}"/>
              </a:ext>
            </a:extLst>
          </p:cNvPr>
          <p:cNvSpPr/>
          <p:nvPr/>
        </p:nvSpPr>
        <p:spPr>
          <a:xfrm>
            <a:off x="7219672" y="1377881"/>
            <a:ext cx="4172594" cy="1597833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endParaRPr lang="en-US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498A3D94-F2D4-4666-8855-4EB2D067E07F}"/>
              </a:ext>
            </a:extLst>
          </p:cNvPr>
          <p:cNvSpPr/>
          <p:nvPr/>
        </p:nvSpPr>
        <p:spPr>
          <a:xfrm>
            <a:off x="200823" y="1786563"/>
            <a:ext cx="4395009" cy="1184536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639299B5-5F62-436A-ADA7-3617EFE2AD00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4595833" y="314579"/>
                <a:ext cx="6796433" cy="1471984"/>
              </a:xfrm>
            </p:spPr>
            <p:txBody>
              <a:bodyPr>
                <a:noAutofit/>
              </a:bodyPr>
              <a:lstStyle/>
              <a:p>
                <a:r>
                  <a:rPr lang="en-US" sz="3200" dirty="0">
                    <a:solidFill>
                      <a:schemeClr val="bg1"/>
                    </a:solidFill>
                  </a:rPr>
                  <a:t>Least Squares Solution for the </a:t>
                </a:r>
                <a:br>
                  <a:rPr lang="en-US" sz="3200" dirty="0">
                    <a:solidFill>
                      <a:schemeClr val="bg1"/>
                    </a:solidFill>
                  </a:rPr>
                </a:br>
                <a:r>
                  <a:rPr lang="en-US" sz="3200" dirty="0">
                    <a:solidFill>
                      <a:schemeClr val="bg1"/>
                    </a:solidFill>
                  </a:rPr>
                  <a:t>Straight Line  </a:t>
                </a:r>
                <a14:m>
                  <m:oMath xmlns:m="http://schemas.openxmlformats.org/officeDocument/2006/math">
                    <m:r>
                      <a:rPr lang="en-US" sz="2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𝑦</m:t>
                    </m:r>
                    <m:r>
                      <a:rPr lang="en-US" sz="2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sz="2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𝑎</m:t>
                    </m:r>
                    <m:r>
                      <a:rPr lang="en-US" sz="2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sz="2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𝑥</m:t>
                    </m:r>
                    <m:r>
                      <a:rPr lang="en-US" sz="2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r>
                      <a:rPr lang="en-US" sz="2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𝑏</m:t>
                    </m:r>
                  </m:oMath>
                </a14:m>
                <a:br>
                  <a:rPr lang="en-US" sz="2800" dirty="0">
                    <a:solidFill>
                      <a:schemeClr val="bg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</a:br>
                <a:r>
                  <a:rPr lang="en-US" sz="3200" dirty="0">
                    <a:solidFill>
                      <a:schemeClr val="bg1"/>
                    </a:solidFill>
                  </a:rPr>
                  <a:t>  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639299B5-5F62-436A-ADA7-3617EFE2AD0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4595833" y="314579"/>
                <a:ext cx="6796433" cy="1471984"/>
              </a:xfrm>
              <a:blipFill>
                <a:blip r:embed="rId4"/>
                <a:stretch>
                  <a:fillRect t="-829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7" name="Group 56">
            <a:extLst>
              <a:ext uri="{FF2B5EF4-FFF2-40B4-BE49-F238E27FC236}">
                <a16:creationId xmlns:a16="http://schemas.microsoft.com/office/drawing/2014/main" id="{EB164EA2-8DB9-4F60-ABE5-D9CE0490B477}"/>
              </a:ext>
            </a:extLst>
          </p:cNvPr>
          <p:cNvGrpSpPr/>
          <p:nvPr/>
        </p:nvGrpSpPr>
        <p:grpSpPr>
          <a:xfrm>
            <a:off x="214681" y="1870165"/>
            <a:ext cx="4167616" cy="840551"/>
            <a:chOff x="4889597" y="5035314"/>
            <a:chExt cx="4167616" cy="84055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762A78E5-A7E4-4D91-BB1D-61B0F7FAA94E}"/>
                    </a:ext>
                  </a:extLst>
                </p:cNvPr>
                <p:cNvSpPr txBox="1"/>
                <p:nvPr/>
              </p:nvSpPr>
              <p:spPr>
                <a:xfrm>
                  <a:off x="5682058" y="5035314"/>
                  <a:ext cx="3375155" cy="84055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pt-BR" sz="20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nary>
                          <m:naryPr>
                            <m:chr m:val="∑"/>
                            <m:ctrlPr>
                              <a:rPr lang="pt-BR" sz="20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a:rPr lang="pt-BR" sz="20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  <m:r>
                              <a:rPr lang="pt-BR" sz="20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=0</m:t>
                            </m:r>
                          </m:sub>
                          <m:sup>
                            <m:r>
                              <a:rPr lang="en-US" sz="20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𝑚</m:t>
                            </m:r>
                          </m:sup>
                          <m:e>
                            <m:sSup>
                              <m:sSupPr>
                                <m:ctrlPr>
                                  <a:rPr lang="en-US" sz="20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sSub>
                                  <m:sSubPr>
                                    <m:ctrlPr>
                                      <a:rPr lang="pt-BR" sz="2000" i="1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nor/>
                                      </m:rPr>
                                      <a:rPr lang="el-GR" sz="2000" dirty="0">
                                        <a:solidFill>
                                          <a:schemeClr val="bg1"/>
                                        </a:solidFill>
                                      </a:rPr>
                                      <m:t>ε</m:t>
                                    </m:r>
                                  </m:e>
                                  <m:sub>
                                    <m:r>
                                      <a:rPr lang="en-US" sz="2000" i="1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𝑘</m:t>
                                    </m:r>
                                  </m:sub>
                                </m:sSub>
                              </m:e>
                              <m:sup>
                                <m:r>
                                  <a:rPr lang="en-US" sz="20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e>
                        </m:nary>
                        <m:r>
                          <a:rPr lang="pt-BR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nary>
                          <m:naryPr>
                            <m:chr m:val="∑"/>
                            <m:ctrlPr>
                              <a:rPr lang="pt-BR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a:rPr lang="pt-BR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  <m:r>
                              <a:rPr lang="pt-BR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=0</m:t>
                            </m:r>
                          </m:sub>
                          <m:sup>
                            <m:r>
                              <a:rPr lang="en-US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𝑚</m:t>
                            </m:r>
                          </m:sup>
                          <m:e>
                            <m:sSup>
                              <m:sSupPr>
                                <m:ctrlPr>
                                  <a:rPr lang="en-US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ctrlPr>
                                      <a:rPr lang="pt-BR" i="1" dirty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i="1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  <m:sSub>
                                      <m:sSubPr>
                                        <m:ctrlPr>
                                          <a:rPr lang="pt-BR" i="1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𝑘</m:t>
                                        </m:r>
                                      </m:sub>
                                    </m:sSub>
                                    <m:r>
                                      <a:rPr lang="en-US" i="1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  <m:r>
                                      <a:rPr lang="en-US" i="1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  <m:r>
                                      <a:rPr lang="en-US" i="1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 −</m:t>
                                    </m:r>
                                    <m:sSub>
                                      <m:sSubPr>
                                        <m:ctrlPr>
                                          <a:rPr lang="pt-BR" i="1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𝑘</m:t>
                                        </m:r>
                                      </m:sub>
                                    </m:sSub>
                                  </m:e>
                                </m:d>
                              </m:e>
                              <m:sup>
                                <m:r>
                                  <a:rPr lang="en-US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e>
                        </m:nary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762A78E5-A7E4-4D91-BB1D-61B0F7FAA94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82058" y="5035314"/>
                  <a:ext cx="3375155" cy="840551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0" name="Rectangle 39">
                  <a:extLst>
                    <a:ext uri="{FF2B5EF4-FFF2-40B4-BE49-F238E27FC236}">
                      <a16:creationId xmlns:a16="http://schemas.microsoft.com/office/drawing/2014/main" id="{D255D0A3-2FD8-493F-B67A-9E7778545D2B}"/>
                    </a:ext>
                  </a:extLst>
                </p:cNvPr>
                <p:cNvSpPr/>
                <p:nvPr/>
              </p:nvSpPr>
              <p:spPr>
                <a:xfrm>
                  <a:off x="4889597" y="5286901"/>
                  <a:ext cx="792461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m:rPr>
                          <m:nor/>
                        </m:rPr>
                        <a:rPr lang="el-GR" dirty="0">
                          <a:solidFill>
                            <a:schemeClr val="bg1"/>
                          </a:solidFill>
                        </a:rPr>
                        <m:t>ϕ</m:t>
                      </m:r>
                      <m:r>
                        <m:rPr>
                          <m:nor/>
                        </m:rPr>
                        <a:rPr lang="en-US" dirty="0">
                          <a:solidFill>
                            <a:schemeClr val="bg1"/>
                          </a:solidFill>
                        </a:rPr>
                        <m:t>(</m:t>
                      </m:r>
                      <m:r>
                        <a:rPr lang="en-US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𝑎</m:t>
                      </m:r>
                      <m:r>
                        <m:rPr>
                          <m:nor/>
                        </m:rPr>
                        <a:rPr lang="en-US" dirty="0">
                          <a:solidFill>
                            <a:schemeClr val="bg1"/>
                          </a:solidFill>
                        </a:rPr>
                        <m:t>,</m:t>
                      </m:r>
                      <m:r>
                        <a:rPr lang="en-US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𝑏</m:t>
                      </m:r>
                    </m:oMath>
                  </a14:m>
                  <a:r>
                    <a:rPr lang="en-US" dirty="0">
                      <a:solidFill>
                        <a:schemeClr val="bg1"/>
                      </a:solidFill>
                    </a:rPr>
                    <a:t>)</a:t>
                  </a:r>
                  <a:endParaRPr lang="en-US" dirty="0"/>
                </a:p>
              </p:txBody>
            </p:sp>
          </mc:Choice>
          <mc:Fallback xmlns="">
            <p:sp>
              <p:nvSpPr>
                <p:cNvPr id="40" name="Rectangle 39">
                  <a:extLst>
                    <a:ext uri="{FF2B5EF4-FFF2-40B4-BE49-F238E27FC236}">
                      <a16:creationId xmlns:a16="http://schemas.microsoft.com/office/drawing/2014/main" id="{D255D0A3-2FD8-493F-B67A-9E7778545D2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889597" y="5286901"/>
                  <a:ext cx="792461" cy="369332"/>
                </a:xfrm>
                <a:prstGeom prst="rect">
                  <a:avLst/>
                </a:prstGeom>
                <a:blipFill>
                  <a:blip r:embed="rId6"/>
                  <a:stretch>
                    <a:fillRect t="-8197" r="-6154" b="-2459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EE1BEAA5-D429-4BBB-92E7-841811B008DC}"/>
                  </a:ext>
                </a:extLst>
              </p:cNvPr>
              <p:cNvSpPr/>
              <p:nvPr/>
            </p:nvSpPr>
            <p:spPr>
              <a:xfrm>
                <a:off x="4881831" y="1373266"/>
                <a:ext cx="2060780" cy="1597833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m:rPr>
                              <m:nor/>
                            </m:rPr>
                            <a:rPr lang="el-GR" dirty="0">
                              <a:solidFill>
                                <a:schemeClr val="bg1"/>
                              </a:solidFill>
                            </a:rPr>
                            <m:t>ϕ</m:t>
                          </m:r>
                        </m:num>
                        <m:den>
                          <m:r>
                            <a:rPr lang="en-US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den>
                      </m:f>
                      <m:r>
                        <m:rPr>
                          <m:nor/>
                        </m:rPr>
                        <a:rPr lang="en-US" dirty="0">
                          <a:solidFill>
                            <a:schemeClr val="bg1"/>
                          </a:solidFill>
                        </a:rPr>
                        <m:t> = 0</m:t>
                      </m:r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  <a:p>
                <a:pPr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m:rPr>
                              <m:nor/>
                            </m:rPr>
                            <a:rPr lang="el-GR" dirty="0">
                              <a:solidFill>
                                <a:schemeClr val="bg1"/>
                              </a:solidFill>
                            </a:rPr>
                            <m:t>ϕ</m:t>
                          </m:r>
                        </m:num>
                        <m:den>
                          <m:r>
                            <a:rPr lang="en-US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den>
                      </m:f>
                      <m:r>
                        <m:rPr>
                          <m:nor/>
                        </m:rPr>
                        <a:rPr lang="en-US" dirty="0">
                          <a:solidFill>
                            <a:schemeClr val="bg1"/>
                          </a:solidFill>
                        </a:rPr>
                        <m:t> = 0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EE1BEAA5-D429-4BBB-92E7-841811B008D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81831" y="1373266"/>
                <a:ext cx="2060780" cy="1597833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solidFill>
                  <a:schemeClr val="accent1">
                    <a:lumMod val="50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Content Placeholder 2">
                <a:extLst>
                  <a:ext uri="{FF2B5EF4-FFF2-40B4-BE49-F238E27FC236}">
                    <a16:creationId xmlns:a16="http://schemas.microsoft.com/office/drawing/2014/main" id="{92874733-F71C-489C-8B1F-8C5E25DD65D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502435" y="5504905"/>
                <a:ext cx="2421559" cy="532496"/>
              </a:xfrm>
              <a:prstGeom prst="rect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</p:spPr>
            <p:txBody>
              <a:bodyPr vert="horz" lIns="91440" tIns="45720" rIns="91440" bIns="45720" rtlCol="0">
                <a:normAutofit fontScale="85000" lnSpcReduction="10000"/>
              </a:bodyPr>
              <a:lstStyle>
                <a:lvl1pPr marL="342900" indent="-3429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Arial" pitchFamily="34" charset="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𝑦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𝑎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𝑏</m:t>
                      </m:r>
                    </m:oMath>
                  </m:oMathPara>
                </a14:m>
                <a:endParaRPr lang="en-US" dirty="0">
                  <a:solidFill>
                    <a:srgbClr val="FF0000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43" name="Content Placeholder 2">
                <a:extLst>
                  <a:ext uri="{FF2B5EF4-FFF2-40B4-BE49-F238E27FC236}">
                    <a16:creationId xmlns:a16="http://schemas.microsoft.com/office/drawing/2014/main" id="{92874733-F71C-489C-8B1F-8C5E25DD65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02435" y="5504905"/>
                <a:ext cx="2421559" cy="532496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2877CED2-5095-428C-A2CD-AB9BB30E05B3}"/>
                  </a:ext>
                </a:extLst>
              </p:cNvPr>
              <p:cNvSpPr txBox="1"/>
              <p:nvPr/>
            </p:nvSpPr>
            <p:spPr>
              <a:xfrm>
                <a:off x="7521909" y="1560047"/>
                <a:ext cx="4008888" cy="14607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m:rPr>
                            <m:nor/>
                          </m:rPr>
                          <a:rPr lang="el-GR" dirty="0">
                            <a:solidFill>
                              <a:schemeClr val="bg1"/>
                            </a:solidFill>
                          </a:rPr>
                          <m:t>ϕ</m:t>
                        </m:r>
                      </m:num>
                      <m:den>
                        <m:r>
                          <a:rPr lang="en-US" i="1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i="1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den>
                    </m:f>
                  </m:oMath>
                </a14:m>
                <a:r>
                  <a:rPr lang="en-US" dirty="0">
                    <a:solidFill>
                      <a:schemeClr val="bg1"/>
                    </a:solidFill>
                  </a:rPr>
                  <a:t>  </a:t>
                </a:r>
                <a14:m>
                  <m:oMath xmlns:m="http://schemas.openxmlformats.org/officeDocument/2006/math">
                    <m:r>
                      <a:rPr lang="pt-BR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ctrlPr>
                          <a:rPr lang="pt-BR" i="1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pt-BR" i="1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pt-BR" i="1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=0</m:t>
                        </m:r>
                      </m:sub>
                      <m:sup>
                        <m:r>
                          <a:rPr lang="en-US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sup>
                      <m:e>
                        <m:r>
                          <a:rPr lang="en-US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 2</m:t>
                        </m:r>
                        <m:d>
                          <m:dPr>
                            <m:ctrlPr>
                              <a:rPr lang="pt-BR" i="1" dirty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  <m:sSub>
                              <m:sSubPr>
                                <m:ctrlPr>
                                  <a:rPr lang="pt-BR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sub>
                            </m:sSub>
                            <m:r>
                              <a:rPr lang="en-US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𝑏</m:t>
                            </m:r>
                            <m:r>
                              <a:rPr lang="en-US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 −</m:t>
                            </m:r>
                            <m:sSub>
                              <m:sSubPr>
                                <m:ctrlPr>
                                  <a:rPr lang="pt-BR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lang="en-US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sub>
                            </m:sSub>
                          </m:e>
                        </m:d>
                      </m:e>
                    </m:nary>
                    <m:sSub>
                      <m:sSubPr>
                        <m:ctrlPr>
                          <a:rPr lang="pt-BR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r>
                      <a:rPr lang="en-US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dirty="0">
                    <a:solidFill>
                      <a:schemeClr val="bg1"/>
                    </a:solidFill>
                  </a:rPr>
                  <a:t> 0</a:t>
                </a:r>
              </a:p>
              <a:p>
                <a:endParaRPr lang="en-US" dirty="0">
                  <a:solidFill>
                    <a:schemeClr val="bg1"/>
                  </a:solidFill>
                </a:endParaRPr>
              </a:p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i="1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m:rPr>
                            <m:nor/>
                          </m:rPr>
                          <a:rPr lang="el-GR" dirty="0">
                            <a:solidFill>
                              <a:schemeClr val="bg1"/>
                            </a:solidFill>
                          </a:rPr>
                          <m:t>ϕ</m:t>
                        </m:r>
                      </m:num>
                      <m:den>
                        <m:r>
                          <a:rPr lang="en-US" i="1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den>
                    </m:f>
                  </m:oMath>
                </a14:m>
                <a:r>
                  <a:rPr lang="en-US" dirty="0">
                    <a:solidFill>
                      <a:schemeClr val="bg1"/>
                    </a:solidFill>
                  </a:rPr>
                  <a:t>  </a:t>
                </a:r>
                <a14:m>
                  <m:oMath xmlns:m="http://schemas.openxmlformats.org/officeDocument/2006/math">
                    <m:r>
                      <a:rPr lang="pt-BR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  </m:t>
                    </m:r>
                    <m:nary>
                      <m:naryPr>
                        <m:chr m:val="∑"/>
                        <m:ctrlPr>
                          <a:rPr lang="pt-BR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pt-BR" i="1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pt-BR" i="1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=0</m:t>
                        </m:r>
                      </m:sub>
                      <m:sup>
                        <m:r>
                          <a:rPr lang="en-US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sup>
                      <m:e>
                        <m:r>
                          <a:rPr lang="en-US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d>
                          <m:dPr>
                            <m:ctrlPr>
                              <a:rPr lang="pt-BR" i="1" dirty="0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  <m:sSub>
                              <m:sSubPr>
                                <m:ctrlPr>
                                  <a:rPr lang="pt-BR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sub>
                            </m:sSub>
                            <m:r>
                              <a:rPr lang="en-US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𝑏</m:t>
                            </m:r>
                            <m:r>
                              <a:rPr lang="en-US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 −</m:t>
                            </m:r>
                            <m:sSub>
                              <m:sSubPr>
                                <m:ctrlPr>
                                  <a:rPr lang="pt-BR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lang="en-US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sub>
                            </m:sSub>
                          </m:e>
                        </m:d>
                        <m:r>
                          <a:rPr lang="en-US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 = 0</m:t>
                        </m:r>
                      </m:e>
                    </m:nary>
                  </m:oMath>
                </a14:m>
                <a:endParaRPr lang="en-US" dirty="0">
                  <a:solidFill>
                    <a:schemeClr val="bg1"/>
                  </a:solidFill>
                </a:endParaRP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2877CED2-5095-428C-A2CD-AB9BB30E05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21909" y="1560047"/>
                <a:ext cx="4008888" cy="1460785"/>
              </a:xfrm>
              <a:prstGeom prst="rect">
                <a:avLst/>
              </a:prstGeom>
              <a:blipFill>
                <a:blip r:embed="rId16"/>
                <a:stretch>
                  <a:fillRect t="-25417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3" name="Group 22">
            <a:extLst>
              <a:ext uri="{FF2B5EF4-FFF2-40B4-BE49-F238E27FC236}">
                <a16:creationId xmlns:a16="http://schemas.microsoft.com/office/drawing/2014/main" id="{366EDC91-6315-4728-97A7-C1A89BA97FE3}"/>
              </a:ext>
            </a:extLst>
          </p:cNvPr>
          <p:cNvGrpSpPr/>
          <p:nvPr/>
        </p:nvGrpSpPr>
        <p:grpSpPr>
          <a:xfrm>
            <a:off x="200823" y="3147762"/>
            <a:ext cx="4776181" cy="2123735"/>
            <a:chOff x="1231213" y="3115340"/>
            <a:chExt cx="4776181" cy="2123735"/>
          </a:xfrm>
          <a:solidFill>
            <a:schemeClr val="accent1">
              <a:lumMod val="40000"/>
              <a:lumOff val="60000"/>
            </a:schemeClr>
          </a:solidFill>
        </p:grpSpPr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1773E9E8-371D-4CB3-B423-FAB915B0483B}"/>
                </a:ext>
              </a:extLst>
            </p:cNvPr>
            <p:cNvSpPr/>
            <p:nvPr/>
          </p:nvSpPr>
          <p:spPr>
            <a:xfrm>
              <a:off x="1231213" y="3115340"/>
              <a:ext cx="4551597" cy="2123735"/>
            </a:xfrm>
            <a:prstGeom prst="rect">
              <a:avLst/>
            </a:prstGeom>
            <a:grpFill/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ct val="150000"/>
                </a:lnSpc>
              </a:pPr>
              <a:endParaRPr 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1" name="TextBox 50">
                  <a:extLst>
                    <a:ext uri="{FF2B5EF4-FFF2-40B4-BE49-F238E27FC236}">
                      <a16:creationId xmlns:a16="http://schemas.microsoft.com/office/drawing/2014/main" id="{2DB36BAA-8782-4AE6-9FA9-93018C0F0F66}"/>
                    </a:ext>
                  </a:extLst>
                </p:cNvPr>
                <p:cNvSpPr txBox="1"/>
                <p:nvPr/>
              </p:nvSpPr>
              <p:spPr>
                <a:xfrm>
                  <a:off x="1585953" y="3333828"/>
                  <a:ext cx="4421441" cy="1882310"/>
                </a:xfrm>
                <a:prstGeom prst="rect">
                  <a:avLst/>
                </a:prstGeom>
                <a:grp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400" i="1" dirty="0">
                      <a:solidFill>
                        <a:srgbClr val="FF0000"/>
                      </a:solidFill>
                      <a:latin typeface="Cambria Math" panose="02040503050406030204" pitchFamily="18" charset="0"/>
                    </a:rPr>
                    <a:t>      The Normal  Equations</a:t>
                  </a:r>
                </a:p>
                <a:p>
                  <a:endParaRPr lang="en-US" i="1" dirty="0">
                    <a:solidFill>
                      <a:srgbClr val="FF0000"/>
                    </a:solidFill>
                    <a:latin typeface="Cambria Math" panose="02040503050406030204" pitchFamily="18" charset="0"/>
                  </a:endParaRPr>
                </a:p>
                <a:p>
                  <a14:m>
                    <m:oMath xmlns:m="http://schemas.openxmlformats.org/officeDocument/2006/math">
                      <m:d>
                        <m:dPr>
                          <m:ctrlPr>
                            <a:rPr lang="en-US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nary>
                            <m:naryPr>
                              <m:chr m:val="∑"/>
                              <m:ctrlPr>
                                <a:rPr lang="pt-BR" i="1" dirty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pt-BR" i="1" dirty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pt-BR" i="1" dirty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=0</m:t>
                              </m:r>
                            </m:sub>
                            <m:sup>
                              <m:r>
                                <a:rPr lang="en-US" i="1" dirty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sup>
                            <m:e>
                              <m:sSubSup>
                                <m:sSubSupPr>
                                  <m:ctrlPr>
                                    <a:rPr lang="en-US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  <m:sup>
                                  <m:r>
                                    <a:rPr lang="en-US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</m:e>
                          </m:nary>
                        </m:e>
                      </m:d>
                    </m:oMath>
                  </a14:m>
                  <a:r>
                    <a:rPr lang="en-US" dirty="0">
                      <a:solidFill>
                        <a:srgbClr val="FF0000"/>
                      </a:solidFill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𝑎</m:t>
                      </m:r>
                    </m:oMath>
                  </a14:m>
                  <a:r>
                    <a:rPr lang="en-US" dirty="0">
                      <a:solidFill>
                        <a:srgbClr val="FF0000"/>
                      </a:solidFill>
                    </a:rPr>
                    <a:t> + </a:t>
                  </a:r>
                  <a14:m>
                    <m:oMath xmlns:m="http://schemas.openxmlformats.org/officeDocument/2006/math">
                      <m:d>
                        <m:dPr>
                          <m:ctrlP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nary>
                            <m:naryPr>
                              <m:chr m:val="∑"/>
                              <m:ctrlPr>
                                <a:rPr lang="pt-BR" i="1" dirty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pt-BR" i="1" dirty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pt-BR" i="1" dirty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=0</m:t>
                              </m:r>
                            </m:sub>
                            <m:sup>
                              <m:r>
                                <a:rPr lang="en-US" i="1" dirty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sup>
                            <m:e>
                              <m:sSub>
                                <m:sSubPr>
                                  <m:ctrlPr>
                                    <a:rPr lang="pt-BR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</m:sSub>
                            </m:e>
                          </m:nary>
                        </m:e>
                      </m:d>
                    </m:oMath>
                  </a14:m>
                  <a:r>
                    <a:rPr lang="en-US" dirty="0">
                      <a:solidFill>
                        <a:srgbClr val="FF0000"/>
                      </a:solidFill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𝑏</m:t>
                      </m:r>
                    </m:oMath>
                  </a14:m>
                  <a:r>
                    <a:rPr lang="en-US" dirty="0">
                      <a:solidFill>
                        <a:srgbClr val="FF0000"/>
                      </a:solidFill>
                    </a:rPr>
                    <a:t>  = </a:t>
                  </a:r>
                  <a14:m>
                    <m:oMath xmlns:m="http://schemas.openxmlformats.org/officeDocument/2006/math">
                      <m:nary>
                        <m:naryPr>
                          <m:chr m:val="∑"/>
                          <m:ctrlPr>
                            <a:rPr lang="pt-BR" i="1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pt-BR" i="1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pt-BR" i="1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=0</m:t>
                          </m:r>
                        </m:sub>
                        <m:sup>
                          <m:r>
                            <a:rPr lang="en-US" i="1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sup>
                        <m:e>
                          <m:sSub>
                            <m:sSubPr>
                              <m:ctrlPr>
                                <a:rPr lang="pt-BR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sSub>
                                <m:sSubPr>
                                  <m:ctrlPr>
                                    <a:rPr lang="pt-BR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</m:sSub>
                              <m: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</m:e>
                      </m:nary>
                    </m:oMath>
                  </a14:m>
                  <a:endParaRPr lang="en-US" dirty="0">
                    <a:solidFill>
                      <a:srgbClr val="FF0000"/>
                    </a:solidFill>
                  </a:endParaRPr>
                </a:p>
                <a:p>
                  <a:endParaRPr lang="en-US" dirty="0">
                    <a:solidFill>
                      <a:srgbClr val="FF0000"/>
                    </a:solidFill>
                  </a:endParaRPr>
                </a:p>
                <a:p>
                  <a14:m>
                    <m:oMath xmlns:m="http://schemas.openxmlformats.org/officeDocument/2006/math">
                      <m:d>
                        <m:dPr>
                          <m:ctrlP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nary>
                            <m:naryPr>
                              <m:chr m:val="∑"/>
                              <m:ctrlPr>
                                <a:rPr lang="pt-BR" i="1" dirty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pt-BR" i="1" dirty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pt-BR" i="1" dirty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=0</m:t>
                              </m:r>
                            </m:sub>
                            <m:sup>
                              <m:r>
                                <a:rPr lang="en-US" i="1" dirty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sup>
                            <m:e>
                              <m:sSub>
                                <m:sSubPr>
                                  <m:ctrlPr>
                                    <a:rPr lang="pt-BR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</m:sSub>
                            </m:e>
                          </m:nary>
                        </m:e>
                      </m:d>
                    </m:oMath>
                  </a14:m>
                  <a:r>
                    <a:rPr lang="en-US" dirty="0">
                      <a:solidFill>
                        <a:srgbClr val="FF0000"/>
                      </a:solidFill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𝑎</m:t>
                      </m:r>
                    </m:oMath>
                  </a14:m>
                  <a:r>
                    <a:rPr lang="en-US" dirty="0">
                      <a:solidFill>
                        <a:srgbClr val="FF0000"/>
                      </a:solidFill>
                    </a:rPr>
                    <a:t> + </a:t>
                  </a:r>
                  <a14:m>
                    <m:oMath xmlns:m="http://schemas.openxmlformats.org/officeDocument/2006/math">
                      <m:d>
                        <m:dPr>
                          <m:ctrlP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+1</m:t>
                          </m:r>
                        </m:e>
                      </m:d>
                    </m:oMath>
                  </a14:m>
                  <a:r>
                    <a:rPr lang="en-US" dirty="0">
                      <a:solidFill>
                        <a:srgbClr val="FF0000"/>
                      </a:solidFill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𝑏</m:t>
                      </m:r>
                    </m:oMath>
                  </a14:m>
                  <a:r>
                    <a:rPr lang="en-US" dirty="0">
                      <a:solidFill>
                        <a:srgbClr val="FF0000"/>
                      </a:solidFill>
                    </a:rPr>
                    <a:t>  = </a:t>
                  </a:r>
                  <a14:m>
                    <m:oMath xmlns:m="http://schemas.openxmlformats.org/officeDocument/2006/math">
                      <m:nary>
                        <m:naryPr>
                          <m:chr m:val="∑"/>
                          <m:ctrlPr>
                            <a:rPr lang="pt-BR" i="1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pt-BR" i="1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pt-BR" i="1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=0</m:t>
                          </m:r>
                        </m:sub>
                        <m:sup>
                          <m:r>
                            <a:rPr lang="en-US" i="1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sup>
                        <m:e>
                          <m:sSub>
                            <m:sSubPr>
                              <m:ctrlPr>
                                <a:rPr lang="pt-BR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</m:e>
                      </m:nary>
                    </m:oMath>
                  </a14:m>
                  <a:endParaRPr lang="en-US" dirty="0">
                    <a:solidFill>
                      <a:srgbClr val="FF0000"/>
                    </a:solidFill>
                  </a:endParaRPr>
                </a:p>
                <a:p>
                  <a:endParaRPr lang="en-US" dirty="0"/>
                </a:p>
              </p:txBody>
            </p:sp>
          </mc:Choice>
          <mc:Fallback xmlns="">
            <p:sp>
              <p:nvSpPr>
                <p:cNvPr id="51" name="TextBox 50">
                  <a:extLst>
                    <a:ext uri="{FF2B5EF4-FFF2-40B4-BE49-F238E27FC236}">
                      <a16:creationId xmlns:a16="http://schemas.microsoft.com/office/drawing/2014/main" id="{2DB36BAA-8782-4AE6-9FA9-93018C0F0F6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85953" y="3333828"/>
                  <a:ext cx="4421441" cy="1882310"/>
                </a:xfrm>
                <a:prstGeom prst="rect">
                  <a:avLst/>
                </a:prstGeom>
                <a:blipFill>
                  <a:blip r:embed="rId17"/>
                  <a:stretch>
                    <a:fillRect l="-5379" t="-2589" b="-2103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52" name="Rectangle 51">
            <a:extLst>
              <a:ext uri="{FF2B5EF4-FFF2-40B4-BE49-F238E27FC236}">
                <a16:creationId xmlns:a16="http://schemas.microsoft.com/office/drawing/2014/main" id="{078D1426-1533-47FD-BAC4-A3F2B14AD20D}"/>
              </a:ext>
            </a:extLst>
          </p:cNvPr>
          <p:cNvSpPr/>
          <p:nvPr/>
        </p:nvSpPr>
        <p:spPr>
          <a:xfrm>
            <a:off x="5118965" y="3115340"/>
            <a:ext cx="5938895" cy="350874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7133B7D7-DE68-4558-BE3A-3A1E531D6091}"/>
                  </a:ext>
                </a:extLst>
              </p:cNvPr>
              <p:cNvSpPr txBox="1"/>
              <p:nvPr/>
            </p:nvSpPr>
            <p:spPr>
              <a:xfrm>
                <a:off x="5184042" y="3365686"/>
                <a:ext cx="5565474" cy="34985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i="1" dirty="0">
                    <a:solidFill>
                      <a:srgbClr val="FF0000"/>
                    </a:solidFill>
                    <a:latin typeface="Cambria Math" panose="02040503050406030204" pitchFamily="18" charset="0"/>
                  </a:rPr>
                  <a:t>          </a:t>
                </a:r>
                <a:r>
                  <a:rPr lang="en-US" sz="2400" i="1" dirty="0">
                    <a:solidFill>
                      <a:srgbClr val="FF0000"/>
                    </a:solidFill>
                    <a:latin typeface="Cambria Math" panose="02040503050406030204" pitchFamily="18" charset="0"/>
                  </a:rPr>
                  <a:t>Solution of the Normal  Equations</a:t>
                </a:r>
                <a:endParaRPr lang="en-US" sz="2000" i="1" dirty="0">
                  <a:solidFill>
                    <a:srgbClr val="FF0000"/>
                  </a:solidFill>
                  <a:latin typeface="Cambria Math" panose="02040503050406030204" pitchFamily="18" charset="0"/>
                </a:endParaRPr>
              </a:p>
              <a:p>
                <a:endParaRPr lang="en-US" sz="2000" i="1" dirty="0">
                  <a:solidFill>
                    <a:srgbClr val="FF0000"/>
                  </a:solidFill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   </m:t>
                    </m:r>
                    <m:r>
                      <a:rPr lang="en-US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>
                    <a:solidFill>
                      <a:srgbClr val="FF0000"/>
                    </a:solidFill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</m:den>
                    </m:f>
                  </m:oMath>
                </a14:m>
                <a:r>
                  <a:rPr lang="en-US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ctrlPr>
                              <a:rPr lang="en-US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 dirty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𝑚</m:t>
                            </m:r>
                            <m:r>
                              <a:rPr lang="en-US" i="1" dirty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+1</m:t>
                            </m:r>
                          </m:e>
                        </m:d>
                        <m:nary>
                          <m:naryPr>
                            <m:chr m:val="∑"/>
                            <m:ctrlPr>
                              <a:rPr lang="pt-BR" i="1" dirty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a:rPr lang="pt-BR" i="1" dirty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  <m:r>
                              <a:rPr lang="pt-BR" i="1" dirty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=0</m:t>
                            </m:r>
                          </m:sub>
                          <m:sup>
                            <m:r>
                              <a:rPr lang="en-US" i="1" dirty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𝑚</m:t>
                            </m:r>
                          </m:sup>
                          <m:e>
                            <m:sSub>
                              <m:sSubPr>
                                <m:ctrlPr>
                                  <a:rPr lang="pt-BR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sSub>
                                  <m:sSubPr>
                                    <m:ctrlPr>
                                      <a:rPr lang="pt-BR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𝑘</m:t>
                                    </m:r>
                                  </m:sub>
                                </m:sSub>
                                <m:r>
                                  <a:rPr lang="en-US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lang="en-US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sub>
                            </m:sSub>
                            <m:r>
                              <a:rPr lang="en-US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d>
                              <m:dPr>
                                <m:ctrlPr>
                                  <a:rPr lang="en-US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nary>
                                  <m:naryPr>
                                    <m:chr m:val="∑"/>
                                    <m:ctrlPr>
                                      <a:rPr lang="pt-BR" i="1" dirty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naryPr>
                                  <m:sub>
                                    <m:r>
                                      <a:rPr lang="pt-BR" i="1" dirty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𝑘</m:t>
                                    </m:r>
                                    <m:r>
                                      <a:rPr lang="pt-BR" i="1" dirty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=0</m:t>
                                    </m:r>
                                  </m:sub>
                                  <m:sup>
                                    <m:r>
                                      <a:rPr lang="en-US" i="1" dirty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𝑚</m:t>
                                    </m:r>
                                  </m:sup>
                                  <m:e>
                                    <m:sSub>
                                      <m:sSubPr>
                                        <m:ctrlPr>
                                          <a:rPr lang="pt-BR" i="1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𝑘</m:t>
                                        </m:r>
                                      </m:sub>
                                    </m:sSub>
                                  </m:e>
                                </m:nary>
                              </m:e>
                            </m:d>
                            <m:d>
                              <m:dPr>
                                <m:ctrlPr>
                                  <a:rPr lang="en-US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nary>
                                  <m:naryPr>
                                    <m:chr m:val="∑"/>
                                    <m:ctrlPr>
                                      <a:rPr lang="pt-BR" i="1" dirty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naryPr>
                                  <m:sub>
                                    <m:r>
                                      <a:rPr lang="pt-BR" i="1" dirty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𝑘</m:t>
                                    </m:r>
                                    <m:r>
                                      <a:rPr lang="pt-BR" i="1" dirty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=0</m:t>
                                    </m:r>
                                  </m:sub>
                                  <m:sup>
                                    <m:r>
                                      <a:rPr lang="en-US" i="1" dirty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𝑚</m:t>
                                    </m:r>
                                  </m:sup>
                                  <m:e>
                                    <m:sSub>
                                      <m:sSubPr>
                                        <m:ctrlPr>
                                          <a:rPr lang="pt-BR" i="1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𝑘</m:t>
                                        </m:r>
                                      </m:sub>
                                    </m:sSub>
                                  </m:e>
                                </m:nary>
                              </m:e>
                            </m:d>
                          </m:e>
                        </m:nary>
                      </m:e>
                    </m:d>
                  </m:oMath>
                </a14:m>
                <a:endParaRPr lang="en-US" i="1" dirty="0">
                  <a:solidFill>
                    <a:srgbClr val="FF0000"/>
                  </a:solidFill>
                  <a:latin typeface="Cambria Math" panose="02040503050406030204" pitchFamily="18" charset="0"/>
                </a:endParaRPr>
              </a:p>
              <a:p>
                <a:endParaRPr lang="en-US" i="1" dirty="0">
                  <a:solidFill>
                    <a:srgbClr val="FF0000"/>
                  </a:solidFill>
                  <a:latin typeface="Cambria Math" panose="02040503050406030204" pitchFamily="18" charset="0"/>
                </a:endParaRPr>
              </a:p>
              <a:p>
                <a:r>
                  <a:rPr lang="en-US" b="0" dirty="0">
                    <a:solidFill>
                      <a:srgbClr val="FF0000"/>
                    </a:solidFill>
                  </a:rPr>
                  <a:t>  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>
                    <a:solidFill>
                      <a:srgbClr val="FF0000"/>
                    </a:solidFill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</m:den>
                    </m:f>
                    <m:d>
                      <m:dPr>
                        <m:begChr m:val="["/>
                        <m:endChr m:val="]"/>
                        <m:ctrlPr>
                          <a:rPr lang="en-US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ctrlPr>
                              <a:rPr lang="en-US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nary>
                              <m:naryPr>
                                <m:chr m:val="∑"/>
                                <m:ctrlPr>
                                  <a:rPr lang="pt-BR" i="1" dirty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naryPr>
                              <m:sub>
                                <m:r>
                                  <a:rPr lang="pt-BR" i="1" dirty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  <m:r>
                                  <a:rPr lang="pt-BR" i="1" dirty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=0</m:t>
                                </m:r>
                              </m:sub>
                              <m:sup>
                                <m:r>
                                  <a:rPr lang="en-US" i="1" dirty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</m:sup>
                              <m:e>
                                <m:sSubSup>
                                  <m:sSubSupPr>
                                    <m:ctrlPr>
                                      <a:rPr lang="en-US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𝑘</m:t>
                                    </m:r>
                                  </m:sub>
                                  <m:sup>
                                    <m:r>
                                      <a:rPr lang="en-US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bSup>
                              </m:e>
                            </m:nary>
                          </m:e>
                        </m:d>
                        <m:d>
                          <m:dPr>
                            <m:ctrlPr>
                              <a:rPr lang="en-US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nary>
                              <m:naryPr>
                                <m:chr m:val="∑"/>
                                <m:ctrlPr>
                                  <a:rPr lang="pt-BR" i="1" dirty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naryPr>
                              <m:sub>
                                <m:r>
                                  <a:rPr lang="pt-BR" i="1" dirty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  <m:r>
                                  <a:rPr lang="pt-BR" i="1" dirty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=0</m:t>
                                </m:r>
                              </m:sub>
                              <m:sup>
                                <m:r>
                                  <a:rPr lang="en-US" i="1" dirty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</m:sup>
                              <m:e>
                                <m:sSub>
                                  <m:sSubPr>
                                    <m:ctrlPr>
                                      <a:rPr lang="pt-BR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𝑘</m:t>
                                    </m:r>
                                  </m:sub>
                                </m:sSub>
                              </m:e>
                            </m:nary>
                          </m:e>
                        </m:d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d>
                          <m:dPr>
                            <m:ctrlPr>
                              <a:rPr lang="en-US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nary>
                              <m:naryPr>
                                <m:chr m:val="∑"/>
                                <m:ctrlPr>
                                  <a:rPr lang="pt-BR" i="1" dirty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naryPr>
                              <m:sub>
                                <m:r>
                                  <a:rPr lang="pt-BR" i="1" dirty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  <m:r>
                                  <a:rPr lang="pt-BR" i="1" dirty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=0</m:t>
                                </m:r>
                              </m:sub>
                              <m:sup>
                                <m:r>
                                  <a:rPr lang="en-US" i="1" dirty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</m:sup>
                              <m:e>
                                <m:sSub>
                                  <m:sSubPr>
                                    <m:ctrlPr>
                                      <a:rPr lang="pt-BR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𝑘</m:t>
                                    </m:r>
                                  </m:sub>
                                </m:sSub>
                              </m:e>
                            </m:nary>
                          </m:e>
                        </m:d>
                        <m:d>
                          <m:dPr>
                            <m:ctrlPr>
                              <a:rPr lang="en-US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nary>
                              <m:naryPr>
                                <m:chr m:val="∑"/>
                                <m:ctrlPr>
                                  <a:rPr lang="pt-BR" i="1" dirty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naryPr>
                              <m:sub>
                                <m:r>
                                  <a:rPr lang="pt-BR" i="1" dirty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  <m:r>
                                  <a:rPr lang="pt-BR" i="1" dirty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=0</m:t>
                                </m:r>
                              </m:sub>
                              <m:sup>
                                <m:r>
                                  <a:rPr lang="en-US" i="1" dirty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</m:sup>
                              <m:e>
                                <m:sSub>
                                  <m:sSubPr>
                                    <m:ctrlPr>
                                      <a:rPr lang="pt-BR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sSub>
                                      <m:sSubPr>
                                        <m:ctrlPr>
                                          <a:rPr lang="pt-BR" i="1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𝑘</m:t>
                                        </m:r>
                                      </m:sub>
                                    </m:sSub>
                                    <m:r>
                                      <a:rPr lang="en-US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𝑘</m:t>
                                    </m:r>
                                  </m:sub>
                                </m:sSub>
                              </m:e>
                            </m:nary>
                          </m:e>
                        </m:d>
                      </m:e>
                    </m:d>
                  </m:oMath>
                </a14:m>
                <a:endParaRPr lang="en-US" i="1" dirty="0">
                  <a:solidFill>
                    <a:srgbClr val="FF0000"/>
                  </a:solidFill>
                  <a:latin typeface="Cambria Math" panose="02040503050406030204" pitchFamily="18" charset="0"/>
                </a:endParaRPr>
              </a:p>
              <a:p>
                <a:endParaRPr lang="en-US" i="1" dirty="0">
                  <a:solidFill>
                    <a:srgbClr val="FF0000"/>
                  </a:solidFill>
                  <a:latin typeface="Cambria Math" panose="02040503050406030204" pitchFamily="18" charset="0"/>
                </a:endParaRPr>
              </a:p>
              <a:p>
                <a:r>
                  <a:rPr lang="en-US" i="1" dirty="0">
                    <a:solidFill>
                      <a:srgbClr val="FF0000"/>
                    </a:solidFill>
                    <a:latin typeface="Cambria Math" panose="02040503050406030204" pitchFamily="18" charset="0"/>
                  </a:rPr>
                  <a:t>               where</a:t>
                </a:r>
              </a:p>
              <a:p>
                <a:endParaRPr lang="en-US" i="1" dirty="0">
                  <a:solidFill>
                    <a:srgbClr val="FF0000"/>
                  </a:solidFill>
                  <a:latin typeface="Cambria Math" panose="02040503050406030204" pitchFamily="18" charset="0"/>
                </a:endParaRPr>
              </a:p>
              <a:p>
                <a:r>
                  <a:rPr lang="en-US" i="1" dirty="0">
                    <a:solidFill>
                      <a:srgbClr val="FF0000"/>
                    </a:solidFill>
                    <a:latin typeface="Cambria Math" panose="02040503050406030204" pitchFamily="18" charset="0"/>
                  </a:rPr>
                  <a:t>    d =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  <m:r>
                          <a:rPr lang="en-US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+1</m:t>
                        </m:r>
                      </m:e>
                    </m:d>
                    <m:d>
                      <m:dPr>
                        <m:ctrlP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nary>
                          <m:naryPr>
                            <m:chr m:val="∑"/>
                            <m:ctrlPr>
                              <a:rPr lang="pt-BR" i="1" dirty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a:rPr lang="pt-BR" i="1" dirty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  <m:r>
                              <a:rPr lang="pt-BR" i="1" dirty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=0</m:t>
                            </m:r>
                          </m:sub>
                          <m:sup>
                            <m:r>
                              <a:rPr lang="en-US" i="1" dirty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𝑚</m:t>
                            </m:r>
                          </m:sup>
                          <m:e>
                            <m:sSubSup>
                              <m:sSubSupPr>
                                <m:ctrlPr>
                                  <a:rPr lang="en-US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sub>
                              <m:sup>
                                <m:r>
                                  <a:rPr lang="en-US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</m:e>
                        </m:nary>
                      </m:e>
                    </m:d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sSup>
                      <m:sSupPr>
                        <m:ctrlP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nary>
                              <m:naryPr>
                                <m:chr m:val="∑"/>
                                <m:ctrlPr>
                                  <a:rPr lang="pt-BR" i="1" dirty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naryPr>
                              <m:sub>
                                <m:r>
                                  <a:rPr lang="pt-BR" i="1" dirty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  <m:r>
                                  <a:rPr lang="pt-BR" i="1" dirty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=0</m:t>
                                </m:r>
                              </m:sub>
                              <m:sup>
                                <m:r>
                                  <a:rPr lang="en-US" i="1" dirty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</m:sup>
                              <m:e>
                                <m:sSub>
                                  <m:sSubPr>
                                    <m:ctrlPr>
                                      <a:rPr lang="pt-BR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𝑘</m:t>
                                    </m:r>
                                  </m:sub>
                                </m:sSub>
                              </m:e>
                            </m:nary>
                          </m:e>
                        </m:d>
                      </m:e>
                      <m:sup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i="1" dirty="0">
                  <a:solidFill>
                    <a:srgbClr val="FF0000"/>
                  </a:solidFill>
                  <a:latin typeface="Cambria Math" panose="02040503050406030204" pitchFamily="18" charset="0"/>
                </a:endParaRPr>
              </a:p>
              <a:p>
                <a:endParaRPr lang="en-US" i="1" dirty="0">
                  <a:solidFill>
                    <a:srgbClr val="FF0000"/>
                  </a:solidFill>
                  <a:latin typeface="Cambria Math" panose="02040503050406030204" pitchFamily="18" charset="0"/>
                </a:endParaRP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7133B7D7-DE68-4558-BE3A-3A1E531D60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84042" y="3365686"/>
                <a:ext cx="5565474" cy="3498522"/>
              </a:xfrm>
              <a:prstGeom prst="rect">
                <a:avLst/>
              </a:prstGeom>
              <a:blipFill>
                <a:blip r:embed="rId18"/>
                <a:stretch>
                  <a:fillRect t="-1394" b="-34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Arrow: Right 32">
            <a:extLst>
              <a:ext uri="{FF2B5EF4-FFF2-40B4-BE49-F238E27FC236}">
                <a16:creationId xmlns:a16="http://schemas.microsoft.com/office/drawing/2014/main" id="{55246F69-6191-468A-93D7-8D03737D29CF}"/>
              </a:ext>
            </a:extLst>
          </p:cNvPr>
          <p:cNvSpPr/>
          <p:nvPr/>
        </p:nvSpPr>
        <p:spPr>
          <a:xfrm>
            <a:off x="4405846" y="1806158"/>
            <a:ext cx="693147" cy="331330"/>
          </a:xfrm>
          <a:prstGeom prst="rightArrow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Arrow: Right 54">
            <a:extLst>
              <a:ext uri="{FF2B5EF4-FFF2-40B4-BE49-F238E27FC236}">
                <a16:creationId xmlns:a16="http://schemas.microsoft.com/office/drawing/2014/main" id="{64D86226-72A4-4BCA-AB06-412369D5D562}"/>
              </a:ext>
            </a:extLst>
          </p:cNvPr>
          <p:cNvSpPr/>
          <p:nvPr/>
        </p:nvSpPr>
        <p:spPr>
          <a:xfrm>
            <a:off x="6779634" y="1739053"/>
            <a:ext cx="693147" cy="331330"/>
          </a:xfrm>
          <a:prstGeom prst="rightArrow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Arrow: Right 57">
            <a:extLst>
              <a:ext uri="{FF2B5EF4-FFF2-40B4-BE49-F238E27FC236}">
                <a16:creationId xmlns:a16="http://schemas.microsoft.com/office/drawing/2014/main" id="{8E6E2210-CCA3-4F1B-9CB4-5F2F636DB109}"/>
              </a:ext>
            </a:extLst>
          </p:cNvPr>
          <p:cNvSpPr/>
          <p:nvPr/>
        </p:nvSpPr>
        <p:spPr>
          <a:xfrm>
            <a:off x="4746089" y="3753407"/>
            <a:ext cx="693147" cy="331330"/>
          </a:xfrm>
          <a:prstGeom prst="rightArrow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Arrow: Right 60">
            <a:extLst>
              <a:ext uri="{FF2B5EF4-FFF2-40B4-BE49-F238E27FC236}">
                <a16:creationId xmlns:a16="http://schemas.microsoft.com/office/drawing/2014/main" id="{89EDC194-9C7C-4DDE-885A-FA9D9A6BE3B6}"/>
              </a:ext>
            </a:extLst>
          </p:cNvPr>
          <p:cNvSpPr/>
          <p:nvPr/>
        </p:nvSpPr>
        <p:spPr>
          <a:xfrm rot="10800000">
            <a:off x="3838930" y="5648913"/>
            <a:ext cx="1527754" cy="331330"/>
          </a:xfrm>
          <a:prstGeom prst="rightArrow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47C19135-7710-40A3-B26C-4AA5D6C4E79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C6118BF3-35DD-4879-81DE-791B9C67F5B7}"/>
              </a:ext>
            </a:extLst>
          </p:cNvPr>
          <p:cNvGrpSpPr/>
          <p:nvPr/>
        </p:nvGrpSpPr>
        <p:grpSpPr>
          <a:xfrm>
            <a:off x="2532300" y="98234"/>
            <a:ext cx="2074780" cy="1559790"/>
            <a:chOff x="3727453" y="1548662"/>
            <a:chExt cx="3108586" cy="2336991"/>
          </a:xfrm>
        </p:grpSpPr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7FFAEF58-0843-47F4-A95D-F86C35C0C318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3727453" y="1548662"/>
              <a:ext cx="3108586" cy="2336991"/>
            </a:xfrm>
            <a:prstGeom prst="rect">
              <a:avLst/>
            </a:prstGeom>
          </p:spPr>
        </p:pic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37C0FFB7-C9DE-44B0-8BED-CA35E6C5228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560828" y="2934587"/>
              <a:ext cx="1275211" cy="882611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2" name="TextBox 41">
                  <a:extLst>
                    <a:ext uri="{FF2B5EF4-FFF2-40B4-BE49-F238E27FC236}">
                      <a16:creationId xmlns:a16="http://schemas.microsoft.com/office/drawing/2014/main" id="{C15F7DBE-E7D2-4BDC-BD57-2E3AAFD01D2F}"/>
                    </a:ext>
                  </a:extLst>
                </p:cNvPr>
                <p:cNvSpPr txBox="1"/>
                <p:nvPr/>
              </p:nvSpPr>
              <p:spPr>
                <a:xfrm flipH="1">
                  <a:off x="6044622" y="3244334"/>
                  <a:ext cx="307621" cy="369332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oMath>
                    </m:oMathPara>
                  </a14:m>
                  <a:endParaRPr lang="en-US" dirty="0">
                    <a:solidFill>
                      <a:schemeClr val="accent1">
                        <a:lumMod val="7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42" name="TextBox 41">
                  <a:extLst>
                    <a:ext uri="{FF2B5EF4-FFF2-40B4-BE49-F238E27FC236}">
                      <a16:creationId xmlns:a16="http://schemas.microsoft.com/office/drawing/2014/main" id="{C15F7DBE-E7D2-4BDC-BD57-2E3AAFD01D2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flipH="1">
                  <a:off x="6044622" y="3244334"/>
                  <a:ext cx="307621" cy="369332"/>
                </a:xfrm>
                <a:prstGeom prst="rect">
                  <a:avLst/>
                </a:prstGeom>
                <a:blipFill>
                  <a:blip r:embed="rId21"/>
                  <a:stretch>
                    <a:fillRect r="-44118" b="-40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4" name="Rectangle 43">
                  <a:extLst>
                    <a:ext uri="{FF2B5EF4-FFF2-40B4-BE49-F238E27FC236}">
                      <a16:creationId xmlns:a16="http://schemas.microsoft.com/office/drawing/2014/main" id="{2E2380B0-427C-43B4-9F17-EB95227CD7AF}"/>
                    </a:ext>
                  </a:extLst>
                </p:cNvPr>
                <p:cNvSpPr/>
                <p:nvPr/>
              </p:nvSpPr>
              <p:spPr>
                <a:xfrm>
                  <a:off x="4302608" y="1589915"/>
                  <a:ext cx="1082980" cy="461134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m:rPr>
                          <m:nor/>
                        </m:rPr>
                        <a:rPr lang="el-GR" sz="14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m:t>ϕ</m:t>
                      </m:r>
                      <m:r>
                        <m:rPr>
                          <m:nor/>
                        </m:rPr>
                        <a:rPr lang="en-US" sz="14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m:t>(</m:t>
                      </m:r>
                      <m:r>
                        <a:rPr lang="en-US" sz="1400" i="1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𝑎</m:t>
                      </m:r>
                      <m:r>
                        <m:rPr>
                          <m:nor/>
                        </m:rPr>
                        <a:rPr lang="en-US" sz="140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m:t>,</m:t>
                      </m:r>
                      <m:r>
                        <a:rPr lang="en-US" sz="1400" i="1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𝑏</m:t>
                      </m:r>
                    </m:oMath>
                  </a14:m>
                  <a:r>
                    <a:rPr lang="en-US" sz="1400" dirty="0">
                      <a:solidFill>
                        <a:schemeClr val="tx2">
                          <a:lumMod val="75000"/>
                        </a:schemeClr>
                      </a:solidFill>
                    </a:rPr>
                    <a:t>) </a:t>
                  </a:r>
                </a:p>
              </p:txBody>
            </p:sp>
          </mc:Choice>
          <mc:Fallback xmlns="">
            <p:sp>
              <p:nvSpPr>
                <p:cNvPr id="44" name="Rectangle 43">
                  <a:extLst>
                    <a:ext uri="{FF2B5EF4-FFF2-40B4-BE49-F238E27FC236}">
                      <a16:creationId xmlns:a16="http://schemas.microsoft.com/office/drawing/2014/main" id="{2E2380B0-427C-43B4-9F17-EB95227CD7A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302608" y="1589915"/>
                  <a:ext cx="1082980" cy="461134"/>
                </a:xfrm>
                <a:prstGeom prst="rect">
                  <a:avLst/>
                </a:prstGeom>
                <a:blipFill>
                  <a:blip r:embed="rId22"/>
                  <a:stretch>
                    <a:fillRect t="-4000" b="-20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606B886E-9B6F-4B59-9903-E5BCAD09D883}"/>
              </a:ext>
            </a:extLst>
          </p:cNvPr>
          <p:cNvGrpSpPr/>
          <p:nvPr/>
        </p:nvGrpSpPr>
        <p:grpSpPr>
          <a:xfrm>
            <a:off x="222537" y="85484"/>
            <a:ext cx="2084356" cy="1572539"/>
            <a:chOff x="7171448" y="1572110"/>
            <a:chExt cx="3039765" cy="2293347"/>
          </a:xfrm>
        </p:grpSpPr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11BA57EB-150C-4B88-8AD6-B5F718797EE7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>
            <a:xfrm>
              <a:off x="7171448" y="1572110"/>
              <a:ext cx="3039765" cy="2293347"/>
            </a:xfrm>
            <a:prstGeom prst="rect">
              <a:avLst/>
            </a:prstGeom>
          </p:spPr>
        </p:pic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id="{CE40DFFF-4A05-4003-9827-933656D1B4F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180474" y="2934586"/>
              <a:ext cx="977581" cy="882612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6" name="TextBox 55">
                  <a:extLst>
                    <a:ext uri="{FF2B5EF4-FFF2-40B4-BE49-F238E27FC236}">
                      <a16:creationId xmlns:a16="http://schemas.microsoft.com/office/drawing/2014/main" id="{8D81574F-5B0A-4101-BE8F-4F1B5F54768C}"/>
                    </a:ext>
                  </a:extLst>
                </p:cNvPr>
                <p:cNvSpPr txBox="1"/>
                <p:nvPr/>
              </p:nvSpPr>
              <p:spPr>
                <a:xfrm flipH="1">
                  <a:off x="9515453" y="3123081"/>
                  <a:ext cx="307621" cy="369332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oMath>
                    </m:oMathPara>
                  </a14:m>
                  <a:endParaRPr lang="en-US" dirty="0">
                    <a:solidFill>
                      <a:schemeClr val="accent1">
                        <a:lumMod val="7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56" name="TextBox 55">
                  <a:extLst>
                    <a:ext uri="{FF2B5EF4-FFF2-40B4-BE49-F238E27FC236}">
                      <a16:creationId xmlns:a16="http://schemas.microsoft.com/office/drawing/2014/main" id="{8D81574F-5B0A-4101-BE8F-4F1B5F54768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flipH="1">
                  <a:off x="9515453" y="3123081"/>
                  <a:ext cx="307621" cy="369332"/>
                </a:xfrm>
                <a:prstGeom prst="rect">
                  <a:avLst/>
                </a:prstGeom>
                <a:blipFill>
                  <a:blip r:embed="rId24"/>
                  <a:stretch>
                    <a:fillRect r="-31429" b="-2619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2" name="Rectangle 61">
                  <a:extLst>
                    <a:ext uri="{FF2B5EF4-FFF2-40B4-BE49-F238E27FC236}">
                      <a16:creationId xmlns:a16="http://schemas.microsoft.com/office/drawing/2014/main" id="{9B34398E-1220-45D4-A977-17A9088BBA2B}"/>
                    </a:ext>
                  </a:extLst>
                </p:cNvPr>
                <p:cNvSpPr/>
                <p:nvPr/>
              </p:nvSpPr>
              <p:spPr>
                <a:xfrm>
                  <a:off x="7524406" y="1589917"/>
                  <a:ext cx="1082981" cy="448853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m:rPr>
                          <m:nor/>
                        </m:rPr>
                        <a:rPr lang="el-GR" sz="14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m:t>ϕ</m:t>
                      </m:r>
                      <m:r>
                        <m:rPr>
                          <m:nor/>
                        </m:rPr>
                        <a:rPr lang="en-US" sz="14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m:t>(</m:t>
                      </m:r>
                      <m:r>
                        <a:rPr lang="en-US" sz="1400" i="1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𝑎</m:t>
                      </m:r>
                      <m:r>
                        <m:rPr>
                          <m:nor/>
                        </m:rPr>
                        <a:rPr lang="en-US" sz="140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m:t>,</m:t>
                      </m:r>
                      <m:r>
                        <a:rPr lang="en-US" sz="1400" i="1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𝑏</m:t>
                      </m:r>
                    </m:oMath>
                  </a14:m>
                  <a:r>
                    <a:rPr lang="en-US" sz="1400" dirty="0">
                      <a:solidFill>
                        <a:schemeClr val="tx2">
                          <a:lumMod val="75000"/>
                        </a:schemeClr>
                      </a:solidFill>
                    </a:rPr>
                    <a:t>) </a:t>
                  </a:r>
                </a:p>
              </p:txBody>
            </p:sp>
          </mc:Choice>
          <mc:Fallback xmlns="">
            <p:sp>
              <p:nvSpPr>
                <p:cNvPr id="62" name="Rectangle 61">
                  <a:extLst>
                    <a:ext uri="{FF2B5EF4-FFF2-40B4-BE49-F238E27FC236}">
                      <a16:creationId xmlns:a16="http://schemas.microsoft.com/office/drawing/2014/main" id="{9B34398E-1220-45D4-A977-17A9088BBA2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524406" y="1589917"/>
                  <a:ext cx="1082981" cy="448853"/>
                </a:xfrm>
                <a:prstGeom prst="rect">
                  <a:avLst/>
                </a:prstGeom>
                <a:blipFill>
                  <a:blip r:embed="rId25"/>
                  <a:stretch>
                    <a:fillRect t="-3922" b="-1960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3287466964"/>
      </p:ext>
    </p:extLst>
  </p:cSld>
  <p:clrMapOvr>
    <a:masterClrMapping/>
  </p:clrMapOvr>
  <p:transition advTm="174071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7C6081-07DF-456D-B7F2-92A8C3E0E6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</a:rPr>
              <a:t>Fitting the Data in the 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Least Squares Sense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4E6BA0-EB0F-4380-95C1-90EED60C8A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2747" y="2128265"/>
            <a:ext cx="3211034" cy="536942"/>
          </a:xfrm>
          <a:solidFill>
            <a:schemeClr val="tx2">
              <a:lumMod val="75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Some Data Values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399B89F-B4BF-4A7D-987B-8B49EA6483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6164" y="3014994"/>
            <a:ext cx="3124200" cy="2990850"/>
          </a:xfrm>
          <a:prstGeom prst="rect">
            <a:avLst/>
          </a:prstGeom>
          <a:ln>
            <a:solidFill>
              <a:schemeClr val="tx2">
                <a:lumMod val="20000"/>
                <a:lumOff val="80000"/>
              </a:schemeClr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1B0F24D-F4E4-4ED4-BED3-450B14DA66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76000" y="2099931"/>
            <a:ext cx="5534025" cy="3990975"/>
          </a:xfrm>
          <a:prstGeom prst="rect">
            <a:avLst/>
          </a:prstGeom>
          <a:ln>
            <a:solidFill>
              <a:schemeClr val="tx2">
                <a:lumMod val="20000"/>
                <a:lumOff val="80000"/>
              </a:schemeClr>
            </a:solidFill>
          </a:ln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DDE82487-F699-4145-9D27-DF283D72285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0614790-93F3-4F43-9E54-430D93D23B2E}"/>
                  </a:ext>
                </a:extLst>
              </p:cNvPr>
              <p:cNvSpPr txBox="1"/>
              <p:nvPr/>
            </p:nvSpPr>
            <p:spPr>
              <a:xfrm>
                <a:off x="6901921" y="3014994"/>
                <a:ext cx="2220355" cy="2769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𝑚𝑎𝑥</m:t>
                      </m:r>
                      <m:r>
                        <a:rPr lang="en-US" sz="1200" b="0" i="1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𝑖𝑚𝑢𝑚</m:t>
                      </m:r>
                      <m:r>
                        <a:rPr lang="en-US" sz="1200" b="0" i="1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200" b="0" i="1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𝑒𝑟𝑟𝑜𝑟</m:t>
                      </m:r>
                    </m:oMath>
                  </m:oMathPara>
                </a14:m>
                <a:endParaRPr lang="en-US" dirty="0">
                  <a:solidFill>
                    <a:schemeClr val="tx2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0614790-93F3-4F43-9E54-430D93D23B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01921" y="3014994"/>
                <a:ext cx="2220355" cy="276999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5D7F1F07-CED0-40F3-825C-A441AD77A753}"/>
              </a:ext>
            </a:extLst>
          </p:cNvPr>
          <p:cNvCxnSpPr/>
          <p:nvPr/>
        </p:nvCxnSpPr>
        <p:spPr>
          <a:xfrm>
            <a:off x="8112641" y="3291993"/>
            <a:ext cx="723014" cy="25928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65014300"/>
      </p:ext>
    </p:extLst>
  </p:cSld>
  <p:clrMapOvr>
    <a:masterClrMapping/>
  </p:clrMapOvr>
  <p:transition advTm="39926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6B6F8F-24AF-4247-8DC1-1D44EBC268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3961" y="175820"/>
            <a:ext cx="7850215" cy="11430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Minimax Approximation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1CCBA7B3-1B1E-4B8C-B837-03A0FA37DF85}"/>
              </a:ext>
            </a:extLst>
          </p:cNvPr>
          <p:cNvGrpSpPr/>
          <p:nvPr/>
        </p:nvGrpSpPr>
        <p:grpSpPr>
          <a:xfrm>
            <a:off x="269358" y="1349761"/>
            <a:ext cx="3917646" cy="1411443"/>
            <a:chOff x="1324206" y="3429001"/>
            <a:chExt cx="3917646" cy="1376916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047F53EA-FEDF-4F9F-87A6-9295D600C299}"/>
                </a:ext>
              </a:extLst>
            </p:cNvPr>
            <p:cNvSpPr/>
            <p:nvPr/>
          </p:nvSpPr>
          <p:spPr>
            <a:xfrm>
              <a:off x="1324206" y="3429001"/>
              <a:ext cx="3917646" cy="1376916"/>
            </a:xfrm>
            <a:prstGeom prst="rect">
              <a:avLst/>
            </a:prstGeom>
            <a:solidFill>
              <a:schemeClr val="tx2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56E1611B-2E7B-4678-85F0-90D10292AD25}"/>
                    </a:ext>
                  </a:extLst>
                </p:cNvPr>
                <p:cNvSpPr txBox="1"/>
                <p:nvPr/>
              </p:nvSpPr>
              <p:spPr>
                <a:xfrm>
                  <a:off x="1584220" y="3983997"/>
                  <a:ext cx="1553694" cy="29841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pt-BR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nor/>
                              </m:rPr>
                              <a:rPr lang="en-US" dirty="0">
                                <a:solidFill>
                                  <a:schemeClr val="bg1"/>
                                </a:solidFill>
                              </a:rPr>
                              <m:t>the</m:t>
                            </m:r>
                            <m:r>
                              <m:rPr>
                                <m:nor/>
                              </m:rPr>
                              <a:rPr lang="en-US" dirty="0">
                                <a:solidFill>
                                  <a:schemeClr val="bg1"/>
                                </a:solidFill>
                              </a:rPr>
                              <m:t>  ℓ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</m:sub>
                        </m:sSub>
                        <m:r>
                          <m:rPr>
                            <m:nor/>
                          </m:rPr>
                          <a:rPr lang="en-US" b="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dirty="0">
                            <a:solidFill>
                              <a:schemeClr val="bg1"/>
                            </a:solidFill>
                          </a:rPr>
                          <m:t>norm</m:t>
                        </m:r>
                        <m:r>
                          <a:rPr lang="en-US" i="1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pt-BR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56E1611B-2E7B-4678-85F0-90D10292AD2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84220" y="3983997"/>
                  <a:ext cx="1553694" cy="298415"/>
                </a:xfrm>
                <a:prstGeom prst="rect">
                  <a:avLst/>
                </a:prstGeom>
                <a:blipFill>
                  <a:blip r:embed="rId4"/>
                  <a:stretch>
                    <a:fillRect l="-3529" r="-784" b="-18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6B0B62F2-785B-4AF8-8A25-0CF91FCAD9A5}"/>
                    </a:ext>
                  </a:extLst>
                </p:cNvPr>
                <p:cNvSpPr txBox="1"/>
                <p:nvPr/>
              </p:nvSpPr>
              <p:spPr>
                <a:xfrm>
                  <a:off x="3283776" y="3677248"/>
                  <a:ext cx="1333762" cy="822276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pt-BR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nary>
                                  <m:naryPr>
                                    <m:chr m:val="∑"/>
                                    <m:ctrlPr>
                                      <a:rPr lang="pt-BR" i="1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naryPr>
                                  <m:sub>
                                    <m:r>
                                      <a:rPr lang="pt-BR" i="1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𝑘</m:t>
                                    </m:r>
                                    <m:r>
                                      <a:rPr lang="pt-BR" i="1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=0</m:t>
                                    </m:r>
                                  </m:sub>
                                  <m:sup>
                                    <m:r>
                                      <a:rPr lang="en-US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𝑚</m:t>
                                    </m:r>
                                  </m:sup>
                                  <m:e>
                                    <m:sSup>
                                      <m:sSupPr>
                                        <m:ctrlPr>
                                          <a:rPr lang="en-US" i="1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sSub>
                                          <m:sSubPr>
                                            <m:ctrlPr>
                                              <a:rPr lang="pt-BR" i="1">
                                                <a:solidFill>
                                                  <a:schemeClr val="bg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m:rPr>
                                                <m:nor/>
                                              </m:rPr>
                                              <a:rPr lang="el-GR" dirty="0">
                                                <a:solidFill>
                                                  <a:schemeClr val="bg1"/>
                                                </a:solidFill>
                                              </a:rPr>
                                              <m:t>ε</m:t>
                                            </m:r>
                                          </m:e>
                                          <m:sub>
                                            <m:r>
                                              <a:rPr lang="en-US" i="1">
                                                <a:solidFill>
                                                  <a:schemeClr val="bg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𝑘</m:t>
                                            </m:r>
                                          </m:sub>
                                        </m:sSub>
                                      </m:e>
                                      <m:sup>
                                        <m:r>
                                          <a:rPr lang="en-US" i="1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𝑝</m:t>
                                        </m:r>
                                      </m:sup>
                                    </m:sSup>
                                  </m:e>
                                </m:nary>
                              </m:e>
                            </m:d>
                          </m:e>
                          <m:sup>
                            <m:r>
                              <a:rPr lang="en-US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1/</m:t>
                            </m:r>
                            <m:r>
                              <a:rPr lang="en-US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</m:sup>
                        </m:sSup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6B0B62F2-785B-4AF8-8A25-0CF91FCAD9A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83776" y="3677248"/>
                  <a:ext cx="1333762" cy="822276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EBA0F183-B460-46BE-8CD3-12BBC6B31D8E}"/>
              </a:ext>
            </a:extLst>
          </p:cNvPr>
          <p:cNvGrpSpPr/>
          <p:nvPr/>
        </p:nvGrpSpPr>
        <p:grpSpPr>
          <a:xfrm>
            <a:off x="281760" y="3091663"/>
            <a:ext cx="3917646" cy="1411443"/>
            <a:chOff x="1324206" y="3429001"/>
            <a:chExt cx="3917646" cy="1376916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2D67F038-DE7E-40EE-A9A3-0A2F57480F0F}"/>
                </a:ext>
              </a:extLst>
            </p:cNvPr>
            <p:cNvSpPr/>
            <p:nvPr/>
          </p:nvSpPr>
          <p:spPr>
            <a:xfrm>
              <a:off x="1324206" y="3429001"/>
              <a:ext cx="3917646" cy="1376916"/>
            </a:xfrm>
            <a:prstGeom prst="rect">
              <a:avLst/>
            </a:prstGeom>
            <a:solidFill>
              <a:schemeClr val="tx2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A78F2C15-8539-4E80-B18C-A259F2F5C9F6}"/>
                    </a:ext>
                  </a:extLst>
                </p:cNvPr>
                <p:cNvSpPr txBox="1"/>
                <p:nvPr/>
              </p:nvSpPr>
              <p:spPr>
                <a:xfrm>
                  <a:off x="1584220" y="3983997"/>
                  <a:ext cx="1652632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pt-BR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nor/>
                              </m:rPr>
                              <a:rPr lang="en-US" dirty="0">
                                <a:solidFill>
                                  <a:schemeClr val="bg1"/>
                                </a:solidFill>
                              </a:rPr>
                              <m:t>the</m:t>
                            </m:r>
                            <m:r>
                              <m:rPr>
                                <m:nor/>
                              </m:rPr>
                              <a:rPr lang="en-US" dirty="0">
                                <a:solidFill>
                                  <a:schemeClr val="bg1"/>
                                </a:solidFill>
                              </a:rPr>
                              <m:t>  ℓ</m:t>
                            </m:r>
                          </m:e>
                          <m:sub>
                            <m:r>
                              <a:rPr lang="pt-BR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∞</m:t>
                            </m:r>
                          </m:sub>
                        </m:sSub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dirty="0">
                            <a:solidFill>
                              <a:schemeClr val="bg1"/>
                            </a:solidFill>
                          </a:rPr>
                          <m:t>norm</m:t>
                        </m:r>
                        <m:r>
                          <a:rPr lang="en-US" i="1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pt-BR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A78F2C15-8539-4E80-B18C-A259F2F5C9F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84220" y="3983997"/>
                  <a:ext cx="1652632" cy="276999"/>
                </a:xfrm>
                <a:prstGeom prst="rect">
                  <a:avLst/>
                </a:prstGeom>
                <a:blipFill>
                  <a:blip r:embed="rId6"/>
                  <a:stretch>
                    <a:fillRect l="-2952" r="-738" b="-869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CB49595C-0559-4104-A388-72C78E205E6F}"/>
                    </a:ext>
                  </a:extLst>
                </p:cNvPr>
                <p:cNvSpPr txBox="1"/>
                <p:nvPr/>
              </p:nvSpPr>
              <p:spPr>
                <a:xfrm>
                  <a:off x="3283776" y="3677248"/>
                  <a:ext cx="1776640" cy="822276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limLow>
                              <m:limLowPr>
                                <m:ctrlPr>
                                  <a:rPr lang="pt-BR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limLowPr>
                              <m:e>
                                <m:r>
                                  <a:rPr lang="pt-BR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𝑙𝑖𝑚</m:t>
                                </m:r>
                              </m:e>
                              <m:lim>
                                <m:r>
                                  <a:rPr lang="en-US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  <m:r>
                                  <a:rPr lang="pt-BR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→∞</m:t>
                                </m:r>
                              </m:lim>
                            </m:limLow>
                            <m:d>
                              <m:dPr>
                                <m:ctrlPr>
                                  <a:rPr lang="pt-BR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nary>
                                  <m:naryPr>
                                    <m:chr m:val="∑"/>
                                    <m:ctrlPr>
                                      <a:rPr lang="pt-BR" i="1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naryPr>
                                  <m:sub>
                                    <m:r>
                                      <a:rPr lang="pt-BR" i="1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𝑘</m:t>
                                    </m:r>
                                    <m:r>
                                      <a:rPr lang="pt-BR" i="1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=0</m:t>
                                    </m:r>
                                  </m:sub>
                                  <m:sup>
                                    <m:r>
                                      <a:rPr lang="en-US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𝑚</m:t>
                                    </m:r>
                                  </m:sup>
                                  <m:e>
                                    <m:sSup>
                                      <m:sSupPr>
                                        <m:ctrlPr>
                                          <a:rPr lang="en-US" i="1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sSub>
                                          <m:sSubPr>
                                            <m:ctrlPr>
                                              <a:rPr lang="pt-BR" i="1">
                                                <a:solidFill>
                                                  <a:schemeClr val="bg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m:rPr>
                                                <m:nor/>
                                              </m:rPr>
                                              <a:rPr lang="el-GR" dirty="0">
                                                <a:solidFill>
                                                  <a:schemeClr val="bg1"/>
                                                </a:solidFill>
                                              </a:rPr>
                                              <m:t>ε</m:t>
                                            </m:r>
                                          </m:e>
                                          <m:sub>
                                            <m:r>
                                              <a:rPr lang="en-US" i="1">
                                                <a:solidFill>
                                                  <a:schemeClr val="bg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𝑘</m:t>
                                            </m:r>
                                          </m:sub>
                                        </m:sSub>
                                      </m:e>
                                      <m:sup>
                                        <m:r>
                                          <a:rPr lang="en-US" i="1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𝑝</m:t>
                                        </m:r>
                                      </m:sup>
                                    </m:sSup>
                                  </m:e>
                                </m:nary>
                              </m:e>
                            </m:d>
                          </m:e>
                          <m:sup>
                            <m:r>
                              <a:rPr lang="en-US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1/</m:t>
                            </m:r>
                            <m:r>
                              <a:rPr lang="en-US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</m:sup>
                        </m:sSup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CB49595C-0559-4104-A388-72C78E205E6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83776" y="3677248"/>
                  <a:ext cx="1776640" cy="822276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C94F44D8-6857-421D-A66A-9C2CE2A058CE}"/>
              </a:ext>
            </a:extLst>
          </p:cNvPr>
          <p:cNvGrpSpPr/>
          <p:nvPr/>
        </p:nvGrpSpPr>
        <p:grpSpPr>
          <a:xfrm>
            <a:off x="294162" y="4503106"/>
            <a:ext cx="3905244" cy="1754373"/>
            <a:chOff x="1406141" y="3677248"/>
            <a:chExt cx="3917646" cy="1683608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BB8799A4-CD6B-4161-BA89-587FED168A34}"/>
                </a:ext>
              </a:extLst>
            </p:cNvPr>
            <p:cNvSpPr/>
            <p:nvPr/>
          </p:nvSpPr>
          <p:spPr>
            <a:xfrm>
              <a:off x="1406141" y="3983940"/>
              <a:ext cx="3917646" cy="1376916"/>
            </a:xfrm>
            <a:prstGeom prst="rect">
              <a:avLst/>
            </a:prstGeom>
            <a:solidFill>
              <a:schemeClr val="tx2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A8A7ADE7-A715-4FB6-A6E5-37A1C7436C2C}"/>
                </a:ext>
              </a:extLst>
            </p:cNvPr>
            <p:cNvSpPr txBox="1"/>
            <p:nvPr/>
          </p:nvSpPr>
          <p:spPr>
            <a:xfrm>
              <a:off x="3283776" y="3677248"/>
              <a:ext cx="65" cy="2769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endParaRPr lang="en-US" dirty="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31FFAC72-E8EF-4BEA-A2C4-4C1E8B187174}"/>
                  </a:ext>
                </a:extLst>
              </p:cNvPr>
              <p:cNvSpPr/>
              <p:nvPr/>
            </p:nvSpPr>
            <p:spPr>
              <a:xfrm>
                <a:off x="1023627" y="5253767"/>
                <a:ext cx="2118877" cy="53521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limLow>
                        <m:limLowPr>
                          <m:ctrlPr>
                            <a:rPr lang="pt-BR" sz="20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limLowPr>
                        <m:e>
                          <m:r>
                            <a:rPr lang="en-US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𝑚𝑖𝑛</m:t>
                          </m:r>
                        </m:e>
                        <m:lim>
                          <m:r>
                            <a:rPr lang="en-US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{</m:t>
                          </m:r>
                          <m:r>
                            <a:rPr lang="en-US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  <m:r>
                            <a:rPr lang="en-US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  <m:r>
                            <a:rPr lang="en-US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}</m:t>
                          </m:r>
                        </m:lim>
                      </m:limLow>
                      <m:limLow>
                        <m:limLowPr>
                          <m:ctrlPr>
                            <a:rPr lang="pt-BR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limLowPr>
                        <m:e>
                          <m:r>
                            <a:rPr lang="en-US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  </m:t>
                          </m:r>
                          <m:func>
                            <m:funcPr>
                              <m:ctrlPr>
                                <a:rPr lang="en-US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a:rPr lang="en-US" sz="2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  <m:r>
                                <a:rPr lang="en-US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𝑎𝑥</m:t>
                              </m:r>
                            </m:fName>
                            <m:e>
                              <m:r>
                                <a:rPr lang="en-US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e>
                          </m:func>
                        </m:e>
                        <m:lim>
                          <m:r>
                            <a:rPr lang="en-US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    </m:t>
                          </m:r>
                          <m:r>
                            <a:rPr lang="en-US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lim>
                      </m:limLow>
                      <m:sSub>
                        <m:sSubPr>
                          <m:ctrlPr>
                            <a:rPr lang="pt-BR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 (</m:t>
                          </m:r>
                          <m:r>
                            <m:rPr>
                              <m:nor/>
                            </m:rPr>
                            <a:rPr lang="el-GR" sz="2000" dirty="0">
                              <a:solidFill>
                                <a:schemeClr val="bg1"/>
                              </a:solidFill>
                            </a:rPr>
                            <m:t>ε</m:t>
                          </m:r>
                        </m:e>
                        <m:sub>
                          <m:r>
                            <a:rPr lang="en-US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r>
                        <a:rPr lang="en-US" sz="2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31FFAC72-E8EF-4BEA-A2C4-4C1E8B18717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3627" y="5253767"/>
                <a:ext cx="2118877" cy="535211"/>
              </a:xfrm>
              <a:prstGeom prst="rect">
                <a:avLst/>
              </a:prstGeom>
              <a:blipFill>
                <a:blip r:embed="rId8"/>
                <a:stretch>
                  <a:fillRect b="-68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FC33D748-105D-4F87-89A3-E92C44092227}"/>
                  </a:ext>
                </a:extLst>
              </p:cNvPr>
              <p:cNvSpPr/>
              <p:nvPr/>
            </p:nvSpPr>
            <p:spPr>
              <a:xfrm>
                <a:off x="269358" y="262839"/>
                <a:ext cx="2303721" cy="725989"/>
              </a:xfrm>
              <a:prstGeom prst="rect">
                <a:avLst/>
              </a:prstGeom>
              <a:solidFill>
                <a:schemeClr val="tx2">
                  <a:lumMod val="5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pt-BR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l-GR" dirty="0">
                            <a:solidFill>
                              <a:schemeClr val="bg1"/>
                            </a:solidFill>
                          </a:rPr>
                          <m:t>ε</m:t>
                        </m:r>
                      </m:e>
                      <m:sub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bg1"/>
                    </a:solidFill>
                  </a:rPr>
                  <a:t> =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  <m:sSub>
                          <m:sSubPr>
                            <m:ctrlPr>
                              <a:rPr lang="pt-BR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 −</m:t>
                        </m:r>
                        <m:sSub>
                          <m:sSubPr>
                            <m:ctrlPr>
                              <a:rPr lang="pt-BR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d>
                  </m:oMath>
                </a14:m>
                <a:endParaRPr lang="en-US"/>
              </a:p>
            </p:txBody>
          </p:sp>
        </mc:Choice>
        <mc:Fallback xmlns="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FC33D748-105D-4F87-89A3-E92C4409222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58" y="262839"/>
                <a:ext cx="2303721" cy="725989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C63F99B0-FE14-4F51-AB20-1F2178398284}"/>
                  </a:ext>
                </a:extLst>
              </p:cNvPr>
              <p:cNvSpPr/>
              <p:nvPr/>
            </p:nvSpPr>
            <p:spPr>
              <a:xfrm>
                <a:off x="5323805" y="1318820"/>
                <a:ext cx="5132815" cy="6463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𝑀𝑖</m:t>
                      </m:r>
                      <m:r>
                        <a:rPr lang="en-US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𝑖𝑚𝑎𝑥</m:t>
                      </m:r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𝐴𝑝𝑝𝑟𝑜𝑥𝑖𝑚𝑎𝑡𝑖𝑜𝑛</m:t>
                      </m:r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𝑖𝑠</m:t>
                      </m:r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𝑠h𝑜𝑤𝑛</m:t>
                      </m:r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𝑖𝑛</m:t>
                      </m:r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𝐺𝑟𝑒𝑒𝑛</m:t>
                      </m:r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𝑎𝑛𝑑</m:t>
                      </m:r>
                    </m:oMath>
                  </m:oMathPara>
                </a14:m>
                <a:endParaRPr lang="en-US" b="0" i="1" dirty="0">
                  <a:solidFill>
                    <a:schemeClr val="bg1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𝑡h𝑒</m:t>
                      </m:r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𝐿𝑒𝑎𝑠𝑡</m:t>
                      </m:r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𝑆𝑞𝑢𝑎𝑟𝑒𝑠</m:t>
                      </m:r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𝐴𝑝𝑝𝑟𝑜𝑥𝑖𝑚𝑎𝑡𝑖𝑜𝑛</m:t>
                      </m:r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𝑖𝑛</m:t>
                      </m:r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𝑅𝑒𝑑</m:t>
                      </m:r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b="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C63F99B0-FE14-4F51-AB20-1F217839828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23805" y="1318820"/>
                <a:ext cx="5132815" cy="646331"/>
              </a:xfrm>
              <a:prstGeom prst="rect">
                <a:avLst/>
              </a:prstGeom>
              <a:blipFill>
                <a:blip r:embed="rId10"/>
                <a:stretch>
                  <a:fillRect b="-75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A115BBAE-2563-4C88-9F48-BADD66236AC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916469" y="2071623"/>
            <a:ext cx="5724525" cy="404812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A68064C2-52FD-4194-9D83-36524DA83C12}"/>
                  </a:ext>
                </a:extLst>
              </p:cNvPr>
              <p:cNvSpPr/>
              <p:nvPr/>
            </p:nvSpPr>
            <p:spPr>
              <a:xfrm>
                <a:off x="9137878" y="1323337"/>
                <a:ext cx="857093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𝐺𝑟𝑒𝑒𝑛</m:t>
                      </m:r>
                    </m:oMath>
                  </m:oMathPara>
                </a14:m>
                <a:endParaRPr lang="en-US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A68064C2-52FD-4194-9D83-36524DA83C1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37878" y="1323337"/>
                <a:ext cx="857093" cy="369332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BA902870-F9DE-4BDE-AAB2-AAFEC4AEA81A}"/>
                  </a:ext>
                </a:extLst>
              </p:cNvPr>
              <p:cNvSpPr/>
              <p:nvPr/>
            </p:nvSpPr>
            <p:spPr>
              <a:xfrm>
                <a:off x="9455259" y="1595819"/>
                <a:ext cx="639214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𝑅𝑒𝑑</m:t>
                      </m:r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BA902870-F9DE-4BDE-AAB2-AAFEC4AEA81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55259" y="1595819"/>
                <a:ext cx="639214" cy="369332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C1E256BA-C97A-48B8-A140-A2D6AE59EC5B}"/>
              </a:ext>
            </a:extLst>
          </p:cNvPr>
          <p:cNvCxnSpPr/>
          <p:nvPr/>
        </p:nvCxnSpPr>
        <p:spPr>
          <a:xfrm flipV="1">
            <a:off x="7890212" y="3346135"/>
            <a:ext cx="817853" cy="202330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D15AE7AC-D70E-421D-B91F-59F233A8AD8C}"/>
              </a:ext>
            </a:extLst>
          </p:cNvPr>
          <p:cNvCxnSpPr>
            <a:cxnSpLocks/>
          </p:cNvCxnSpPr>
          <p:nvPr/>
        </p:nvCxnSpPr>
        <p:spPr>
          <a:xfrm flipH="1" flipV="1">
            <a:off x="7400260" y="4647427"/>
            <a:ext cx="489952" cy="72201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4A498720-32FA-4759-9AFA-B9AE15C8E8DF}"/>
              </a:ext>
            </a:extLst>
          </p:cNvPr>
          <p:cNvCxnSpPr>
            <a:cxnSpLocks/>
          </p:cNvCxnSpPr>
          <p:nvPr/>
        </p:nvCxnSpPr>
        <p:spPr>
          <a:xfrm flipH="1" flipV="1">
            <a:off x="6007395" y="4647427"/>
            <a:ext cx="1882817" cy="72201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4B7DEF02-8644-48EC-8857-48D8EE39C940}"/>
                  </a:ext>
                </a:extLst>
              </p:cNvPr>
              <p:cNvSpPr txBox="1"/>
              <p:nvPr/>
            </p:nvSpPr>
            <p:spPr>
              <a:xfrm>
                <a:off x="6742433" y="5264124"/>
                <a:ext cx="2220355" cy="2769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𝑚𝑎𝑥</m:t>
                      </m:r>
                      <m:r>
                        <a:rPr lang="en-US" sz="1200" b="0" i="1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𝑖𝑚𝑢𝑚</m:t>
                      </m:r>
                      <m:r>
                        <a:rPr lang="en-US" sz="1200" b="0" i="1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200" b="0" i="1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𝑒𝑟𝑟𝑜𝑟𝑠</m:t>
                      </m:r>
                    </m:oMath>
                  </m:oMathPara>
                </a14:m>
                <a:endParaRPr lang="en-US" dirty="0">
                  <a:solidFill>
                    <a:schemeClr val="tx2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4B7DEF02-8644-48EC-8857-48D8EE39C9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42433" y="5264124"/>
                <a:ext cx="2220355" cy="276999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0" name="Audio 29">
            <a:hlinkClick r:id="" action="ppaction://media"/>
            <a:extLst>
              <a:ext uri="{FF2B5EF4-FFF2-40B4-BE49-F238E27FC236}">
                <a16:creationId xmlns:a16="http://schemas.microsoft.com/office/drawing/2014/main" id="{F1CC212D-0565-440E-8263-9857EB16AF0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3422731"/>
      </p:ext>
    </p:extLst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3181</TotalTime>
  <Words>756</Words>
  <Application>Microsoft Office PowerPoint</Application>
  <PresentationFormat>Widescreen</PresentationFormat>
  <Paragraphs>162</Paragraphs>
  <Slides>12</Slides>
  <Notes>0</Notes>
  <HiddenSlides>0</HiddenSlides>
  <MMClips>12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Calibri</vt:lpstr>
      <vt:lpstr>Cambria Math</vt:lpstr>
      <vt:lpstr>1_Office Theme</vt:lpstr>
      <vt:lpstr>Least Squares Methods</vt:lpstr>
      <vt:lpstr>Statistics and Modeling</vt:lpstr>
      <vt:lpstr>How to Obtain a Curve that Fits the Data in the Least Squares Sense</vt:lpstr>
      <vt:lpstr>How Do We Measure the Errors in the Data</vt:lpstr>
      <vt:lpstr>How Do  We Decide What Values Would Be Optimal for the  Constants in the Model  (e.g., the constants a and b) ?</vt:lpstr>
      <vt:lpstr>How Do  We Minimize "ϕ(" a"," b) with  Respect to the Constants a and b ?</vt:lpstr>
      <vt:lpstr>Least Squares Solution for the  Straight Line  y=a x+b   </vt:lpstr>
      <vt:lpstr>Fitting the Data in the  Least Squares Sense</vt:lpstr>
      <vt:lpstr>Minimax Approximation</vt:lpstr>
      <vt:lpstr>Fitting the Data with Other Model Functions</vt:lpstr>
      <vt:lpstr>Fitting the Data with Polynomials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NoName Feagin</dc:creator>
  <cp:lastModifiedBy>NoName Feagin</cp:lastModifiedBy>
  <cp:revision>262</cp:revision>
  <dcterms:created xsi:type="dcterms:W3CDTF">2020-03-17T03:34:51Z</dcterms:created>
  <dcterms:modified xsi:type="dcterms:W3CDTF">2020-04-13T04:12:52Z</dcterms:modified>
</cp:coreProperties>
</file>