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1"/>
  </p:sldMasterIdLst>
  <p:sldIdLst>
    <p:sldId id="256" r:id="rId2"/>
    <p:sldId id="259" r:id="rId3"/>
    <p:sldId id="257" r:id="rId4"/>
    <p:sldId id="258" r:id="rId5"/>
    <p:sldId id="260" r:id="rId6"/>
    <p:sldId id="262" r:id="rId7"/>
    <p:sldId id="261" r:id="rId8"/>
    <p:sldId id="263" r:id="rId9"/>
    <p:sldId id="265"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28A5"/>
    <a:srgbClr val="3929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0" autoAdjust="0"/>
    <p:restoredTop sz="94660"/>
  </p:normalViewPr>
  <p:slideViewPr>
    <p:cSldViewPr snapToGrid="0">
      <p:cViewPr varScale="1">
        <p:scale>
          <a:sx n="81" d="100"/>
          <a:sy n="81" d="100"/>
        </p:scale>
        <p:origin x="12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21433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254921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2415634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0621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21605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547061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492871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31257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195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457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F070A7B3-6521-4DCA-87E5-044747A908C1}"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94092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290459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88074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6783976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1037C31-9E7A-4F99-8774-A0E530DE1A42}" type="datetimeFigureOut">
              <a:rPr lang="en-US" smtClean="0"/>
              <a:t>4/29/2020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2990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78504F-A551-4DE0-9316-4DCD1D8CC752}" type="datetimeFigureOut">
              <a:rPr lang="en-US" smtClean="0"/>
              <a:t>4/29/2020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49757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160EA64-D806-43AC-9DF2-F8C432F32B4C}" type="datetimeFigureOut">
              <a:rPr lang="en-US" smtClean="0"/>
              <a:t>4/29/2020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8366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4/29/2020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85009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160EA64-D806-43AC-9DF2-F8C432F32B4C}" type="datetimeFigureOut">
              <a:rPr lang="en-US" smtClean="0"/>
              <a:t>4/29/2020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3371703"/>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sceweb.uhcl.edu/feagin/courses/finalreview.doc" TargetMode="External"/><Relationship Id="rId5" Type="http://schemas.openxmlformats.org/officeDocument/2006/relationships/hyperlink" Target="https://sceweb.uhcl.edu/feagin/courses/moreAboutFinal.doc" TargetMode="Externa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sceweb.uhcl.edu/feagin/courses/adamsCoefs4.nb" TargetMode="External"/><Relationship Id="rId5" Type="http://schemas.openxmlformats.org/officeDocument/2006/relationships/hyperlink" Target="http://sceweb.uhcl.edu/feagin/courses/rk3.pdf"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0.gif"/><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eweb.uhcl.edu/feagin/courses/rk3.pdf"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6.m4a"/><Relationship Id="rId7" Type="http://schemas.openxmlformats.org/officeDocument/2006/relationships/image" Target="../media/image15.wmf"/><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image" Target="../media/image1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7.m4a"/><Relationship Id="rId7" Type="http://schemas.openxmlformats.org/officeDocument/2006/relationships/image" Target="../media/image15.wmf"/><Relationship Id="rId2" Type="http://schemas.microsoft.com/office/2007/relationships/media" Target="../media/media7.m4a"/><Relationship Id="rId1" Type="http://schemas.openxmlformats.org/officeDocument/2006/relationships/vmlDrawing" Target="../drawings/vmlDrawing2.vml"/><Relationship Id="rId6" Type="http://schemas.openxmlformats.org/officeDocument/2006/relationships/oleObject" Target="../embeddings/oleObject1.bin"/><Relationship Id="rId11" Type="http://schemas.openxmlformats.org/officeDocument/2006/relationships/image" Target="../media/image7.png"/><Relationship Id="rId5" Type="http://schemas.openxmlformats.org/officeDocument/2006/relationships/image" Target="../media/image17.jpg"/><Relationship Id="rId10"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1C9F-A340-4DA3-9858-F9E53E0A9177}"/>
              </a:ext>
            </a:extLst>
          </p:cNvPr>
          <p:cNvSpPr>
            <a:spLocks noGrp="1"/>
          </p:cNvSpPr>
          <p:nvPr>
            <p:ph type="ctrTitle"/>
          </p:nvPr>
        </p:nvSpPr>
        <p:spPr>
          <a:xfrm>
            <a:off x="109926" y="3429000"/>
            <a:ext cx="8825658" cy="3329581"/>
          </a:xfrm>
        </p:spPr>
        <p:txBody>
          <a:bodyPr/>
          <a:lstStyle/>
          <a:p>
            <a:pPr algn="ctr"/>
            <a:r>
              <a:rPr lang="en-US" dirty="0"/>
              <a:t>Final Exam Review</a:t>
            </a:r>
            <a:br>
              <a:rPr lang="en-US" dirty="0"/>
            </a:br>
            <a:r>
              <a:rPr lang="en-US" sz="4800" dirty="0"/>
              <a:t>Part One</a:t>
            </a:r>
            <a:endParaRPr lang="en-US" dirty="0"/>
          </a:p>
        </p:txBody>
      </p:sp>
      <p:pic>
        <p:nvPicPr>
          <p:cNvPr id="4" name="Audio 3">
            <a:hlinkClick r:id="" action="ppaction://media"/>
            <a:extLst>
              <a:ext uri="{FF2B5EF4-FFF2-40B4-BE49-F238E27FC236}">
                <a16:creationId xmlns:a16="http://schemas.microsoft.com/office/drawing/2014/main" id="{D42F47C4-223F-4025-B562-A7E5C974D3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452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1C9F-A340-4DA3-9858-F9E53E0A9177}"/>
              </a:ext>
            </a:extLst>
          </p:cNvPr>
          <p:cNvSpPr>
            <a:spLocks noGrp="1"/>
          </p:cNvSpPr>
          <p:nvPr>
            <p:ph type="ctrTitle"/>
          </p:nvPr>
        </p:nvSpPr>
        <p:spPr>
          <a:xfrm>
            <a:off x="109926" y="3429000"/>
            <a:ext cx="8825658" cy="3329581"/>
          </a:xfrm>
        </p:spPr>
        <p:txBody>
          <a:bodyPr/>
          <a:lstStyle/>
          <a:p>
            <a:pPr algn="ctr"/>
            <a:endParaRPr lang="en-US" sz="3600" dirty="0"/>
          </a:p>
        </p:txBody>
      </p:sp>
      <p:sp>
        <p:nvSpPr>
          <p:cNvPr id="5" name="Rectangle 4">
            <a:extLst>
              <a:ext uri="{FF2B5EF4-FFF2-40B4-BE49-F238E27FC236}">
                <a16:creationId xmlns:a16="http://schemas.microsoft.com/office/drawing/2014/main" id="{0ED806A2-C484-4B2F-AF05-C0384FC4BAEF}"/>
              </a:ext>
            </a:extLst>
          </p:cNvPr>
          <p:cNvSpPr/>
          <p:nvPr/>
        </p:nvSpPr>
        <p:spPr>
          <a:xfrm>
            <a:off x="3129691" y="1823068"/>
            <a:ext cx="73508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1C4C6E-F7BF-472F-B497-9F1A8F9526D4}"/>
              </a:ext>
            </a:extLst>
          </p:cNvPr>
          <p:cNvSpPr/>
          <p:nvPr/>
        </p:nvSpPr>
        <p:spPr>
          <a:xfrm>
            <a:off x="3245476" y="1947161"/>
            <a:ext cx="7119257" cy="369332"/>
          </a:xfrm>
          <a:prstGeom prst="rect">
            <a:avLst/>
          </a:prstGeom>
        </p:spPr>
        <p:txBody>
          <a:bodyPr wrap="none">
            <a:spAutoFit/>
          </a:bodyPr>
          <a:lstStyle/>
          <a:p>
            <a:r>
              <a:rPr lang="en-US" dirty="0">
                <a:hlinkClick r:id="rId5"/>
              </a:rPr>
              <a:t>https://sceweb.uhcl.edu/feagin/courses/moreAboutFinal.doc</a:t>
            </a:r>
            <a:endParaRPr lang="en-US" dirty="0"/>
          </a:p>
        </p:txBody>
      </p:sp>
      <p:sp>
        <p:nvSpPr>
          <p:cNvPr id="7" name="Rectangle 6">
            <a:extLst>
              <a:ext uri="{FF2B5EF4-FFF2-40B4-BE49-F238E27FC236}">
                <a16:creationId xmlns:a16="http://schemas.microsoft.com/office/drawing/2014/main" id="{3E93BBB1-F1B4-4B80-BABC-29B34A05A68C}"/>
              </a:ext>
            </a:extLst>
          </p:cNvPr>
          <p:cNvSpPr/>
          <p:nvPr/>
        </p:nvSpPr>
        <p:spPr>
          <a:xfrm>
            <a:off x="3129691" y="2644836"/>
            <a:ext cx="7350826" cy="617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54B974-DB12-4D69-A3E6-7CB8B5FEA1D4}"/>
              </a:ext>
            </a:extLst>
          </p:cNvPr>
          <p:cNvSpPr/>
          <p:nvPr/>
        </p:nvSpPr>
        <p:spPr>
          <a:xfrm>
            <a:off x="3371392" y="2692336"/>
            <a:ext cx="6530955" cy="369332"/>
          </a:xfrm>
          <a:prstGeom prst="rect">
            <a:avLst/>
          </a:prstGeom>
        </p:spPr>
        <p:txBody>
          <a:bodyPr wrap="none">
            <a:spAutoFit/>
          </a:bodyPr>
          <a:lstStyle/>
          <a:p>
            <a:r>
              <a:rPr lang="en-US" dirty="0">
                <a:hlinkClick r:id="rId6"/>
              </a:rPr>
              <a:t>https://sceweb.uhcl.edu/feagin/courses/finalreview.doc</a:t>
            </a:r>
            <a:endParaRPr lang="en-US" dirty="0"/>
          </a:p>
        </p:txBody>
      </p:sp>
      <p:sp>
        <p:nvSpPr>
          <p:cNvPr id="3" name="Rectangle 2">
            <a:extLst>
              <a:ext uri="{FF2B5EF4-FFF2-40B4-BE49-F238E27FC236}">
                <a16:creationId xmlns:a16="http://schemas.microsoft.com/office/drawing/2014/main" id="{D2EBBBCF-2E24-4E7F-96DD-ACD3493FC0C4}"/>
              </a:ext>
            </a:extLst>
          </p:cNvPr>
          <p:cNvSpPr/>
          <p:nvPr/>
        </p:nvSpPr>
        <p:spPr>
          <a:xfrm>
            <a:off x="3499263" y="206253"/>
            <a:ext cx="6096000" cy="1046440"/>
          </a:xfrm>
          <a:prstGeom prst="rect">
            <a:avLst/>
          </a:prstGeom>
        </p:spPr>
        <p:txBody>
          <a:bodyPr>
            <a:spAutoFit/>
          </a:bodyPr>
          <a:lstStyle/>
          <a:p>
            <a:pPr algn="ctr"/>
            <a:r>
              <a:rPr lang="en-US" sz="4400" dirty="0">
                <a:solidFill>
                  <a:schemeClr val="accent6">
                    <a:lumMod val="75000"/>
                  </a:schemeClr>
                </a:solidFill>
              </a:rPr>
              <a:t>Final Exam Review</a:t>
            </a:r>
            <a:br>
              <a:rPr lang="en-US" sz="4400" dirty="0">
                <a:solidFill>
                  <a:schemeClr val="accent6">
                    <a:lumMod val="75000"/>
                  </a:schemeClr>
                </a:solidFill>
              </a:rPr>
            </a:br>
            <a:r>
              <a:rPr lang="en-US" dirty="0">
                <a:solidFill>
                  <a:schemeClr val="accent6">
                    <a:lumMod val="75000"/>
                  </a:schemeClr>
                </a:solidFill>
              </a:rPr>
              <a:t>End of Part One</a:t>
            </a:r>
            <a:endParaRPr lang="en-US" sz="4400" dirty="0">
              <a:solidFill>
                <a:schemeClr val="accent6">
                  <a:lumMod val="75000"/>
                </a:schemeClr>
              </a:solidFill>
            </a:endParaRPr>
          </a:p>
        </p:txBody>
      </p:sp>
      <p:pic>
        <p:nvPicPr>
          <p:cNvPr id="9" name="Audio 8">
            <a:hlinkClick r:id="" action="ppaction://media"/>
            <a:extLst>
              <a:ext uri="{FF2B5EF4-FFF2-40B4-BE49-F238E27FC236}">
                <a16:creationId xmlns:a16="http://schemas.microsoft.com/office/drawing/2014/main" id="{166330A5-5581-4A6D-BD57-8474944FA4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85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1C9F-A340-4DA3-9858-F9E53E0A9177}"/>
              </a:ext>
            </a:extLst>
          </p:cNvPr>
          <p:cNvSpPr>
            <a:spLocks noGrp="1"/>
          </p:cNvSpPr>
          <p:nvPr>
            <p:ph type="ctrTitle"/>
          </p:nvPr>
        </p:nvSpPr>
        <p:spPr>
          <a:xfrm>
            <a:off x="1770321" y="270865"/>
            <a:ext cx="8991600" cy="2341706"/>
          </a:xfrm>
        </p:spPr>
        <p:txBody>
          <a:bodyPr>
            <a:noAutofit/>
          </a:bodyPr>
          <a:lstStyle/>
          <a:p>
            <a:r>
              <a:rPr lang="en-US" sz="4400" cap="none" dirty="0"/>
              <a:t>What chapters and sections of the textbook will be covered on the Final Exam</a:t>
            </a:r>
          </a:p>
        </p:txBody>
      </p:sp>
      <p:sp>
        <p:nvSpPr>
          <p:cNvPr id="3" name="Title 1">
            <a:extLst>
              <a:ext uri="{FF2B5EF4-FFF2-40B4-BE49-F238E27FC236}">
                <a16:creationId xmlns:a16="http://schemas.microsoft.com/office/drawing/2014/main" id="{6A83FBE9-F7DD-4D02-92CC-3B42EDF7C1D3}"/>
              </a:ext>
            </a:extLst>
          </p:cNvPr>
          <p:cNvSpPr txBox="1">
            <a:spLocks/>
          </p:cNvSpPr>
          <p:nvPr/>
        </p:nvSpPr>
        <p:spPr>
          <a:xfrm>
            <a:off x="1770321" y="2850788"/>
            <a:ext cx="8991600" cy="3591280"/>
          </a:xfrm>
          <a:prstGeom prst="rect">
            <a:avLst/>
          </a:prstGeom>
          <a:solidFill>
            <a:schemeClr val="accent5">
              <a:lumMod val="75000"/>
            </a:schemeClr>
          </a:solidFill>
          <a:ln w="38100" cap="sq">
            <a:solidFill>
              <a:srgbClr val="404040"/>
            </a:solidFill>
            <a:miter lim="800000"/>
          </a:ln>
        </p:spPr>
        <p:txBody>
          <a:bodyPr vert="horz" lIns="274320" tIns="182880" rIns="274320" bIns="182880" rtlCol="0" anchor="ctr" anchorCtr="1">
            <a:normAutofit fontScale="97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gn="l">
              <a:lnSpc>
                <a:spcPct val="100000"/>
              </a:lnSpc>
            </a:pPr>
            <a:r>
              <a:rPr lang="en-US" sz="2500" cap="none" dirty="0">
                <a:solidFill>
                  <a:schemeClr val="tx1"/>
                </a:solidFill>
              </a:rPr>
              <a:t>Chapter 6:       Sections 6.1, 6.2</a:t>
            </a:r>
          </a:p>
          <a:p>
            <a:pPr algn="l">
              <a:lnSpc>
                <a:spcPct val="100000"/>
              </a:lnSpc>
            </a:pPr>
            <a:r>
              <a:rPr lang="en-US" sz="2500" cap="none" dirty="0">
                <a:solidFill>
                  <a:schemeClr val="tx1"/>
                </a:solidFill>
              </a:rPr>
              <a:t>Chapter 7 :      Sections 7.1, 7.2, 7.3, 7.5</a:t>
            </a:r>
          </a:p>
          <a:p>
            <a:pPr algn="l">
              <a:lnSpc>
                <a:spcPct val="100000"/>
              </a:lnSpc>
            </a:pPr>
            <a:r>
              <a:rPr lang="en-US" sz="2500" cap="none" dirty="0">
                <a:solidFill>
                  <a:schemeClr val="tx1"/>
                </a:solidFill>
              </a:rPr>
              <a:t>Chapter 9 :      Sections 9.1</a:t>
            </a:r>
          </a:p>
          <a:p>
            <a:pPr algn="l">
              <a:lnSpc>
                <a:spcPct val="100000"/>
              </a:lnSpc>
            </a:pPr>
            <a:r>
              <a:rPr lang="en-US" sz="2500" cap="none" dirty="0">
                <a:solidFill>
                  <a:schemeClr val="tx1"/>
                </a:solidFill>
              </a:rPr>
              <a:t>Chapter 10 :    Sections 10.1, 10.2, 10.3</a:t>
            </a:r>
          </a:p>
          <a:p>
            <a:pPr algn="l">
              <a:lnSpc>
                <a:spcPct val="100000"/>
              </a:lnSpc>
            </a:pPr>
            <a:r>
              <a:rPr lang="en-US" sz="2500" cap="none" dirty="0">
                <a:solidFill>
                  <a:schemeClr val="tx1"/>
                </a:solidFill>
              </a:rPr>
              <a:t>Chapter 11 :    Sections 11.1</a:t>
            </a:r>
          </a:p>
          <a:p>
            <a:pPr algn="l">
              <a:lnSpc>
                <a:spcPct val="100000"/>
              </a:lnSpc>
            </a:pPr>
            <a:r>
              <a:rPr lang="en-US" sz="2100" cap="none" dirty="0">
                <a:solidFill>
                  <a:schemeClr val="accent3">
                    <a:lumMod val="20000"/>
                    <a:lumOff val="80000"/>
                  </a:schemeClr>
                </a:solidFill>
              </a:rPr>
              <a:t>You should also review the PowerPoint presentations and review the following linked materials:</a:t>
            </a:r>
          </a:p>
          <a:p>
            <a:pPr algn="l">
              <a:lnSpc>
                <a:spcPct val="100000"/>
              </a:lnSpc>
            </a:pPr>
            <a:r>
              <a:rPr lang="fi-FI" sz="2100" cap="none" dirty="0">
                <a:solidFill>
                  <a:schemeClr val="accent3">
                    <a:lumMod val="75000"/>
                  </a:schemeClr>
                </a:solidFill>
                <a:hlinkClick r:id="rId5">
                  <a:extLst>
                    <a:ext uri="{A12FA001-AC4F-418D-AE19-62706E023703}">
                      <ahyp:hlinkClr xmlns:ahyp="http://schemas.microsoft.com/office/drawing/2018/hyperlinkcolor" val="tx"/>
                    </a:ext>
                  </a:extLst>
                </a:hlinkClick>
              </a:rPr>
              <a:t>Information on Runge Kutta methods</a:t>
            </a:r>
            <a:endParaRPr lang="fi-FI" sz="2100" cap="none" dirty="0">
              <a:solidFill>
                <a:schemeClr val="accent3">
                  <a:lumMod val="75000"/>
                </a:schemeClr>
              </a:solidFill>
            </a:endParaRPr>
          </a:p>
          <a:p>
            <a:pPr algn="l">
              <a:lnSpc>
                <a:spcPct val="100000"/>
              </a:lnSpc>
            </a:pPr>
            <a:r>
              <a:rPr lang="en-US" sz="2100" cap="none" dirty="0">
                <a:solidFill>
                  <a:schemeClr val="accent3">
                    <a:lumMod val="75000"/>
                  </a:schemeClr>
                </a:solidFill>
                <a:hlinkClick r:id="rId6">
                  <a:extLst>
                    <a:ext uri="{A12FA001-AC4F-418D-AE19-62706E023703}">
                      <ahyp:hlinkClr xmlns:ahyp="http://schemas.microsoft.com/office/drawing/2018/hyperlinkcolor" val="tx"/>
                    </a:ext>
                  </a:extLst>
                </a:hlinkClick>
              </a:rPr>
              <a:t>Obtaining coefficients for 4th-order Adams methods</a:t>
            </a:r>
            <a:endParaRPr lang="en-US" sz="2100" cap="none" dirty="0">
              <a:solidFill>
                <a:schemeClr val="accent3">
                  <a:lumMod val="75000"/>
                </a:schemeClr>
              </a:solidFill>
            </a:endParaRPr>
          </a:p>
        </p:txBody>
      </p:sp>
      <p:pic>
        <p:nvPicPr>
          <p:cNvPr id="4" name="Audio 3">
            <a:hlinkClick r:id="" action="ppaction://media"/>
            <a:extLst>
              <a:ext uri="{FF2B5EF4-FFF2-40B4-BE49-F238E27FC236}">
                <a16:creationId xmlns:a16="http://schemas.microsoft.com/office/drawing/2014/main" id="{3EC6D6C9-8607-41C9-9F3F-4E666B3521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432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DD3C04FA-E09D-4227-85E6-F52D4921B6BD}"/>
              </a:ext>
            </a:extLst>
          </p:cNvPr>
          <p:cNvPicPr>
            <a:picLocks noGrp="1" noChangeAspect="1"/>
          </p:cNvPicPr>
          <p:nvPr>
            <p:ph type="pic" idx="1"/>
          </p:nvPr>
        </p:nvPicPr>
        <p:blipFill>
          <a:blip r:embed="rId5"/>
          <a:srcRect t="1071" b="1071"/>
          <a:stretch>
            <a:fillRect/>
          </a:stretch>
        </p:blipFill>
        <p:spPr>
          <a:xfrm>
            <a:off x="1262109" y="902387"/>
            <a:ext cx="3834809" cy="4309850"/>
          </a:xfrm>
        </p:spPr>
      </p:pic>
      <p:sp>
        <p:nvSpPr>
          <p:cNvPr id="2" name="Rectangle 1">
            <a:extLst>
              <a:ext uri="{FF2B5EF4-FFF2-40B4-BE49-F238E27FC236}">
                <a16:creationId xmlns:a16="http://schemas.microsoft.com/office/drawing/2014/main" id="{C6591DB1-B186-4DB4-BCA2-2BDC2BDD4042}"/>
              </a:ext>
            </a:extLst>
          </p:cNvPr>
          <p:cNvSpPr/>
          <p:nvPr/>
        </p:nvSpPr>
        <p:spPr>
          <a:xfrm>
            <a:off x="6804562" y="2516538"/>
            <a:ext cx="4429496" cy="2505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3578D6-A21E-40D4-A02E-E482A8F47575}"/>
              </a:ext>
            </a:extLst>
          </p:cNvPr>
          <p:cNvSpPr txBox="1"/>
          <p:nvPr/>
        </p:nvSpPr>
        <p:spPr>
          <a:xfrm>
            <a:off x="7224083" y="2753722"/>
            <a:ext cx="3826689" cy="2031325"/>
          </a:xfrm>
          <a:prstGeom prst="rect">
            <a:avLst/>
          </a:prstGeom>
          <a:noFill/>
        </p:spPr>
        <p:txBody>
          <a:bodyPr wrap="square" rtlCol="0">
            <a:spAutoFit/>
          </a:bodyPr>
          <a:lstStyle/>
          <a:p>
            <a:r>
              <a:rPr lang="en-US" dirty="0"/>
              <a:t>Understand vector fields (section7.1)</a:t>
            </a:r>
          </a:p>
          <a:p>
            <a:r>
              <a:rPr lang="en-US" dirty="0"/>
              <a:t>and be able to trace the solution of an </a:t>
            </a:r>
          </a:p>
          <a:p>
            <a:r>
              <a:rPr lang="en-US" dirty="0"/>
              <a:t>initial value problem in a diagram like </a:t>
            </a:r>
          </a:p>
          <a:p>
            <a:r>
              <a:rPr lang="en-US" dirty="0"/>
              <a:t>the one on the left.  </a:t>
            </a:r>
          </a:p>
        </p:txBody>
      </p:sp>
      <p:pic>
        <p:nvPicPr>
          <p:cNvPr id="4" name="Audio 3">
            <a:hlinkClick r:id="" action="ppaction://media"/>
            <a:extLst>
              <a:ext uri="{FF2B5EF4-FFF2-40B4-BE49-F238E27FC236}">
                <a16:creationId xmlns:a16="http://schemas.microsoft.com/office/drawing/2014/main" id="{49FFFAFB-89AD-4392-89B1-3641BBA71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16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A98C40-9B41-4DC9-ADF9-0F796FD26EE4}"/>
              </a:ext>
            </a:extLst>
          </p:cNvPr>
          <p:cNvSpPr>
            <a:spLocks noGrp="1"/>
          </p:cNvSpPr>
          <p:nvPr>
            <p:ph type="title"/>
          </p:nvPr>
        </p:nvSpPr>
        <p:spPr>
          <a:xfrm>
            <a:off x="2103545" y="351412"/>
            <a:ext cx="7729728" cy="1188720"/>
          </a:xfrm>
        </p:spPr>
        <p:txBody>
          <a:bodyPr/>
          <a:lstStyle/>
          <a:p>
            <a:r>
              <a:rPr lang="en-US" dirty="0"/>
              <a:t>TAYLOR SERIES METHODS</a:t>
            </a:r>
          </a:p>
        </p:txBody>
      </p:sp>
      <p:sp>
        <p:nvSpPr>
          <p:cNvPr id="12" name="Subtitle 2">
            <a:extLst>
              <a:ext uri="{FF2B5EF4-FFF2-40B4-BE49-F238E27FC236}">
                <a16:creationId xmlns:a16="http://schemas.microsoft.com/office/drawing/2014/main" id="{FDF47E9E-D28A-4089-8DFE-9365F2C07928}"/>
              </a:ext>
            </a:extLst>
          </p:cNvPr>
          <p:cNvSpPr txBox="1">
            <a:spLocks/>
          </p:cNvSpPr>
          <p:nvPr/>
        </p:nvSpPr>
        <p:spPr>
          <a:xfrm>
            <a:off x="267243" y="4975760"/>
            <a:ext cx="4138502" cy="1160831"/>
          </a:xfrm>
          <a:prstGeom prst="rect">
            <a:avLst/>
          </a:prstGeom>
          <a:solidFill>
            <a:schemeClr val="accent4">
              <a:lumMod val="50000"/>
            </a:schemeClr>
          </a:solidFill>
          <a:ln>
            <a:solidFill>
              <a:schemeClr val="accent3"/>
            </a:solidFill>
          </a:ln>
        </p:spPr>
        <p:txBody>
          <a:bodyPr vert="horz" lIns="91440" tIns="45720" rIns="91440" bIns="45720" rtlCol="0" anchor="b"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900" b="0" kern="1200" cap="all" spc="100" baseline="0">
                <a:solidFill>
                  <a:schemeClr val="accent2"/>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900" b="1"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600" b="1" kern="1200" baseline="0">
                <a:solidFill>
                  <a:schemeClr val="tx1"/>
                </a:solidFill>
                <a:latin typeface="+mn-lt"/>
                <a:ea typeface="+mn-ea"/>
                <a:cs typeface="+mn-cs"/>
              </a:defRPr>
            </a:lvl9pPr>
          </a:lstStyle>
          <a:p>
            <a:r>
              <a:rPr lang="en-US" sz="1800" cap="none" dirty="0">
                <a:solidFill>
                  <a:schemeClr val="accent3">
                    <a:lumMod val="20000"/>
                    <a:lumOff val="80000"/>
                  </a:schemeClr>
                </a:solidFill>
              </a:rPr>
              <a:t>Taylor series methods  evaluate the higher order derivatives of x at </a:t>
            </a:r>
            <a:r>
              <a:rPr lang="en-US" altLang="en-US" sz="1800" cap="none" dirty="0">
                <a:solidFill>
                  <a:schemeClr val="accent3">
                    <a:lumMod val="20000"/>
                    <a:lumOff val="80000"/>
                  </a:schemeClr>
                </a:solidFill>
              </a:rPr>
              <a:t>t</a:t>
            </a:r>
            <a:r>
              <a:rPr lang="en-US" altLang="en-US" sz="1800" cap="none" baseline="-25000" dirty="0">
                <a:solidFill>
                  <a:schemeClr val="accent3">
                    <a:lumMod val="20000"/>
                    <a:lumOff val="80000"/>
                  </a:schemeClr>
                </a:solidFill>
              </a:rPr>
              <a:t>0  </a:t>
            </a:r>
            <a:r>
              <a:rPr lang="en-US" sz="1800" cap="none" dirty="0">
                <a:solidFill>
                  <a:schemeClr val="accent3">
                    <a:lumMod val="20000"/>
                    <a:lumOff val="80000"/>
                  </a:schemeClr>
                </a:solidFill>
              </a:rPr>
              <a:t>in order to obtain a higher order solution</a:t>
            </a:r>
          </a:p>
        </p:txBody>
      </p:sp>
      <p:pic>
        <p:nvPicPr>
          <p:cNvPr id="13" name="Picture 12">
            <a:extLst>
              <a:ext uri="{FF2B5EF4-FFF2-40B4-BE49-F238E27FC236}">
                <a16:creationId xmlns:a16="http://schemas.microsoft.com/office/drawing/2014/main" id="{5F332BA6-D572-41A8-B546-351C62F98E5F}"/>
              </a:ext>
            </a:extLst>
          </p:cNvPr>
          <p:cNvPicPr>
            <a:picLocks noChangeAspect="1"/>
          </p:cNvPicPr>
          <p:nvPr/>
        </p:nvPicPr>
        <p:blipFill>
          <a:blip r:embed="rId5"/>
          <a:stretch>
            <a:fillRect/>
          </a:stretch>
        </p:blipFill>
        <p:spPr>
          <a:xfrm>
            <a:off x="119608" y="1205464"/>
            <a:ext cx="4559798" cy="3375931"/>
          </a:xfrm>
          <a:prstGeom prst="rect">
            <a:avLst/>
          </a:prstGeom>
        </p:spPr>
      </p:pic>
      <p:cxnSp>
        <p:nvCxnSpPr>
          <p:cNvPr id="14" name="Straight Arrow Connector 13">
            <a:extLst>
              <a:ext uri="{FF2B5EF4-FFF2-40B4-BE49-F238E27FC236}">
                <a16:creationId xmlns:a16="http://schemas.microsoft.com/office/drawing/2014/main" id="{8079F839-1F00-4958-B908-071106183FE0}"/>
              </a:ext>
            </a:extLst>
          </p:cNvPr>
          <p:cNvCxnSpPr>
            <a:cxnSpLocks/>
          </p:cNvCxnSpPr>
          <p:nvPr/>
        </p:nvCxnSpPr>
        <p:spPr>
          <a:xfrm flipV="1">
            <a:off x="3079298" y="4060399"/>
            <a:ext cx="0" cy="104199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D94936CC-63AD-499C-AEA9-C3550B6A7B2F}"/>
              </a:ext>
            </a:extLst>
          </p:cNvPr>
          <p:cNvSpPr txBox="1">
            <a:spLocks/>
          </p:cNvSpPr>
          <p:nvPr/>
        </p:nvSpPr>
        <p:spPr>
          <a:xfrm>
            <a:off x="6985688" y="3935196"/>
            <a:ext cx="5154082" cy="1443598"/>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cap="none" dirty="0"/>
          </a:p>
        </p:txBody>
      </p:sp>
      <p:cxnSp>
        <p:nvCxnSpPr>
          <p:cNvPr id="20" name="Straight Arrow Connector 19">
            <a:extLst>
              <a:ext uri="{FF2B5EF4-FFF2-40B4-BE49-F238E27FC236}">
                <a16:creationId xmlns:a16="http://schemas.microsoft.com/office/drawing/2014/main" id="{BBC64C09-B68A-498F-A4A8-FA749EC3242D}"/>
              </a:ext>
            </a:extLst>
          </p:cNvPr>
          <p:cNvCxnSpPr>
            <a:cxnSpLocks/>
          </p:cNvCxnSpPr>
          <p:nvPr/>
        </p:nvCxnSpPr>
        <p:spPr>
          <a:xfrm flipH="1" flipV="1">
            <a:off x="4453245" y="3429000"/>
            <a:ext cx="2683734" cy="91616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5">
            <a:extLst>
              <a:ext uri="{FF2B5EF4-FFF2-40B4-BE49-F238E27FC236}">
                <a16:creationId xmlns:a16="http://schemas.microsoft.com/office/drawing/2014/main" id="{79635C7D-E824-4108-8779-0D92ABB8923E}"/>
              </a:ext>
            </a:extLst>
          </p:cNvPr>
          <p:cNvSpPr txBox="1">
            <a:spLocks/>
          </p:cNvSpPr>
          <p:nvPr/>
        </p:nvSpPr>
        <p:spPr>
          <a:xfrm>
            <a:off x="8914701" y="2088211"/>
            <a:ext cx="3225069" cy="1669186"/>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600" cap="none" dirty="0"/>
              <a:t>Understand what a Taylor Series method is and how to use it to integrate an ordinary differential equations</a:t>
            </a:r>
            <a:endParaRPr lang="en-US" sz="1600" dirty="0"/>
          </a:p>
        </p:txBody>
      </p:sp>
      <p:sp>
        <p:nvSpPr>
          <p:cNvPr id="26" name="Rectangle 25">
            <a:extLst>
              <a:ext uri="{FF2B5EF4-FFF2-40B4-BE49-F238E27FC236}">
                <a16:creationId xmlns:a16="http://schemas.microsoft.com/office/drawing/2014/main" id="{DEC4F959-9752-4BD7-BCFC-D390696FD288}"/>
              </a:ext>
            </a:extLst>
          </p:cNvPr>
          <p:cNvSpPr/>
          <p:nvPr/>
        </p:nvSpPr>
        <p:spPr>
          <a:xfrm>
            <a:off x="7193269" y="3981231"/>
            <a:ext cx="4731488" cy="1200329"/>
          </a:xfrm>
          <a:prstGeom prst="rect">
            <a:avLst/>
          </a:prstGeom>
        </p:spPr>
        <p:txBody>
          <a:bodyPr wrap="square">
            <a:spAutoFit/>
          </a:bodyPr>
          <a:lstStyle/>
          <a:p>
            <a:r>
              <a:rPr lang="en-US" dirty="0"/>
              <a:t>Euler’s Method</a:t>
            </a:r>
          </a:p>
          <a:p>
            <a:r>
              <a:rPr lang="en-US" dirty="0"/>
              <a:t>Understand how to take a couple of steps for a  particular, simple initial value problem </a:t>
            </a:r>
          </a:p>
        </p:txBody>
      </p:sp>
      <p:pic>
        <p:nvPicPr>
          <p:cNvPr id="8" name="Audio 7">
            <a:hlinkClick r:id="" action="ppaction://media"/>
            <a:extLst>
              <a:ext uri="{FF2B5EF4-FFF2-40B4-BE49-F238E27FC236}">
                <a16:creationId xmlns:a16="http://schemas.microsoft.com/office/drawing/2014/main" id="{53170A2C-46EF-460D-89C4-63AD46E6F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728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097D498-8494-4F6D-B8A9-1A485AC2F1AD}"/>
              </a:ext>
            </a:extLst>
          </p:cNvPr>
          <p:cNvPicPr>
            <a:picLocks noGrp="1" noChangeAspect="1"/>
          </p:cNvPicPr>
          <p:nvPr>
            <p:ph sz="half" idx="2"/>
          </p:nvPr>
        </p:nvPicPr>
        <p:blipFill>
          <a:blip r:embed="rId5"/>
          <a:stretch>
            <a:fillRect/>
          </a:stretch>
        </p:blipFill>
        <p:spPr>
          <a:xfrm>
            <a:off x="6879636" y="2019782"/>
            <a:ext cx="5010984" cy="3502576"/>
          </a:xfrm>
          <a:prstGeom prst="rect">
            <a:avLst/>
          </a:prstGeom>
        </p:spPr>
      </p:pic>
      <p:sp>
        <p:nvSpPr>
          <p:cNvPr id="3" name="Rectangle 2">
            <a:extLst>
              <a:ext uri="{FF2B5EF4-FFF2-40B4-BE49-F238E27FC236}">
                <a16:creationId xmlns:a16="http://schemas.microsoft.com/office/drawing/2014/main" id="{4D80FE5E-25D1-47C5-A4BA-12723F0BD7C8}"/>
              </a:ext>
            </a:extLst>
          </p:cNvPr>
          <p:cNvSpPr/>
          <p:nvPr/>
        </p:nvSpPr>
        <p:spPr>
          <a:xfrm>
            <a:off x="301380" y="2048902"/>
            <a:ext cx="4636402" cy="3502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75708F8-1684-4368-AE7E-A706A1C5A77C}"/>
              </a:ext>
            </a:extLst>
          </p:cNvPr>
          <p:cNvSpPr>
            <a:spLocks noGrp="1"/>
          </p:cNvSpPr>
          <p:nvPr>
            <p:ph sz="quarter" idx="4"/>
          </p:nvPr>
        </p:nvSpPr>
        <p:spPr>
          <a:xfrm>
            <a:off x="492839" y="2752989"/>
            <a:ext cx="4253484" cy="2596776"/>
          </a:xfrm>
        </p:spPr>
        <p:txBody>
          <a:bodyPr>
            <a:normAutofit fontScale="85000" lnSpcReduction="10000"/>
          </a:bodyPr>
          <a:lstStyle/>
          <a:p>
            <a:pPr marL="0" indent="0">
              <a:buNone/>
            </a:pPr>
            <a:r>
              <a:rPr lang="en-US" dirty="0"/>
              <a:t>Know how to solve the equations of condition for a third-order three-stage method.   See the following for hints:</a:t>
            </a:r>
          </a:p>
          <a:p>
            <a:pPr marL="0" indent="0">
              <a:buNone/>
            </a:pPr>
            <a:r>
              <a:rPr lang="fi-FI" dirty="0">
                <a:solidFill>
                  <a:schemeClr val="accent3">
                    <a:lumMod val="75000"/>
                  </a:schemeClr>
                </a:solidFill>
                <a:hlinkClick r:id="rId6">
                  <a:extLst>
                    <a:ext uri="{A12FA001-AC4F-418D-AE19-62706E023703}">
                      <ahyp:hlinkClr xmlns:ahyp="http://schemas.microsoft.com/office/drawing/2018/hyperlinkcolor" val="tx"/>
                    </a:ext>
                  </a:extLst>
                </a:hlinkClick>
              </a:rPr>
              <a:t>Information on Runge Kutta methods</a:t>
            </a:r>
            <a:endParaRPr lang="fi-FI" dirty="0">
              <a:solidFill>
                <a:schemeClr val="accent3">
                  <a:lumMod val="75000"/>
                </a:schemeClr>
              </a:solidFill>
            </a:endParaRPr>
          </a:p>
          <a:p>
            <a:pPr marL="0" indent="0">
              <a:buNone/>
            </a:pPr>
            <a:r>
              <a:rPr lang="en-US" dirty="0"/>
              <a:t>Also be able to take a couple of steps for a particular, simple initial value problem with  a given ordinary differential equation and a given initial value.</a:t>
            </a:r>
          </a:p>
        </p:txBody>
      </p:sp>
      <p:sp>
        <p:nvSpPr>
          <p:cNvPr id="6" name="Title 5">
            <a:extLst>
              <a:ext uri="{FF2B5EF4-FFF2-40B4-BE49-F238E27FC236}">
                <a16:creationId xmlns:a16="http://schemas.microsoft.com/office/drawing/2014/main" id="{E2A98C40-9B41-4DC9-ADF9-0F796FD26EE4}"/>
              </a:ext>
            </a:extLst>
          </p:cNvPr>
          <p:cNvSpPr>
            <a:spLocks noGrp="1"/>
          </p:cNvSpPr>
          <p:nvPr>
            <p:ph type="title"/>
          </p:nvPr>
        </p:nvSpPr>
        <p:spPr>
          <a:xfrm>
            <a:off x="2231136" y="730206"/>
            <a:ext cx="7729728" cy="1188720"/>
          </a:xfrm>
        </p:spPr>
        <p:txBody>
          <a:bodyPr/>
          <a:lstStyle/>
          <a:p>
            <a:r>
              <a:rPr lang="en-US" dirty="0"/>
              <a:t>Third Order Runge-Kutta</a:t>
            </a:r>
          </a:p>
        </p:txBody>
      </p:sp>
      <p:sp>
        <p:nvSpPr>
          <p:cNvPr id="2" name="Text Placeholder 1">
            <a:extLst>
              <a:ext uri="{FF2B5EF4-FFF2-40B4-BE49-F238E27FC236}">
                <a16:creationId xmlns:a16="http://schemas.microsoft.com/office/drawing/2014/main" id="{17F7A8A3-83EA-414B-9DF2-B33468B19F95}"/>
              </a:ext>
            </a:extLst>
          </p:cNvPr>
          <p:cNvSpPr>
            <a:spLocks noGrp="1"/>
          </p:cNvSpPr>
          <p:nvPr>
            <p:ph type="body" idx="1"/>
          </p:nvPr>
        </p:nvSpPr>
        <p:spPr>
          <a:xfrm>
            <a:off x="492839" y="1908027"/>
            <a:ext cx="4270248" cy="704087"/>
          </a:xfrm>
        </p:spPr>
        <p:txBody>
          <a:bodyPr/>
          <a:lstStyle/>
          <a:p>
            <a:r>
              <a:rPr lang="en-US" dirty="0">
                <a:solidFill>
                  <a:schemeClr val="tx1"/>
                </a:solidFill>
              </a:rPr>
              <a:t>The equations of Condition</a:t>
            </a:r>
          </a:p>
        </p:txBody>
      </p:sp>
      <p:pic>
        <p:nvPicPr>
          <p:cNvPr id="5" name="Audio 4">
            <a:hlinkClick r:id="" action="ppaction://media"/>
            <a:extLst>
              <a:ext uri="{FF2B5EF4-FFF2-40B4-BE49-F238E27FC236}">
                <a16:creationId xmlns:a16="http://schemas.microsoft.com/office/drawing/2014/main" id="{0070E568-9E8B-4BB7-9DA8-275A99D865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939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F7A8A3-83EA-414B-9DF2-B33468B19F95}"/>
              </a:ext>
            </a:extLst>
          </p:cNvPr>
          <p:cNvSpPr>
            <a:spLocks noGrp="1"/>
          </p:cNvSpPr>
          <p:nvPr>
            <p:ph type="body" idx="1"/>
          </p:nvPr>
        </p:nvSpPr>
        <p:spPr>
          <a:xfrm>
            <a:off x="1308338" y="1805590"/>
            <a:ext cx="4270248" cy="704087"/>
          </a:xfrm>
        </p:spPr>
        <p:txBody>
          <a:bodyPr/>
          <a:lstStyle/>
          <a:p>
            <a:r>
              <a:rPr lang="en-US" dirty="0"/>
              <a:t>The equations of Condition</a:t>
            </a:r>
          </a:p>
        </p:txBody>
      </p:sp>
      <p:sp>
        <p:nvSpPr>
          <p:cNvPr id="4" name="Content Placeholder 3">
            <a:extLst>
              <a:ext uri="{FF2B5EF4-FFF2-40B4-BE49-F238E27FC236}">
                <a16:creationId xmlns:a16="http://schemas.microsoft.com/office/drawing/2014/main" id="{A75708F8-1684-4368-AE7E-A706A1C5A77C}"/>
              </a:ext>
            </a:extLst>
          </p:cNvPr>
          <p:cNvSpPr>
            <a:spLocks noGrp="1"/>
          </p:cNvSpPr>
          <p:nvPr>
            <p:ph sz="half" idx="2"/>
          </p:nvPr>
        </p:nvSpPr>
        <p:spPr>
          <a:xfrm>
            <a:off x="7132937" y="4788615"/>
            <a:ext cx="4253484" cy="1069236"/>
          </a:xfrm>
        </p:spPr>
        <p:txBody>
          <a:bodyPr>
            <a:normAutofit fontScale="92500" lnSpcReduction="20000"/>
          </a:bodyPr>
          <a:lstStyle/>
          <a:p>
            <a:pPr marL="0" indent="0">
              <a:buNone/>
            </a:pPr>
            <a:r>
              <a:rPr lang="en-US" dirty="0"/>
              <a:t>Be able to explain how easy or difficult it is to solve the nonlinear algebraic  equations  of condition for Runge-Kutta.</a:t>
            </a:r>
          </a:p>
        </p:txBody>
      </p:sp>
      <p:sp>
        <p:nvSpPr>
          <p:cNvPr id="27" name="Slide Number Placeholder 2">
            <a:extLst>
              <a:ext uri="{FF2B5EF4-FFF2-40B4-BE49-F238E27FC236}">
                <a16:creationId xmlns:a16="http://schemas.microsoft.com/office/drawing/2014/main" id="{44FD0B1F-6A40-43E2-8F73-E0BA0F4009E8}"/>
              </a:ext>
            </a:extLst>
          </p:cNvPr>
          <p:cNvSpPr>
            <a:spLocks noGrp="1"/>
          </p:cNvSpPr>
          <p:nvPr>
            <p:ph type="sldNum" sz="quarter" idx="12"/>
          </p:nvPr>
        </p:nvSpPr>
        <p:spPr>
          <a:xfrm>
            <a:off x="6554742" y="9258503"/>
            <a:ext cx="371826" cy="119294"/>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8F9698-1890-453D-B2E0-6E2FA889723C}" type="slidenum">
              <a:rPr lang="en-US" altLang="en-US">
                <a:solidFill>
                  <a:srgbClr val="4471A6"/>
                </a:solidFill>
                <a:latin typeface="Franklin Gothic Book" panose="020B0503020102020204" pitchFamily="34" charset="0"/>
              </a:rPr>
              <a:pPr eaLnBrk="1" hangingPunct="1"/>
              <a:t>6</a:t>
            </a:fld>
            <a:endParaRPr lang="en-US" altLang="en-US">
              <a:solidFill>
                <a:srgbClr val="4471A6"/>
              </a:solidFill>
              <a:latin typeface="Franklin Gothic Book" panose="020B0503020102020204" pitchFamily="34" charset="0"/>
            </a:endParaRPr>
          </a:p>
        </p:txBody>
      </p:sp>
      <p:sp>
        <p:nvSpPr>
          <p:cNvPr id="6" name="Title 5">
            <a:extLst>
              <a:ext uri="{FF2B5EF4-FFF2-40B4-BE49-F238E27FC236}">
                <a16:creationId xmlns:a16="http://schemas.microsoft.com/office/drawing/2014/main" id="{E2A98C40-9B41-4DC9-ADF9-0F796FD26EE4}"/>
              </a:ext>
            </a:extLst>
          </p:cNvPr>
          <p:cNvSpPr>
            <a:spLocks noGrp="1"/>
          </p:cNvSpPr>
          <p:nvPr>
            <p:ph type="title"/>
          </p:nvPr>
        </p:nvSpPr>
        <p:spPr>
          <a:xfrm>
            <a:off x="1943135" y="751471"/>
            <a:ext cx="8305729" cy="1188720"/>
          </a:xfrm>
        </p:spPr>
        <p:txBody>
          <a:bodyPr/>
          <a:lstStyle/>
          <a:p>
            <a:r>
              <a:rPr lang="en-US" dirty="0"/>
              <a:t>higher Order Runge-Kutta methods</a:t>
            </a:r>
          </a:p>
        </p:txBody>
      </p:sp>
      <p:graphicFrame>
        <p:nvGraphicFramePr>
          <p:cNvPr id="28" name="Group 556">
            <a:extLst>
              <a:ext uri="{FF2B5EF4-FFF2-40B4-BE49-F238E27FC236}">
                <a16:creationId xmlns:a16="http://schemas.microsoft.com/office/drawing/2014/main" id="{57CDEDF6-1B4F-47EE-8AB6-F75A5754F59A}"/>
              </a:ext>
            </a:extLst>
          </p:cNvPr>
          <p:cNvGraphicFramePr>
            <a:graphicFrameLocks noGrp="1"/>
          </p:cNvGraphicFramePr>
          <p:nvPr>
            <p:extLst>
              <p:ext uri="{D42A27DB-BD31-4B8C-83A1-F6EECF244321}">
                <p14:modId xmlns:p14="http://schemas.microsoft.com/office/powerpoint/2010/main" val="4203068331"/>
              </p:ext>
            </p:extLst>
          </p:nvPr>
        </p:nvGraphicFramePr>
        <p:xfrm>
          <a:off x="1165822" y="2547412"/>
          <a:ext cx="4555280" cy="3842192"/>
        </p:xfrm>
        <a:graphic>
          <a:graphicData uri="http://schemas.openxmlformats.org/drawingml/2006/table">
            <a:tbl>
              <a:tblPr/>
              <a:tblGrid>
                <a:gridCol w="762573">
                  <a:extLst>
                    <a:ext uri="{9D8B030D-6E8A-4147-A177-3AD203B41FA5}">
                      <a16:colId xmlns:a16="http://schemas.microsoft.com/office/drawing/2014/main" val="20000"/>
                    </a:ext>
                  </a:extLst>
                </a:gridCol>
                <a:gridCol w="1144419">
                  <a:extLst>
                    <a:ext uri="{9D8B030D-6E8A-4147-A177-3AD203B41FA5}">
                      <a16:colId xmlns:a16="http://schemas.microsoft.com/office/drawing/2014/main" val="20001"/>
                    </a:ext>
                  </a:extLst>
                </a:gridCol>
                <a:gridCol w="1238480">
                  <a:extLst>
                    <a:ext uri="{9D8B030D-6E8A-4147-A177-3AD203B41FA5}">
                      <a16:colId xmlns:a16="http://schemas.microsoft.com/office/drawing/2014/main" val="20002"/>
                    </a:ext>
                  </a:extLst>
                </a:gridCol>
                <a:gridCol w="572210">
                  <a:extLst>
                    <a:ext uri="{9D8B030D-6E8A-4147-A177-3AD203B41FA5}">
                      <a16:colId xmlns:a16="http://schemas.microsoft.com/office/drawing/2014/main" val="20003"/>
                    </a:ext>
                  </a:extLst>
                </a:gridCol>
                <a:gridCol w="837598">
                  <a:extLst>
                    <a:ext uri="{9D8B030D-6E8A-4147-A177-3AD203B41FA5}">
                      <a16:colId xmlns:a16="http://schemas.microsoft.com/office/drawing/2014/main" val="20004"/>
                    </a:ext>
                  </a:extLst>
                </a:gridCol>
              </a:tblGrid>
              <a:tr h="6136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cs typeface="Times New Roman" pitchFamily="18" charset="0"/>
                        </a:rPr>
                        <a:t> The order of the formula  m</a:t>
                      </a:r>
                      <a:endParaRPr kumimoji="0" lang="en-US" sz="800" b="0" i="0" u="none" strike="noStrike" cap="none" normalizeH="0" baseline="0" dirty="0">
                        <a:ln>
                          <a:noFill/>
                        </a:ln>
                        <a:solidFill>
                          <a:schemeClr val="tx1"/>
                        </a:solidFill>
                        <a:effectLst/>
                        <a:latin typeface="Times New Roman" pitchFamily="18" charset="0"/>
                      </a:endParaRPr>
                    </a:p>
                  </a:txBody>
                  <a:tcPr marL="64500" marR="64500" marT="32249" marB="322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rPr>
                        <a:t>The number of new equations of order m</a:t>
                      </a:r>
                    </a:p>
                  </a:txBody>
                  <a:tcPr marL="64500" marR="64500" marT="32249" marB="322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rPr>
                        <a:t>The total number of equations for order m</a:t>
                      </a:r>
                    </a:p>
                  </a:txBody>
                  <a:tcPr marL="64500" marR="64500" marT="32249" marB="322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cs typeface="Times New Roman" pitchFamily="18" charset="0"/>
                        </a:rPr>
                        <a:t>Number of stages  n</a:t>
                      </a:r>
                      <a:endParaRPr kumimoji="0" lang="en-US" sz="800" b="0" i="0" u="none" strike="noStrike" cap="none" normalizeH="0" baseline="0" dirty="0">
                        <a:ln>
                          <a:noFill/>
                        </a:ln>
                        <a:solidFill>
                          <a:schemeClr val="tx1"/>
                        </a:solidFill>
                        <a:effectLst/>
                        <a:latin typeface="Times New Roman" pitchFamily="18" charset="0"/>
                      </a:endParaRPr>
                    </a:p>
                  </a:txBody>
                  <a:tcPr marL="64500" marR="64500" marT="32249" marB="322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cs typeface="Times New Roman" pitchFamily="18" charset="0"/>
                        </a:rPr>
                        <a:t>The number of unknowns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cs typeface="Times New Roman" pitchFamily="18" charset="0"/>
                        </a:rPr>
                        <a:t>n (n+1)/2</a:t>
                      </a:r>
                      <a:endParaRPr kumimoji="0" lang="en-US" sz="800" b="0" i="0" u="none" strike="noStrike" cap="none" normalizeH="0" baseline="0" dirty="0">
                        <a:ln>
                          <a:noFill/>
                        </a:ln>
                        <a:solidFill>
                          <a:schemeClr val="tx1"/>
                        </a:solidFill>
                        <a:effectLst/>
                        <a:latin typeface="Times New Roman" pitchFamily="18" charset="0"/>
                      </a:endParaRPr>
                    </a:p>
                  </a:txBody>
                  <a:tcPr marL="64500" marR="64500" marT="32249" marB="3224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8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8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8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8</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10</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9</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20</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28</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08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48</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85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9</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8</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115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200</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66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9</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286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486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120</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10</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719</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1205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153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800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1842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3047</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12</a:t>
                      </a:r>
                      <a:endParaRPr kumimoji="0" lang="en-US" sz="8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4766</a:t>
                      </a:r>
                      <a:endParaRPr kumimoji="0" lang="en-US" sz="8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7813</a:t>
                      </a:r>
                      <a:endParaRPr kumimoji="0" lang="en-US" sz="8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25</a:t>
                      </a:r>
                      <a:endParaRPr kumimoji="0" lang="en-US" sz="8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325</a:t>
                      </a:r>
                      <a:endParaRPr kumimoji="0" lang="en-US" sz="8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09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12486</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20299</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08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14</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32973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53272</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35 </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630 </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244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15</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87811</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cs typeface="Times New Roman" pitchFamily="18" charset="0"/>
                        </a:rPr>
                        <a:t>141083</a:t>
                      </a: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dirty="0">
                        <a:ln>
                          <a:noFill/>
                        </a:ln>
                        <a:solidFill>
                          <a:schemeClr val="tx1"/>
                        </a:solidFill>
                        <a:effectLst/>
                        <a:latin typeface="Arial" charset="0"/>
                      </a:endParaRPr>
                    </a:p>
                  </a:txBody>
                  <a:tcPr marL="64500" marR="64500" marT="32249" marB="3224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8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bl>
          </a:graphicData>
        </a:graphic>
      </p:graphicFrame>
      <p:grpSp>
        <p:nvGrpSpPr>
          <p:cNvPr id="3" name="Group 2">
            <a:extLst>
              <a:ext uri="{FF2B5EF4-FFF2-40B4-BE49-F238E27FC236}">
                <a16:creationId xmlns:a16="http://schemas.microsoft.com/office/drawing/2014/main" id="{C97848C8-0167-4A18-BD41-1455EA5E6182}"/>
              </a:ext>
            </a:extLst>
          </p:cNvPr>
          <p:cNvGrpSpPr/>
          <p:nvPr/>
        </p:nvGrpSpPr>
        <p:grpSpPr>
          <a:xfrm>
            <a:off x="7166461" y="3079165"/>
            <a:ext cx="4253484" cy="2778686"/>
            <a:chOff x="6623897" y="1940191"/>
            <a:chExt cx="4253484" cy="2778686"/>
          </a:xfrm>
        </p:grpSpPr>
        <p:sp>
          <p:nvSpPr>
            <p:cNvPr id="29" name="Rectangle 28">
              <a:extLst>
                <a:ext uri="{FF2B5EF4-FFF2-40B4-BE49-F238E27FC236}">
                  <a16:creationId xmlns:a16="http://schemas.microsoft.com/office/drawing/2014/main" id="{5399F9C4-E8A9-4C43-9B05-E09896B156E7}"/>
                </a:ext>
              </a:extLst>
            </p:cNvPr>
            <p:cNvSpPr/>
            <p:nvPr/>
          </p:nvSpPr>
          <p:spPr>
            <a:xfrm>
              <a:off x="6623897" y="1940191"/>
              <a:ext cx="4253484" cy="277868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9">
              <a:extLst>
                <a:ext uri="{FF2B5EF4-FFF2-40B4-BE49-F238E27FC236}">
                  <a16:creationId xmlns:a16="http://schemas.microsoft.com/office/drawing/2014/main" id="{0CD94F6E-7CBD-47B4-969E-397DD798F2DC}"/>
                </a:ext>
              </a:extLst>
            </p:cNvPr>
            <p:cNvGrpSpPr>
              <a:grpSpLocks/>
            </p:cNvGrpSpPr>
            <p:nvPr/>
          </p:nvGrpSpPr>
          <p:grpSpPr bwMode="auto">
            <a:xfrm>
              <a:off x="6740655" y="2460299"/>
              <a:ext cx="4114800" cy="2133600"/>
              <a:chOff x="1828800" y="2238375"/>
              <a:chExt cx="5303838" cy="3486150"/>
            </a:xfrm>
          </p:grpSpPr>
          <p:sp>
            <p:nvSpPr>
              <p:cNvPr id="31" name="Line 4">
                <a:extLst>
                  <a:ext uri="{FF2B5EF4-FFF2-40B4-BE49-F238E27FC236}">
                    <a16:creationId xmlns:a16="http://schemas.microsoft.com/office/drawing/2014/main" id="{E3A0EE46-42D6-4C49-A32F-536244DEC78F}"/>
                  </a:ext>
                </a:extLst>
              </p:cNvPr>
              <p:cNvSpPr>
                <a:spLocks noChangeShapeType="1"/>
              </p:cNvSpPr>
              <p:nvPr/>
            </p:nvSpPr>
            <p:spPr bwMode="auto">
              <a:xfrm>
                <a:off x="2533650" y="2379663"/>
                <a:ext cx="0" cy="1541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5">
                <a:extLst>
                  <a:ext uri="{FF2B5EF4-FFF2-40B4-BE49-F238E27FC236}">
                    <a16:creationId xmlns:a16="http://schemas.microsoft.com/office/drawing/2014/main" id="{A3E5F6F8-83A3-4545-B92A-F9CDAB3A1108}"/>
                  </a:ext>
                </a:extLst>
              </p:cNvPr>
              <p:cNvSpPr>
                <a:spLocks noChangeShapeType="1"/>
              </p:cNvSpPr>
              <p:nvPr/>
            </p:nvSpPr>
            <p:spPr bwMode="auto">
              <a:xfrm>
                <a:off x="2973388" y="2297113"/>
                <a:ext cx="0" cy="1631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6">
                <a:extLst>
                  <a:ext uri="{FF2B5EF4-FFF2-40B4-BE49-F238E27FC236}">
                    <a16:creationId xmlns:a16="http://schemas.microsoft.com/office/drawing/2014/main" id="{114E48BF-7821-42FF-AB1B-4B459F5603A8}"/>
                  </a:ext>
                </a:extLst>
              </p:cNvPr>
              <p:cNvSpPr>
                <a:spLocks noChangeShapeType="1"/>
              </p:cNvSpPr>
              <p:nvPr/>
            </p:nvSpPr>
            <p:spPr bwMode="auto">
              <a:xfrm>
                <a:off x="3584575" y="2397125"/>
                <a:ext cx="0" cy="153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7">
                <a:extLst>
                  <a:ext uri="{FF2B5EF4-FFF2-40B4-BE49-F238E27FC236}">
                    <a16:creationId xmlns:a16="http://schemas.microsoft.com/office/drawing/2014/main" id="{C82A72E0-0FA4-4DDC-82F9-0991AC41457F}"/>
                  </a:ext>
                </a:extLst>
              </p:cNvPr>
              <p:cNvSpPr>
                <a:spLocks noChangeShapeType="1"/>
              </p:cNvSpPr>
              <p:nvPr/>
            </p:nvSpPr>
            <p:spPr bwMode="auto">
              <a:xfrm>
                <a:off x="4322763" y="2681288"/>
                <a:ext cx="0" cy="1252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8">
                <a:extLst>
                  <a:ext uri="{FF2B5EF4-FFF2-40B4-BE49-F238E27FC236}">
                    <a16:creationId xmlns:a16="http://schemas.microsoft.com/office/drawing/2014/main" id="{010A553D-7B19-4BC4-998E-8B0F77C62DFB}"/>
                  </a:ext>
                </a:extLst>
              </p:cNvPr>
              <p:cNvSpPr>
                <a:spLocks noChangeShapeType="1"/>
              </p:cNvSpPr>
              <p:nvPr/>
            </p:nvSpPr>
            <p:spPr bwMode="auto">
              <a:xfrm>
                <a:off x="5075238" y="2976563"/>
                <a:ext cx="0" cy="966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9">
                <a:extLst>
                  <a:ext uri="{FF2B5EF4-FFF2-40B4-BE49-F238E27FC236}">
                    <a16:creationId xmlns:a16="http://schemas.microsoft.com/office/drawing/2014/main" id="{A24DE872-186B-4320-85A4-4B815C6D3F24}"/>
                  </a:ext>
                </a:extLst>
              </p:cNvPr>
              <p:cNvSpPr>
                <a:spLocks noChangeShapeType="1"/>
              </p:cNvSpPr>
              <p:nvPr/>
            </p:nvSpPr>
            <p:spPr bwMode="auto">
              <a:xfrm>
                <a:off x="5816600" y="30257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0">
                <a:extLst>
                  <a:ext uri="{FF2B5EF4-FFF2-40B4-BE49-F238E27FC236}">
                    <a16:creationId xmlns:a16="http://schemas.microsoft.com/office/drawing/2014/main" id="{68D8734A-FC85-467B-A550-EA2502B8AF96}"/>
                  </a:ext>
                </a:extLst>
              </p:cNvPr>
              <p:cNvSpPr>
                <a:spLocks noChangeShapeType="1"/>
              </p:cNvSpPr>
              <p:nvPr/>
            </p:nvSpPr>
            <p:spPr bwMode="auto">
              <a:xfrm>
                <a:off x="6296025" y="2865438"/>
                <a:ext cx="0" cy="1082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1">
                <a:extLst>
                  <a:ext uri="{FF2B5EF4-FFF2-40B4-BE49-F238E27FC236}">
                    <a16:creationId xmlns:a16="http://schemas.microsoft.com/office/drawing/2014/main" id="{CF352106-5520-422B-8B3E-CA0218F5CEEC}"/>
                  </a:ext>
                </a:extLst>
              </p:cNvPr>
              <p:cNvSpPr>
                <a:spLocks noChangeShapeType="1"/>
              </p:cNvSpPr>
              <p:nvPr/>
            </p:nvSpPr>
            <p:spPr bwMode="auto">
              <a:xfrm>
                <a:off x="1855788" y="3959225"/>
                <a:ext cx="527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Freeform 12">
                <a:extLst>
                  <a:ext uri="{FF2B5EF4-FFF2-40B4-BE49-F238E27FC236}">
                    <a16:creationId xmlns:a16="http://schemas.microsoft.com/office/drawing/2014/main" id="{19EE7D04-020E-4B66-956E-91B484A69154}"/>
                  </a:ext>
                </a:extLst>
              </p:cNvPr>
              <p:cNvSpPr>
                <a:spLocks/>
              </p:cNvSpPr>
              <p:nvPr/>
            </p:nvSpPr>
            <p:spPr bwMode="auto">
              <a:xfrm>
                <a:off x="1828800" y="2238375"/>
                <a:ext cx="4794250" cy="885825"/>
              </a:xfrm>
              <a:custGeom>
                <a:avLst/>
                <a:gdLst>
                  <a:gd name="T0" fmla="*/ 0 w 3020"/>
                  <a:gd name="T1" fmla="*/ 2147483647 h 558"/>
                  <a:gd name="T2" fmla="*/ 2147483647 w 3020"/>
                  <a:gd name="T3" fmla="*/ 2147483647 h 558"/>
                  <a:gd name="T4" fmla="*/ 2147483647 w 3020"/>
                  <a:gd name="T5" fmla="*/ 2147483647 h 558"/>
                  <a:gd name="T6" fmla="*/ 2147483647 w 3020"/>
                  <a:gd name="T7" fmla="*/ 2147483647 h 558"/>
                  <a:gd name="T8" fmla="*/ 0 60000 65536"/>
                  <a:gd name="T9" fmla="*/ 0 60000 65536"/>
                  <a:gd name="T10" fmla="*/ 0 60000 65536"/>
                  <a:gd name="T11" fmla="*/ 0 60000 65536"/>
                  <a:gd name="T12" fmla="*/ 0 w 3020"/>
                  <a:gd name="T13" fmla="*/ 0 h 558"/>
                  <a:gd name="T14" fmla="*/ 3020 w 3020"/>
                  <a:gd name="T15" fmla="*/ 558 h 558"/>
                </a:gdLst>
                <a:ahLst/>
                <a:cxnLst>
                  <a:cxn ang="T8">
                    <a:pos x="T0" y="T1"/>
                  </a:cxn>
                  <a:cxn ang="T9">
                    <a:pos x="T2" y="T3"/>
                  </a:cxn>
                  <a:cxn ang="T10">
                    <a:pos x="T4" y="T5"/>
                  </a:cxn>
                  <a:cxn ang="T11">
                    <a:pos x="T6" y="T7"/>
                  </a:cxn>
                </a:cxnLst>
                <a:rect l="T12" t="T13" r="T14" b="T15"/>
                <a:pathLst>
                  <a:path w="3020" h="558">
                    <a:moveTo>
                      <a:pt x="0" y="179"/>
                    </a:moveTo>
                    <a:cubicBezTo>
                      <a:pt x="316" y="89"/>
                      <a:pt x="633" y="0"/>
                      <a:pt x="996" y="56"/>
                    </a:cubicBezTo>
                    <a:cubicBezTo>
                      <a:pt x="1359" y="112"/>
                      <a:pt x="1844" y="476"/>
                      <a:pt x="2181" y="517"/>
                    </a:cubicBezTo>
                    <a:cubicBezTo>
                      <a:pt x="2518" y="558"/>
                      <a:pt x="2880" y="339"/>
                      <a:pt x="3020" y="30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Franklin Gothic Book" panose="020B0503020102020204" pitchFamily="34" charset="0"/>
                </a:endParaRPr>
              </a:p>
            </p:txBody>
          </p:sp>
          <p:sp>
            <p:nvSpPr>
              <p:cNvPr id="40" name="Line 14">
                <a:extLst>
                  <a:ext uri="{FF2B5EF4-FFF2-40B4-BE49-F238E27FC236}">
                    <a16:creationId xmlns:a16="http://schemas.microsoft.com/office/drawing/2014/main" id="{732E809E-AB07-4B5D-BDF4-C7E47B5290A8}"/>
                  </a:ext>
                </a:extLst>
              </p:cNvPr>
              <p:cNvSpPr>
                <a:spLocks noChangeShapeType="1"/>
              </p:cNvSpPr>
              <p:nvPr/>
            </p:nvSpPr>
            <p:spPr bwMode="auto">
              <a:xfrm>
                <a:off x="2519363" y="5124450"/>
                <a:ext cx="3800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 name="Text Box 15">
                <a:extLst>
                  <a:ext uri="{FF2B5EF4-FFF2-40B4-BE49-F238E27FC236}">
                    <a16:creationId xmlns:a16="http://schemas.microsoft.com/office/drawing/2014/main" id="{E23F20C1-B425-4996-9C8F-C7E98FA63D6D}"/>
                  </a:ext>
                </a:extLst>
              </p:cNvPr>
              <p:cNvSpPr txBox="1">
                <a:spLocks noChangeArrowheads="1"/>
              </p:cNvSpPr>
              <p:nvPr/>
            </p:nvSpPr>
            <p:spPr bwMode="auto">
              <a:xfrm>
                <a:off x="3498850" y="5267325"/>
                <a:ext cx="2078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Franklin Gothic Book" panose="020B0503020102020204" pitchFamily="34" charset="0"/>
                  </a:rPr>
                  <a:t>h -  the stepsize</a:t>
                </a:r>
              </a:p>
            </p:txBody>
          </p:sp>
          <p:sp>
            <p:nvSpPr>
              <p:cNvPr id="42" name="Text Box 16">
                <a:extLst>
                  <a:ext uri="{FF2B5EF4-FFF2-40B4-BE49-F238E27FC236}">
                    <a16:creationId xmlns:a16="http://schemas.microsoft.com/office/drawing/2014/main" id="{1EB2DA9E-AA61-416E-A457-1E7522057027}"/>
                  </a:ext>
                </a:extLst>
              </p:cNvPr>
              <p:cNvSpPr txBox="1">
                <a:spLocks noChangeArrowheads="1"/>
              </p:cNvSpPr>
              <p:nvPr/>
            </p:nvSpPr>
            <p:spPr bwMode="auto">
              <a:xfrm>
                <a:off x="2325687" y="3981450"/>
                <a:ext cx="350837"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Franklin Gothic Book" panose="020B0503020102020204" pitchFamily="34" charset="0"/>
                  </a:rPr>
                  <a:t>t</a:t>
                </a:r>
                <a:r>
                  <a:rPr lang="en-US" altLang="en-US" sz="2000" baseline="-25000">
                    <a:latin typeface="Franklin Gothic Book" panose="020B0503020102020204" pitchFamily="34" charset="0"/>
                  </a:rPr>
                  <a:t>0</a:t>
                </a:r>
                <a:endParaRPr lang="en-US" altLang="en-US">
                  <a:latin typeface="Franklin Gothic Book" panose="020B0503020102020204" pitchFamily="34" charset="0"/>
                </a:endParaRPr>
              </a:p>
            </p:txBody>
          </p:sp>
          <p:sp>
            <p:nvSpPr>
              <p:cNvPr id="43" name="Text Box 17">
                <a:extLst>
                  <a:ext uri="{FF2B5EF4-FFF2-40B4-BE49-F238E27FC236}">
                    <a16:creationId xmlns:a16="http://schemas.microsoft.com/office/drawing/2014/main" id="{D3953DEE-4033-477D-A340-AB63D38E657A}"/>
                  </a:ext>
                </a:extLst>
              </p:cNvPr>
              <p:cNvSpPr txBox="1">
                <a:spLocks noChangeArrowheads="1"/>
              </p:cNvSpPr>
              <p:nvPr/>
            </p:nvSpPr>
            <p:spPr bwMode="auto">
              <a:xfrm>
                <a:off x="6062663" y="3981450"/>
                <a:ext cx="725487"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Franklin Gothic Book" panose="020B0503020102020204" pitchFamily="34" charset="0"/>
                  </a:rPr>
                  <a:t>t</a:t>
                </a:r>
                <a:r>
                  <a:rPr lang="en-US" altLang="en-US" sz="2000" baseline="-25000">
                    <a:latin typeface="Franklin Gothic Book" panose="020B0503020102020204" pitchFamily="34" charset="0"/>
                  </a:rPr>
                  <a:t>0</a:t>
                </a:r>
                <a:r>
                  <a:rPr lang="en-US" altLang="en-US">
                    <a:latin typeface="Franklin Gothic Book" panose="020B0503020102020204" pitchFamily="34" charset="0"/>
                  </a:rPr>
                  <a:t>+ </a:t>
                </a:r>
                <a:r>
                  <a:rPr lang="en-US" altLang="en-US" sz="2000">
                    <a:latin typeface="Franklin Gothic Book" panose="020B0503020102020204" pitchFamily="34" charset="0"/>
                  </a:rPr>
                  <a:t>h</a:t>
                </a:r>
              </a:p>
            </p:txBody>
          </p:sp>
          <p:sp>
            <p:nvSpPr>
              <p:cNvPr id="44" name="Line 18">
                <a:extLst>
                  <a:ext uri="{FF2B5EF4-FFF2-40B4-BE49-F238E27FC236}">
                    <a16:creationId xmlns:a16="http://schemas.microsoft.com/office/drawing/2014/main" id="{46F8EC49-5855-484F-98B0-E1D49C8DDAF5}"/>
                  </a:ext>
                </a:extLst>
              </p:cNvPr>
              <p:cNvSpPr>
                <a:spLocks noChangeShapeType="1"/>
              </p:cNvSpPr>
              <p:nvPr/>
            </p:nvSpPr>
            <p:spPr bwMode="auto">
              <a:xfrm flipV="1">
                <a:off x="2533650" y="4713288"/>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9">
                <a:extLst>
                  <a:ext uri="{FF2B5EF4-FFF2-40B4-BE49-F238E27FC236}">
                    <a16:creationId xmlns:a16="http://schemas.microsoft.com/office/drawing/2014/main" id="{F71063F9-B7A2-4482-B55D-CB7D062DF468}"/>
                  </a:ext>
                </a:extLst>
              </p:cNvPr>
              <p:cNvSpPr>
                <a:spLocks noChangeShapeType="1"/>
              </p:cNvSpPr>
              <p:nvPr/>
            </p:nvSpPr>
            <p:spPr bwMode="auto">
              <a:xfrm flipV="1">
                <a:off x="6291263" y="4708525"/>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aphicFrame>
        <p:nvGraphicFramePr>
          <p:cNvPr id="24" name="Object 4">
            <a:extLst>
              <a:ext uri="{FF2B5EF4-FFF2-40B4-BE49-F238E27FC236}">
                <a16:creationId xmlns:a16="http://schemas.microsoft.com/office/drawing/2014/main" id="{D6D06655-BB43-4428-B90D-B58EBF3CFA3A}"/>
              </a:ext>
            </a:extLst>
          </p:cNvPr>
          <p:cNvGraphicFramePr>
            <a:graphicFrameLocks noChangeAspect="1"/>
          </p:cNvGraphicFramePr>
          <p:nvPr>
            <p:extLst>
              <p:ext uri="{D42A27DB-BD31-4B8C-83A1-F6EECF244321}">
                <p14:modId xmlns:p14="http://schemas.microsoft.com/office/powerpoint/2010/main" val="4061453764"/>
              </p:ext>
            </p:extLst>
          </p:nvPr>
        </p:nvGraphicFramePr>
        <p:xfrm>
          <a:off x="7755044" y="3121535"/>
          <a:ext cx="330200" cy="457200"/>
        </p:xfrm>
        <a:graphic>
          <a:graphicData uri="http://schemas.openxmlformats.org/presentationml/2006/ole">
            <mc:AlternateContent xmlns:mc="http://schemas.openxmlformats.org/markup-compatibility/2006">
              <mc:Choice xmlns:v="urn:schemas-microsoft-com:vml" Requires="v">
                <p:oleObj spid="_x0000_s1048" name="Equation" r:id="rId6" imgW="164880" imgH="228600" progId="Equation.3">
                  <p:embed/>
                </p:oleObj>
              </mc:Choice>
              <mc:Fallback>
                <p:oleObj name="Equation" r:id="rId6" imgW="164880" imgH="228600" progId="Equation.3">
                  <p:embed/>
                  <p:pic>
                    <p:nvPicPr>
                      <p:cNvPr id="3076" name="Object 4">
                        <a:extLst>
                          <a:ext uri="{FF2B5EF4-FFF2-40B4-BE49-F238E27FC236}">
                            <a16:creationId xmlns:a16="http://schemas.microsoft.com/office/drawing/2014/main" id="{1440C935-EA25-4D18-BC10-54A7DC419E48}"/>
                          </a:ext>
                        </a:extLst>
                      </p:cNvPr>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7755044" y="3121535"/>
                        <a:ext cx="33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 name="Object 5">
            <a:extLst>
              <a:ext uri="{FF2B5EF4-FFF2-40B4-BE49-F238E27FC236}">
                <a16:creationId xmlns:a16="http://schemas.microsoft.com/office/drawing/2014/main" id="{F25F66C4-C13B-4A49-AF18-7DEEB5525692}"/>
              </a:ext>
            </a:extLst>
          </p:cNvPr>
          <p:cNvGraphicFramePr>
            <a:graphicFrameLocks noChangeAspect="1"/>
          </p:cNvGraphicFramePr>
          <p:nvPr>
            <p:extLst>
              <p:ext uri="{D42A27DB-BD31-4B8C-83A1-F6EECF244321}">
                <p14:modId xmlns:p14="http://schemas.microsoft.com/office/powerpoint/2010/main" val="2007112696"/>
              </p:ext>
            </p:extLst>
          </p:nvPr>
        </p:nvGraphicFramePr>
        <p:xfrm>
          <a:off x="10635656" y="3395571"/>
          <a:ext cx="355600" cy="457200"/>
        </p:xfrm>
        <a:graphic>
          <a:graphicData uri="http://schemas.openxmlformats.org/presentationml/2006/ole">
            <mc:AlternateContent xmlns:mc="http://schemas.openxmlformats.org/markup-compatibility/2006">
              <mc:Choice xmlns:v="urn:schemas-microsoft-com:vml" Requires="v">
                <p:oleObj spid="_x0000_s1049" name="Equation" r:id="rId8" imgW="177480" imgH="228600" progId="Equation.3">
                  <p:embed/>
                </p:oleObj>
              </mc:Choice>
              <mc:Fallback>
                <p:oleObj name="Equation" r:id="rId8" imgW="177480" imgH="228600" progId="Equation.3">
                  <p:embed/>
                  <p:pic>
                    <p:nvPicPr>
                      <p:cNvPr id="3077" name="Object 5">
                        <a:extLst>
                          <a:ext uri="{FF2B5EF4-FFF2-40B4-BE49-F238E27FC236}">
                            <a16:creationId xmlns:a16="http://schemas.microsoft.com/office/drawing/2014/main" id="{392974AF-2600-481A-9977-8A5CE664191F}"/>
                          </a:ext>
                        </a:extLst>
                      </p:cNvPr>
                      <p:cNvPicPr>
                        <a:picLocks noChangeAspect="1" noChangeArrowheads="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10635656" y="3395571"/>
                        <a:ext cx="35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a:extLst>
              <a:ext uri="{FF2B5EF4-FFF2-40B4-BE49-F238E27FC236}">
                <a16:creationId xmlns:a16="http://schemas.microsoft.com/office/drawing/2014/main" id="{06108A90-5F29-42BA-B931-D8CF282B43B3}"/>
              </a:ext>
            </a:extLst>
          </p:cNvPr>
          <p:cNvSpPr txBox="1"/>
          <p:nvPr/>
        </p:nvSpPr>
        <p:spPr>
          <a:xfrm>
            <a:off x="7178637" y="1713396"/>
            <a:ext cx="3847541" cy="923330"/>
          </a:xfrm>
          <a:prstGeom prst="rect">
            <a:avLst/>
          </a:prstGeom>
          <a:noFill/>
        </p:spPr>
        <p:txBody>
          <a:bodyPr wrap="square" rtlCol="0">
            <a:spAutoFit/>
          </a:bodyPr>
          <a:lstStyle/>
          <a:p>
            <a:r>
              <a:rPr lang="en-US" dirty="0">
                <a:solidFill>
                  <a:schemeClr val="accent3">
                    <a:lumMod val="20000"/>
                    <a:lumOff val="80000"/>
                  </a:schemeClr>
                </a:solidFill>
              </a:rPr>
              <a:t>Know that solving the equations of  condition for high-order RK methods is extremely difficult</a:t>
            </a:r>
          </a:p>
        </p:txBody>
      </p:sp>
      <p:pic>
        <p:nvPicPr>
          <p:cNvPr id="7" name="Audio 6">
            <a:hlinkClick r:id="" action="ppaction://media"/>
            <a:extLst>
              <a:ext uri="{FF2B5EF4-FFF2-40B4-BE49-F238E27FC236}">
                <a16:creationId xmlns:a16="http://schemas.microsoft.com/office/drawing/2014/main" id="{E9B77739-191B-4B6A-8F33-90946E724A4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420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F7A8A3-83EA-414B-9DF2-B33468B19F95}"/>
              </a:ext>
            </a:extLst>
          </p:cNvPr>
          <p:cNvSpPr>
            <a:spLocks noGrp="1"/>
          </p:cNvSpPr>
          <p:nvPr>
            <p:ph type="body" idx="1"/>
          </p:nvPr>
        </p:nvSpPr>
        <p:spPr>
          <a:xfrm>
            <a:off x="754095" y="2313433"/>
            <a:ext cx="4270248" cy="704087"/>
          </a:xfrm>
        </p:spPr>
        <p:txBody>
          <a:bodyPr/>
          <a:lstStyle/>
          <a:p>
            <a:r>
              <a:rPr lang="en-US" dirty="0"/>
              <a:t>RK45 (s</a:t>
            </a:r>
            <a:r>
              <a:rPr lang="en-US" cap="none" dirty="0"/>
              <a:t>ee</a:t>
            </a:r>
            <a:r>
              <a:rPr lang="en-US" dirty="0"/>
              <a:t> </a:t>
            </a:r>
            <a:r>
              <a:rPr lang="en-US" cap="none" dirty="0"/>
              <a:t>p.</a:t>
            </a:r>
            <a:r>
              <a:rPr lang="en-US" sz="1400" cap="none" dirty="0"/>
              <a:t>321</a:t>
            </a:r>
            <a:r>
              <a:rPr lang="en-US" cap="none" dirty="0"/>
              <a:t> in text</a:t>
            </a:r>
            <a:r>
              <a:rPr lang="en-US" dirty="0"/>
              <a:t>)</a:t>
            </a:r>
          </a:p>
        </p:txBody>
      </p:sp>
      <p:sp>
        <p:nvSpPr>
          <p:cNvPr id="6" name="Title 5">
            <a:extLst>
              <a:ext uri="{FF2B5EF4-FFF2-40B4-BE49-F238E27FC236}">
                <a16:creationId xmlns:a16="http://schemas.microsoft.com/office/drawing/2014/main" id="{E2A98C40-9B41-4DC9-ADF9-0F796FD26EE4}"/>
              </a:ext>
            </a:extLst>
          </p:cNvPr>
          <p:cNvSpPr>
            <a:spLocks noGrp="1"/>
          </p:cNvSpPr>
          <p:nvPr>
            <p:ph type="title"/>
          </p:nvPr>
        </p:nvSpPr>
        <p:spPr>
          <a:xfrm>
            <a:off x="2231136" y="730206"/>
            <a:ext cx="7729728" cy="1188720"/>
          </a:xfrm>
        </p:spPr>
        <p:txBody>
          <a:bodyPr/>
          <a:lstStyle/>
          <a:p>
            <a:r>
              <a:rPr lang="en-US" dirty="0"/>
              <a:t>Runge-Kutta-Fehlberg methods</a:t>
            </a:r>
          </a:p>
        </p:txBody>
      </p:sp>
      <p:sp>
        <p:nvSpPr>
          <p:cNvPr id="8" name="Rectangle 7">
            <a:extLst>
              <a:ext uri="{FF2B5EF4-FFF2-40B4-BE49-F238E27FC236}">
                <a16:creationId xmlns:a16="http://schemas.microsoft.com/office/drawing/2014/main" id="{1040DEE9-C3C1-4796-B8F6-2552AB66DFB3}"/>
              </a:ext>
            </a:extLst>
          </p:cNvPr>
          <p:cNvSpPr/>
          <p:nvPr/>
        </p:nvSpPr>
        <p:spPr>
          <a:xfrm>
            <a:off x="6053960" y="2881799"/>
            <a:ext cx="5569328" cy="293421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Object 4">
            <a:extLst>
              <a:ext uri="{FF2B5EF4-FFF2-40B4-BE49-F238E27FC236}">
                <a16:creationId xmlns:a16="http://schemas.microsoft.com/office/drawing/2014/main" id="{9261D4C5-7FE6-430E-9F16-F125F5F36D91}"/>
              </a:ext>
            </a:extLst>
          </p:cNvPr>
          <p:cNvGraphicFramePr>
            <a:graphicFrameLocks noChangeAspect="1"/>
          </p:cNvGraphicFramePr>
          <p:nvPr>
            <p:extLst>
              <p:ext uri="{D42A27DB-BD31-4B8C-83A1-F6EECF244321}">
                <p14:modId xmlns:p14="http://schemas.microsoft.com/office/powerpoint/2010/main" val="3061042408"/>
              </p:ext>
            </p:extLst>
          </p:nvPr>
        </p:nvGraphicFramePr>
        <p:xfrm>
          <a:off x="6464710" y="2958879"/>
          <a:ext cx="330200" cy="457200"/>
        </p:xfrm>
        <a:graphic>
          <a:graphicData uri="http://schemas.openxmlformats.org/presentationml/2006/ole">
            <mc:AlternateContent xmlns:mc="http://schemas.openxmlformats.org/markup-compatibility/2006">
              <mc:Choice xmlns:v="urn:schemas-microsoft-com:vml" Requires="v">
                <p:oleObj spid="_x0000_s2072" name="Equation" r:id="rId6" imgW="164880" imgH="228600" progId="Equation.3">
                  <p:embed/>
                </p:oleObj>
              </mc:Choice>
              <mc:Fallback>
                <p:oleObj name="Equation" r:id="rId6" imgW="164880" imgH="228600" progId="Equation.3">
                  <p:embed/>
                  <p:pic>
                    <p:nvPicPr>
                      <p:cNvPr id="24" name="Object 4">
                        <a:extLst>
                          <a:ext uri="{FF2B5EF4-FFF2-40B4-BE49-F238E27FC236}">
                            <a16:creationId xmlns:a16="http://schemas.microsoft.com/office/drawing/2014/main" id="{D6D06655-BB43-4428-B90D-B58EBF3CFA3A}"/>
                          </a:ext>
                        </a:extLst>
                      </p:cNvPr>
                      <p:cNvPicPr>
                        <a:picLocks noChangeAspect="1" noChangeArrowheads="1"/>
                      </p:cNvPicPr>
                      <p:nvPr/>
                    </p:nvPicPr>
                    <p:blipFill>
                      <a:blip r:embed="rId7">
                        <a:lum bright="100000"/>
                        <a:extLst>
                          <a:ext uri="{28A0092B-C50C-407E-A947-70E740481C1C}">
                            <a14:useLocalDpi xmlns:a14="http://schemas.microsoft.com/office/drawing/2010/main" val="0"/>
                          </a:ext>
                        </a:extLst>
                      </a:blip>
                      <a:srcRect/>
                      <a:stretch>
                        <a:fillRect/>
                      </a:stretch>
                    </p:blipFill>
                    <p:spPr bwMode="auto">
                      <a:xfrm>
                        <a:off x="6464710" y="2958879"/>
                        <a:ext cx="33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1" name="Group 39">
            <a:extLst>
              <a:ext uri="{FF2B5EF4-FFF2-40B4-BE49-F238E27FC236}">
                <a16:creationId xmlns:a16="http://schemas.microsoft.com/office/drawing/2014/main" id="{56957414-BA4B-440E-B16C-D49B3CB58C71}"/>
              </a:ext>
            </a:extLst>
          </p:cNvPr>
          <p:cNvGrpSpPr>
            <a:grpSpLocks/>
          </p:cNvGrpSpPr>
          <p:nvPr/>
        </p:nvGrpSpPr>
        <p:grpSpPr bwMode="auto">
          <a:xfrm>
            <a:off x="6053960" y="3416079"/>
            <a:ext cx="4114800" cy="2133600"/>
            <a:chOff x="1828800" y="2238375"/>
            <a:chExt cx="5303838" cy="3486150"/>
          </a:xfrm>
        </p:grpSpPr>
        <p:sp>
          <p:nvSpPr>
            <p:cNvPr id="12" name="Line 4">
              <a:extLst>
                <a:ext uri="{FF2B5EF4-FFF2-40B4-BE49-F238E27FC236}">
                  <a16:creationId xmlns:a16="http://schemas.microsoft.com/office/drawing/2014/main" id="{8EE42784-D13D-4A60-935E-CA2821A38EE9}"/>
                </a:ext>
              </a:extLst>
            </p:cNvPr>
            <p:cNvSpPr>
              <a:spLocks noChangeShapeType="1"/>
            </p:cNvSpPr>
            <p:nvPr/>
          </p:nvSpPr>
          <p:spPr bwMode="auto">
            <a:xfrm>
              <a:off x="2533650" y="2379663"/>
              <a:ext cx="0" cy="15414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5">
              <a:extLst>
                <a:ext uri="{FF2B5EF4-FFF2-40B4-BE49-F238E27FC236}">
                  <a16:creationId xmlns:a16="http://schemas.microsoft.com/office/drawing/2014/main" id="{0471005E-FC7A-4EA8-B36F-D789DF7DC370}"/>
                </a:ext>
              </a:extLst>
            </p:cNvPr>
            <p:cNvSpPr>
              <a:spLocks noChangeShapeType="1"/>
            </p:cNvSpPr>
            <p:nvPr/>
          </p:nvSpPr>
          <p:spPr bwMode="auto">
            <a:xfrm>
              <a:off x="2973388" y="2297113"/>
              <a:ext cx="0" cy="1631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6">
              <a:extLst>
                <a:ext uri="{FF2B5EF4-FFF2-40B4-BE49-F238E27FC236}">
                  <a16:creationId xmlns:a16="http://schemas.microsoft.com/office/drawing/2014/main" id="{F9584A68-26CB-4B2C-B205-51C9D867CC59}"/>
                </a:ext>
              </a:extLst>
            </p:cNvPr>
            <p:cNvSpPr>
              <a:spLocks noChangeShapeType="1"/>
            </p:cNvSpPr>
            <p:nvPr/>
          </p:nvSpPr>
          <p:spPr bwMode="auto">
            <a:xfrm>
              <a:off x="3584575" y="2397125"/>
              <a:ext cx="0" cy="153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7">
              <a:extLst>
                <a:ext uri="{FF2B5EF4-FFF2-40B4-BE49-F238E27FC236}">
                  <a16:creationId xmlns:a16="http://schemas.microsoft.com/office/drawing/2014/main" id="{9B6C8C66-8C50-4673-B5D7-718B8F0B3935}"/>
                </a:ext>
              </a:extLst>
            </p:cNvPr>
            <p:cNvSpPr>
              <a:spLocks noChangeShapeType="1"/>
            </p:cNvSpPr>
            <p:nvPr/>
          </p:nvSpPr>
          <p:spPr bwMode="auto">
            <a:xfrm>
              <a:off x="4322763" y="2681288"/>
              <a:ext cx="0" cy="1252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8">
              <a:extLst>
                <a:ext uri="{FF2B5EF4-FFF2-40B4-BE49-F238E27FC236}">
                  <a16:creationId xmlns:a16="http://schemas.microsoft.com/office/drawing/2014/main" id="{C7B76BF2-3802-4714-9DA3-D0F72136711A}"/>
                </a:ext>
              </a:extLst>
            </p:cNvPr>
            <p:cNvSpPr>
              <a:spLocks noChangeShapeType="1"/>
            </p:cNvSpPr>
            <p:nvPr/>
          </p:nvSpPr>
          <p:spPr bwMode="auto">
            <a:xfrm>
              <a:off x="5075238" y="2976563"/>
              <a:ext cx="0" cy="966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9">
              <a:extLst>
                <a:ext uri="{FF2B5EF4-FFF2-40B4-BE49-F238E27FC236}">
                  <a16:creationId xmlns:a16="http://schemas.microsoft.com/office/drawing/2014/main" id="{2936B8E1-D57F-4661-855D-CC85F6FD0BD6}"/>
                </a:ext>
              </a:extLst>
            </p:cNvPr>
            <p:cNvSpPr>
              <a:spLocks noChangeShapeType="1"/>
            </p:cNvSpPr>
            <p:nvPr/>
          </p:nvSpPr>
          <p:spPr bwMode="auto">
            <a:xfrm>
              <a:off x="5816600" y="3025775"/>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0">
              <a:extLst>
                <a:ext uri="{FF2B5EF4-FFF2-40B4-BE49-F238E27FC236}">
                  <a16:creationId xmlns:a16="http://schemas.microsoft.com/office/drawing/2014/main" id="{10A1301F-2FC1-4D8E-A73C-257BD2258884}"/>
                </a:ext>
              </a:extLst>
            </p:cNvPr>
            <p:cNvSpPr>
              <a:spLocks noChangeShapeType="1"/>
            </p:cNvSpPr>
            <p:nvPr/>
          </p:nvSpPr>
          <p:spPr bwMode="auto">
            <a:xfrm>
              <a:off x="6296025" y="2865438"/>
              <a:ext cx="0" cy="1082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1">
              <a:extLst>
                <a:ext uri="{FF2B5EF4-FFF2-40B4-BE49-F238E27FC236}">
                  <a16:creationId xmlns:a16="http://schemas.microsoft.com/office/drawing/2014/main" id="{E7B41F7E-637B-4240-A8A8-FAF912895108}"/>
                </a:ext>
              </a:extLst>
            </p:cNvPr>
            <p:cNvSpPr>
              <a:spLocks noChangeShapeType="1"/>
            </p:cNvSpPr>
            <p:nvPr/>
          </p:nvSpPr>
          <p:spPr bwMode="auto">
            <a:xfrm>
              <a:off x="1855788" y="3959225"/>
              <a:ext cx="5276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Freeform 12">
              <a:extLst>
                <a:ext uri="{FF2B5EF4-FFF2-40B4-BE49-F238E27FC236}">
                  <a16:creationId xmlns:a16="http://schemas.microsoft.com/office/drawing/2014/main" id="{887F1701-6792-44CF-90D8-736D74C452A4}"/>
                </a:ext>
              </a:extLst>
            </p:cNvPr>
            <p:cNvSpPr>
              <a:spLocks/>
            </p:cNvSpPr>
            <p:nvPr/>
          </p:nvSpPr>
          <p:spPr bwMode="auto">
            <a:xfrm>
              <a:off x="1828800" y="2238375"/>
              <a:ext cx="4794250" cy="885825"/>
            </a:xfrm>
            <a:custGeom>
              <a:avLst/>
              <a:gdLst>
                <a:gd name="T0" fmla="*/ 0 w 3020"/>
                <a:gd name="T1" fmla="*/ 2147483647 h 558"/>
                <a:gd name="T2" fmla="*/ 2147483647 w 3020"/>
                <a:gd name="T3" fmla="*/ 2147483647 h 558"/>
                <a:gd name="T4" fmla="*/ 2147483647 w 3020"/>
                <a:gd name="T5" fmla="*/ 2147483647 h 558"/>
                <a:gd name="T6" fmla="*/ 2147483647 w 3020"/>
                <a:gd name="T7" fmla="*/ 2147483647 h 558"/>
                <a:gd name="T8" fmla="*/ 0 60000 65536"/>
                <a:gd name="T9" fmla="*/ 0 60000 65536"/>
                <a:gd name="T10" fmla="*/ 0 60000 65536"/>
                <a:gd name="T11" fmla="*/ 0 60000 65536"/>
                <a:gd name="T12" fmla="*/ 0 w 3020"/>
                <a:gd name="T13" fmla="*/ 0 h 558"/>
                <a:gd name="T14" fmla="*/ 3020 w 3020"/>
                <a:gd name="T15" fmla="*/ 558 h 558"/>
              </a:gdLst>
              <a:ahLst/>
              <a:cxnLst>
                <a:cxn ang="T8">
                  <a:pos x="T0" y="T1"/>
                </a:cxn>
                <a:cxn ang="T9">
                  <a:pos x="T2" y="T3"/>
                </a:cxn>
                <a:cxn ang="T10">
                  <a:pos x="T4" y="T5"/>
                </a:cxn>
                <a:cxn ang="T11">
                  <a:pos x="T6" y="T7"/>
                </a:cxn>
              </a:cxnLst>
              <a:rect l="T12" t="T13" r="T14" b="T15"/>
              <a:pathLst>
                <a:path w="3020" h="558">
                  <a:moveTo>
                    <a:pt x="0" y="179"/>
                  </a:moveTo>
                  <a:cubicBezTo>
                    <a:pt x="316" y="89"/>
                    <a:pt x="633" y="0"/>
                    <a:pt x="996" y="56"/>
                  </a:cubicBezTo>
                  <a:cubicBezTo>
                    <a:pt x="1359" y="112"/>
                    <a:pt x="1844" y="476"/>
                    <a:pt x="2181" y="517"/>
                  </a:cubicBezTo>
                  <a:cubicBezTo>
                    <a:pt x="2518" y="558"/>
                    <a:pt x="2880" y="339"/>
                    <a:pt x="3020" y="30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Franklin Gothic Book" panose="020B0503020102020204" pitchFamily="34" charset="0"/>
              </a:endParaRPr>
            </a:p>
          </p:txBody>
        </p:sp>
        <p:sp>
          <p:nvSpPr>
            <p:cNvPr id="21" name="Line 14">
              <a:extLst>
                <a:ext uri="{FF2B5EF4-FFF2-40B4-BE49-F238E27FC236}">
                  <a16:creationId xmlns:a16="http://schemas.microsoft.com/office/drawing/2014/main" id="{40EFA57B-908D-48E7-A57C-1359ABB5BC38}"/>
                </a:ext>
              </a:extLst>
            </p:cNvPr>
            <p:cNvSpPr>
              <a:spLocks noChangeShapeType="1"/>
            </p:cNvSpPr>
            <p:nvPr/>
          </p:nvSpPr>
          <p:spPr bwMode="auto">
            <a:xfrm>
              <a:off x="2519363" y="5124450"/>
              <a:ext cx="38004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15">
              <a:extLst>
                <a:ext uri="{FF2B5EF4-FFF2-40B4-BE49-F238E27FC236}">
                  <a16:creationId xmlns:a16="http://schemas.microsoft.com/office/drawing/2014/main" id="{2162BA5B-0CB3-4E02-9AF9-5D356DFB1B5E}"/>
                </a:ext>
              </a:extLst>
            </p:cNvPr>
            <p:cNvSpPr txBox="1">
              <a:spLocks noChangeArrowheads="1"/>
            </p:cNvSpPr>
            <p:nvPr/>
          </p:nvSpPr>
          <p:spPr bwMode="auto">
            <a:xfrm>
              <a:off x="3498850" y="5267326"/>
              <a:ext cx="2078038"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Franklin Gothic Book" panose="020B0503020102020204" pitchFamily="34" charset="0"/>
                </a:rPr>
                <a:t>h -  the stepsize</a:t>
              </a:r>
            </a:p>
          </p:txBody>
        </p:sp>
        <p:sp>
          <p:nvSpPr>
            <p:cNvPr id="23" name="Text Box 16">
              <a:extLst>
                <a:ext uri="{FF2B5EF4-FFF2-40B4-BE49-F238E27FC236}">
                  <a16:creationId xmlns:a16="http://schemas.microsoft.com/office/drawing/2014/main" id="{B815AD12-9348-4B89-AB10-B26691A92B69}"/>
                </a:ext>
              </a:extLst>
            </p:cNvPr>
            <p:cNvSpPr txBox="1">
              <a:spLocks noChangeArrowheads="1"/>
            </p:cNvSpPr>
            <p:nvPr/>
          </p:nvSpPr>
          <p:spPr bwMode="auto">
            <a:xfrm>
              <a:off x="2325687" y="3981450"/>
              <a:ext cx="350837"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Franklin Gothic Book" panose="020B0503020102020204" pitchFamily="34" charset="0"/>
                </a:rPr>
                <a:t>t</a:t>
              </a:r>
              <a:r>
                <a:rPr lang="en-US" altLang="en-US" sz="2000" baseline="-25000">
                  <a:latin typeface="Franklin Gothic Book" panose="020B0503020102020204" pitchFamily="34" charset="0"/>
                </a:rPr>
                <a:t>0</a:t>
              </a:r>
              <a:endParaRPr lang="en-US" altLang="en-US">
                <a:latin typeface="Franklin Gothic Book" panose="020B0503020102020204" pitchFamily="34" charset="0"/>
              </a:endParaRPr>
            </a:p>
          </p:txBody>
        </p:sp>
        <p:sp>
          <p:nvSpPr>
            <p:cNvPr id="24" name="Text Box 17">
              <a:extLst>
                <a:ext uri="{FF2B5EF4-FFF2-40B4-BE49-F238E27FC236}">
                  <a16:creationId xmlns:a16="http://schemas.microsoft.com/office/drawing/2014/main" id="{2E3B5F57-38DB-49E1-97E8-02B65CC0C705}"/>
                </a:ext>
              </a:extLst>
            </p:cNvPr>
            <p:cNvSpPr txBox="1">
              <a:spLocks noChangeArrowheads="1"/>
            </p:cNvSpPr>
            <p:nvPr/>
          </p:nvSpPr>
          <p:spPr bwMode="auto">
            <a:xfrm>
              <a:off x="6062663" y="3981450"/>
              <a:ext cx="725487"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Franklin Gothic Book" panose="020B0503020102020204" pitchFamily="34" charset="0"/>
                </a:rPr>
                <a:t>t</a:t>
              </a:r>
              <a:r>
                <a:rPr lang="en-US" altLang="en-US" sz="2000" baseline="-25000">
                  <a:latin typeface="Franklin Gothic Book" panose="020B0503020102020204" pitchFamily="34" charset="0"/>
                </a:rPr>
                <a:t>0</a:t>
              </a:r>
              <a:r>
                <a:rPr lang="en-US" altLang="en-US">
                  <a:latin typeface="Franklin Gothic Book" panose="020B0503020102020204" pitchFamily="34" charset="0"/>
                </a:rPr>
                <a:t>+ </a:t>
              </a:r>
              <a:r>
                <a:rPr lang="en-US" altLang="en-US" sz="2000">
                  <a:latin typeface="Franklin Gothic Book" panose="020B0503020102020204" pitchFamily="34" charset="0"/>
                </a:rPr>
                <a:t>h</a:t>
              </a:r>
            </a:p>
          </p:txBody>
        </p:sp>
        <p:sp>
          <p:nvSpPr>
            <p:cNvPr id="25" name="Line 18">
              <a:extLst>
                <a:ext uri="{FF2B5EF4-FFF2-40B4-BE49-F238E27FC236}">
                  <a16:creationId xmlns:a16="http://schemas.microsoft.com/office/drawing/2014/main" id="{60751E95-9883-4E39-AE33-EBF9D4339979}"/>
                </a:ext>
              </a:extLst>
            </p:cNvPr>
            <p:cNvSpPr>
              <a:spLocks noChangeShapeType="1"/>
            </p:cNvSpPr>
            <p:nvPr/>
          </p:nvSpPr>
          <p:spPr bwMode="auto">
            <a:xfrm flipV="1">
              <a:off x="2533650" y="4713288"/>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9">
              <a:extLst>
                <a:ext uri="{FF2B5EF4-FFF2-40B4-BE49-F238E27FC236}">
                  <a16:creationId xmlns:a16="http://schemas.microsoft.com/office/drawing/2014/main" id="{023C4F60-E5A0-41CC-A429-D58A45C3795C}"/>
                </a:ext>
              </a:extLst>
            </p:cNvPr>
            <p:cNvSpPr>
              <a:spLocks noChangeShapeType="1"/>
            </p:cNvSpPr>
            <p:nvPr/>
          </p:nvSpPr>
          <p:spPr bwMode="auto">
            <a:xfrm flipV="1">
              <a:off x="6291263" y="4708525"/>
              <a:ext cx="0" cy="2746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27" name="Object 5">
            <a:extLst>
              <a:ext uri="{FF2B5EF4-FFF2-40B4-BE49-F238E27FC236}">
                <a16:creationId xmlns:a16="http://schemas.microsoft.com/office/drawing/2014/main" id="{C1DE73E4-A77C-4F5A-9DF8-8947B5066382}"/>
              </a:ext>
            </a:extLst>
          </p:cNvPr>
          <p:cNvGraphicFramePr>
            <a:graphicFrameLocks noChangeAspect="1"/>
          </p:cNvGraphicFramePr>
          <p:nvPr>
            <p:extLst>
              <p:ext uri="{D42A27DB-BD31-4B8C-83A1-F6EECF244321}">
                <p14:modId xmlns:p14="http://schemas.microsoft.com/office/powerpoint/2010/main" val="1649404706"/>
              </p:ext>
            </p:extLst>
          </p:nvPr>
        </p:nvGraphicFramePr>
        <p:xfrm>
          <a:off x="9787209" y="3565697"/>
          <a:ext cx="355600" cy="457200"/>
        </p:xfrm>
        <a:graphic>
          <a:graphicData uri="http://schemas.openxmlformats.org/presentationml/2006/ole">
            <mc:AlternateContent xmlns:mc="http://schemas.openxmlformats.org/markup-compatibility/2006">
              <mc:Choice xmlns:v="urn:schemas-microsoft-com:vml" Requires="v">
                <p:oleObj spid="_x0000_s2073" name="Equation" r:id="rId8" imgW="177480" imgH="228600" progId="Equation.3">
                  <p:embed/>
                </p:oleObj>
              </mc:Choice>
              <mc:Fallback>
                <p:oleObj name="Equation" r:id="rId8" imgW="177480" imgH="228600" progId="Equation.3">
                  <p:embed/>
                  <p:pic>
                    <p:nvPicPr>
                      <p:cNvPr id="10" name="Object 5">
                        <a:extLst>
                          <a:ext uri="{FF2B5EF4-FFF2-40B4-BE49-F238E27FC236}">
                            <a16:creationId xmlns:a16="http://schemas.microsoft.com/office/drawing/2014/main" id="{78FB7606-9E78-4EAE-8229-4352F384A034}"/>
                          </a:ext>
                        </a:extLst>
                      </p:cNvPr>
                      <p:cNvPicPr>
                        <a:picLocks noChangeAspect="1" noChangeArrowheads="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9787209" y="3565697"/>
                        <a:ext cx="35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7200861-AD82-46B1-A000-27935F472935}"/>
                  </a:ext>
                </a:extLst>
              </p:cNvPr>
              <p:cNvSpPr txBox="1"/>
              <p:nvPr/>
            </p:nvSpPr>
            <p:spPr>
              <a:xfrm>
                <a:off x="9612469" y="3290500"/>
                <a:ext cx="623862"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chemeClr val="bg1"/>
                              </a:solidFill>
                              <a:latin typeface="Cambria Math" panose="02040503050406030204" pitchFamily="18" charset="0"/>
                            </a:rPr>
                          </m:ctrlPr>
                        </m:acc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𝑥</m:t>
                              </m:r>
                            </m:e>
                            <m:sub>
                              <m:r>
                                <a:rPr lang="en-US" i="1">
                                  <a:solidFill>
                                    <a:schemeClr val="bg1"/>
                                  </a:solidFill>
                                  <a:latin typeface="Cambria Math" panose="02040503050406030204" pitchFamily="18" charset="0"/>
                                </a:rPr>
                                <m:t>𝑛</m:t>
                              </m:r>
                            </m:sub>
                          </m:sSub>
                        </m:e>
                      </m:acc>
                    </m:oMath>
                  </m:oMathPara>
                </a14:m>
                <a:endParaRPr lang="en-US" dirty="0"/>
              </a:p>
            </p:txBody>
          </p:sp>
        </mc:Choice>
        <mc:Fallback xmlns="">
          <p:sp>
            <p:nvSpPr>
              <p:cNvPr id="28" name="TextBox 27">
                <a:extLst>
                  <a:ext uri="{FF2B5EF4-FFF2-40B4-BE49-F238E27FC236}">
                    <a16:creationId xmlns:a16="http://schemas.microsoft.com/office/drawing/2014/main" id="{A7200861-AD82-46B1-A000-27935F472935}"/>
                  </a:ext>
                </a:extLst>
              </p:cNvPr>
              <p:cNvSpPr txBox="1">
                <a:spLocks noRot="1" noChangeAspect="1" noMove="1" noResize="1" noEditPoints="1" noAdjustHandles="1" noChangeArrowheads="1" noChangeShapeType="1" noTextEdit="1"/>
              </p:cNvSpPr>
              <p:nvPr/>
            </p:nvSpPr>
            <p:spPr>
              <a:xfrm>
                <a:off x="9612469" y="3290500"/>
                <a:ext cx="623862" cy="276999"/>
              </a:xfrm>
              <a:prstGeom prst="rect">
                <a:avLst/>
              </a:prstGeom>
              <a:blipFill>
                <a:blip r:embed="rId10"/>
                <a:stretch>
                  <a:fillRect t="-24444" r="-46078" b="-13333"/>
                </a:stretch>
              </a:blipFill>
            </p:spPr>
            <p:txBody>
              <a:bodyPr/>
              <a:lstStyle/>
              <a:p>
                <a:r>
                  <a:rPr lang="en-US">
                    <a:noFill/>
                  </a:rPr>
                  <a:t> </a:t>
                </a:r>
              </a:p>
            </p:txBody>
          </p:sp>
        </mc:Fallback>
      </mc:AlternateContent>
      <p:sp>
        <p:nvSpPr>
          <p:cNvPr id="37" name="Freeform: Shape 36">
            <a:extLst>
              <a:ext uri="{FF2B5EF4-FFF2-40B4-BE49-F238E27FC236}">
                <a16:creationId xmlns:a16="http://schemas.microsoft.com/office/drawing/2014/main" id="{2D6445FA-C986-4096-AFBA-66B03F68ADE6}"/>
              </a:ext>
            </a:extLst>
          </p:cNvPr>
          <p:cNvSpPr/>
          <p:nvPr/>
        </p:nvSpPr>
        <p:spPr>
          <a:xfrm>
            <a:off x="9539088" y="3522220"/>
            <a:ext cx="255182" cy="255181"/>
          </a:xfrm>
          <a:custGeom>
            <a:avLst/>
            <a:gdLst>
              <a:gd name="connsiteX0" fmla="*/ 0 w 255182"/>
              <a:gd name="connsiteY0" fmla="*/ 255181 h 255181"/>
              <a:gd name="connsiteX1" fmla="*/ 191386 w 255182"/>
              <a:gd name="connsiteY1" fmla="*/ 116958 h 255181"/>
              <a:gd name="connsiteX2" fmla="*/ 255182 w 255182"/>
              <a:gd name="connsiteY2" fmla="*/ 0 h 255181"/>
            </a:gdLst>
            <a:ahLst/>
            <a:cxnLst>
              <a:cxn ang="0">
                <a:pos x="connsiteX0" y="connsiteY0"/>
              </a:cxn>
              <a:cxn ang="0">
                <a:pos x="connsiteX1" y="connsiteY1"/>
              </a:cxn>
              <a:cxn ang="0">
                <a:pos x="connsiteX2" y="connsiteY2"/>
              </a:cxn>
            </a:cxnLst>
            <a:rect l="l" t="t" r="r" b="b"/>
            <a:pathLst>
              <a:path w="255182" h="255181">
                <a:moveTo>
                  <a:pt x="0" y="255181"/>
                </a:moveTo>
                <a:cubicBezTo>
                  <a:pt x="74428" y="207334"/>
                  <a:pt x="148856" y="159488"/>
                  <a:pt x="191386" y="116958"/>
                </a:cubicBezTo>
                <a:cubicBezTo>
                  <a:pt x="233916" y="74428"/>
                  <a:pt x="244549" y="37214"/>
                  <a:pt x="255182" y="0"/>
                </a:cubicBezTo>
              </a:path>
            </a:pathLst>
          </a:cu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B590E2-744D-4BC8-A765-A3591E8A0170}"/>
              </a:ext>
            </a:extLst>
          </p:cNvPr>
          <p:cNvSpPr/>
          <p:nvPr/>
        </p:nvSpPr>
        <p:spPr>
          <a:xfrm>
            <a:off x="461339" y="2881799"/>
            <a:ext cx="4366099" cy="2934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85504693-1B15-4ECC-9C4E-DF95F150DEC9}"/>
              </a:ext>
            </a:extLst>
          </p:cNvPr>
          <p:cNvCxnSpPr>
            <a:cxnSpLocks/>
          </p:cNvCxnSpPr>
          <p:nvPr/>
        </p:nvCxnSpPr>
        <p:spPr>
          <a:xfrm flipH="1" flipV="1">
            <a:off x="10134866" y="3459107"/>
            <a:ext cx="491918" cy="23028"/>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9D920743-7639-4BFA-913E-7A1C8661A546}"/>
              </a:ext>
            </a:extLst>
          </p:cNvPr>
          <p:cNvCxnSpPr>
            <a:cxnSpLocks/>
          </p:cNvCxnSpPr>
          <p:nvPr/>
        </p:nvCxnSpPr>
        <p:spPr>
          <a:xfrm flipH="1" flipV="1">
            <a:off x="10138408" y="3856060"/>
            <a:ext cx="491918" cy="23028"/>
          </a:xfrm>
          <a:prstGeom prst="straightConnector1">
            <a:avLst/>
          </a:prstGeom>
          <a:ln>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2" name="TextBox 41">
            <a:extLst>
              <a:ext uri="{FF2B5EF4-FFF2-40B4-BE49-F238E27FC236}">
                <a16:creationId xmlns:a16="http://schemas.microsoft.com/office/drawing/2014/main" id="{F4B4F6F1-BBCC-4075-83A1-5367FB5EB048}"/>
              </a:ext>
            </a:extLst>
          </p:cNvPr>
          <p:cNvSpPr txBox="1"/>
          <p:nvPr/>
        </p:nvSpPr>
        <p:spPr>
          <a:xfrm>
            <a:off x="10533181" y="3690111"/>
            <a:ext cx="1090107" cy="369332"/>
          </a:xfrm>
          <a:prstGeom prst="rect">
            <a:avLst/>
          </a:prstGeom>
          <a:noFill/>
        </p:spPr>
        <p:txBody>
          <a:bodyPr wrap="none" rtlCol="0">
            <a:spAutoFit/>
          </a:bodyPr>
          <a:lstStyle/>
          <a:p>
            <a:r>
              <a:rPr lang="en-US" dirty="0"/>
              <a:t>4</a:t>
            </a:r>
            <a:r>
              <a:rPr lang="en-US" baseline="30000" dirty="0"/>
              <a:t>th</a:t>
            </a:r>
            <a:r>
              <a:rPr lang="en-US" dirty="0"/>
              <a:t> order </a:t>
            </a:r>
          </a:p>
        </p:txBody>
      </p:sp>
      <p:sp>
        <p:nvSpPr>
          <p:cNvPr id="43" name="TextBox 42">
            <a:extLst>
              <a:ext uri="{FF2B5EF4-FFF2-40B4-BE49-F238E27FC236}">
                <a16:creationId xmlns:a16="http://schemas.microsoft.com/office/drawing/2014/main" id="{43B98CDB-56A7-4198-8C77-6E8380239862}"/>
              </a:ext>
            </a:extLst>
          </p:cNvPr>
          <p:cNvSpPr txBox="1"/>
          <p:nvPr/>
        </p:nvSpPr>
        <p:spPr>
          <a:xfrm>
            <a:off x="10561597" y="3285955"/>
            <a:ext cx="1029449" cy="369332"/>
          </a:xfrm>
          <a:prstGeom prst="rect">
            <a:avLst/>
          </a:prstGeom>
          <a:noFill/>
        </p:spPr>
        <p:txBody>
          <a:bodyPr wrap="none" rtlCol="0">
            <a:spAutoFit/>
          </a:bodyPr>
          <a:lstStyle/>
          <a:p>
            <a:r>
              <a:rPr lang="en-US" dirty="0"/>
              <a:t>5</a:t>
            </a:r>
            <a:r>
              <a:rPr lang="en-US" baseline="30000" dirty="0"/>
              <a:t>th</a:t>
            </a:r>
            <a:r>
              <a:rPr lang="en-US" dirty="0"/>
              <a:t> order</a:t>
            </a:r>
          </a:p>
        </p:txBody>
      </p:sp>
      <p:sp>
        <p:nvSpPr>
          <p:cNvPr id="4" name="Content Placeholder 3">
            <a:extLst>
              <a:ext uri="{FF2B5EF4-FFF2-40B4-BE49-F238E27FC236}">
                <a16:creationId xmlns:a16="http://schemas.microsoft.com/office/drawing/2014/main" id="{A75708F8-1684-4368-AE7E-A706A1C5A77C}"/>
              </a:ext>
            </a:extLst>
          </p:cNvPr>
          <p:cNvSpPr>
            <a:spLocks noGrp="1"/>
          </p:cNvSpPr>
          <p:nvPr>
            <p:ph sz="half" idx="2"/>
          </p:nvPr>
        </p:nvSpPr>
        <p:spPr>
          <a:xfrm>
            <a:off x="584881" y="3050516"/>
            <a:ext cx="4253484" cy="2596776"/>
          </a:xfrm>
        </p:spPr>
        <p:txBody>
          <a:bodyPr>
            <a:normAutofit fontScale="85000" lnSpcReduction="20000"/>
          </a:bodyPr>
          <a:lstStyle/>
          <a:p>
            <a:pPr marL="0" indent="0">
              <a:buNone/>
            </a:pPr>
            <a:r>
              <a:rPr lang="en-US" dirty="0"/>
              <a:t>Know how to use Fehlberg’s RK45 method</a:t>
            </a:r>
          </a:p>
          <a:p>
            <a:pPr marL="0" indent="0">
              <a:buNone/>
            </a:pPr>
            <a:r>
              <a:rPr lang="en-US" dirty="0"/>
              <a:t>Understand how to take a couple of steps for a particular, simple initial value problem with  a given ordinary differential equation and a given initial value.  Understand how the local truncation error can be estimated.  Understand how that estimate can be used to vary the stepsize and why that could help achieve greater accuracy</a:t>
            </a:r>
          </a:p>
        </p:txBody>
      </p:sp>
      <p:sp>
        <p:nvSpPr>
          <p:cNvPr id="5" name="Rectangle 4">
            <a:extLst>
              <a:ext uri="{FF2B5EF4-FFF2-40B4-BE49-F238E27FC236}">
                <a16:creationId xmlns:a16="http://schemas.microsoft.com/office/drawing/2014/main" id="{5036E6BF-A672-45E3-8D76-29A1C6992CEF}"/>
              </a:ext>
            </a:extLst>
          </p:cNvPr>
          <p:cNvSpPr/>
          <p:nvPr/>
        </p:nvSpPr>
        <p:spPr>
          <a:xfrm>
            <a:off x="8219464" y="1494565"/>
            <a:ext cx="3149611" cy="495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
            <a:extLst>
              <a:ext uri="{FF2B5EF4-FFF2-40B4-BE49-F238E27FC236}">
                <a16:creationId xmlns:a16="http://schemas.microsoft.com/office/drawing/2014/main" id="{5C02F1B7-6912-4A0E-93B3-910121953D8F}"/>
              </a:ext>
            </a:extLst>
          </p:cNvPr>
          <p:cNvSpPr txBox="1">
            <a:spLocks/>
          </p:cNvSpPr>
          <p:nvPr/>
        </p:nvSpPr>
        <p:spPr>
          <a:xfrm>
            <a:off x="7638290" y="1206249"/>
            <a:ext cx="4270248" cy="704087"/>
          </a:xfrm>
          <a:prstGeom prst="rect">
            <a:avLst/>
          </a:prstGeom>
        </p:spPr>
        <p:txBody>
          <a:bodyPr vert="horz" lIns="91440" tIns="45720" rIns="91440" bIns="45720" rtlCol="0" anchor="b" anchorCtr="1">
            <a:normAutofit/>
          </a:bodyPr>
          <a:lstStyle>
            <a:lvl1pPr marL="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900" b="0" i="0" kern="1200" cap="all" spc="100" baseline="0">
                <a:solidFill>
                  <a:schemeClr val="accent2"/>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9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dirty="0">
                <a:solidFill>
                  <a:schemeClr val="tx1"/>
                </a:solidFill>
              </a:rPr>
              <a:t>RK45 (s</a:t>
            </a:r>
            <a:r>
              <a:rPr lang="en-US" cap="none" dirty="0">
                <a:solidFill>
                  <a:schemeClr val="tx1"/>
                </a:solidFill>
              </a:rPr>
              <a:t>ee</a:t>
            </a:r>
            <a:r>
              <a:rPr lang="en-US" dirty="0">
                <a:solidFill>
                  <a:schemeClr val="tx1"/>
                </a:solidFill>
              </a:rPr>
              <a:t> </a:t>
            </a:r>
            <a:r>
              <a:rPr lang="en-US" cap="none" dirty="0">
                <a:solidFill>
                  <a:schemeClr val="tx1"/>
                </a:solidFill>
              </a:rPr>
              <a:t>p.</a:t>
            </a:r>
            <a:r>
              <a:rPr lang="en-US" sz="1400" cap="none" dirty="0">
                <a:solidFill>
                  <a:schemeClr val="tx1"/>
                </a:solidFill>
              </a:rPr>
              <a:t>321</a:t>
            </a:r>
            <a:r>
              <a:rPr lang="en-US" cap="none" dirty="0">
                <a:solidFill>
                  <a:schemeClr val="tx1"/>
                </a:solidFill>
              </a:rPr>
              <a:t> in text</a:t>
            </a:r>
            <a:r>
              <a:rPr lang="en-US" dirty="0">
                <a:solidFill>
                  <a:schemeClr val="tx1"/>
                </a:solidFill>
              </a:rPr>
              <a:t>)</a:t>
            </a:r>
          </a:p>
        </p:txBody>
      </p:sp>
      <p:pic>
        <p:nvPicPr>
          <p:cNvPr id="29" name="Audio 28">
            <a:hlinkClick r:id="" action="ppaction://media"/>
            <a:extLst>
              <a:ext uri="{FF2B5EF4-FFF2-40B4-BE49-F238E27FC236}">
                <a16:creationId xmlns:a16="http://schemas.microsoft.com/office/drawing/2014/main" id="{06419BAC-7BF9-42C1-B324-74480052076A}"/>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63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A98C40-9B41-4DC9-ADF9-0F796FD26EE4}"/>
              </a:ext>
            </a:extLst>
          </p:cNvPr>
          <p:cNvSpPr>
            <a:spLocks noGrp="1"/>
          </p:cNvSpPr>
          <p:nvPr>
            <p:ph type="title"/>
          </p:nvPr>
        </p:nvSpPr>
        <p:spPr>
          <a:xfrm>
            <a:off x="459045" y="238220"/>
            <a:ext cx="7729728" cy="1188720"/>
          </a:xfrm>
        </p:spPr>
        <p:txBody>
          <a:bodyPr>
            <a:normAutofit fontScale="90000"/>
          </a:bodyPr>
          <a:lstStyle/>
          <a:p>
            <a:r>
              <a:rPr lang="en-US" dirty="0">
                <a:solidFill>
                  <a:schemeClr val="bg1"/>
                </a:solidFill>
              </a:rPr>
              <a:t>Adams methods</a:t>
            </a:r>
            <a:br>
              <a:rPr lang="en-US" dirty="0">
                <a:solidFill>
                  <a:schemeClr val="bg1"/>
                </a:solidFill>
              </a:rPr>
            </a:br>
            <a:r>
              <a:rPr lang="en-US" cap="none" dirty="0">
                <a:solidFill>
                  <a:schemeClr val="bg1"/>
                </a:solidFill>
              </a:rPr>
              <a:t>See pages 347-348</a:t>
            </a:r>
            <a:endParaRPr lang="en-US" dirty="0">
              <a:solidFill>
                <a:schemeClr val="bg1"/>
              </a:solidFill>
            </a:endParaRPr>
          </a:p>
        </p:txBody>
      </p:sp>
      <p:pic>
        <p:nvPicPr>
          <p:cNvPr id="48" name="Picture 47">
            <a:extLst>
              <a:ext uri="{FF2B5EF4-FFF2-40B4-BE49-F238E27FC236}">
                <a16:creationId xmlns:a16="http://schemas.microsoft.com/office/drawing/2014/main" id="{36CE25E9-EDC8-42E2-B152-17E2CA7BCAA5}"/>
              </a:ext>
            </a:extLst>
          </p:cNvPr>
          <p:cNvPicPr>
            <a:picLocks noChangeAspect="1"/>
          </p:cNvPicPr>
          <p:nvPr/>
        </p:nvPicPr>
        <p:blipFill>
          <a:blip r:embed="rId5"/>
          <a:stretch>
            <a:fillRect/>
          </a:stretch>
        </p:blipFill>
        <p:spPr>
          <a:xfrm>
            <a:off x="3916886" y="2861285"/>
            <a:ext cx="5687499" cy="2336914"/>
          </a:xfrm>
          <a:prstGeom prst="rect">
            <a:avLst/>
          </a:prstGeom>
          <a:solidFill>
            <a:schemeClr val="tx2">
              <a:lumMod val="75000"/>
            </a:schemeClr>
          </a:solidFill>
        </p:spPr>
      </p:pic>
      <p:sp>
        <p:nvSpPr>
          <p:cNvPr id="49" name="Text Box 15">
            <a:extLst>
              <a:ext uri="{FF2B5EF4-FFF2-40B4-BE49-F238E27FC236}">
                <a16:creationId xmlns:a16="http://schemas.microsoft.com/office/drawing/2014/main" id="{9DEB4EEA-E5BE-4814-A235-D851E33FBEF1}"/>
              </a:ext>
            </a:extLst>
          </p:cNvPr>
          <p:cNvSpPr txBox="1">
            <a:spLocks noChangeArrowheads="1"/>
          </p:cNvSpPr>
          <p:nvPr/>
        </p:nvSpPr>
        <p:spPr bwMode="auto">
          <a:xfrm>
            <a:off x="8253031" y="4888157"/>
            <a:ext cx="1204753" cy="276999"/>
          </a:xfrm>
          <a:prstGeom prst="rect">
            <a:avLst/>
          </a:prstGeom>
          <a:solidFill>
            <a:schemeClr val="tx2">
              <a:lumMod val="75000"/>
            </a:schemeClr>
          </a:solidFill>
          <a:ln>
            <a:noFill/>
          </a:ln>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1200" dirty="0">
                <a:solidFill>
                  <a:schemeClr val="bg1"/>
                </a:solidFill>
              </a:rPr>
              <a:t>h -  the stepsize</a:t>
            </a:r>
          </a:p>
        </p:txBody>
      </p:sp>
      <p:cxnSp>
        <p:nvCxnSpPr>
          <p:cNvPr id="50" name="Straight Arrow Connector 49">
            <a:extLst>
              <a:ext uri="{FF2B5EF4-FFF2-40B4-BE49-F238E27FC236}">
                <a16:creationId xmlns:a16="http://schemas.microsoft.com/office/drawing/2014/main" id="{0F061F41-55A3-473B-9C03-7B6564045D16}"/>
              </a:ext>
            </a:extLst>
          </p:cNvPr>
          <p:cNvCxnSpPr>
            <a:cxnSpLocks/>
          </p:cNvCxnSpPr>
          <p:nvPr/>
        </p:nvCxnSpPr>
        <p:spPr>
          <a:xfrm flipV="1">
            <a:off x="8876665" y="4478903"/>
            <a:ext cx="482432"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9DD557C-5FA1-4D9A-B37E-66E102504B2D}"/>
              </a:ext>
            </a:extLst>
          </p:cNvPr>
          <p:cNvCxnSpPr>
            <a:cxnSpLocks/>
          </p:cNvCxnSpPr>
          <p:nvPr/>
        </p:nvCxnSpPr>
        <p:spPr>
          <a:xfrm flipH="1">
            <a:off x="8855408" y="4478899"/>
            <a:ext cx="418841"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3D41073-7E54-4934-8A7B-D06C1534814A}"/>
              </a:ext>
            </a:extLst>
          </p:cNvPr>
          <p:cNvSpPr/>
          <p:nvPr/>
        </p:nvSpPr>
        <p:spPr>
          <a:xfrm>
            <a:off x="8975800" y="4147865"/>
            <a:ext cx="404884" cy="307777"/>
          </a:xfrm>
          <a:prstGeom prst="rect">
            <a:avLst/>
          </a:prstGeom>
        </p:spPr>
        <p:txBody>
          <a:bodyPr wrap="square">
            <a:spAutoFit/>
          </a:bodyPr>
          <a:lstStyle/>
          <a:p>
            <a:r>
              <a:rPr lang="en-US" altLang="en-US" sz="1400" dirty="0">
                <a:solidFill>
                  <a:schemeClr val="bg1"/>
                </a:solidFill>
              </a:rPr>
              <a:t>h</a:t>
            </a:r>
            <a:endParaRPr lang="en-US" sz="1400" dirty="0">
              <a:solidFill>
                <a:schemeClr val="bg1"/>
              </a:solidFill>
            </a:endParaRPr>
          </a:p>
        </p:txBody>
      </p:sp>
      <mc:AlternateContent xmlns:mc="http://schemas.openxmlformats.org/markup-compatibility/2006">
        <mc:Choice xmlns:a14="http://schemas.microsoft.com/office/drawing/2010/main" Requires="a14">
          <p:sp>
            <p:nvSpPr>
              <p:cNvPr id="53" name="Rectangle 52">
                <a:extLst>
                  <a:ext uri="{FF2B5EF4-FFF2-40B4-BE49-F238E27FC236}">
                    <a16:creationId xmlns:a16="http://schemas.microsoft.com/office/drawing/2014/main" id="{D68CD9A9-5EE7-406E-B2C8-1A7339D12F93}"/>
                  </a:ext>
                </a:extLst>
              </p:cNvPr>
              <p:cNvSpPr/>
              <p:nvPr/>
            </p:nvSpPr>
            <p:spPr>
              <a:xfrm>
                <a:off x="8987211" y="3047752"/>
                <a:ext cx="72250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100" i="1" smtClean="0">
                              <a:solidFill>
                                <a:schemeClr val="bg1"/>
                              </a:solidFill>
                              <a:latin typeface="Cambria Math" panose="02040503050406030204" pitchFamily="18" charset="0"/>
                            </a:rPr>
                          </m:ctrlPr>
                        </m:accPr>
                        <m:e>
                          <m:r>
                            <a:rPr lang="en-US" sz="1100" i="1">
                              <a:solidFill>
                                <a:schemeClr val="bg1"/>
                              </a:solidFill>
                              <a:latin typeface="Cambria Math" panose="02040503050406030204" pitchFamily="18" charset="0"/>
                            </a:rPr>
                            <m:t>𝑥</m:t>
                          </m:r>
                        </m:e>
                      </m:acc>
                      <m:d>
                        <m:dPr>
                          <m:ctrlPr>
                            <a:rPr lang="en-US" sz="1100" i="1">
                              <a:solidFill>
                                <a:schemeClr val="bg1"/>
                              </a:solidFill>
                              <a:latin typeface="Cambria Math" panose="02040503050406030204" pitchFamily="18" charset="0"/>
                            </a:rPr>
                          </m:ctrlPr>
                        </m:dPr>
                        <m:e>
                          <m:r>
                            <a:rPr lang="en-US" sz="1100" i="1" smtClean="0">
                              <a:solidFill>
                                <a:schemeClr val="bg1"/>
                              </a:solidFill>
                              <a:latin typeface="Cambria Math" panose="02040503050406030204" pitchFamily="18" charset="0"/>
                            </a:rPr>
                            <m:t>𝑡</m:t>
                          </m:r>
                          <m:r>
                            <a:rPr lang="en-US" sz="1100" i="1">
                              <a:solidFill>
                                <a:schemeClr val="bg1"/>
                              </a:solidFill>
                              <a:latin typeface="Cambria Math" panose="02040503050406030204" pitchFamily="18" charset="0"/>
                            </a:rPr>
                            <m:t>+</m:t>
                          </m:r>
                          <m:r>
                            <a:rPr lang="en-US" sz="1100" i="1">
                              <a:solidFill>
                                <a:schemeClr val="bg1"/>
                              </a:solidFill>
                              <a:latin typeface="Cambria Math" panose="02040503050406030204" pitchFamily="18" charset="0"/>
                            </a:rPr>
                            <m:t>h</m:t>
                          </m:r>
                        </m:e>
                      </m:d>
                    </m:oMath>
                  </m:oMathPara>
                </a14:m>
                <a:endParaRPr lang="en-US" sz="1100" dirty="0"/>
              </a:p>
            </p:txBody>
          </p:sp>
        </mc:Choice>
        <mc:Fallback>
          <p:sp>
            <p:nvSpPr>
              <p:cNvPr id="53" name="Rectangle 52">
                <a:extLst>
                  <a:ext uri="{FF2B5EF4-FFF2-40B4-BE49-F238E27FC236}">
                    <a16:creationId xmlns:a16="http://schemas.microsoft.com/office/drawing/2014/main" id="{D68CD9A9-5EE7-406E-B2C8-1A7339D12F93}"/>
                  </a:ext>
                </a:extLst>
              </p:cNvPr>
              <p:cNvSpPr>
                <a:spLocks noRot="1" noChangeAspect="1" noMove="1" noResize="1" noEditPoints="1" noAdjustHandles="1" noChangeArrowheads="1" noChangeShapeType="1" noTextEdit="1"/>
              </p:cNvSpPr>
              <p:nvPr/>
            </p:nvSpPr>
            <p:spPr>
              <a:xfrm>
                <a:off x="8987211" y="3047752"/>
                <a:ext cx="722505"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Rectangle 53">
                <a:extLst>
                  <a:ext uri="{FF2B5EF4-FFF2-40B4-BE49-F238E27FC236}">
                    <a16:creationId xmlns:a16="http://schemas.microsoft.com/office/drawing/2014/main" id="{F7BE1897-54B8-4967-80F9-339C457CA4CA}"/>
                  </a:ext>
                </a:extLst>
              </p:cNvPr>
              <p:cNvSpPr/>
              <p:nvPr/>
            </p:nvSpPr>
            <p:spPr>
              <a:xfrm>
                <a:off x="9002530" y="3284410"/>
                <a:ext cx="720903" cy="261610"/>
              </a:xfrm>
              <a:prstGeom prst="rect">
                <a:avLst/>
              </a:prstGeom>
            </p:spPr>
            <p:txBody>
              <a:bodyPr wrap="none">
                <a:spAutoFit/>
              </a:bodyPr>
              <a:lstStyle/>
              <a:p>
                <a14:m>
                  <m:oMath xmlns:m="http://schemas.openxmlformats.org/officeDocument/2006/math">
                    <m:r>
                      <a:rPr lang="en-US" sz="1100" i="1" smtClean="0">
                        <a:solidFill>
                          <a:schemeClr val="bg1"/>
                        </a:solidFill>
                        <a:latin typeface="Cambria Math" panose="02040503050406030204" pitchFamily="18" charset="0"/>
                      </a:rPr>
                      <m:t>𝑥</m:t>
                    </m:r>
                    <m:d>
                      <m:dPr>
                        <m:ctrlPr>
                          <a:rPr lang="en-US" sz="1100" i="1">
                            <a:solidFill>
                              <a:schemeClr val="bg1"/>
                            </a:solidFill>
                            <a:latin typeface="Cambria Math" panose="02040503050406030204" pitchFamily="18" charset="0"/>
                          </a:rPr>
                        </m:ctrlPr>
                      </m:dPr>
                      <m:e>
                        <m:r>
                          <a:rPr lang="en-US" sz="1100" i="1">
                            <a:solidFill>
                              <a:schemeClr val="bg1"/>
                            </a:solidFill>
                            <a:latin typeface="Cambria Math" panose="02040503050406030204" pitchFamily="18" charset="0"/>
                          </a:rPr>
                          <m:t>𝑡</m:t>
                        </m:r>
                        <m:r>
                          <a:rPr lang="en-US" sz="1100" i="1">
                            <a:solidFill>
                              <a:schemeClr val="bg1"/>
                            </a:solidFill>
                            <a:latin typeface="Cambria Math" panose="02040503050406030204" pitchFamily="18" charset="0"/>
                          </a:rPr>
                          <m:t>+</m:t>
                        </m:r>
                        <m:r>
                          <a:rPr lang="en-US" sz="1100" i="1">
                            <a:solidFill>
                              <a:schemeClr val="bg1"/>
                            </a:solidFill>
                            <a:latin typeface="Cambria Math" panose="02040503050406030204" pitchFamily="18" charset="0"/>
                          </a:rPr>
                          <m:t>h</m:t>
                        </m:r>
                      </m:e>
                    </m:d>
                  </m:oMath>
                </a14:m>
                <a:r>
                  <a:rPr lang="en-US" sz="1100" dirty="0">
                    <a:solidFill>
                      <a:schemeClr val="bg1"/>
                    </a:solidFill>
                    <a:latin typeface="Cambria Math" panose="02040503050406030204" pitchFamily="18" charset="0"/>
                    <a:ea typeface="Cambria Math" panose="02040503050406030204" pitchFamily="18" charset="0"/>
                  </a:rPr>
                  <a:t> </a:t>
                </a:r>
                <a:endParaRPr lang="en-US" sz="1050" dirty="0">
                  <a:solidFill>
                    <a:schemeClr val="bg1"/>
                  </a:solidFill>
                </a:endParaRPr>
              </a:p>
            </p:txBody>
          </p:sp>
        </mc:Choice>
        <mc:Fallback>
          <p:sp>
            <p:nvSpPr>
              <p:cNvPr id="54" name="Rectangle 53">
                <a:extLst>
                  <a:ext uri="{FF2B5EF4-FFF2-40B4-BE49-F238E27FC236}">
                    <a16:creationId xmlns:a16="http://schemas.microsoft.com/office/drawing/2014/main" id="{F7BE1897-54B8-4967-80F9-339C457CA4CA}"/>
                  </a:ext>
                </a:extLst>
              </p:cNvPr>
              <p:cNvSpPr>
                <a:spLocks noRot="1" noChangeAspect="1" noMove="1" noResize="1" noEditPoints="1" noAdjustHandles="1" noChangeArrowheads="1" noChangeShapeType="1" noTextEdit="1"/>
              </p:cNvSpPr>
              <p:nvPr/>
            </p:nvSpPr>
            <p:spPr>
              <a:xfrm>
                <a:off x="9002530" y="3284410"/>
                <a:ext cx="720903" cy="261610"/>
              </a:xfrm>
              <a:prstGeom prst="rect">
                <a:avLst/>
              </a:prstGeom>
              <a:blipFill>
                <a:blip r:embed="rId7"/>
                <a:stretch>
                  <a:fillRect/>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166D9C1B-2105-4C2D-921F-460823B05797}"/>
              </a:ext>
            </a:extLst>
          </p:cNvPr>
          <p:cNvCxnSpPr>
            <a:cxnSpLocks/>
          </p:cNvCxnSpPr>
          <p:nvPr/>
        </p:nvCxnSpPr>
        <p:spPr>
          <a:xfrm flipH="1" flipV="1">
            <a:off x="9664705" y="3415215"/>
            <a:ext cx="1055278" cy="340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C7F46AA-2C88-4DF2-835E-20E8356ED882}"/>
              </a:ext>
            </a:extLst>
          </p:cNvPr>
          <p:cNvCxnSpPr>
            <a:cxnSpLocks/>
          </p:cNvCxnSpPr>
          <p:nvPr/>
        </p:nvCxnSpPr>
        <p:spPr>
          <a:xfrm flipH="1" flipV="1">
            <a:off x="9672157" y="3163368"/>
            <a:ext cx="1055278" cy="348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E5521542-FB7F-4EFF-AB56-A857391703CF}"/>
              </a:ext>
            </a:extLst>
          </p:cNvPr>
          <p:cNvSpPr/>
          <p:nvPr/>
        </p:nvSpPr>
        <p:spPr>
          <a:xfrm>
            <a:off x="10786182" y="3047752"/>
            <a:ext cx="1341041" cy="1200329"/>
          </a:xfrm>
          <a:prstGeom prst="rect">
            <a:avLst/>
          </a:prstGeom>
          <a:solidFill>
            <a:schemeClr val="accent1">
              <a:lumMod val="75000"/>
            </a:schemeClr>
          </a:solidFill>
        </p:spPr>
        <p:txBody>
          <a:bodyPr wrap="square">
            <a:spAutoFit/>
          </a:bodyPr>
          <a:lstStyle/>
          <a:p>
            <a:r>
              <a:rPr lang="en-US" dirty="0"/>
              <a:t>P </a:t>
            </a:r>
            <a:r>
              <a:rPr lang="en-US" dirty="0" err="1"/>
              <a:t>redict</a:t>
            </a:r>
            <a:endParaRPr lang="en-US" dirty="0"/>
          </a:p>
          <a:p>
            <a:r>
              <a:rPr lang="en-US" dirty="0"/>
              <a:t>E valuate</a:t>
            </a:r>
          </a:p>
          <a:p>
            <a:r>
              <a:rPr lang="en-US" dirty="0"/>
              <a:t>C </a:t>
            </a:r>
            <a:r>
              <a:rPr lang="en-US" dirty="0" err="1"/>
              <a:t>orrect</a:t>
            </a:r>
            <a:endParaRPr lang="en-US" dirty="0"/>
          </a:p>
          <a:p>
            <a:r>
              <a:rPr lang="en-US" dirty="0"/>
              <a:t>E valuate</a:t>
            </a:r>
          </a:p>
        </p:txBody>
      </p:sp>
      <p:sp>
        <p:nvSpPr>
          <p:cNvPr id="3" name="Rectangle 2">
            <a:extLst>
              <a:ext uri="{FF2B5EF4-FFF2-40B4-BE49-F238E27FC236}">
                <a16:creationId xmlns:a16="http://schemas.microsoft.com/office/drawing/2014/main" id="{1AAF5809-B384-4B27-8C41-A307342A6EAF}"/>
              </a:ext>
            </a:extLst>
          </p:cNvPr>
          <p:cNvSpPr/>
          <p:nvPr/>
        </p:nvSpPr>
        <p:spPr>
          <a:xfrm>
            <a:off x="161920" y="4478899"/>
            <a:ext cx="3270049" cy="2225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436A673-7AF7-4B11-A92D-DDB716A7AB7A}"/>
              </a:ext>
            </a:extLst>
          </p:cNvPr>
          <p:cNvSpPr/>
          <p:nvPr/>
        </p:nvSpPr>
        <p:spPr>
          <a:xfrm>
            <a:off x="10850287" y="3047752"/>
            <a:ext cx="173920" cy="120032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75708F8-1684-4368-AE7E-A706A1C5A77C}"/>
              </a:ext>
            </a:extLst>
          </p:cNvPr>
          <p:cNvSpPr>
            <a:spLocks noGrp="1"/>
          </p:cNvSpPr>
          <p:nvPr>
            <p:ph sz="half" idx="2"/>
          </p:nvPr>
        </p:nvSpPr>
        <p:spPr>
          <a:xfrm>
            <a:off x="298957" y="4568525"/>
            <a:ext cx="3163172" cy="2045955"/>
          </a:xfrm>
        </p:spPr>
        <p:txBody>
          <a:bodyPr>
            <a:normAutofit/>
          </a:bodyPr>
          <a:lstStyle/>
          <a:p>
            <a:pPr marL="0" indent="0">
              <a:buNone/>
            </a:pPr>
            <a:r>
              <a:rPr lang="en-US" b="1" dirty="0">
                <a:solidFill>
                  <a:schemeClr val="bg1"/>
                </a:solidFill>
              </a:rPr>
              <a:t>Know about the basic </a:t>
            </a:r>
          </a:p>
          <a:p>
            <a:pPr marL="0" indent="0">
              <a:buNone/>
            </a:pPr>
            <a:r>
              <a:rPr lang="en-US" b="1" dirty="0">
                <a:solidFill>
                  <a:schemeClr val="bg1"/>
                </a:solidFill>
              </a:rPr>
              <a:t>Predict-Evaluate-Correct-Evaluate</a:t>
            </a:r>
          </a:p>
          <a:p>
            <a:pPr marL="0" indent="0">
              <a:buNone/>
            </a:pPr>
            <a:r>
              <a:rPr lang="en-US" b="1" dirty="0">
                <a:solidFill>
                  <a:schemeClr val="bg1"/>
                </a:solidFill>
              </a:rPr>
              <a:t>algorithm and how it might be used</a:t>
            </a:r>
          </a:p>
        </p:txBody>
      </p:sp>
      <p:pic>
        <p:nvPicPr>
          <p:cNvPr id="10" name="Audio 9">
            <a:hlinkClick r:id="" action="ppaction://media"/>
            <a:extLst>
              <a:ext uri="{FF2B5EF4-FFF2-40B4-BE49-F238E27FC236}">
                <a16:creationId xmlns:a16="http://schemas.microsoft.com/office/drawing/2014/main" id="{C6118C8E-FA1D-4C5F-98E5-1142760CED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37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501C5-9F17-47D8-8DAC-43C405EDBE63}"/>
              </a:ext>
            </a:extLst>
          </p:cNvPr>
          <p:cNvSpPr/>
          <p:nvPr/>
        </p:nvSpPr>
        <p:spPr>
          <a:xfrm>
            <a:off x="4536372" y="307537"/>
            <a:ext cx="6578931" cy="1153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BE521E-3554-4317-BED3-72088A4E8BB8}"/>
              </a:ext>
            </a:extLst>
          </p:cNvPr>
          <p:cNvSpPr txBox="1"/>
          <p:nvPr/>
        </p:nvSpPr>
        <p:spPr>
          <a:xfrm>
            <a:off x="6233555" y="307537"/>
            <a:ext cx="4308766" cy="646331"/>
          </a:xfrm>
          <a:prstGeom prst="rect">
            <a:avLst/>
          </a:prstGeom>
          <a:noFill/>
        </p:spPr>
        <p:txBody>
          <a:bodyPr wrap="square" rtlCol="0">
            <a:spAutoFit/>
          </a:bodyPr>
          <a:lstStyle/>
          <a:p>
            <a:r>
              <a:rPr lang="en-US" dirty="0"/>
              <a:t>Comparison of Taylor Series, </a:t>
            </a:r>
          </a:p>
          <a:p>
            <a:r>
              <a:rPr lang="en-US" dirty="0"/>
              <a:t>Runge-Kutta, and Adams Methods</a:t>
            </a:r>
          </a:p>
        </p:txBody>
      </p:sp>
      <p:graphicFrame>
        <p:nvGraphicFramePr>
          <p:cNvPr id="4" name="Table 4">
            <a:extLst>
              <a:ext uri="{FF2B5EF4-FFF2-40B4-BE49-F238E27FC236}">
                <a16:creationId xmlns:a16="http://schemas.microsoft.com/office/drawing/2014/main" id="{6188D895-6AE6-47EC-8B1C-97C060DC146C}"/>
              </a:ext>
            </a:extLst>
          </p:cNvPr>
          <p:cNvGraphicFramePr>
            <a:graphicFrameLocks noGrp="1"/>
          </p:cNvGraphicFramePr>
          <p:nvPr>
            <p:extLst>
              <p:ext uri="{D42A27DB-BD31-4B8C-83A1-F6EECF244321}">
                <p14:modId xmlns:p14="http://schemas.microsoft.com/office/powerpoint/2010/main" val="1102347002"/>
              </p:ext>
            </p:extLst>
          </p:nvPr>
        </p:nvGraphicFramePr>
        <p:xfrm>
          <a:off x="3158176" y="1555409"/>
          <a:ext cx="8881424" cy="3747181"/>
        </p:xfrm>
        <a:graphic>
          <a:graphicData uri="http://schemas.openxmlformats.org/drawingml/2006/table">
            <a:tbl>
              <a:tblPr firstRow="1" bandRow="1">
                <a:tableStyleId>{5C22544A-7EE6-4342-B048-85BDC9FD1C3A}</a:tableStyleId>
              </a:tblPr>
              <a:tblGrid>
                <a:gridCol w="1059061">
                  <a:extLst>
                    <a:ext uri="{9D8B030D-6E8A-4147-A177-3AD203B41FA5}">
                      <a16:colId xmlns:a16="http://schemas.microsoft.com/office/drawing/2014/main" val="2591199336"/>
                    </a:ext>
                  </a:extLst>
                </a:gridCol>
                <a:gridCol w="1596910">
                  <a:extLst>
                    <a:ext uri="{9D8B030D-6E8A-4147-A177-3AD203B41FA5}">
                      <a16:colId xmlns:a16="http://schemas.microsoft.com/office/drawing/2014/main" val="1949774470"/>
                    </a:ext>
                  </a:extLst>
                </a:gridCol>
                <a:gridCol w="952808">
                  <a:extLst>
                    <a:ext uri="{9D8B030D-6E8A-4147-A177-3AD203B41FA5}">
                      <a16:colId xmlns:a16="http://schemas.microsoft.com/office/drawing/2014/main" val="425115202"/>
                    </a:ext>
                  </a:extLst>
                </a:gridCol>
                <a:gridCol w="1282535">
                  <a:extLst>
                    <a:ext uri="{9D8B030D-6E8A-4147-A177-3AD203B41FA5}">
                      <a16:colId xmlns:a16="http://schemas.microsoft.com/office/drawing/2014/main" val="703046836"/>
                    </a:ext>
                  </a:extLst>
                </a:gridCol>
                <a:gridCol w="1365663">
                  <a:extLst>
                    <a:ext uri="{9D8B030D-6E8A-4147-A177-3AD203B41FA5}">
                      <a16:colId xmlns:a16="http://schemas.microsoft.com/office/drawing/2014/main" val="683596747"/>
                    </a:ext>
                  </a:extLst>
                </a:gridCol>
                <a:gridCol w="1341911">
                  <a:extLst>
                    <a:ext uri="{9D8B030D-6E8A-4147-A177-3AD203B41FA5}">
                      <a16:colId xmlns:a16="http://schemas.microsoft.com/office/drawing/2014/main" val="815745851"/>
                    </a:ext>
                  </a:extLst>
                </a:gridCol>
                <a:gridCol w="1282536">
                  <a:extLst>
                    <a:ext uri="{9D8B030D-6E8A-4147-A177-3AD203B41FA5}">
                      <a16:colId xmlns:a16="http://schemas.microsoft.com/office/drawing/2014/main" val="3809440499"/>
                    </a:ext>
                  </a:extLst>
                </a:gridCol>
              </a:tblGrid>
              <a:tr h="821101">
                <a:tc>
                  <a:txBody>
                    <a:bodyPr/>
                    <a:lstStyle/>
                    <a:p>
                      <a:endParaRPr lang="en-US" dirty="0"/>
                    </a:p>
                  </a:txBody>
                  <a:tcPr/>
                </a:tc>
                <a:tc>
                  <a:txBody>
                    <a:bodyPr/>
                    <a:lstStyle/>
                    <a:p>
                      <a:r>
                        <a:rPr lang="en-US" dirty="0"/>
                        <a:t>Overall efficiency</a:t>
                      </a:r>
                    </a:p>
                  </a:txBody>
                  <a:tcPr/>
                </a:tc>
                <a:tc>
                  <a:txBody>
                    <a:bodyPr/>
                    <a:lstStyle/>
                    <a:p>
                      <a:r>
                        <a:rPr lang="en-US" dirty="0"/>
                        <a:t>Self-</a:t>
                      </a:r>
                      <a:r>
                        <a:rPr lang="en-US" sz="1600" dirty="0"/>
                        <a:t>Starting</a:t>
                      </a:r>
                      <a:endParaRPr lang="en-US" dirty="0"/>
                    </a:p>
                  </a:txBody>
                  <a:tcPr/>
                </a:tc>
                <a:tc>
                  <a:txBody>
                    <a:bodyPr/>
                    <a:lstStyle/>
                    <a:p>
                      <a:r>
                        <a:rPr lang="en-US" dirty="0"/>
                        <a:t>Changing Stepsize</a:t>
                      </a:r>
                    </a:p>
                  </a:txBody>
                  <a:tcPr/>
                </a:tc>
                <a:tc>
                  <a:txBody>
                    <a:bodyPr/>
                    <a:lstStyle/>
                    <a:p>
                      <a:r>
                        <a:rPr lang="en-US" dirty="0"/>
                        <a:t>Getting </a:t>
                      </a:r>
                      <a:r>
                        <a:rPr lang="en-US" sz="1600" dirty="0"/>
                        <a:t>coefficients</a:t>
                      </a:r>
                      <a:endParaRPr lang="en-US" dirty="0"/>
                    </a:p>
                  </a:txBody>
                  <a:tcPr/>
                </a:tc>
                <a:tc>
                  <a:txBody>
                    <a:bodyPr/>
                    <a:lstStyle/>
                    <a:p>
                      <a:r>
                        <a:rPr lang="en-US" sz="1600" dirty="0"/>
                        <a:t>Numerical</a:t>
                      </a:r>
                      <a:r>
                        <a:rPr lang="en-US" dirty="0"/>
                        <a:t> Instability</a:t>
                      </a:r>
                    </a:p>
                  </a:txBody>
                  <a:tcPr/>
                </a:tc>
                <a:tc>
                  <a:txBody>
                    <a:bodyPr/>
                    <a:lstStyle/>
                    <a:p>
                      <a:r>
                        <a:rPr lang="en-US" dirty="0"/>
                        <a:t>Hard to program</a:t>
                      </a:r>
                    </a:p>
                  </a:txBody>
                  <a:tcPr/>
                </a:tc>
                <a:extLst>
                  <a:ext uri="{0D108BD9-81ED-4DB2-BD59-A6C34878D82A}">
                    <a16:rowId xmlns:a16="http://schemas.microsoft.com/office/drawing/2014/main" val="2816843512"/>
                  </a:ext>
                </a:extLst>
              </a:tr>
              <a:tr h="821101">
                <a:tc>
                  <a:txBody>
                    <a:bodyPr/>
                    <a:lstStyle/>
                    <a:p>
                      <a:r>
                        <a:rPr lang="en-US" dirty="0"/>
                        <a:t>Taylor Series</a:t>
                      </a:r>
                    </a:p>
                  </a:txBody>
                  <a:tcPr/>
                </a:tc>
                <a:tc>
                  <a:txBody>
                    <a:bodyPr/>
                    <a:lstStyle/>
                    <a:p>
                      <a:r>
                        <a:rPr lang="en-US" dirty="0"/>
                        <a:t>Depends </a:t>
                      </a:r>
                      <a:r>
                        <a:rPr lang="en-US" sz="1600" dirty="0"/>
                        <a:t>on difficulty of the derivative evaluations</a:t>
                      </a:r>
                      <a:endParaRPr lang="en-US" dirty="0"/>
                    </a:p>
                  </a:txBody>
                  <a:tcPr/>
                </a:tc>
                <a:tc>
                  <a:txBody>
                    <a:bodyPr/>
                    <a:lstStyle/>
                    <a:p>
                      <a:r>
                        <a:rPr lang="en-US" dirty="0"/>
                        <a:t>Yes</a:t>
                      </a:r>
                    </a:p>
                  </a:txBody>
                  <a:tcPr/>
                </a:tc>
                <a:tc>
                  <a:txBody>
                    <a:bodyPr/>
                    <a:lstStyle/>
                    <a:p>
                      <a:r>
                        <a:rPr lang="en-US" dirty="0"/>
                        <a:t>Easy</a:t>
                      </a:r>
                    </a:p>
                  </a:txBody>
                  <a:tcPr/>
                </a:tc>
                <a:tc>
                  <a:txBody>
                    <a:bodyPr/>
                    <a:lstStyle/>
                    <a:p>
                      <a:r>
                        <a:rPr lang="en-US" dirty="0"/>
                        <a:t>N/A</a:t>
                      </a:r>
                    </a:p>
                  </a:txBody>
                  <a:tcPr/>
                </a:tc>
                <a:tc>
                  <a:txBody>
                    <a:bodyPr/>
                    <a:lstStyle/>
                    <a:p>
                      <a:r>
                        <a:rPr lang="en-US" sz="1600" dirty="0"/>
                        <a:t>No problem </a:t>
                      </a:r>
                    </a:p>
                    <a:p>
                      <a:r>
                        <a:rPr lang="en-US" sz="1600" dirty="0"/>
                        <a:t>at all</a:t>
                      </a:r>
                    </a:p>
                  </a:txBody>
                  <a:tcPr/>
                </a:tc>
                <a:tc>
                  <a:txBody>
                    <a:bodyPr/>
                    <a:lstStyle/>
                    <a:p>
                      <a:r>
                        <a:rPr lang="en-US" sz="1600" dirty="0"/>
                        <a:t>Depends</a:t>
                      </a:r>
                    </a:p>
                  </a:txBody>
                  <a:tcPr/>
                </a:tc>
                <a:extLst>
                  <a:ext uri="{0D108BD9-81ED-4DB2-BD59-A6C34878D82A}">
                    <a16:rowId xmlns:a16="http://schemas.microsoft.com/office/drawing/2014/main" val="395500046"/>
                  </a:ext>
                </a:extLst>
              </a:tr>
              <a:tr h="821101">
                <a:tc>
                  <a:txBody>
                    <a:bodyPr/>
                    <a:lstStyle/>
                    <a:p>
                      <a:r>
                        <a:rPr lang="en-US" dirty="0"/>
                        <a:t>Runge-Kutta</a:t>
                      </a:r>
                    </a:p>
                  </a:txBody>
                  <a:tcPr/>
                </a:tc>
                <a:tc>
                  <a:txBody>
                    <a:bodyPr/>
                    <a:lstStyle/>
                    <a:p>
                      <a:r>
                        <a:rPr lang="en-US" dirty="0"/>
                        <a:t>Good</a:t>
                      </a:r>
                    </a:p>
                  </a:txBody>
                  <a:tcPr/>
                </a:tc>
                <a:tc>
                  <a:txBody>
                    <a:bodyPr/>
                    <a:lstStyle/>
                    <a:p>
                      <a:r>
                        <a:rPr lang="en-US" dirty="0"/>
                        <a:t>Yes</a:t>
                      </a:r>
                    </a:p>
                  </a:txBody>
                  <a:tcPr/>
                </a:tc>
                <a:tc>
                  <a:txBody>
                    <a:bodyPr/>
                    <a:lstStyle/>
                    <a:p>
                      <a:r>
                        <a:rPr lang="en-US" dirty="0"/>
                        <a:t>Easy</a:t>
                      </a:r>
                    </a:p>
                  </a:txBody>
                  <a:tcPr/>
                </a:tc>
                <a:tc>
                  <a:txBody>
                    <a:bodyPr/>
                    <a:lstStyle/>
                    <a:p>
                      <a:r>
                        <a:rPr lang="en-US" dirty="0"/>
                        <a:t>Difficult for high-orders</a:t>
                      </a:r>
                    </a:p>
                  </a:txBody>
                  <a:tcPr/>
                </a:tc>
                <a:tc>
                  <a:txBody>
                    <a:bodyPr/>
                    <a:lstStyle/>
                    <a:p>
                      <a:r>
                        <a:rPr lang="en-US" sz="1600" dirty="0"/>
                        <a:t>Not usually a problem</a:t>
                      </a:r>
                    </a:p>
                  </a:txBody>
                  <a:tcPr/>
                </a:tc>
                <a:tc>
                  <a:txBody>
                    <a:bodyPr/>
                    <a:lstStyle/>
                    <a:p>
                      <a:r>
                        <a:rPr lang="en-US" dirty="0"/>
                        <a:t>Easy to program</a:t>
                      </a:r>
                    </a:p>
                  </a:txBody>
                  <a:tcPr/>
                </a:tc>
                <a:extLst>
                  <a:ext uri="{0D108BD9-81ED-4DB2-BD59-A6C34878D82A}">
                    <a16:rowId xmlns:a16="http://schemas.microsoft.com/office/drawing/2014/main" val="394255567"/>
                  </a:ext>
                </a:extLst>
              </a:tr>
              <a:tr h="821101">
                <a:tc>
                  <a:txBody>
                    <a:bodyPr/>
                    <a:lstStyle/>
                    <a:p>
                      <a:r>
                        <a:rPr lang="en-US" dirty="0"/>
                        <a:t>Adams</a:t>
                      </a:r>
                    </a:p>
                  </a:txBody>
                  <a:tcPr/>
                </a:tc>
                <a:tc>
                  <a:txBody>
                    <a:bodyPr/>
                    <a:lstStyle/>
                    <a:p>
                      <a:r>
                        <a:rPr lang="en-US" dirty="0"/>
                        <a:t>Better for 80% of the problems</a:t>
                      </a:r>
                    </a:p>
                  </a:txBody>
                  <a:tcPr/>
                </a:tc>
                <a:tc>
                  <a:txBody>
                    <a:bodyPr/>
                    <a:lstStyle/>
                    <a:p>
                      <a:r>
                        <a:rPr lang="en-US" dirty="0"/>
                        <a:t>No</a:t>
                      </a:r>
                    </a:p>
                  </a:txBody>
                  <a:tcPr/>
                </a:tc>
                <a:tc>
                  <a:txBody>
                    <a:bodyPr/>
                    <a:lstStyle/>
                    <a:p>
                      <a:r>
                        <a:rPr lang="en-US" dirty="0"/>
                        <a:t>More Difficult</a:t>
                      </a:r>
                    </a:p>
                  </a:txBody>
                  <a:tcPr/>
                </a:tc>
                <a:tc>
                  <a:txBody>
                    <a:bodyPr/>
                    <a:lstStyle/>
                    <a:p>
                      <a:r>
                        <a:rPr lang="en-US" dirty="0"/>
                        <a:t>Easy</a:t>
                      </a:r>
                    </a:p>
                  </a:txBody>
                  <a:tcPr/>
                </a:tc>
                <a:tc>
                  <a:txBody>
                    <a:bodyPr/>
                    <a:lstStyle/>
                    <a:p>
                      <a:r>
                        <a:rPr lang="en-US" dirty="0"/>
                        <a:t>Often a problem</a:t>
                      </a:r>
                    </a:p>
                  </a:txBody>
                  <a:tcPr/>
                </a:tc>
                <a:tc>
                  <a:txBody>
                    <a:bodyPr/>
                    <a:lstStyle/>
                    <a:p>
                      <a:r>
                        <a:rPr lang="en-US" dirty="0"/>
                        <a:t>Harder to program</a:t>
                      </a:r>
                    </a:p>
                  </a:txBody>
                  <a:tcPr/>
                </a:tc>
                <a:extLst>
                  <a:ext uri="{0D108BD9-81ED-4DB2-BD59-A6C34878D82A}">
                    <a16:rowId xmlns:a16="http://schemas.microsoft.com/office/drawing/2014/main" val="2831283047"/>
                  </a:ext>
                </a:extLst>
              </a:tr>
            </a:tbl>
          </a:graphicData>
        </a:graphic>
      </p:graphicFrame>
      <p:pic>
        <p:nvPicPr>
          <p:cNvPr id="6" name="Audio 5">
            <a:hlinkClick r:id="" action="ppaction://media"/>
            <a:extLst>
              <a:ext uri="{FF2B5EF4-FFF2-40B4-BE49-F238E27FC236}">
                <a16:creationId xmlns:a16="http://schemas.microsoft.com/office/drawing/2014/main" id="{25E281AD-F0CA-475E-8C12-2F1DE43875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5664443"/>
      </p:ext>
    </p:extLst>
  </p:cSld>
  <p:clrMapOvr>
    <a:masterClrMapping/>
  </p:clrMapOvr>
  <mc:AlternateContent xmlns:mc="http://schemas.openxmlformats.org/markup-compatibility/2006">
    <mc:Choice xmlns:p14="http://schemas.microsoft.com/office/powerpoint/2010/main" Requires="p14">
      <p:transition spd="slow" p14:dur="2000" advTm="251820"/>
    </mc:Choice>
    <mc:Fallback>
      <p:transition spd="slow" advTm="251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773</TotalTime>
  <Words>636</Words>
  <Application>Microsoft Office PowerPoint</Application>
  <PresentationFormat>Widescreen</PresentationFormat>
  <Paragraphs>172</Paragraphs>
  <Slides>10</Slides>
  <Notes>0</Notes>
  <HiddenSlides>0</HiddenSlides>
  <MMClips>10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8" baseType="lpstr">
      <vt:lpstr>Arial</vt:lpstr>
      <vt:lpstr>Cambria Math</vt:lpstr>
      <vt:lpstr>Century Gothic</vt:lpstr>
      <vt:lpstr>Franklin Gothic Book</vt:lpstr>
      <vt:lpstr>Times New Roman</vt:lpstr>
      <vt:lpstr>Wingdings 3</vt:lpstr>
      <vt:lpstr>Ion</vt:lpstr>
      <vt:lpstr>Equation</vt:lpstr>
      <vt:lpstr>Final Exam Review Part One</vt:lpstr>
      <vt:lpstr>What chapters and sections of the textbook will be covered on the Final Exam</vt:lpstr>
      <vt:lpstr>PowerPoint Presentation</vt:lpstr>
      <vt:lpstr>TAYLOR SERIES METHODS</vt:lpstr>
      <vt:lpstr>Third Order Runge-Kutta</vt:lpstr>
      <vt:lpstr>higher Order Runge-Kutta methods</vt:lpstr>
      <vt:lpstr>Runge-Kutta-Fehlberg methods</vt:lpstr>
      <vt:lpstr>Adams methods See pages 347-348</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NoName Feagin</dc:creator>
  <cp:lastModifiedBy>NoName Feagin</cp:lastModifiedBy>
  <cp:revision>38</cp:revision>
  <dcterms:created xsi:type="dcterms:W3CDTF">2020-03-29T01:15:46Z</dcterms:created>
  <dcterms:modified xsi:type="dcterms:W3CDTF">2020-04-30T02:25:57Z</dcterms:modified>
</cp:coreProperties>
</file>