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45"/>
  </p:notesMasterIdLst>
  <p:handoutMasterIdLst>
    <p:handoutMasterId r:id="rId46"/>
  </p:handoutMasterIdLst>
  <p:sldIdLst>
    <p:sldId id="270" r:id="rId2"/>
    <p:sldId id="604" r:id="rId3"/>
    <p:sldId id="272" r:id="rId4"/>
    <p:sldId id="499" r:id="rId5"/>
    <p:sldId id="512" r:id="rId6"/>
    <p:sldId id="592" r:id="rId7"/>
    <p:sldId id="618" r:id="rId8"/>
    <p:sldId id="513" r:id="rId9"/>
    <p:sldId id="593" r:id="rId10"/>
    <p:sldId id="594" r:id="rId11"/>
    <p:sldId id="619" r:id="rId12"/>
    <p:sldId id="620" r:id="rId13"/>
    <p:sldId id="621" r:id="rId14"/>
    <p:sldId id="514" r:id="rId15"/>
    <p:sldId id="515" r:id="rId16"/>
    <p:sldId id="567" r:id="rId17"/>
    <p:sldId id="569" r:id="rId18"/>
    <p:sldId id="605" r:id="rId19"/>
    <p:sldId id="608" r:id="rId20"/>
    <p:sldId id="516" r:id="rId21"/>
    <p:sldId id="609" r:id="rId22"/>
    <p:sldId id="610" r:id="rId23"/>
    <p:sldId id="517" r:id="rId24"/>
    <p:sldId id="571" r:id="rId25"/>
    <p:sldId id="518" r:id="rId26"/>
    <p:sldId id="572" r:id="rId27"/>
    <p:sldId id="612" r:id="rId28"/>
    <p:sldId id="614" r:id="rId29"/>
    <p:sldId id="611" r:id="rId30"/>
    <p:sldId id="615" r:id="rId31"/>
    <p:sldId id="519" r:id="rId32"/>
    <p:sldId id="616" r:id="rId33"/>
    <p:sldId id="617" r:id="rId34"/>
    <p:sldId id="520" r:id="rId35"/>
    <p:sldId id="622" r:id="rId36"/>
    <p:sldId id="623" r:id="rId37"/>
    <p:sldId id="624" r:id="rId38"/>
    <p:sldId id="625" r:id="rId39"/>
    <p:sldId id="626" r:id="rId40"/>
    <p:sldId id="525" r:id="rId41"/>
    <p:sldId id="343" r:id="rId42"/>
    <p:sldId id="425" r:id="rId43"/>
    <p:sldId id="62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C9E9BE"/>
    <a:srgbClr val="A8E18B"/>
    <a:srgbClr val="769E62"/>
    <a:srgbClr val="E8FF14"/>
    <a:srgbClr val="00FDFF"/>
    <a:srgbClr val="163496"/>
    <a:srgbClr val="AE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0595" autoAdjust="0"/>
  </p:normalViewPr>
  <p:slideViewPr>
    <p:cSldViewPr>
      <p:cViewPr varScale="1">
        <p:scale>
          <a:sx n="65" d="100"/>
          <a:sy n="65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A7790-8A0E-4403-821B-F104D762869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89DB5F5-0DAD-4F84-AF36-EB20C62BEA1A}">
      <dgm:prSet phldrT="[Text]"/>
      <dgm:spPr/>
      <dgm:t>
        <a:bodyPr/>
        <a:lstStyle/>
        <a:p>
          <a:r>
            <a:rPr lang="en-US" dirty="0"/>
            <a:t>1. Subsystem requirements analysis</a:t>
          </a:r>
        </a:p>
      </dgm:t>
    </dgm:pt>
    <dgm:pt modelId="{7B833720-7DA7-46CE-8EC1-AE6164CD5823}" type="parTrans" cxnId="{0FA63C50-195A-40CD-B517-83E3FCE65D66}">
      <dgm:prSet/>
      <dgm:spPr/>
      <dgm:t>
        <a:bodyPr/>
        <a:lstStyle/>
        <a:p>
          <a:endParaRPr lang="en-US"/>
        </a:p>
      </dgm:t>
    </dgm:pt>
    <dgm:pt modelId="{88E92CAC-66C3-4A41-B2B7-60111B5A4866}" type="sibTrans" cxnId="{0FA63C50-195A-40CD-B517-83E3FCE65D66}">
      <dgm:prSet/>
      <dgm:spPr/>
      <dgm:t>
        <a:bodyPr/>
        <a:lstStyle/>
        <a:p>
          <a:endParaRPr lang="en-US"/>
        </a:p>
      </dgm:t>
    </dgm:pt>
    <dgm:pt modelId="{4F34ED84-157B-40B0-899C-B8DF9CFED1C9}">
      <dgm:prSet phldrT="[Text]"/>
      <dgm:spPr/>
      <dgm:t>
        <a:bodyPr/>
        <a:lstStyle/>
        <a:p>
          <a:r>
            <a:rPr lang="en-US" dirty="0"/>
            <a:t>5. Preliminary design review</a:t>
          </a:r>
        </a:p>
      </dgm:t>
    </dgm:pt>
    <dgm:pt modelId="{6F738E7B-519D-4AA2-BD0E-FB91740EC757}" type="parTrans" cxnId="{D59DB98B-B57B-49DF-8CB7-61F19D1623AC}">
      <dgm:prSet/>
      <dgm:spPr/>
      <dgm:t>
        <a:bodyPr/>
        <a:lstStyle/>
        <a:p>
          <a:endParaRPr lang="en-US"/>
        </a:p>
      </dgm:t>
    </dgm:pt>
    <dgm:pt modelId="{DB3CE1B1-8655-4AD6-982E-8D739D199DDF}" type="sibTrans" cxnId="{D59DB98B-B57B-49DF-8CB7-61F19D1623AC}">
      <dgm:prSet/>
      <dgm:spPr/>
      <dgm:t>
        <a:bodyPr/>
        <a:lstStyle/>
        <a:p>
          <a:endParaRPr lang="en-US"/>
        </a:p>
      </dgm:t>
    </dgm:pt>
    <dgm:pt modelId="{2A65A5F4-EE9C-4956-A100-B91E73D1BEC9}">
      <dgm:prSet phldrT="[Text]"/>
      <dgm:spPr/>
      <dgm:t>
        <a:bodyPr/>
        <a:lstStyle/>
        <a:p>
          <a:r>
            <a:rPr lang="en-US" dirty="0"/>
            <a:t>2. Requirements allocation</a:t>
          </a:r>
        </a:p>
      </dgm:t>
    </dgm:pt>
    <dgm:pt modelId="{AA57BAFD-379A-4777-8A26-5558B0CD7291}" type="parTrans" cxnId="{F49B8F2E-29DE-4742-8546-FC66A026EF05}">
      <dgm:prSet/>
      <dgm:spPr/>
      <dgm:t>
        <a:bodyPr/>
        <a:lstStyle/>
        <a:p>
          <a:endParaRPr lang="en-US"/>
        </a:p>
      </dgm:t>
    </dgm:pt>
    <dgm:pt modelId="{A4C1F6F6-C5C0-4C5E-B0D4-55B9A7F840C1}" type="sibTrans" cxnId="{F49B8F2E-29DE-4742-8546-FC66A026EF05}">
      <dgm:prSet/>
      <dgm:spPr/>
      <dgm:t>
        <a:bodyPr/>
        <a:lstStyle/>
        <a:p>
          <a:endParaRPr lang="en-US"/>
        </a:p>
      </dgm:t>
    </dgm:pt>
    <dgm:pt modelId="{F4462D21-A8E0-42C7-B0E4-077072ADA6EF}">
      <dgm:prSet phldrT="[Text]"/>
      <dgm:spPr/>
      <dgm:t>
        <a:bodyPr/>
        <a:lstStyle/>
        <a:p>
          <a:r>
            <a:rPr lang="en-US" dirty="0"/>
            <a:t>3. Interface identification/design</a:t>
          </a:r>
        </a:p>
      </dgm:t>
    </dgm:pt>
    <dgm:pt modelId="{A09B5CE1-1DCB-44B8-A295-40C5DE48A5CF}" type="parTrans" cxnId="{D6AEC920-F9F5-41DA-A3D1-95CFE9A372F6}">
      <dgm:prSet/>
      <dgm:spPr/>
      <dgm:t>
        <a:bodyPr/>
        <a:lstStyle/>
        <a:p>
          <a:endParaRPr lang="en-US"/>
        </a:p>
      </dgm:t>
    </dgm:pt>
    <dgm:pt modelId="{092561DA-3955-465E-A341-CF1E09833E14}" type="sibTrans" cxnId="{D6AEC920-F9F5-41DA-A3D1-95CFE9A372F6}">
      <dgm:prSet/>
      <dgm:spPr/>
      <dgm:t>
        <a:bodyPr/>
        <a:lstStyle/>
        <a:p>
          <a:endParaRPr lang="en-US"/>
        </a:p>
      </dgm:t>
    </dgm:pt>
    <dgm:pt modelId="{A3A5580D-880B-4E3A-9971-BD4E170CA556}">
      <dgm:prSet phldrT="[Text]"/>
      <dgm:spPr/>
      <dgm:t>
        <a:bodyPr/>
        <a:lstStyle/>
        <a:p>
          <a:r>
            <a:rPr lang="en-US" dirty="0"/>
            <a:t>4. Subsystem-level synthesis</a:t>
          </a:r>
        </a:p>
      </dgm:t>
    </dgm:pt>
    <dgm:pt modelId="{E865DDE7-241E-4363-AEA5-F2AF043AD0E6}" type="parTrans" cxnId="{B1212774-CBF6-4BBE-9B43-62A5FAB6645F}">
      <dgm:prSet/>
      <dgm:spPr/>
      <dgm:t>
        <a:bodyPr/>
        <a:lstStyle/>
        <a:p>
          <a:endParaRPr lang="en-US"/>
        </a:p>
      </dgm:t>
    </dgm:pt>
    <dgm:pt modelId="{F698F3BA-8EF9-4F47-ADB0-FEFB6252C005}" type="sibTrans" cxnId="{B1212774-CBF6-4BBE-9B43-62A5FAB6645F}">
      <dgm:prSet/>
      <dgm:spPr/>
      <dgm:t>
        <a:bodyPr/>
        <a:lstStyle/>
        <a:p>
          <a:endParaRPr lang="en-US"/>
        </a:p>
      </dgm:t>
    </dgm:pt>
    <dgm:pt modelId="{36C6D0D1-B50A-43F2-ADC4-B2568571A807}" type="pres">
      <dgm:prSet presAssocID="{A8DA7790-8A0E-4403-821B-F104D7628690}" presName="diagram" presStyleCnt="0">
        <dgm:presLayoutVars>
          <dgm:dir/>
          <dgm:resizeHandles val="exact"/>
        </dgm:presLayoutVars>
      </dgm:prSet>
      <dgm:spPr/>
    </dgm:pt>
    <dgm:pt modelId="{5C98417B-28E5-45E3-9C35-ED24CED9870C}" type="pres">
      <dgm:prSet presAssocID="{089DB5F5-0DAD-4F84-AF36-EB20C62BEA1A}" presName="node" presStyleLbl="node1" presStyleIdx="0" presStyleCnt="5" custScaleX="68862" custScaleY="26678" custLinFactNeighborX="31688" custLinFactNeighborY="-47614">
        <dgm:presLayoutVars>
          <dgm:bulletEnabled val="1"/>
        </dgm:presLayoutVars>
      </dgm:prSet>
      <dgm:spPr/>
    </dgm:pt>
    <dgm:pt modelId="{9BE742A7-6224-42EE-A8EC-AA556B7BF1DA}" type="pres">
      <dgm:prSet presAssocID="{88E92CAC-66C3-4A41-B2B7-60111B5A4866}" presName="sibTrans" presStyleCnt="0"/>
      <dgm:spPr/>
    </dgm:pt>
    <dgm:pt modelId="{A93C10EA-2AD0-4B3F-B769-21BF444CF63C}" type="pres">
      <dgm:prSet presAssocID="{4F34ED84-157B-40B0-899C-B8DF9CFED1C9}" presName="node" presStyleLbl="node1" presStyleIdx="1" presStyleCnt="5" custScaleX="55865" custScaleY="29352" custLinFactY="56110" custLinFactNeighborX="-41686" custLinFactNeighborY="100000">
        <dgm:presLayoutVars>
          <dgm:bulletEnabled val="1"/>
        </dgm:presLayoutVars>
      </dgm:prSet>
      <dgm:spPr/>
    </dgm:pt>
    <dgm:pt modelId="{BDB33BE5-4525-43AA-820B-731AF199F079}" type="pres">
      <dgm:prSet presAssocID="{DB3CE1B1-8655-4AD6-982E-8D739D199DDF}" presName="sibTrans" presStyleCnt="0"/>
      <dgm:spPr/>
    </dgm:pt>
    <dgm:pt modelId="{145F7214-806A-45C2-9749-61C359F3FEBA}" type="pres">
      <dgm:prSet presAssocID="{2A65A5F4-EE9C-4956-A100-B91E73D1BEC9}" presName="node" presStyleLbl="node1" presStyleIdx="2" presStyleCnt="5" custScaleX="64333" custScaleY="41096" custLinFactNeighborX="-2288" custLinFactNeighborY="-17720">
        <dgm:presLayoutVars>
          <dgm:bulletEnabled val="1"/>
        </dgm:presLayoutVars>
      </dgm:prSet>
      <dgm:spPr/>
    </dgm:pt>
    <dgm:pt modelId="{D33D3859-FB40-4E25-8899-577FC9241393}" type="pres">
      <dgm:prSet presAssocID="{A4C1F6F6-C5C0-4C5E-B0D4-55B9A7F840C1}" presName="sibTrans" presStyleCnt="0"/>
      <dgm:spPr/>
    </dgm:pt>
    <dgm:pt modelId="{CAE1340A-4B7A-4581-81F8-0EDA5A2C3A89}" type="pres">
      <dgm:prSet presAssocID="{F4462D21-A8E0-42C7-B0E4-077072ADA6EF}" presName="node" presStyleLbl="node1" presStyleIdx="3" presStyleCnt="5" custScaleX="69283" custScaleY="44404" custLinFactNeighborX="2288" custLinFactNeighborY="-16066">
        <dgm:presLayoutVars>
          <dgm:bulletEnabled val="1"/>
        </dgm:presLayoutVars>
      </dgm:prSet>
      <dgm:spPr/>
    </dgm:pt>
    <dgm:pt modelId="{92DF50B2-9C65-4897-99B7-47C8B21B2719}" type="pres">
      <dgm:prSet presAssocID="{092561DA-3955-465E-A341-CF1E09833E14}" presName="sibTrans" presStyleCnt="0"/>
      <dgm:spPr/>
    </dgm:pt>
    <dgm:pt modelId="{A47A2BB1-51A4-4892-B271-669046413FD9}" type="pres">
      <dgm:prSet presAssocID="{A3A5580D-880B-4E3A-9971-BD4E170CA556}" presName="node" presStyleLbl="node1" presStyleIdx="4" presStyleCnt="5" custScaleX="68592" custScaleY="32096" custLinFactNeighborX="-3209" custLinFactNeighborY="-3955">
        <dgm:presLayoutVars>
          <dgm:bulletEnabled val="1"/>
        </dgm:presLayoutVars>
      </dgm:prSet>
      <dgm:spPr/>
    </dgm:pt>
  </dgm:ptLst>
  <dgm:cxnLst>
    <dgm:cxn modelId="{D6AEC920-F9F5-41DA-A3D1-95CFE9A372F6}" srcId="{A8DA7790-8A0E-4403-821B-F104D7628690}" destId="{F4462D21-A8E0-42C7-B0E4-077072ADA6EF}" srcOrd="3" destOrd="0" parTransId="{A09B5CE1-1DCB-44B8-A295-40C5DE48A5CF}" sibTransId="{092561DA-3955-465E-A341-CF1E09833E14}"/>
    <dgm:cxn modelId="{F49B8F2E-29DE-4742-8546-FC66A026EF05}" srcId="{A8DA7790-8A0E-4403-821B-F104D7628690}" destId="{2A65A5F4-EE9C-4956-A100-B91E73D1BEC9}" srcOrd="2" destOrd="0" parTransId="{AA57BAFD-379A-4777-8A26-5558B0CD7291}" sibTransId="{A4C1F6F6-C5C0-4C5E-B0D4-55B9A7F840C1}"/>
    <dgm:cxn modelId="{35A3B037-1765-419C-8F08-ACD48304A6EE}" type="presOf" srcId="{2A65A5F4-EE9C-4956-A100-B91E73D1BEC9}" destId="{145F7214-806A-45C2-9749-61C359F3FEBA}" srcOrd="0" destOrd="0" presId="urn:microsoft.com/office/officeart/2005/8/layout/default#1"/>
    <dgm:cxn modelId="{0FA63C50-195A-40CD-B517-83E3FCE65D66}" srcId="{A8DA7790-8A0E-4403-821B-F104D7628690}" destId="{089DB5F5-0DAD-4F84-AF36-EB20C62BEA1A}" srcOrd="0" destOrd="0" parTransId="{7B833720-7DA7-46CE-8EC1-AE6164CD5823}" sibTransId="{88E92CAC-66C3-4A41-B2B7-60111B5A4866}"/>
    <dgm:cxn modelId="{B1212774-CBF6-4BBE-9B43-62A5FAB6645F}" srcId="{A8DA7790-8A0E-4403-821B-F104D7628690}" destId="{A3A5580D-880B-4E3A-9971-BD4E170CA556}" srcOrd="4" destOrd="0" parTransId="{E865DDE7-241E-4363-AEA5-F2AF043AD0E6}" sibTransId="{F698F3BA-8EF9-4F47-ADB0-FEFB6252C005}"/>
    <dgm:cxn modelId="{D45B7954-6D91-4495-846E-9A87E8D4AEE3}" type="presOf" srcId="{A8DA7790-8A0E-4403-821B-F104D7628690}" destId="{36C6D0D1-B50A-43F2-ADC4-B2568571A807}" srcOrd="0" destOrd="0" presId="urn:microsoft.com/office/officeart/2005/8/layout/default#1"/>
    <dgm:cxn modelId="{9911BD76-2CB8-429E-B9C5-89672609B69D}" type="presOf" srcId="{4F34ED84-157B-40B0-899C-B8DF9CFED1C9}" destId="{A93C10EA-2AD0-4B3F-B769-21BF444CF63C}" srcOrd="0" destOrd="0" presId="urn:microsoft.com/office/officeart/2005/8/layout/default#1"/>
    <dgm:cxn modelId="{F4484981-BC97-40A1-A6B3-3A4C4DA95BB0}" type="presOf" srcId="{F4462D21-A8E0-42C7-B0E4-077072ADA6EF}" destId="{CAE1340A-4B7A-4581-81F8-0EDA5A2C3A89}" srcOrd="0" destOrd="0" presId="urn:microsoft.com/office/officeart/2005/8/layout/default#1"/>
    <dgm:cxn modelId="{D59DB98B-B57B-49DF-8CB7-61F19D1623AC}" srcId="{A8DA7790-8A0E-4403-821B-F104D7628690}" destId="{4F34ED84-157B-40B0-899C-B8DF9CFED1C9}" srcOrd="1" destOrd="0" parTransId="{6F738E7B-519D-4AA2-BD0E-FB91740EC757}" sibTransId="{DB3CE1B1-8655-4AD6-982E-8D739D199DDF}"/>
    <dgm:cxn modelId="{A1DE35A3-A2EE-477B-A7ED-DA35E9B3F26F}" type="presOf" srcId="{A3A5580D-880B-4E3A-9971-BD4E170CA556}" destId="{A47A2BB1-51A4-4892-B271-669046413FD9}" srcOrd="0" destOrd="0" presId="urn:microsoft.com/office/officeart/2005/8/layout/default#1"/>
    <dgm:cxn modelId="{75B851A5-4F50-4CD0-ABB2-F648D72922B5}" type="presOf" srcId="{089DB5F5-0DAD-4F84-AF36-EB20C62BEA1A}" destId="{5C98417B-28E5-45E3-9C35-ED24CED9870C}" srcOrd="0" destOrd="0" presId="urn:microsoft.com/office/officeart/2005/8/layout/default#1"/>
    <dgm:cxn modelId="{8E1848D6-C9BD-4032-9B56-6364CD8D0B6C}" type="presParOf" srcId="{36C6D0D1-B50A-43F2-ADC4-B2568571A807}" destId="{5C98417B-28E5-45E3-9C35-ED24CED9870C}" srcOrd="0" destOrd="0" presId="urn:microsoft.com/office/officeart/2005/8/layout/default#1"/>
    <dgm:cxn modelId="{1564552F-9366-454D-9B66-2B5043B4DBC8}" type="presParOf" srcId="{36C6D0D1-B50A-43F2-ADC4-B2568571A807}" destId="{9BE742A7-6224-42EE-A8EC-AA556B7BF1DA}" srcOrd="1" destOrd="0" presId="urn:microsoft.com/office/officeart/2005/8/layout/default#1"/>
    <dgm:cxn modelId="{6944E916-5838-4390-908E-D86E41E9508A}" type="presParOf" srcId="{36C6D0D1-B50A-43F2-ADC4-B2568571A807}" destId="{A93C10EA-2AD0-4B3F-B769-21BF444CF63C}" srcOrd="2" destOrd="0" presId="urn:microsoft.com/office/officeart/2005/8/layout/default#1"/>
    <dgm:cxn modelId="{F3D044DF-8579-4C0A-8FE8-70962CE52372}" type="presParOf" srcId="{36C6D0D1-B50A-43F2-ADC4-B2568571A807}" destId="{BDB33BE5-4525-43AA-820B-731AF199F079}" srcOrd="3" destOrd="0" presId="urn:microsoft.com/office/officeart/2005/8/layout/default#1"/>
    <dgm:cxn modelId="{A5428922-C55A-4A4A-B6DC-A187EECAC65F}" type="presParOf" srcId="{36C6D0D1-B50A-43F2-ADC4-B2568571A807}" destId="{145F7214-806A-45C2-9749-61C359F3FEBA}" srcOrd="4" destOrd="0" presId="urn:microsoft.com/office/officeart/2005/8/layout/default#1"/>
    <dgm:cxn modelId="{F71B48C2-3CF6-4E58-83A3-40DA7CC7B69E}" type="presParOf" srcId="{36C6D0D1-B50A-43F2-ADC4-B2568571A807}" destId="{D33D3859-FB40-4E25-8899-577FC9241393}" srcOrd="5" destOrd="0" presId="urn:microsoft.com/office/officeart/2005/8/layout/default#1"/>
    <dgm:cxn modelId="{46C1063E-09F8-48F1-8AA4-CE8F65102796}" type="presParOf" srcId="{36C6D0D1-B50A-43F2-ADC4-B2568571A807}" destId="{CAE1340A-4B7A-4581-81F8-0EDA5A2C3A89}" srcOrd="6" destOrd="0" presId="urn:microsoft.com/office/officeart/2005/8/layout/default#1"/>
    <dgm:cxn modelId="{CAE30521-449C-42EC-99D5-5E92AB69D120}" type="presParOf" srcId="{36C6D0D1-B50A-43F2-ADC4-B2568571A807}" destId="{92DF50B2-9C65-4897-99B7-47C8B21B2719}" srcOrd="7" destOrd="0" presId="urn:microsoft.com/office/officeart/2005/8/layout/default#1"/>
    <dgm:cxn modelId="{50233904-5ABC-41EC-A3E7-C27CDFC22CC6}" type="presParOf" srcId="{36C6D0D1-B50A-43F2-ADC4-B2568571A807}" destId="{A47A2BB1-51A4-4892-B271-669046413FD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8417B-28E5-45E3-9C35-ED24CED9870C}">
      <dsp:nvSpPr>
        <dsp:cNvPr id="0" name=""/>
        <dsp:cNvSpPr/>
      </dsp:nvSpPr>
      <dsp:spPr>
        <a:xfrm>
          <a:off x="1600204" y="0"/>
          <a:ext cx="2868122" cy="666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Subsystem requirements analysis</a:t>
          </a:r>
        </a:p>
      </dsp:txBody>
      <dsp:txXfrm>
        <a:off x="1600204" y="0"/>
        <a:ext cx="2868122" cy="666687"/>
      </dsp:txXfrm>
    </dsp:sp>
    <dsp:sp modelId="{A93C10EA-2AD0-4B3F-B769-21BF444CF63C}">
      <dsp:nvSpPr>
        <dsp:cNvPr id="0" name=""/>
        <dsp:cNvSpPr/>
      </dsp:nvSpPr>
      <dsp:spPr>
        <a:xfrm>
          <a:off x="1828781" y="5057683"/>
          <a:ext cx="2326793" cy="7335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Preliminary design review</a:t>
          </a:r>
        </a:p>
      </dsp:txBody>
      <dsp:txXfrm>
        <a:off x="1828781" y="5057683"/>
        <a:ext cx="2326793" cy="733511"/>
      </dsp:txXfrm>
    </dsp:sp>
    <dsp:sp modelId="{145F7214-806A-45C2-9749-61C359F3FEBA}">
      <dsp:nvSpPr>
        <dsp:cNvPr id="0" name=""/>
        <dsp:cNvSpPr/>
      </dsp:nvSpPr>
      <dsp:spPr>
        <a:xfrm>
          <a:off x="0" y="1904989"/>
          <a:ext cx="2679488" cy="1026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Requirements allocation</a:t>
          </a:r>
        </a:p>
      </dsp:txBody>
      <dsp:txXfrm>
        <a:off x="0" y="1904989"/>
        <a:ext cx="2679488" cy="1026996"/>
      </dsp:txXfrm>
    </dsp:sp>
    <dsp:sp modelId="{CAE1340A-4B7A-4581-81F8-0EDA5A2C3A89}">
      <dsp:nvSpPr>
        <dsp:cNvPr id="0" name=""/>
        <dsp:cNvSpPr/>
      </dsp:nvSpPr>
      <dsp:spPr>
        <a:xfrm>
          <a:off x="3286542" y="1904989"/>
          <a:ext cx="2885657" cy="11096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Interface identification/design</a:t>
          </a:r>
        </a:p>
      </dsp:txBody>
      <dsp:txXfrm>
        <a:off x="3286542" y="1904989"/>
        <a:ext cx="2885657" cy="1109663"/>
      </dsp:txXfrm>
    </dsp:sp>
    <dsp:sp modelId="{A47A2BB1-51A4-4892-B271-669046413FD9}">
      <dsp:nvSpPr>
        <dsp:cNvPr id="0" name=""/>
        <dsp:cNvSpPr/>
      </dsp:nvSpPr>
      <dsp:spPr>
        <a:xfrm>
          <a:off x="1524005" y="3733812"/>
          <a:ext cx="2856877" cy="8020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Subsystem-level synthesis</a:t>
          </a:r>
        </a:p>
      </dsp:txBody>
      <dsp:txXfrm>
        <a:off x="1524005" y="3733812"/>
        <a:ext cx="2856877" cy="80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56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EA5DBA-E83B-4C46-B2CE-B928F74D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4FB5-A671-460F-84E0-C58616FAD3CC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4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4FB5-A671-460F-84E0-C58616FAD3CC}" type="slidenum">
              <a:rPr lang="en-US"/>
              <a:pPr/>
              <a:t>40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C241B-C404-4496-B2D9-B43AC6333796}" type="slidenum">
              <a:rPr lang="en-US"/>
              <a:pPr/>
              <a:t>42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15" descr="BS07027"/>
          <p:cNvPicPr>
            <a:picLocks noChangeAspect="1" noChangeArrowheads="1"/>
          </p:cNvPicPr>
          <p:nvPr userDrawn="1"/>
        </p:nvPicPr>
        <p:blipFill>
          <a:blip r:embed="rId14" cstate="print"/>
          <a:srcRect l="19675" r="39349"/>
          <a:stretch>
            <a:fillRect/>
          </a:stretch>
        </p:blipFill>
        <p:spPr bwMode="auto">
          <a:xfrm>
            <a:off x="723900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BS07027"/>
          <p:cNvPicPr>
            <a:picLocks noChangeAspect="1" noChangeArrowheads="1"/>
          </p:cNvPicPr>
          <p:nvPr userDrawn="1"/>
        </p:nvPicPr>
        <p:blipFill>
          <a:blip r:embed="rId14" cstate="print"/>
          <a:srcRect t="49304" b="49304"/>
          <a:stretch>
            <a:fillRect/>
          </a:stretch>
        </p:blipFill>
        <p:spPr bwMode="auto">
          <a:xfrm>
            <a:off x="0" y="1296988"/>
            <a:ext cx="72390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SENG 5130</a:t>
            </a:r>
            <a:br>
              <a:rPr lang="en-US" dirty="0"/>
            </a:br>
            <a:r>
              <a:rPr lang="en-US" dirty="0"/>
              <a:t>systems engineering processes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Module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Underground Mining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Preliminary Design:</a:t>
            </a:r>
          </a:p>
          <a:p>
            <a:pPr lvl="1"/>
            <a:r>
              <a:rPr lang="en-US" dirty="0"/>
              <a:t>Overall system requirements are integrated with available technology</a:t>
            </a:r>
          </a:p>
          <a:p>
            <a:pPr lvl="1"/>
            <a:r>
              <a:rPr lang="en-US" dirty="0"/>
              <a:t>Output: Set of working system specifications </a:t>
            </a:r>
          </a:p>
          <a:p>
            <a:r>
              <a:rPr lang="en-US" dirty="0"/>
              <a:t>Questions: </a:t>
            </a:r>
          </a:p>
          <a:p>
            <a:pPr lvl="1"/>
            <a:r>
              <a:rPr lang="en-US" dirty="0"/>
              <a:t>What functions should be assigned to operators/support?</a:t>
            </a:r>
          </a:p>
          <a:p>
            <a:pPr lvl="1"/>
            <a:r>
              <a:rPr lang="en-US" dirty="0"/>
              <a:t>What conditions will impose peak task loads on operator?</a:t>
            </a:r>
          </a:p>
          <a:p>
            <a:pPr lvl="1"/>
            <a:r>
              <a:rPr lang="en-US" dirty="0"/>
              <a:t>How many people to operate/support? </a:t>
            </a:r>
          </a:p>
          <a:p>
            <a:pPr lvl="1"/>
            <a:r>
              <a:rPr lang="en-US" dirty="0"/>
              <a:t>Is there training required/available?</a:t>
            </a:r>
          </a:p>
          <a:p>
            <a:r>
              <a:rPr lang="en-US" dirty="0"/>
              <a:t>System Functional Analysis: </a:t>
            </a:r>
          </a:p>
          <a:p>
            <a:pPr lvl="1"/>
            <a:r>
              <a:rPr lang="en-US" dirty="0"/>
              <a:t>Coal-cutting head design</a:t>
            </a:r>
          </a:p>
          <a:p>
            <a:pPr lvl="1"/>
            <a:r>
              <a:rPr lang="en-US" dirty="0"/>
              <a:t>Coal-gathering mechanism</a:t>
            </a:r>
          </a:p>
          <a:p>
            <a:pPr lvl="1"/>
            <a:r>
              <a:rPr lang="en-US" dirty="0"/>
              <a:t>Coal-loading or transfer functions</a:t>
            </a:r>
          </a:p>
          <a:p>
            <a:pPr lvl="1"/>
            <a:r>
              <a:rPr lang="en-US" dirty="0"/>
              <a:t>Operator and maintainer interface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3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design objective(s) for the system and its elements must:</a:t>
            </a:r>
          </a:p>
          <a:p>
            <a:pPr lvl="1"/>
            <a:r>
              <a:rPr lang="en-US" dirty="0"/>
              <a:t>Be compatible with system operational requirements, maintenance and support, and prioritized TPMs</a:t>
            </a:r>
          </a:p>
          <a:p>
            <a:pPr lvl="1"/>
            <a:r>
              <a:rPr lang="en-US" dirty="0"/>
              <a:t>Comply with allocated design-to-criteria</a:t>
            </a:r>
          </a:p>
          <a:p>
            <a:pPr lvl="1"/>
            <a:r>
              <a:rPr lang="en-US" dirty="0"/>
              <a:t>Meet all requirements in various applicable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09426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Design for functional capability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interoperability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maintainability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usability and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supportability and serviceability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producibility and disposability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for affordability</a:t>
            </a:r>
          </a:p>
        </p:txBody>
      </p:sp>
    </p:spTree>
    <p:extLst>
      <p:ext uri="{BB962C8B-B14F-4D97-AF65-F5344CB8AC3E}">
        <p14:creationId xmlns:p14="http://schemas.microsoft.com/office/powerpoint/2010/main" val="332186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381000"/>
            <a:ext cx="8226425" cy="685800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ＭＳ Ｐゴシック" pitchFamily="1" charset="-128"/>
              </a:rPr>
              <a:t>The integration of engineering disciplines.</a:t>
            </a:r>
          </a:p>
        </p:txBody>
      </p:sp>
      <p:pic>
        <p:nvPicPr>
          <p:cNvPr id="13315" name="Picture 3" descr="FG_04_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19200"/>
            <a:ext cx="5494337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4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371600" y="1066800"/>
          <a:ext cx="6172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0800000" flipV="1">
            <a:off x="2743200" y="17526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17526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8600" y="35052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40386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572000" y="40386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038600" y="586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1181100" y="21717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448300" y="39243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1371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62600" y="6477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15000" y="51816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5438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5791200" y="1371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Subsystem-Requirements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Continuing the efforts during conceptual design</a:t>
            </a:r>
          </a:p>
          <a:p>
            <a:r>
              <a:rPr lang="en-US" dirty="0"/>
              <a:t>Next level of detail</a:t>
            </a:r>
          </a:p>
          <a:p>
            <a:r>
              <a:rPr lang="en-US" dirty="0"/>
              <a:t>Contractor, rather than customer </a:t>
            </a:r>
          </a:p>
          <a:p>
            <a:pPr lvl="1"/>
            <a:r>
              <a:rPr lang="en-US" dirty="0"/>
              <a:t>Review of system specifications</a:t>
            </a:r>
          </a:p>
          <a:p>
            <a:pPr lvl="1"/>
            <a:r>
              <a:rPr lang="en-US" dirty="0"/>
              <a:t>Review of relevant TPMs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Aircraft System FFBD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580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194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Conceptual Design Phase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Aircraft System FFBD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609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Design Phase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893826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6810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010400" y="4876800"/>
            <a:ext cx="1981200" cy="1752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FFBD Example </a:t>
            </a:r>
          </a:p>
          <a:p>
            <a:pPr algn="ctr"/>
            <a:r>
              <a:rPr lang="en-US" dirty="0"/>
              <a:t>NASA SE Handbook (2007), Appendix F</a:t>
            </a:r>
          </a:p>
        </p:txBody>
      </p:sp>
    </p:spTree>
    <p:extLst>
      <p:ext uri="{BB962C8B-B14F-4D97-AF65-F5344CB8AC3E}">
        <p14:creationId xmlns:p14="http://schemas.microsoft.com/office/powerpoint/2010/main" val="387154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Exercise: FFBD for 2 levels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199"/>
            <a:ext cx="2964875" cy="23018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78200" y="3124200"/>
            <a:ext cx="5638800" cy="2520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SYSTEMS:</a:t>
            </a:r>
            <a:endParaRPr lang="en-US" sz="2400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Online Library for a University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Internet-based Travel Web Site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Multi-story Parking Garage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Hospital for a Small Community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Two-way Traffic System Across a River</a:t>
            </a:r>
          </a:p>
        </p:txBody>
      </p:sp>
    </p:spTree>
    <p:extLst>
      <p:ext uri="{BB962C8B-B14F-4D97-AF65-F5344CB8AC3E}">
        <p14:creationId xmlns:p14="http://schemas.microsoft.com/office/powerpoint/2010/main" val="64175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Last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Requirements Allocation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Grouping or combining similar functions into logical subdivisions</a:t>
            </a:r>
          </a:p>
          <a:p>
            <a:r>
              <a:rPr lang="en-US" dirty="0"/>
              <a:t>Translation from functional design to physical design</a:t>
            </a:r>
          </a:p>
          <a:p>
            <a:pPr lvl="1"/>
            <a:r>
              <a:rPr lang="en-US" dirty="0"/>
              <a:t>During conceptual design, groups were based around functional RBS</a:t>
            </a:r>
          </a:p>
          <a:p>
            <a:pPr lvl="1"/>
            <a:r>
              <a:rPr lang="en-US" dirty="0"/>
              <a:t>During preliminary design, groups are based around preliminary physical architecture formulated by designers</a:t>
            </a:r>
          </a:p>
          <a:p>
            <a:r>
              <a:rPr lang="en-US" dirty="0"/>
              <a:t>Focus is on assignment/allocation of functions to physical </a:t>
            </a:r>
            <a:r>
              <a:rPr lang="en-US" i="1" dirty="0"/>
              <a:t>configuration items (CIs)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Identify subsystems (CIs):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Undercarriage subsystem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Wings/Fuselage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Fuel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Hydraulic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Flight Control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Engine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Avionics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161749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These subsystems are CIs because they represent hardware, software, or a combination of both designed to satisfy an allocated group of functions and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203864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8468"/>
              </p:ext>
            </p:extLst>
          </p:nvPr>
        </p:nvGraphicFramePr>
        <p:xfrm>
          <a:off x="0" y="0"/>
          <a:ext cx="9144000" cy="6872774"/>
        </p:xfrm>
        <a:graphic>
          <a:graphicData uri="http://schemas.openxmlformats.org/drawingml/2006/table">
            <a:tbl>
              <a:tblPr/>
              <a:tblGrid>
                <a:gridCol w="2129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Aircraft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Undercarriage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Wings/fuelusage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Hydraulic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Flight controls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Avionics 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Interior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Functional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 Runway length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 Seat support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 Entertainment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 Facilities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 Catering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 Refueling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 Loading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 Unloading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 Range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 Cruising speed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 Economy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1.12 Rates of climb/descent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 Flight recording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Configuration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 Safety equipment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 Egress requirements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Interface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 Navigation aids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Landing systems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Communications systems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Physical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 Aircraft weight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 Leg room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 Seat dimensions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 Locker space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 Passenger/cargo capacity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Environmental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 Runway surface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Quality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 Operational maintenance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  Numbers of personnel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Constraints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 Number of engines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18" marR="4618" marT="4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4" name="Up-Down Arrow 3"/>
          <p:cNvSpPr/>
          <p:nvPr/>
        </p:nvSpPr>
        <p:spPr>
          <a:xfrm>
            <a:off x="903514" y="304800"/>
            <a:ext cx="1219200" cy="6324600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/>
              <a:t>Functional Representation</a:t>
            </a:r>
          </a:p>
        </p:txBody>
      </p:sp>
      <p:sp>
        <p:nvSpPr>
          <p:cNvPr id="7" name="Up-Down Arrow 6"/>
          <p:cNvSpPr/>
          <p:nvPr/>
        </p:nvSpPr>
        <p:spPr>
          <a:xfrm rot="16200000">
            <a:off x="5067300" y="-2933700"/>
            <a:ext cx="914400" cy="6781800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/>
              <a:t>Physical Representation (CIs)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1752600"/>
            <a:ext cx="64770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Allocation Matrix </a:t>
            </a:r>
          </a:p>
          <a:p>
            <a:pPr algn="ctr"/>
            <a:r>
              <a:rPr lang="en-US" sz="2800" dirty="0"/>
              <a:t>(Traceability Matrix)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Sometimes, some functional requirements are assigned to more than one physical CI. In this case, the collection of CIs is jointly responsible for satisfying that requirement.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RBS Versus WBS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WBS within systems engineering</a:t>
            </a:r>
          </a:p>
          <a:p>
            <a:r>
              <a:rPr lang="en-US" dirty="0"/>
              <a:t>WBS is similar to the allocation matrix </a:t>
            </a:r>
          </a:p>
          <a:p>
            <a:r>
              <a:rPr lang="en-US" dirty="0"/>
              <a:t>WBS documents work packages and products necessary to produce the (aircraft) system</a:t>
            </a:r>
          </a:p>
          <a:p>
            <a:r>
              <a:rPr lang="en-US" dirty="0"/>
              <a:t>WBS adds to the CIs the work required to design, develop, integrate and test these CIs.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2590800"/>
            <a:ext cx="3051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Aircraft System WBS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76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33400" y="609600"/>
            <a:ext cx="1524000" cy="19812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4648200"/>
            <a:ext cx="4343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RBS framework was grouped by function, whereas the WBS is structured by physical project elements and contains other project-related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Interface Identification and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Critical part of Preliminary Design </a:t>
            </a:r>
          </a:p>
          <a:p>
            <a:r>
              <a:rPr lang="en-US" dirty="0"/>
              <a:t>Determine successful operation of system once integrated</a:t>
            </a:r>
          </a:p>
          <a:p>
            <a:r>
              <a:rPr lang="en-US" dirty="0"/>
              <a:t>Place additional limitations and requirements on design of individual subsystems </a:t>
            </a:r>
          </a:p>
          <a:p>
            <a:r>
              <a:rPr lang="en-US" dirty="0"/>
              <a:t>Interface: Connection resource for hooking to another system’s interface (external interface) or for hooking one system’s component to another (internal interface).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Interface Identification and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System engineer’s design problems: </a:t>
            </a:r>
          </a:p>
          <a:p>
            <a:pPr lvl="1"/>
            <a:r>
              <a:rPr lang="en-US" dirty="0"/>
              <a:t>Identifying interfaces (ext. and int.)</a:t>
            </a:r>
          </a:p>
          <a:p>
            <a:pPr lvl="1"/>
            <a:r>
              <a:rPr lang="en-US" dirty="0"/>
              <a:t>Allocating items (input and output) to defined interfaces</a:t>
            </a:r>
          </a:p>
          <a:p>
            <a:pPr lvl="1"/>
            <a:r>
              <a:rPr lang="en-US" dirty="0"/>
              <a:t>Requirements for each interface must be derived from existing system-level requirements </a:t>
            </a:r>
          </a:p>
          <a:p>
            <a:pPr lvl="1"/>
            <a:r>
              <a:rPr lang="en-US" dirty="0"/>
              <a:t>Alternative interface architecture alternatives must be examined</a:t>
            </a:r>
          </a:p>
          <a:p>
            <a:pPr lvl="2"/>
            <a:r>
              <a:rPr lang="en-US" dirty="0"/>
              <a:t>Needed functions</a:t>
            </a:r>
          </a:p>
          <a:p>
            <a:pPr lvl="2"/>
            <a:r>
              <a:rPr lang="en-US" dirty="0"/>
              <a:t>Most cost-effective alternative chosen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Interface Identification and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Interface Design Process</a:t>
            </a:r>
          </a:p>
          <a:p>
            <a:pPr lvl="1"/>
            <a:r>
              <a:rPr lang="en-US" dirty="0"/>
              <a:t>Bounding the interface design problem: Defining components to be addressed, items that are transferred between them, any interfaces that have already been specified </a:t>
            </a:r>
          </a:p>
          <a:p>
            <a:pPr lvl="1"/>
            <a:r>
              <a:rPr lang="en-US" dirty="0"/>
              <a:t>Identify items to be included in the interface of concern </a:t>
            </a:r>
          </a:p>
          <a:p>
            <a:pPr lvl="1"/>
            <a:r>
              <a:rPr lang="en-US" dirty="0"/>
              <a:t>Derive requirements from current requirements specifications (performance, cost, trade-off important)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2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Interface Identification and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Interface-control document (ICD)</a:t>
            </a:r>
            <a:r>
              <a:rPr lang="en-US" dirty="0"/>
              <a:t>: Contains sufficient details to completely define the interfaces between different subsystems</a:t>
            </a:r>
          </a:p>
          <a:p>
            <a:pPr lvl="1"/>
            <a:r>
              <a:rPr lang="en-US" dirty="0"/>
              <a:t>Physical interfaces: Pipe (diameter)</a:t>
            </a:r>
          </a:p>
          <a:p>
            <a:pPr lvl="1"/>
            <a:r>
              <a:rPr lang="en-US" dirty="0"/>
              <a:t>Electronic interfaces: Signal (analog/digital)</a:t>
            </a:r>
          </a:p>
          <a:p>
            <a:pPr lvl="1"/>
            <a:r>
              <a:rPr lang="en-US" dirty="0"/>
              <a:t>Electrical interfaces: Power cable, data cable, voltage</a:t>
            </a:r>
          </a:p>
          <a:p>
            <a:pPr lvl="1"/>
            <a:r>
              <a:rPr lang="en-US" dirty="0"/>
              <a:t>Hydraulic/pneumatic interfaces: Flow rate, pressure</a:t>
            </a:r>
          </a:p>
          <a:p>
            <a:pPr lvl="1"/>
            <a:r>
              <a:rPr lang="en-US" dirty="0"/>
              <a:t>Software interfaces: data between computer software</a:t>
            </a:r>
          </a:p>
          <a:p>
            <a:pPr lvl="1"/>
            <a:r>
              <a:rPr lang="en-US" dirty="0"/>
              <a:t>Environmental interfaces: vibration, acoustics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5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Preliminary System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Exercise: Choose 2 subsystems, identify interfaces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55351"/>
            <a:ext cx="2895600" cy="22480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6600" y="3124200"/>
            <a:ext cx="5638800" cy="2520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SYSTEMS:</a:t>
            </a:r>
            <a:endParaRPr lang="en-US" sz="2400" u="sng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Online Library for a University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Internet-based Travel Web Site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Multi-story Parking Garage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Hospital for a Small Community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Two-way Traffic System Across a River</a:t>
            </a:r>
          </a:p>
        </p:txBody>
      </p:sp>
    </p:spTree>
    <p:extLst>
      <p:ext uri="{BB962C8B-B14F-4D97-AF65-F5344CB8AC3E}">
        <p14:creationId xmlns:p14="http://schemas.microsoft.com/office/powerpoint/2010/main" val="1255793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Subsystem-Level Synthesis and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sources of subsystem requirements</a:t>
            </a:r>
          </a:p>
          <a:p>
            <a:r>
              <a:rPr lang="en-US" dirty="0"/>
              <a:t>Investigate preliminary design alternatives</a:t>
            </a:r>
          </a:p>
          <a:p>
            <a:pPr lvl="1"/>
            <a:r>
              <a:rPr lang="en-US" dirty="0"/>
              <a:t>COTS, modified COTS, developmental items</a:t>
            </a:r>
          </a:p>
          <a:p>
            <a:r>
              <a:rPr lang="en-US" dirty="0"/>
              <a:t>Make optimal use of design space </a:t>
            </a:r>
          </a:p>
          <a:p>
            <a:pPr lvl="1"/>
            <a:r>
              <a:rPr lang="en-US" dirty="0"/>
              <a:t>Seat size, passenger capacity</a:t>
            </a:r>
          </a:p>
          <a:p>
            <a:r>
              <a:rPr lang="en-US" dirty="0"/>
              <a:t>Select preferred 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Design Space for Aircraft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52538"/>
            <a:ext cx="59626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395126">
            <a:off x="3380044" y="2042783"/>
            <a:ext cx="1091659" cy="14313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Design Space</a:t>
            </a:r>
          </a:p>
        </p:txBody>
      </p:sp>
    </p:spTree>
    <p:extLst>
      <p:ext uri="{BB962C8B-B14F-4D97-AF65-F5344CB8AC3E}">
        <p14:creationId xmlns:p14="http://schemas.microsoft.com/office/powerpoint/2010/main" val="1931364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Design Space for Aircraft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0088"/>
            <a:ext cx="65246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9796210">
            <a:off x="4791976" y="3626117"/>
            <a:ext cx="1091659" cy="14313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Design Space</a:t>
            </a:r>
          </a:p>
        </p:txBody>
      </p:sp>
    </p:spTree>
    <p:extLst>
      <p:ext uri="{BB962C8B-B14F-4D97-AF65-F5344CB8AC3E}">
        <p14:creationId xmlns:p14="http://schemas.microsoft.com/office/powerpoint/2010/main" val="337110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Preliminary Design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Aims:</a:t>
            </a:r>
          </a:p>
          <a:p>
            <a:pPr lvl="1"/>
            <a:r>
              <a:rPr lang="en-US" dirty="0"/>
              <a:t>Evaluation of preliminary design</a:t>
            </a:r>
          </a:p>
          <a:p>
            <a:pPr lvl="1"/>
            <a:r>
              <a:rPr lang="en-US" dirty="0"/>
              <a:t>Approval of development specifications</a:t>
            </a:r>
          </a:p>
          <a:p>
            <a:pPr lvl="1"/>
            <a:r>
              <a:rPr lang="en-US" dirty="0"/>
              <a:t>Assessment of traceability</a:t>
            </a:r>
          </a:p>
          <a:p>
            <a:pPr lvl="1"/>
            <a:r>
              <a:rPr lang="en-US" dirty="0"/>
              <a:t>Adequacy of preliminary design effort before detailed design</a:t>
            </a:r>
          </a:p>
          <a:p>
            <a:pPr lvl="1"/>
            <a:r>
              <a:rPr lang="en-US" dirty="0"/>
              <a:t>Assess technical adequacy of proposed solution in terms of risk</a:t>
            </a:r>
          </a:p>
          <a:p>
            <a:pPr lvl="1"/>
            <a:r>
              <a:rPr lang="en-US" dirty="0"/>
              <a:t>Identification of subsystem interfaces</a:t>
            </a:r>
          </a:p>
          <a:p>
            <a:r>
              <a:rPr lang="en-US" dirty="0"/>
              <a:t>Conducted only when customer is satisfied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Engineering Design Tools and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Selection and application of proper analytical models and computer-based tools is crucial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of Computer-Aided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Analytical Models and Modeling </a:t>
            </a:r>
          </a:p>
        </p:txBody>
      </p:sp>
    </p:spTree>
    <p:extLst>
      <p:ext uri="{BB962C8B-B14F-4D97-AF65-F5344CB8AC3E}">
        <p14:creationId xmlns:p14="http://schemas.microsoft.com/office/powerpoint/2010/main" val="2075420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Application of Computer-Aided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to generate drawings, 3D graphic displays, generate materials and parts lists</a:t>
            </a:r>
          </a:p>
          <a:p>
            <a:pPr lvl="1"/>
            <a:r>
              <a:rPr lang="en-US" dirty="0"/>
              <a:t>Computer-aided engineering</a:t>
            </a:r>
          </a:p>
          <a:p>
            <a:pPr lvl="1"/>
            <a:r>
              <a:rPr lang="en-US" dirty="0"/>
              <a:t>Computer-aided design</a:t>
            </a:r>
          </a:p>
          <a:p>
            <a:pPr lvl="1"/>
            <a:r>
              <a:rPr lang="en-US" dirty="0"/>
              <a:t>Computer-aided design data</a:t>
            </a:r>
          </a:p>
          <a:p>
            <a:pPr lvl="1"/>
            <a:r>
              <a:rPr lang="en-US" dirty="0"/>
              <a:t>Computer-aided manufacturing</a:t>
            </a:r>
          </a:p>
          <a:p>
            <a:pPr lvl="1"/>
            <a:r>
              <a:rPr lang="en-US" dirty="0"/>
              <a:t>Computer-aided support</a:t>
            </a:r>
          </a:p>
          <a:p>
            <a:pPr lvl="1"/>
            <a:r>
              <a:rPr lang="en-US" dirty="0"/>
              <a:t>Computer Geometric Modeling</a:t>
            </a:r>
          </a:p>
          <a:p>
            <a:r>
              <a:rPr lang="en-US" dirty="0"/>
              <a:t>Integrated life-cycle approach is required (Macro-CAD)</a:t>
            </a:r>
          </a:p>
        </p:txBody>
      </p:sp>
    </p:spTree>
    <p:extLst>
      <p:ext uri="{BB962C8B-B14F-4D97-AF65-F5344CB8AC3E}">
        <p14:creationId xmlns:p14="http://schemas.microsoft.com/office/powerpoint/2010/main" val="555018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381000"/>
            <a:ext cx="8226425" cy="685800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ＭＳ Ｐゴシック" pitchFamily="1" charset="-128"/>
              </a:rPr>
              <a:t>The relationship of CAD, CAM, CAS, and Macro-CAD.</a:t>
            </a:r>
          </a:p>
        </p:txBody>
      </p:sp>
      <p:pic>
        <p:nvPicPr>
          <p:cNvPr id="14339" name="Picture 3" descr="FG_04_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54200"/>
            <a:ext cx="8231187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18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advantages and disadvantages of computer-aided tools?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7" y="3962400"/>
            <a:ext cx="3352800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3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Analytical Models and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Model: Simplified representation of real world that abstracts features of the situation relative to the problem being analyzed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3810000"/>
            <a:ext cx="5257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We’ll come back to this in Module 8. </a:t>
            </a:r>
          </a:p>
        </p:txBody>
      </p:sp>
    </p:spTree>
    <p:extLst>
      <p:ext uri="{BB962C8B-B14F-4D97-AF65-F5344CB8AC3E}">
        <p14:creationId xmlns:p14="http://schemas.microsoft.com/office/powerpoint/2010/main" val="187640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Objectives of this Module</a:t>
            </a:r>
            <a:endParaRPr lang="en-US" sz="3600" b="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925055" y="1371600"/>
            <a:ext cx="7444350" cy="5221288"/>
            <a:chOff x="252" y="336"/>
            <a:chExt cx="5357" cy="3705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52" y="336"/>
              <a:ext cx="106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/>
                <a:t>Conceptual</a:t>
              </a:r>
            </a:p>
            <a:p>
              <a:pPr algn="ctr" eaLnBrk="0" hangingPunct="0"/>
              <a:r>
                <a:rPr lang="en-US" sz="2000" dirty="0"/>
                <a:t>design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941" y="998"/>
              <a:ext cx="130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/>
                <a:t>Preliminary </a:t>
              </a:r>
            </a:p>
            <a:p>
              <a:pPr algn="ctr" eaLnBrk="0" hangingPunct="0"/>
              <a:r>
                <a:rPr lang="en-US" sz="2000" dirty="0"/>
                <a:t>system design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706" y="1622"/>
              <a:ext cx="1510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Detail design and </a:t>
              </a:r>
            </a:p>
            <a:p>
              <a:pPr algn="ctr" eaLnBrk="0" hangingPunct="0"/>
              <a:r>
                <a:rPr lang="en-US" sz="2000" dirty="0"/>
                <a:t>development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640" y="2247"/>
              <a:ext cx="1632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Production and/or </a:t>
              </a:r>
            </a:p>
            <a:p>
              <a:pPr algn="ctr" eaLnBrk="0" hangingPunct="0"/>
              <a:r>
                <a:rPr lang="en-US" sz="2000"/>
                <a:t>construction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392" y="2966"/>
              <a:ext cx="1553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System operation</a:t>
              </a:r>
            </a:p>
            <a:p>
              <a:pPr algn="ctr" eaLnBrk="0" hangingPunct="0"/>
              <a:r>
                <a:rPr lang="en-US" sz="2000"/>
                <a:t> and support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4178" y="3543"/>
              <a:ext cx="143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/>
                <a:t>Retirement and </a:t>
              </a:r>
            </a:p>
            <a:p>
              <a:pPr algn="ctr" eaLnBrk="0" hangingPunct="0"/>
              <a:r>
                <a:rPr lang="en-US" sz="2000" dirty="0"/>
                <a:t>phase-out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034" y="758"/>
              <a:ext cx="362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879" y="1396"/>
              <a:ext cx="303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665" y="2034"/>
              <a:ext cx="362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511" y="2672"/>
              <a:ext cx="423" cy="31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417" y="3374"/>
              <a:ext cx="242" cy="19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 rot="2416673">
            <a:off x="1904373" y="1707383"/>
            <a:ext cx="1698759" cy="1799689"/>
          </a:xfrm>
          <a:prstGeom prst="ellipse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38133" y="1295400"/>
            <a:ext cx="7302605" cy="5221288"/>
            <a:chOff x="354" y="336"/>
            <a:chExt cx="5255" cy="3705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4" y="336"/>
              <a:ext cx="864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Concept </a:t>
              </a:r>
            </a:p>
            <a:p>
              <a:pPr algn="ctr" eaLnBrk="0" hangingPunct="0"/>
              <a:r>
                <a:rPr lang="en-US" sz="2000"/>
                <a:t>design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941" y="998"/>
              <a:ext cx="130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/>
                <a:t>Preliminary </a:t>
              </a:r>
            </a:p>
            <a:p>
              <a:pPr algn="ctr" eaLnBrk="0" hangingPunct="0"/>
              <a:r>
                <a:rPr lang="en-US" sz="2000" dirty="0"/>
                <a:t>system design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706" y="1622"/>
              <a:ext cx="1510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Detail design and </a:t>
              </a:r>
            </a:p>
            <a:p>
              <a:pPr algn="ctr" eaLnBrk="0" hangingPunct="0"/>
              <a:r>
                <a:rPr lang="en-US" sz="2000" dirty="0"/>
                <a:t>development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640" y="2247"/>
              <a:ext cx="1632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Production and/or </a:t>
              </a:r>
            </a:p>
            <a:p>
              <a:pPr algn="ctr" eaLnBrk="0" hangingPunct="0"/>
              <a:r>
                <a:rPr lang="en-US" sz="2000"/>
                <a:t>construction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392" y="2966"/>
              <a:ext cx="1553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System operation</a:t>
              </a:r>
            </a:p>
            <a:p>
              <a:pPr algn="ctr" eaLnBrk="0" hangingPunct="0"/>
              <a:r>
                <a:rPr lang="en-US" sz="2000"/>
                <a:t> and support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4178" y="3543"/>
              <a:ext cx="143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/>
                <a:t>Retirement and </a:t>
              </a:r>
            </a:p>
            <a:p>
              <a:pPr algn="ctr" eaLnBrk="0" hangingPunct="0"/>
              <a:r>
                <a:rPr lang="en-US" sz="2000" dirty="0"/>
                <a:t>phase-out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034" y="758"/>
              <a:ext cx="362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879" y="1396"/>
              <a:ext cx="303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665" y="2034"/>
              <a:ext cx="362" cy="25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511" y="2672"/>
              <a:ext cx="423" cy="31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417" y="3374"/>
              <a:ext cx="242" cy="19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 rot="2416673">
            <a:off x="755445" y="1072716"/>
            <a:ext cx="3158054" cy="2133600"/>
          </a:xfrm>
          <a:prstGeom prst="ellipse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914400" y="914400"/>
            <a:ext cx="1600200" cy="1371600"/>
          </a:xfrm>
          <a:prstGeom prst="mathMultiply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981200" y="1905000"/>
            <a:ext cx="1600200" cy="1371600"/>
          </a:xfrm>
          <a:prstGeom prst="mathMultiply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Questions?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3657600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Arial" pitchFamily="34" charset="0"/>
              <a:buChar char="•"/>
            </a:pPr>
            <a:r>
              <a:rPr lang="en-US" u="sng" dirty="0"/>
              <a:t>Next Week: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Detailed Design and Development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following references are used to compile the slides for this module: </a:t>
            </a:r>
          </a:p>
          <a:p>
            <a:pPr lvl="1"/>
            <a:r>
              <a:rPr lang="en-US" sz="2000" dirty="0"/>
              <a:t>Blanchard and </a:t>
            </a:r>
            <a:r>
              <a:rPr lang="en-US" sz="2000" dirty="0" err="1"/>
              <a:t>Fabrycky</a:t>
            </a:r>
            <a:r>
              <a:rPr lang="en-US" sz="2000" dirty="0"/>
              <a:t> (2010). Systems Engineering and Analysis (5</a:t>
            </a:r>
            <a:r>
              <a:rPr lang="en-US" sz="2000" baseline="30000" dirty="0"/>
              <a:t>th</a:t>
            </a:r>
            <a:r>
              <a:rPr lang="en-US" sz="2000" dirty="0"/>
              <a:t> Edition). Published by Prentice Hall.</a:t>
            </a:r>
          </a:p>
          <a:p>
            <a:pPr lvl="1"/>
            <a:r>
              <a:rPr lang="en-US" sz="2000" dirty="0"/>
              <a:t>Faulconbridge and Ryan (2003). Managing Complex Technical Projects: A Systems Engineering Approach. Published by </a:t>
            </a:r>
            <a:r>
              <a:rPr lang="en-US" sz="2000" dirty="0" err="1"/>
              <a:t>Artech</a:t>
            </a:r>
            <a:r>
              <a:rPr lang="en-US" sz="2000" dirty="0"/>
              <a:t> House, Inc. </a:t>
            </a:r>
          </a:p>
          <a:p>
            <a:pPr lvl="1"/>
            <a:r>
              <a:rPr lang="en-US" sz="2000" dirty="0"/>
              <a:t>Blanchard (2008). Systems Engineering Management. 4</a:t>
            </a:r>
            <a:r>
              <a:rPr lang="en-US" sz="2000" baseline="30000" dirty="0"/>
              <a:t>th</a:t>
            </a:r>
            <a:r>
              <a:rPr lang="en-US" sz="2000" dirty="0"/>
              <a:t> Ed., Published by Wiley Series</a:t>
            </a:r>
          </a:p>
          <a:p>
            <a:pPr lvl="1"/>
            <a:r>
              <a:rPr lang="en-US" sz="2000" dirty="0" err="1"/>
              <a:t>Kossiakoff</a:t>
            </a:r>
            <a:r>
              <a:rPr lang="en-US" sz="2000" dirty="0"/>
              <a:t>, Sweet, Seymour and </a:t>
            </a:r>
            <a:r>
              <a:rPr lang="en-US" sz="2000" dirty="0" err="1"/>
              <a:t>Biemer</a:t>
            </a:r>
            <a:r>
              <a:rPr lang="en-US" sz="2000" dirty="0"/>
              <a:t> (2011). Systems Engineering Principles and Practice. Wiley. </a:t>
            </a:r>
          </a:p>
          <a:p>
            <a:pPr lvl="1"/>
            <a:r>
              <a:rPr lang="en-US" sz="2000" dirty="0"/>
              <a:t>INCOSE Systems Engineering Handbook, v.3.2 </a:t>
            </a:r>
          </a:p>
          <a:p>
            <a:pPr lvl="1"/>
            <a:r>
              <a:rPr lang="en-US" sz="2000" dirty="0" err="1"/>
              <a:t>Buede</a:t>
            </a:r>
            <a:r>
              <a:rPr lang="en-US" sz="2000" dirty="0"/>
              <a:t> (2009). The Engineering Design of Systems: Models and Methods. Wiley. </a:t>
            </a:r>
          </a:p>
          <a:p>
            <a:pPr lvl="1"/>
            <a:r>
              <a:rPr lang="en-US" sz="2000" dirty="0"/>
              <a:t>Sage and Armstrong (2000). Introduction to Systems Engineering. Wiley. </a:t>
            </a:r>
          </a:p>
        </p:txBody>
      </p:sp>
    </p:spTree>
    <p:extLst>
      <p:ext uri="{BB962C8B-B14F-4D97-AF65-F5344CB8AC3E}">
        <p14:creationId xmlns:p14="http://schemas.microsoft.com/office/powerpoint/2010/main" val="36631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Translate system-level functional requirements into design requirements for subsystems</a:t>
            </a:r>
          </a:p>
          <a:p>
            <a:r>
              <a:rPr lang="en-US" dirty="0"/>
              <a:t>Specific requirements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Personnel</a:t>
            </a:r>
          </a:p>
          <a:p>
            <a:r>
              <a:rPr lang="en-US" dirty="0"/>
              <a:t>Trade-off studies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8037513" cy="4191000"/>
          </a:xfrm>
        </p:spPr>
        <p:txBody>
          <a:bodyPr>
            <a:noAutofit/>
          </a:bodyPr>
          <a:lstStyle/>
          <a:p>
            <a:r>
              <a:rPr lang="en-US" sz="2400" b="1" dirty="0"/>
              <a:t>Lockheed Martin Team Completes GOES-R Weather Satellite Preliminary Design Review</a:t>
            </a:r>
          </a:p>
          <a:p>
            <a:r>
              <a:rPr lang="en-US" sz="2400" dirty="0"/>
              <a:t>“The Lockheed Martin team designing NASA and NOAA’s Geostationary Operational Environmental Satellite R-series (GOES-R) weather satellite has successfully completed its system Preliminary Design Review, a major milestone in the program’s development. GOES-R is the nation’s next generation geostationary weather satellite.</a:t>
            </a:r>
          </a:p>
          <a:p>
            <a:r>
              <a:rPr lang="en-US" sz="2400" dirty="0"/>
              <a:t>The GOES-R team will now proceed with detailed design work for the spacecraft that will lead to the Critical Design Review scheduled for early 2012”</a:t>
            </a:r>
          </a:p>
          <a:p>
            <a:endParaRPr lang="en-US" sz="2400" b="1" dirty="0"/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1,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http://lockheedartin.mobi/news/press_releases/2011/0201_ss_goesr-pdr.html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3009900"/>
            <a:ext cx="6705600" cy="3200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UPDATE (Jan. 7, 2013): Lockheed Martin Delivers GOES-R Weather Satellite Core Structure for Propulsion System Integration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(http://www.lockheedmartin.com/us/news/press-releases/2013/january/0107-ss-goesr.html)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2819400"/>
            <a:ext cx="72390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UPDATE: Launched November 19, 2016, now in orbit.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http://news.lockheedmartin.com/2016-11-19-Better-Forecasts-Ahead-Lockheed-Martin-Built-GOES-R-Weather-Satellite-Launched</a:t>
            </a:r>
          </a:p>
        </p:txBody>
      </p:sp>
    </p:spTree>
    <p:extLst>
      <p:ext uri="{BB962C8B-B14F-4D97-AF65-F5344CB8AC3E}">
        <p14:creationId xmlns:p14="http://schemas.microsoft.com/office/powerpoint/2010/main" val="2717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Arkansas Highway and Transportation Department has released preliminary design ideas for a replacement for the Broadway Bridge. Among other details, the Highway Department said its initial commitment of $45 million for the bridge will be increased to $58 million, based on preliminary engineering studies. Twin-tied arch and cable-stayed designs (the latter of which won favor in an unofficial bridge design contest that </a:t>
            </a:r>
            <a:r>
              <a:rPr lang="en-US" dirty="0" err="1"/>
              <a:t>Metroplan</a:t>
            </a:r>
            <a:r>
              <a:rPr lang="en-US" dirty="0"/>
              <a:t> sponsored) were also considered, but deemed more expensive or more time-consuming to build than the designs below.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8, 2012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590800"/>
            <a:ext cx="7924800" cy="3505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UPDATE (January 22, 2013): Engineers are putting their final touches on design plans for a new $58 million Broadway Bridge. The bridge, built 90 years ago, connects Little Rock and North Little Rock. Although the bridge is not a safety risk, engineers who conducted a study of the structure have determined it is deteriorating and needs to be replaced. The Arkansas Highway and Transportation Department expects to hold a public hearing on the new design plans in late winter or early spring. The new bridge will consist of five traffic lanes and a pedestrian walkway. Construction could last as long as two years. </a:t>
            </a:r>
          </a:p>
          <a:p>
            <a:pPr algn="just"/>
            <a:r>
              <a:rPr lang="en-US" sz="2000" dirty="0"/>
              <a:t>(http://arkansasmatters.com/fulltext?nxd_id=630502)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2667000"/>
            <a:ext cx="70866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February 6, 2016 update: </a:t>
            </a:r>
          </a:p>
          <a:p>
            <a:pPr algn="ctr"/>
            <a:r>
              <a:rPr lang="en-US" dirty="0"/>
              <a:t>Current budget: $98.4 million, expected to be completed this spring.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http://www.nwaonline.com/news/2017/feb/06/rolling-right-along-20170206/</a:t>
            </a:r>
          </a:p>
        </p:txBody>
      </p:sp>
    </p:spTree>
    <p:extLst>
      <p:ext uri="{BB962C8B-B14F-4D97-AF65-F5344CB8AC3E}">
        <p14:creationId xmlns:p14="http://schemas.microsoft.com/office/powerpoint/2010/main" val="28046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Responsibility: Contractor</a:t>
            </a:r>
          </a:p>
          <a:p>
            <a:pPr lvl="1"/>
            <a:r>
              <a:rPr lang="en-US" dirty="0"/>
              <a:t>(whose responsibility was Conceptual Design?)</a:t>
            </a:r>
          </a:p>
          <a:p>
            <a:r>
              <a:rPr lang="en-US" dirty="0"/>
              <a:t>Customer’s role: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Reviewing</a:t>
            </a:r>
          </a:p>
          <a:p>
            <a:pPr lvl="1"/>
            <a:r>
              <a:rPr lang="en-US" dirty="0"/>
              <a:t>Supporting contractor progress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Underground Mining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Conceptual Design:</a:t>
            </a:r>
          </a:p>
          <a:p>
            <a:pPr lvl="1"/>
            <a:r>
              <a:rPr lang="en-US" dirty="0"/>
              <a:t>Initial concept for new machine/system</a:t>
            </a:r>
          </a:p>
          <a:p>
            <a:pPr lvl="1"/>
            <a:r>
              <a:rPr lang="en-US" dirty="0"/>
              <a:t>User needs/performance requirements defined</a:t>
            </a:r>
          </a:p>
          <a:p>
            <a:pPr lvl="1"/>
            <a:r>
              <a:rPr lang="en-US" dirty="0"/>
              <a:t>Preliminary R&amp;D efforts</a:t>
            </a:r>
          </a:p>
          <a:p>
            <a:r>
              <a:rPr lang="en-US" dirty="0"/>
              <a:t>Questions: </a:t>
            </a:r>
          </a:p>
          <a:p>
            <a:pPr lvl="1"/>
            <a:r>
              <a:rPr lang="en-US" dirty="0"/>
              <a:t>Why is this equipment being sought?</a:t>
            </a:r>
          </a:p>
          <a:p>
            <a:pPr lvl="1"/>
            <a:r>
              <a:rPr lang="en-US" dirty="0"/>
              <a:t>What mission is the equipment expected to fulfill? </a:t>
            </a:r>
          </a:p>
          <a:p>
            <a:pPr lvl="1"/>
            <a:r>
              <a:rPr lang="en-US" dirty="0"/>
              <a:t>Who will benefit? Who will use? </a:t>
            </a:r>
          </a:p>
        </p:txBody>
      </p:sp>
    </p:spTree>
    <p:extLst>
      <p:ext uri="{BB962C8B-B14F-4D97-AF65-F5344CB8AC3E}">
        <p14:creationId xmlns:p14="http://schemas.microsoft.com/office/powerpoint/2010/main" val="239616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3293</TotalTime>
  <Words>2079</Words>
  <Application>Microsoft Office PowerPoint</Application>
  <PresentationFormat>On-screen Show (4:3)</PresentationFormat>
  <Paragraphs>535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Tw Cen MT</vt:lpstr>
      <vt:lpstr>Wingdings</vt:lpstr>
      <vt:lpstr>Wingdings 2</vt:lpstr>
      <vt:lpstr>Median</vt:lpstr>
      <vt:lpstr>SENG 5130 systems engineering processes    Module 4</vt:lpstr>
      <vt:lpstr>Recap of Last Week</vt:lpstr>
      <vt:lpstr>MODULE 4</vt:lpstr>
      <vt:lpstr>Objectives of this Module</vt:lpstr>
      <vt:lpstr>Preliminary Design</vt:lpstr>
      <vt:lpstr>February 1, 2011</vt:lpstr>
      <vt:lpstr>February 8, 2012</vt:lpstr>
      <vt:lpstr>Preliminary Design</vt:lpstr>
      <vt:lpstr>Ex: Underground Mining Equipment</vt:lpstr>
      <vt:lpstr>Ex: Underground Mining Equipment</vt:lpstr>
      <vt:lpstr>Preliminary Design Criteria</vt:lpstr>
      <vt:lpstr>Preliminary Design Criteria </vt:lpstr>
      <vt:lpstr>The integration of engineering disciplines.</vt:lpstr>
      <vt:lpstr>Preliminary Design</vt:lpstr>
      <vt:lpstr>1. Subsystem-Requirements Analysis</vt:lpstr>
      <vt:lpstr>Detailed Aircraft System FFBD</vt:lpstr>
      <vt:lpstr>Detailed Aircraft System FFBD</vt:lpstr>
      <vt:lpstr>PowerPoint Presentation</vt:lpstr>
      <vt:lpstr>Class Exercise: FFBD for 2 levels </vt:lpstr>
      <vt:lpstr>2. Requirements Allocation</vt:lpstr>
      <vt:lpstr>Aircraft Example</vt:lpstr>
      <vt:lpstr>Aircraft Example</vt:lpstr>
      <vt:lpstr>PowerPoint Presentation</vt:lpstr>
      <vt:lpstr>3. RBS Versus WBS</vt:lpstr>
      <vt:lpstr>Aircraft System WBS</vt:lpstr>
      <vt:lpstr>3. Interface Identification and Design</vt:lpstr>
      <vt:lpstr>3. Interface Identification and Design</vt:lpstr>
      <vt:lpstr>3. Interface Identification and Design</vt:lpstr>
      <vt:lpstr>3. Interface Identification and Design</vt:lpstr>
      <vt:lpstr>Class Exercise: Choose 2 subsystems, identify interfaces </vt:lpstr>
      <vt:lpstr>4. Subsystem-Level Synthesis and Evaluation</vt:lpstr>
      <vt:lpstr>Ex: Design Space for Aircraft</vt:lpstr>
      <vt:lpstr>Ex: Design Space for Aircraft</vt:lpstr>
      <vt:lpstr>5. Preliminary Design Review</vt:lpstr>
      <vt:lpstr>Engineering Design Tools and Technologies</vt:lpstr>
      <vt:lpstr>1. Application of Computer-Aided Tools</vt:lpstr>
      <vt:lpstr>The relationship of CAD, CAM, CAS, and Macro-CAD.</vt:lpstr>
      <vt:lpstr>Class Exercise</vt:lpstr>
      <vt:lpstr>2. Analytical Models and Modeling</vt:lpstr>
      <vt:lpstr>PowerPoint Presentation</vt:lpstr>
      <vt:lpstr>Questions? </vt:lpstr>
      <vt:lpstr>PowerPoint Presentation</vt:lpstr>
      <vt:lpstr>References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Bozkurt, Ipek</dc:creator>
  <cp:lastModifiedBy>Helm, James C</cp:lastModifiedBy>
  <cp:revision>320</cp:revision>
  <dcterms:created xsi:type="dcterms:W3CDTF">2007-04-18T16:39:28Z</dcterms:created>
  <dcterms:modified xsi:type="dcterms:W3CDTF">2020-11-06T15:08:22Z</dcterms:modified>
</cp:coreProperties>
</file>