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52"/>
  </p:notesMasterIdLst>
  <p:handoutMasterIdLst>
    <p:handoutMasterId r:id="rId53"/>
  </p:handoutMasterIdLst>
  <p:sldIdLst>
    <p:sldId id="270" r:id="rId2"/>
    <p:sldId id="272" r:id="rId3"/>
    <p:sldId id="499" r:id="rId4"/>
    <p:sldId id="704" r:id="rId5"/>
    <p:sldId id="652" r:id="rId6"/>
    <p:sldId id="657" r:id="rId7"/>
    <p:sldId id="660" r:id="rId8"/>
    <p:sldId id="661" r:id="rId9"/>
    <p:sldId id="662" r:id="rId10"/>
    <p:sldId id="668" r:id="rId11"/>
    <p:sldId id="664" r:id="rId12"/>
    <p:sldId id="722" r:id="rId13"/>
    <p:sldId id="665" r:id="rId14"/>
    <p:sldId id="705" r:id="rId15"/>
    <p:sldId id="669" r:id="rId16"/>
    <p:sldId id="670" r:id="rId17"/>
    <p:sldId id="671" r:id="rId18"/>
    <p:sldId id="672" r:id="rId19"/>
    <p:sldId id="677" r:id="rId20"/>
    <p:sldId id="673" r:id="rId21"/>
    <p:sldId id="675" r:id="rId22"/>
    <p:sldId id="685" r:id="rId23"/>
    <p:sldId id="724" r:id="rId24"/>
    <p:sldId id="686" r:id="rId25"/>
    <p:sldId id="687" r:id="rId26"/>
    <p:sldId id="688" r:id="rId27"/>
    <p:sldId id="689" r:id="rId28"/>
    <p:sldId id="690" r:id="rId29"/>
    <p:sldId id="699" r:id="rId30"/>
    <p:sldId id="700" r:id="rId31"/>
    <p:sldId id="701" r:id="rId32"/>
    <p:sldId id="702" r:id="rId33"/>
    <p:sldId id="718" r:id="rId34"/>
    <p:sldId id="706" r:id="rId35"/>
    <p:sldId id="703" r:id="rId36"/>
    <p:sldId id="720" r:id="rId37"/>
    <p:sldId id="707" r:id="rId38"/>
    <p:sldId id="710" r:id="rId39"/>
    <p:sldId id="708" r:id="rId40"/>
    <p:sldId id="709" r:id="rId41"/>
    <p:sldId id="645" r:id="rId42"/>
    <p:sldId id="711" r:id="rId43"/>
    <p:sldId id="712" r:id="rId44"/>
    <p:sldId id="713" r:id="rId45"/>
    <p:sldId id="714" r:id="rId46"/>
    <p:sldId id="715" r:id="rId47"/>
    <p:sldId id="723" r:id="rId48"/>
    <p:sldId id="650" r:id="rId49"/>
    <p:sldId id="343" r:id="rId50"/>
    <p:sldId id="72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C9E9BE"/>
    <a:srgbClr val="A8E18B"/>
    <a:srgbClr val="769E62"/>
    <a:srgbClr val="E8FF14"/>
    <a:srgbClr val="00FDFF"/>
    <a:srgbClr val="163496"/>
    <a:srgbClr val="AE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0" autoAdjust="0"/>
    <p:restoredTop sz="90595" autoAdjust="0"/>
  </p:normalViewPr>
  <p:slideViewPr>
    <p:cSldViewPr>
      <p:cViewPr varScale="1">
        <p:scale>
          <a:sx n="65" d="100"/>
          <a:sy n="65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76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EA5DBA-E83B-4C46-B2CE-B928F74D4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5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74FB5-A671-460F-84E0-C58616FAD3CC}" type="slidenum">
              <a:rPr lang="en-US"/>
              <a:pPr/>
              <a:t>3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9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761E5-4FF7-4471-BBC0-C3ACD59DCCC3}" type="slidenum">
              <a:rPr lang="en-US"/>
              <a:pPr/>
              <a:t>5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9E18B-1EDD-432B-B62A-8A089081006D}" type="slidenum">
              <a:rPr lang="en-US"/>
              <a:pPr/>
              <a:t>7</a:t>
            </a:fld>
            <a:endParaRPr lang="en-US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429F8-6CF5-4471-ACEA-42814993D931}" type="slidenum">
              <a:rPr lang="en-US"/>
              <a:pPr/>
              <a:t>9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3962400" cy="2971800"/>
          </a:xfrm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2D48B-5E23-4CA7-AC96-7235E7955FE8}" type="slidenum">
              <a:rPr lang="en-US"/>
              <a:pPr/>
              <a:t>11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3825" y="685800"/>
            <a:ext cx="4502150" cy="3378200"/>
          </a:xfrm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F78AB-A9E9-4CA9-813A-B99CA0D66224}" type="slidenum">
              <a:rPr lang="en-US"/>
              <a:pPr/>
              <a:t>13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74FB5-A671-460F-84E0-C58616FAD3CC}" type="slidenum">
              <a:rPr lang="en-US"/>
              <a:pPr/>
              <a:t>14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74FB5-A671-460F-84E0-C58616FAD3CC}" type="slidenum">
              <a:rPr lang="en-US"/>
              <a:pPr/>
              <a:t>34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0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5DBA-E83B-4C46-B2CE-B928F74D4FD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9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11/2/2020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11/2/2020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15" descr="BS07027"/>
          <p:cNvPicPr>
            <a:picLocks noChangeAspect="1" noChangeArrowheads="1"/>
          </p:cNvPicPr>
          <p:nvPr userDrawn="1"/>
        </p:nvPicPr>
        <p:blipFill>
          <a:blip r:embed="rId14" cstate="print"/>
          <a:srcRect l="19675" r="39349"/>
          <a:stretch>
            <a:fillRect/>
          </a:stretch>
        </p:blipFill>
        <p:spPr bwMode="auto">
          <a:xfrm>
            <a:off x="7239000" y="0"/>
            <a:ext cx="190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BS07027"/>
          <p:cNvPicPr>
            <a:picLocks noChangeAspect="1" noChangeArrowheads="1"/>
          </p:cNvPicPr>
          <p:nvPr userDrawn="1"/>
        </p:nvPicPr>
        <p:blipFill>
          <a:blip r:embed="rId14" cstate="print"/>
          <a:srcRect t="49304" b="49304"/>
          <a:stretch>
            <a:fillRect/>
          </a:stretch>
        </p:blipFill>
        <p:spPr bwMode="auto">
          <a:xfrm>
            <a:off x="0" y="1296988"/>
            <a:ext cx="72390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3962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SENG 5130</a:t>
            </a:r>
            <a:br>
              <a:rPr lang="en-US" dirty="0"/>
            </a:br>
            <a:r>
              <a:rPr lang="en-US" dirty="0"/>
              <a:t>systems engineering processes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/>
            </a:br>
            <a:r>
              <a:rPr lang="en-US"/>
              <a:t>Module 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 Engineering Management Plan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648200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Key management document </a:t>
            </a:r>
          </a:p>
          <a:p>
            <a:pPr lvl="1"/>
            <a:r>
              <a:rPr lang="en-US" sz="2400" dirty="0"/>
              <a:t>Contains all activities and milestones </a:t>
            </a:r>
          </a:p>
          <a:p>
            <a:r>
              <a:rPr lang="en-US" sz="2800" dirty="0"/>
              <a:t>Promotes integration for system design and development </a:t>
            </a:r>
          </a:p>
          <a:p>
            <a:pPr lvl="1"/>
            <a:r>
              <a:rPr lang="en-US" sz="2400" dirty="0"/>
              <a:t>Provides structure, policies, and procedures</a:t>
            </a:r>
          </a:p>
          <a:p>
            <a:pPr lvl="1"/>
            <a:r>
              <a:rPr lang="en-US" sz="2400" dirty="0"/>
              <a:t>Integration of design-related program plans</a:t>
            </a:r>
          </a:p>
          <a:p>
            <a:pPr lvl="1"/>
            <a:r>
              <a:rPr lang="en-US" sz="2400" dirty="0"/>
              <a:t>Provides communication links with other top-level planning documentation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619125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/>
              <a:t>System Engineering Management Plan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Florida Department of Transportation SEMP</a:t>
            </a:r>
          </a:p>
          <a:p>
            <a:endParaRPr lang="en-US" dirty="0"/>
          </a:p>
          <a:p>
            <a:r>
              <a:rPr lang="en-US" dirty="0"/>
              <a:t>(File in Blackboard Folder)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SEMP Example	</a:t>
            </a:r>
          </a:p>
        </p:txBody>
      </p:sp>
    </p:spTree>
    <p:extLst>
      <p:ext uri="{BB962C8B-B14F-4D97-AF65-F5344CB8AC3E}">
        <p14:creationId xmlns:p14="http://schemas.microsoft.com/office/powerpoint/2010/main" val="256132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90600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/>
              <a:t>SEMP – Generic Approach</a:t>
            </a:r>
          </a:p>
        </p:txBody>
      </p:sp>
      <p:graphicFrame>
        <p:nvGraphicFramePr>
          <p:cNvPr id="9850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4175" y="838200"/>
          <a:ext cx="8221663" cy="57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Visio" r:id="rId4" imgW="9574755" imgH="6694621" progId="Visio.Drawing.11">
                  <p:embed/>
                </p:oleObj>
              </mc:Choice>
              <mc:Fallback>
                <p:oleObj name="Visio" r:id="rId4" imgW="9574755" imgH="669462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838200"/>
                        <a:ext cx="8221663" cy="574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 rot="13256837">
            <a:off x="581498" y="5434514"/>
            <a:ext cx="381000" cy="1219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e 5"/>
          <p:cNvSpPr/>
          <p:nvPr/>
        </p:nvSpPr>
        <p:spPr>
          <a:xfrm>
            <a:off x="2895600" y="4114800"/>
            <a:ext cx="2971800" cy="2590800"/>
          </a:xfrm>
          <a:prstGeom prst="bracePair">
            <a:avLst/>
          </a:prstGeom>
          <a:ln w="825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e 6"/>
          <p:cNvSpPr/>
          <p:nvPr/>
        </p:nvSpPr>
        <p:spPr>
          <a:xfrm>
            <a:off x="5867400" y="3962400"/>
            <a:ext cx="2971800" cy="2590800"/>
          </a:xfrm>
          <a:prstGeom prst="bracePair">
            <a:avLst/>
          </a:prstGeom>
          <a:ln w="825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Objectives of this Module</a:t>
            </a:r>
            <a:endParaRPr lang="en-US" sz="3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60070" indent="-514350">
              <a:buFont typeface="+mj-lt"/>
              <a:buAutoNum type="arabicPeriod"/>
            </a:pPr>
            <a:r>
              <a:rPr lang="en-US" strike="sngStrike" dirty="0"/>
              <a:t>Systems Engineering Management/SEMP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/>
              <a:t>Risk Management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/>
              <a:t>System Test, Evaluation and Validation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Risk Management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5943600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Risk Definition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0"/>
            <a:ext cx="5995987" cy="744538"/>
          </a:xfrm>
          <a:noFill/>
          <a:ln/>
        </p:spPr>
        <p:txBody>
          <a:bodyPr lIns="90488" tIns="44450" rIns="90488" bIns="44450"/>
          <a:lstStyle/>
          <a:p>
            <a:pPr marL="0" indent="0">
              <a:buFont typeface="Wingdings" pitchFamily="2" charset="2"/>
              <a:buNone/>
            </a:pPr>
            <a:r>
              <a:rPr lang="en-US" i="1" dirty="0">
                <a:solidFill>
                  <a:schemeClr val="tx1"/>
                </a:solidFill>
              </a:rPr>
              <a:t>Risk is the possibility of suffering loss</a:t>
            </a:r>
          </a:p>
        </p:txBody>
      </p:sp>
      <p:sp>
        <p:nvSpPr>
          <p:cNvPr id="1083396" name="Text Box 4"/>
          <p:cNvSpPr txBox="1">
            <a:spLocks noChangeArrowheads="1"/>
          </p:cNvSpPr>
          <p:nvPr/>
        </p:nvSpPr>
        <p:spPr bwMode="auto">
          <a:xfrm>
            <a:off x="1219200" y="4648200"/>
            <a:ext cx="624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i="0" dirty="0">
                <a:latin typeface="Times New Roman" pitchFamily="18" charset="0"/>
              </a:rPr>
              <a:t>Definition from the Software Engineering Institute’s Risk Program web site at http://www.sei.cmu.edu/programs/sepm/risk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4724400" cy="838200"/>
          </a:xfrm>
        </p:spPr>
        <p:txBody>
          <a:bodyPr>
            <a:normAutofit/>
          </a:bodyPr>
          <a:lstStyle/>
          <a:p>
            <a:r>
              <a:rPr lang="en-US" dirty="0"/>
              <a:t>Risk Definition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113" y="2781300"/>
            <a:ext cx="6958012" cy="1439863"/>
          </a:xfrm>
          <a:noFill/>
          <a:ln/>
        </p:spPr>
        <p:txBody>
          <a:bodyPr lIns="90488" tIns="44450" rIns="90488" bIns="44450"/>
          <a:lstStyle/>
          <a:p>
            <a:pPr marL="0" indent="0">
              <a:buFont typeface="Wingdings" pitchFamily="2" charset="2"/>
              <a:buNone/>
            </a:pPr>
            <a:r>
              <a:rPr lang="en-US" i="1">
                <a:solidFill>
                  <a:schemeClr val="tx1"/>
                </a:solidFill>
              </a:rPr>
              <a:t>Risk is the potential for realization of unwanted, negative consequences of an event.</a:t>
            </a:r>
          </a:p>
        </p:txBody>
      </p:sp>
      <p:sp>
        <p:nvSpPr>
          <p:cNvPr id="1084420" name="Text Box 4"/>
          <p:cNvSpPr txBox="1">
            <a:spLocks noChangeArrowheads="1"/>
          </p:cNvSpPr>
          <p:nvPr/>
        </p:nvSpPr>
        <p:spPr bwMode="auto">
          <a:xfrm>
            <a:off x="1219200" y="4648200"/>
            <a:ext cx="624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i="0">
                <a:latin typeface="Times New Roman" pitchFamily="18" charset="0"/>
              </a:rPr>
              <a:t>from Rowe, William D.(1988), </a:t>
            </a:r>
            <a:r>
              <a:rPr lang="en-US" sz="1600">
                <a:latin typeface="Times New Roman" pitchFamily="18" charset="0"/>
              </a:rPr>
              <a:t>Anatomy of Risk, </a:t>
            </a:r>
            <a:r>
              <a:rPr lang="en-US" sz="1600" i="0">
                <a:latin typeface="Times New Roman" pitchFamily="18" charset="0"/>
              </a:rPr>
              <a:t>Krieger Publishing Co.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942975"/>
          </a:xfrm>
        </p:spPr>
        <p:txBody>
          <a:bodyPr/>
          <a:lstStyle/>
          <a:p>
            <a:r>
              <a:rPr lang="en-US"/>
              <a:t> A Comprehensive Risk Definition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6858000" cy="38862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chemeClr val="tx1"/>
                </a:solidFill>
              </a:rPr>
              <a:t>Charette states that “for an event, action, thing, etc., to be considered a risk, there must be:  </a:t>
            </a:r>
          </a:p>
          <a:p>
            <a:pPr lvl="1"/>
            <a:r>
              <a:rPr lang="en-US" sz="2400" i="1"/>
              <a:t>a loss associated with it</a:t>
            </a:r>
          </a:p>
          <a:p>
            <a:pPr lvl="1"/>
            <a:r>
              <a:rPr lang="en-US" sz="2400" i="1"/>
              <a:t>uncertainty or chance involved</a:t>
            </a:r>
          </a:p>
          <a:p>
            <a:pPr lvl="1"/>
            <a:r>
              <a:rPr lang="en-US" sz="2400" i="1"/>
              <a:t>some choice involved”</a:t>
            </a:r>
          </a:p>
        </p:txBody>
      </p:sp>
      <p:sp>
        <p:nvSpPr>
          <p:cNvPr id="1085444" name="Text Box 4"/>
          <p:cNvSpPr txBox="1">
            <a:spLocks noChangeArrowheads="1"/>
          </p:cNvSpPr>
          <p:nvPr/>
        </p:nvSpPr>
        <p:spPr bwMode="auto">
          <a:xfrm>
            <a:off x="1295400" y="52578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i="0">
                <a:latin typeface="Times New Roman" pitchFamily="18" charset="0"/>
              </a:rPr>
              <a:t>from Charette, Robert N. (1989), </a:t>
            </a:r>
            <a:r>
              <a:rPr lang="en-US" sz="1600">
                <a:latin typeface="Times New Roman" pitchFamily="18" charset="0"/>
              </a:rPr>
              <a:t>Software Engineering Risk Analysis and Management</a:t>
            </a:r>
            <a:r>
              <a:rPr lang="en-US" sz="1600" i="0">
                <a:latin typeface="Times New Roman" pitchFamily="18" charset="0"/>
              </a:rPr>
              <a:t>, McGraw Hill, p.55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334000" cy="685800"/>
          </a:xfrm>
        </p:spPr>
        <p:txBody>
          <a:bodyPr>
            <a:normAutofit fontScale="90000"/>
          </a:bodyPr>
          <a:lstStyle/>
          <a:p>
            <a:r>
              <a:rPr lang="en-US"/>
              <a:t>More Risk Definitions</a:t>
            </a:r>
          </a:p>
        </p:txBody>
      </p:sp>
      <p:sp>
        <p:nvSpPr>
          <p:cNvPr id="1090563" name="Rectangle 3"/>
          <p:cNvSpPr>
            <a:spLocks noChangeArrowheads="1"/>
          </p:cNvSpPr>
          <p:nvPr/>
        </p:nvSpPr>
        <p:spPr bwMode="auto">
          <a:xfrm>
            <a:off x="1162050" y="1543050"/>
            <a:ext cx="69802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i="0" u="sng">
                <a:latin typeface="+mn-lt"/>
              </a:rPr>
              <a:t>Risk Probability (P)</a:t>
            </a:r>
            <a:r>
              <a:rPr lang="en-US" sz="2800" b="1" i="0">
                <a:latin typeface="+mn-lt"/>
              </a:rPr>
              <a:t>: </a:t>
            </a:r>
            <a:r>
              <a:rPr lang="en-US" sz="2800" i="0">
                <a:latin typeface="+mn-lt"/>
              </a:rPr>
              <a:t>the degree to which the risk event is likely to occur.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400" i="0">
              <a:latin typeface="+mn-lt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i="0" u="sng">
                <a:latin typeface="+mn-lt"/>
              </a:rPr>
              <a:t>Amount at Stake (L)</a:t>
            </a:r>
            <a:r>
              <a:rPr lang="en-US" sz="2800" b="1" i="0">
                <a:latin typeface="+mn-lt"/>
              </a:rPr>
              <a:t>: </a:t>
            </a:r>
            <a:r>
              <a:rPr lang="en-US" sz="2800" i="0">
                <a:latin typeface="+mn-lt"/>
              </a:rPr>
              <a:t>the loss if the outcome is unsatisfactory.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400" i="0">
              <a:latin typeface="+mn-lt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i="0" u="sng">
                <a:latin typeface="+mn-lt"/>
              </a:rPr>
              <a:t>Risk Exposure (RE)</a:t>
            </a:r>
            <a:r>
              <a:rPr lang="en-US" sz="2800" b="1" i="0">
                <a:latin typeface="+mn-lt"/>
              </a:rPr>
              <a:t>: </a:t>
            </a:r>
            <a:r>
              <a:rPr lang="en-US" sz="2800" i="0">
                <a:latin typeface="+mn-lt"/>
              </a:rPr>
              <a:t>the overall liability potential of the risk; the formula for this is: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400" i="0">
              <a:latin typeface="+mn-lt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i="0">
                <a:latin typeface="+mn-lt"/>
              </a:rPr>
              <a:t>		RE =  P x L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800" b="1" i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r>
              <a:rPr lang="en-US" sz="3600" dirty="0"/>
              <a:t>System Test, Evaluation and Validation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 Risk Categorization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849438"/>
            <a:ext cx="7731125" cy="34036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chemeClr val="tx1"/>
                </a:solidFill>
              </a:rPr>
              <a:t>Risk can be categorized as either:</a:t>
            </a:r>
            <a:r>
              <a:rPr lang="en-US" sz="2800" b="0">
                <a:solidFill>
                  <a:srgbClr val="00279F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1200"/>
          </a:p>
          <a:p>
            <a:pPr lvl="1"/>
            <a:r>
              <a:rPr lang="en-US" sz="2400" i="1"/>
              <a:t>Internal: within the control of the project manager</a:t>
            </a:r>
          </a:p>
          <a:p>
            <a:pPr lvl="1">
              <a:buFont typeface="Wingdings" pitchFamily="2" charset="2"/>
              <a:buNone/>
            </a:pPr>
            <a:endParaRPr lang="en-US" sz="1200" i="1"/>
          </a:p>
          <a:p>
            <a:pPr lvl="1"/>
            <a:r>
              <a:rPr lang="en-US" sz="2400" i="1"/>
              <a:t>External: outside the control of the project manger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639050" cy="533400"/>
          </a:xfrm>
        </p:spPr>
        <p:txBody>
          <a:bodyPr>
            <a:noAutofit/>
          </a:bodyPr>
          <a:lstStyle/>
          <a:p>
            <a:r>
              <a:rPr lang="en-US" sz="4800" dirty="0"/>
              <a:t> Risk Uncertainty Spectrum</a:t>
            </a:r>
          </a:p>
        </p:txBody>
      </p:sp>
      <p:sp>
        <p:nvSpPr>
          <p:cNvPr id="1088515" name="Rectangle 3"/>
          <p:cNvSpPr>
            <a:spLocks noChangeArrowheads="1"/>
          </p:cNvSpPr>
          <p:nvPr/>
        </p:nvSpPr>
        <p:spPr bwMode="auto">
          <a:xfrm>
            <a:off x="1143000" y="4267200"/>
            <a:ext cx="71628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8516" name="Text Box 4"/>
          <p:cNvSpPr txBox="1">
            <a:spLocks noChangeArrowheads="1"/>
          </p:cNvSpPr>
          <p:nvPr/>
        </p:nvSpPr>
        <p:spPr bwMode="auto">
          <a:xfrm>
            <a:off x="1828800" y="4419600"/>
            <a:ext cx="549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 i="0">
                <a:solidFill>
                  <a:schemeClr val="tx2"/>
                </a:solidFill>
                <a:latin typeface="Times New Roman" pitchFamily="18" charset="0"/>
              </a:rPr>
              <a:t>Realm of Project Management in Managing Risk</a:t>
            </a:r>
            <a:endParaRPr lang="en-US" sz="1400" i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88517" name="AutoShape 5"/>
          <p:cNvSpPr>
            <a:spLocks noChangeArrowheads="1"/>
          </p:cNvSpPr>
          <p:nvPr/>
        </p:nvSpPr>
        <p:spPr bwMode="auto">
          <a:xfrm>
            <a:off x="0" y="4648200"/>
            <a:ext cx="9144000" cy="15240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88518" name="Rectangle 6"/>
          <p:cNvSpPr>
            <a:spLocks noChangeArrowheads="1"/>
          </p:cNvSpPr>
          <p:nvPr/>
        </p:nvSpPr>
        <p:spPr bwMode="auto">
          <a:xfrm>
            <a:off x="1723453" y="5071775"/>
            <a:ext cx="1234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i="0">
                <a:solidFill>
                  <a:schemeClr val="tx2"/>
                </a:solidFill>
                <a:latin typeface="Times New Roman" pitchFamily="18" charset="0"/>
              </a:rPr>
              <a:t>Complete</a:t>
            </a:r>
          </a:p>
          <a:p>
            <a:pPr algn="ctr" eaLnBrk="0" hangingPunct="0"/>
            <a:r>
              <a:rPr lang="en-US" sz="1600" b="1" i="0">
                <a:solidFill>
                  <a:schemeClr val="tx2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88519" name="Rectangle 7"/>
          <p:cNvSpPr>
            <a:spLocks noChangeArrowheads="1"/>
          </p:cNvSpPr>
          <p:nvPr/>
        </p:nvSpPr>
        <p:spPr bwMode="auto">
          <a:xfrm>
            <a:off x="3018853" y="5071775"/>
            <a:ext cx="1234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i="0" dirty="0">
                <a:solidFill>
                  <a:schemeClr val="tx2"/>
                </a:solidFill>
                <a:latin typeface="Times New Roman" pitchFamily="18" charset="0"/>
              </a:rPr>
              <a:t>General</a:t>
            </a:r>
          </a:p>
          <a:p>
            <a:pPr algn="ctr" eaLnBrk="0" hangingPunct="0"/>
            <a:r>
              <a:rPr lang="en-US" sz="1600" b="1" i="0" dirty="0">
                <a:solidFill>
                  <a:schemeClr val="tx2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88520" name="Rectangle 8"/>
          <p:cNvSpPr>
            <a:spLocks noChangeArrowheads="1"/>
          </p:cNvSpPr>
          <p:nvPr/>
        </p:nvSpPr>
        <p:spPr bwMode="auto">
          <a:xfrm>
            <a:off x="4542853" y="5071775"/>
            <a:ext cx="1234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i="0" dirty="0">
                <a:solidFill>
                  <a:schemeClr val="tx2"/>
                </a:solidFill>
                <a:latin typeface="Times New Roman" pitchFamily="18" charset="0"/>
              </a:rPr>
              <a:t>Specific</a:t>
            </a:r>
          </a:p>
          <a:p>
            <a:pPr algn="ctr" eaLnBrk="0" hangingPunct="0"/>
            <a:r>
              <a:rPr lang="en-US" sz="1600" b="1" i="0" dirty="0">
                <a:solidFill>
                  <a:schemeClr val="tx2"/>
                </a:solidFill>
                <a:latin typeface="Times New Roman" pitchFamily="18" charset="0"/>
              </a:rPr>
              <a:t>Uncertainty</a:t>
            </a:r>
          </a:p>
        </p:txBody>
      </p:sp>
      <p:sp>
        <p:nvSpPr>
          <p:cNvPr id="1088521" name="Rectangle 9"/>
          <p:cNvSpPr>
            <a:spLocks noChangeArrowheads="1"/>
          </p:cNvSpPr>
          <p:nvPr/>
        </p:nvSpPr>
        <p:spPr bwMode="auto">
          <a:xfrm>
            <a:off x="5914453" y="5071775"/>
            <a:ext cx="1234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i="0">
                <a:solidFill>
                  <a:schemeClr val="tx2"/>
                </a:solidFill>
                <a:latin typeface="Times New Roman" pitchFamily="18" charset="0"/>
              </a:rPr>
              <a:t>No</a:t>
            </a:r>
          </a:p>
          <a:p>
            <a:pPr algn="ctr" eaLnBrk="0" hangingPunct="0"/>
            <a:r>
              <a:rPr lang="en-US" sz="1600" b="1" i="0">
                <a:solidFill>
                  <a:schemeClr val="tx2"/>
                </a:solidFill>
                <a:latin typeface="Times New Roman" pitchFamily="18" charset="0"/>
              </a:rPr>
              <a:t>Uncertainty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9200" y="1752600"/>
            <a:ext cx="6781800" cy="2133600"/>
            <a:chOff x="768" y="1104"/>
            <a:chExt cx="4272" cy="1344"/>
          </a:xfrm>
        </p:grpSpPr>
        <p:sp>
          <p:nvSpPr>
            <p:cNvPr id="1088523" name="Oval 11"/>
            <p:cNvSpPr>
              <a:spLocks noChangeArrowheads="1"/>
            </p:cNvSpPr>
            <p:nvPr/>
          </p:nvSpPr>
          <p:spPr bwMode="auto">
            <a:xfrm>
              <a:off x="768" y="1680"/>
              <a:ext cx="129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524" name="Oval 12"/>
            <p:cNvSpPr>
              <a:spLocks noChangeArrowheads="1"/>
            </p:cNvSpPr>
            <p:nvPr/>
          </p:nvSpPr>
          <p:spPr bwMode="auto">
            <a:xfrm>
              <a:off x="2256" y="1680"/>
              <a:ext cx="129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525" name="Oval 13"/>
            <p:cNvSpPr>
              <a:spLocks noChangeArrowheads="1"/>
            </p:cNvSpPr>
            <p:nvPr/>
          </p:nvSpPr>
          <p:spPr bwMode="auto">
            <a:xfrm>
              <a:off x="3744" y="1680"/>
              <a:ext cx="129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526" name="Text Box 14"/>
            <p:cNvSpPr txBox="1">
              <a:spLocks noChangeArrowheads="1"/>
            </p:cNvSpPr>
            <p:nvPr/>
          </p:nvSpPr>
          <p:spPr bwMode="auto">
            <a:xfrm>
              <a:off x="816" y="1894"/>
              <a:ext cx="11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b="1" i="0">
                  <a:solidFill>
                    <a:schemeClr val="tx2"/>
                  </a:solidFill>
                  <a:latin typeface="Times New Roman" pitchFamily="18" charset="0"/>
                </a:rPr>
                <a:t>No information</a:t>
              </a:r>
            </a:p>
            <a:p>
              <a:pPr algn="ctr" eaLnBrk="0" hangingPunct="0"/>
              <a:r>
                <a:rPr lang="en-US" sz="1400" b="1" i="0">
                  <a:solidFill>
                    <a:schemeClr val="tx2"/>
                  </a:solidFill>
                  <a:latin typeface="Times New Roman" pitchFamily="18" charset="0"/>
                </a:rPr>
                <a:t>(Unknown Unknowns)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88527" name="Text Box 15"/>
            <p:cNvSpPr txBox="1">
              <a:spLocks noChangeArrowheads="1"/>
            </p:cNvSpPr>
            <p:nvPr/>
          </p:nvSpPr>
          <p:spPr bwMode="auto">
            <a:xfrm>
              <a:off x="2362" y="1894"/>
              <a:ext cx="10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b="1" i="0">
                  <a:solidFill>
                    <a:schemeClr val="tx2"/>
                  </a:solidFill>
                  <a:latin typeface="Times New Roman" pitchFamily="18" charset="0"/>
                </a:rPr>
                <a:t>Partial information</a:t>
              </a:r>
            </a:p>
            <a:p>
              <a:pPr algn="ctr" eaLnBrk="0" hangingPunct="0"/>
              <a:r>
                <a:rPr lang="en-US" sz="1400" b="1" i="0">
                  <a:solidFill>
                    <a:schemeClr val="tx2"/>
                  </a:solidFill>
                  <a:latin typeface="Times New Roman" pitchFamily="18" charset="0"/>
                </a:rPr>
                <a:t>(Known Unknowns</a:t>
              </a:r>
              <a:r>
                <a:rPr lang="en-US" sz="1400" i="0">
                  <a:solidFill>
                    <a:schemeClr val="tx2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088528" name="Text Box 16"/>
            <p:cNvSpPr txBox="1">
              <a:spLocks noChangeArrowheads="1"/>
            </p:cNvSpPr>
            <p:nvPr/>
          </p:nvSpPr>
          <p:spPr bwMode="auto">
            <a:xfrm>
              <a:off x="3909" y="1894"/>
              <a:ext cx="95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b="1" i="0">
                  <a:solidFill>
                    <a:schemeClr val="tx2"/>
                  </a:solidFill>
                  <a:latin typeface="Times New Roman" pitchFamily="18" charset="0"/>
                </a:rPr>
                <a:t>Full information</a:t>
              </a:r>
            </a:p>
            <a:p>
              <a:pPr algn="ctr" eaLnBrk="0" hangingPunct="0"/>
              <a:r>
                <a:rPr lang="en-US" sz="1400" b="1" i="0">
                  <a:solidFill>
                    <a:schemeClr val="tx2"/>
                  </a:solidFill>
                  <a:latin typeface="Times New Roman" pitchFamily="18" charset="0"/>
                </a:rPr>
                <a:t>(Known Knowns)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88529" name="Text Box 17"/>
            <p:cNvSpPr txBox="1">
              <a:spLocks noChangeArrowheads="1"/>
            </p:cNvSpPr>
            <p:nvPr/>
          </p:nvSpPr>
          <p:spPr bwMode="auto">
            <a:xfrm>
              <a:off x="864" y="1104"/>
              <a:ext cx="9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b="1" i="0">
                  <a:solidFill>
                    <a:schemeClr val="tx2"/>
                  </a:solidFill>
                  <a:latin typeface="Times New Roman" pitchFamily="18" charset="0"/>
                </a:rPr>
                <a:t>Contingency</a:t>
              </a:r>
            </a:p>
            <a:p>
              <a:pPr algn="ctr" eaLnBrk="0" hangingPunct="0"/>
              <a:r>
                <a:rPr lang="en-US" sz="2000" b="1" i="0">
                  <a:solidFill>
                    <a:schemeClr val="tx2"/>
                  </a:solidFill>
                  <a:latin typeface="Times New Roman" pitchFamily="18" charset="0"/>
                </a:rPr>
                <a:t>Budget</a:t>
              </a:r>
            </a:p>
          </p:txBody>
        </p:sp>
        <p:sp>
          <p:nvSpPr>
            <p:cNvPr id="1088530" name="Text Box 18"/>
            <p:cNvSpPr txBox="1">
              <a:spLocks noChangeArrowheads="1"/>
            </p:cNvSpPr>
            <p:nvPr/>
          </p:nvSpPr>
          <p:spPr bwMode="auto">
            <a:xfrm>
              <a:off x="2163" y="1104"/>
              <a:ext cx="13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b="1" i="0">
                  <a:solidFill>
                    <a:schemeClr val="tx2"/>
                  </a:solidFill>
                  <a:latin typeface="Times New Roman" pitchFamily="18" charset="0"/>
                </a:rPr>
                <a:t>Risk Management</a:t>
              </a:r>
            </a:p>
            <a:p>
              <a:pPr algn="ctr" eaLnBrk="0" hangingPunct="0"/>
              <a:r>
                <a:rPr lang="en-US" sz="2000" b="1" i="0">
                  <a:solidFill>
                    <a:schemeClr val="tx2"/>
                  </a:solidFill>
                  <a:latin typeface="Times New Roman" pitchFamily="18" charset="0"/>
                </a:rPr>
                <a:t>Plan</a:t>
              </a:r>
            </a:p>
          </p:txBody>
        </p:sp>
        <p:sp>
          <p:nvSpPr>
            <p:cNvPr id="1088531" name="Text Box 19"/>
            <p:cNvSpPr txBox="1">
              <a:spLocks noChangeArrowheads="1"/>
            </p:cNvSpPr>
            <p:nvPr/>
          </p:nvSpPr>
          <p:spPr bwMode="auto">
            <a:xfrm>
              <a:off x="3653" y="1104"/>
              <a:ext cx="13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b="1" i="0">
                  <a:solidFill>
                    <a:schemeClr val="tx2"/>
                  </a:solidFill>
                  <a:latin typeface="Times New Roman" pitchFamily="18" charset="0"/>
                </a:rPr>
                <a:t>Project </a:t>
              </a:r>
            </a:p>
            <a:p>
              <a:pPr algn="ctr" eaLnBrk="0" hangingPunct="0"/>
              <a:r>
                <a:rPr lang="en-US" sz="2000" b="1" i="0">
                  <a:solidFill>
                    <a:schemeClr val="tx2"/>
                  </a:solidFill>
                  <a:latin typeface="Times New Roman" pitchFamily="18" charset="0"/>
                </a:rPr>
                <a:t>Management Plan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409575"/>
          </a:xfrm>
        </p:spPr>
        <p:txBody>
          <a:bodyPr>
            <a:noAutofit/>
          </a:bodyPr>
          <a:lstStyle/>
          <a:p>
            <a:r>
              <a:rPr lang="en-US" dirty="0"/>
              <a:t>Boehm’s Model Parameters</a:t>
            </a:r>
          </a:p>
        </p:txBody>
      </p:sp>
      <p:sp>
        <p:nvSpPr>
          <p:cNvPr id="1099779" name="Rectangle 3"/>
          <p:cNvSpPr>
            <a:spLocks noChangeArrowheads="1"/>
          </p:cNvSpPr>
          <p:nvPr/>
        </p:nvSpPr>
        <p:spPr bwMode="auto">
          <a:xfrm>
            <a:off x="366713" y="2946400"/>
            <a:ext cx="16700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 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Management</a:t>
            </a:r>
          </a:p>
        </p:txBody>
      </p:sp>
      <p:sp>
        <p:nvSpPr>
          <p:cNvPr id="1099780" name="Rectangle 4"/>
          <p:cNvSpPr>
            <a:spLocks noChangeArrowheads="1"/>
          </p:cNvSpPr>
          <p:nvPr/>
        </p:nvSpPr>
        <p:spPr bwMode="auto">
          <a:xfrm>
            <a:off x="4206875" y="914400"/>
            <a:ext cx="2273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 </a:t>
            </a:r>
            <a:r>
              <a:rPr lang="en-US" sz="1900" b="1" i="0">
                <a:solidFill>
                  <a:srgbClr val="0000FF"/>
                </a:solidFill>
              </a:rPr>
              <a:t>Identification</a:t>
            </a:r>
            <a:endParaRPr lang="en-US" sz="1900" b="1" i="0"/>
          </a:p>
        </p:txBody>
      </p:sp>
      <p:sp>
        <p:nvSpPr>
          <p:cNvPr id="1099781" name="Rectangle 5"/>
          <p:cNvSpPr>
            <a:spLocks noChangeArrowheads="1"/>
          </p:cNvSpPr>
          <p:nvPr/>
        </p:nvSpPr>
        <p:spPr bwMode="auto">
          <a:xfrm>
            <a:off x="4206875" y="1808163"/>
            <a:ext cx="1763713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 </a:t>
            </a:r>
            <a:r>
              <a:rPr lang="en-US" sz="1900" b="1" i="0">
                <a:solidFill>
                  <a:srgbClr val="0000FF"/>
                </a:solidFill>
              </a:rPr>
              <a:t>Analysis</a:t>
            </a:r>
            <a:endParaRPr lang="en-US" sz="1900" b="1" i="0"/>
          </a:p>
        </p:txBody>
      </p:sp>
      <p:sp>
        <p:nvSpPr>
          <p:cNvPr id="1099782" name="Rectangle 6"/>
          <p:cNvSpPr>
            <a:spLocks noChangeArrowheads="1"/>
          </p:cNvSpPr>
          <p:nvPr/>
        </p:nvSpPr>
        <p:spPr bwMode="auto">
          <a:xfrm>
            <a:off x="4206875" y="2620963"/>
            <a:ext cx="22431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 </a:t>
            </a:r>
            <a:r>
              <a:rPr lang="en-US" sz="1900" b="1" i="0">
                <a:solidFill>
                  <a:srgbClr val="0000FF"/>
                </a:solidFill>
              </a:rPr>
              <a:t>Prioritization</a:t>
            </a:r>
            <a:endParaRPr lang="en-US" sz="1900" b="1" i="0"/>
          </a:p>
        </p:txBody>
      </p:sp>
      <p:sp>
        <p:nvSpPr>
          <p:cNvPr id="1099783" name="Rectangle 7"/>
          <p:cNvSpPr>
            <a:spLocks noChangeArrowheads="1"/>
          </p:cNvSpPr>
          <p:nvPr/>
        </p:nvSpPr>
        <p:spPr bwMode="auto">
          <a:xfrm>
            <a:off x="4206875" y="3676650"/>
            <a:ext cx="2284413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 Mgt </a:t>
            </a:r>
            <a:r>
              <a:rPr lang="en-US" sz="1900" b="1" i="0">
                <a:solidFill>
                  <a:srgbClr val="009900"/>
                </a:solidFill>
              </a:rPr>
              <a:t>Planning</a:t>
            </a:r>
            <a:endParaRPr lang="en-US" sz="1900" b="1" i="0"/>
          </a:p>
        </p:txBody>
      </p:sp>
      <p:sp>
        <p:nvSpPr>
          <p:cNvPr id="1099784" name="Rectangle 8"/>
          <p:cNvSpPr>
            <a:spLocks noChangeArrowheads="1"/>
          </p:cNvSpPr>
          <p:nvPr/>
        </p:nvSpPr>
        <p:spPr bwMode="auto">
          <a:xfrm>
            <a:off x="4206875" y="4733925"/>
            <a:ext cx="2017713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 </a:t>
            </a:r>
            <a:r>
              <a:rPr lang="en-US" sz="1900" b="1" i="0">
                <a:solidFill>
                  <a:srgbClr val="009900"/>
                </a:solidFill>
              </a:rPr>
              <a:t>Resolution</a:t>
            </a:r>
            <a:endParaRPr lang="en-US" sz="1900" b="1" i="0"/>
          </a:p>
        </p:txBody>
      </p:sp>
      <p:sp>
        <p:nvSpPr>
          <p:cNvPr id="1099785" name="Rectangle 9"/>
          <p:cNvSpPr>
            <a:spLocks noChangeArrowheads="1"/>
          </p:cNvSpPr>
          <p:nvPr/>
        </p:nvSpPr>
        <p:spPr bwMode="auto">
          <a:xfrm>
            <a:off x="4206875" y="5708650"/>
            <a:ext cx="201612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 </a:t>
            </a:r>
            <a:r>
              <a:rPr lang="en-US" sz="1900" b="1" i="0">
                <a:solidFill>
                  <a:srgbClr val="009900"/>
                </a:solidFill>
              </a:rPr>
              <a:t>Monitoring</a:t>
            </a:r>
            <a:endParaRPr lang="en-US" sz="1900" b="1" i="0"/>
          </a:p>
        </p:txBody>
      </p:sp>
      <p:sp>
        <p:nvSpPr>
          <p:cNvPr id="1099786" name="Rectangle 10"/>
          <p:cNvSpPr>
            <a:spLocks noChangeArrowheads="1"/>
          </p:cNvSpPr>
          <p:nvPr/>
        </p:nvSpPr>
        <p:spPr bwMode="auto">
          <a:xfrm>
            <a:off x="6927850" y="979488"/>
            <a:ext cx="2216150" cy="565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Checklists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Decision-driver analysis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Decomposition</a:t>
            </a:r>
          </a:p>
          <a:p>
            <a:pPr defTabSz="966788" eaLnBrk="0" hangingPunct="0">
              <a:lnSpc>
                <a:spcPct val="90000"/>
              </a:lnSpc>
            </a:pPr>
            <a:endParaRPr lang="en-US" sz="1300" b="1" i="0"/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Performance models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Cost models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Network analysis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Decision analysis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Quality-factor analysis</a:t>
            </a:r>
          </a:p>
          <a:p>
            <a:pPr defTabSz="966788" eaLnBrk="0" hangingPunct="0">
              <a:lnSpc>
                <a:spcPct val="90000"/>
              </a:lnSpc>
            </a:pPr>
            <a:endParaRPr lang="en-US" sz="1300" b="1" i="0"/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Risk exposure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Risk leverage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Compound-risk reduction</a:t>
            </a:r>
          </a:p>
          <a:p>
            <a:pPr defTabSz="966788" eaLnBrk="0" hangingPunct="0">
              <a:lnSpc>
                <a:spcPct val="90000"/>
              </a:lnSpc>
            </a:pPr>
            <a:endParaRPr lang="en-US" sz="1300" b="1" i="0"/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Buying information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Risk avoidance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Risk transfer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Risk reduction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Risk-element planning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Risk-plan integration</a:t>
            </a:r>
          </a:p>
          <a:p>
            <a:pPr defTabSz="966788" eaLnBrk="0" hangingPunct="0">
              <a:lnSpc>
                <a:spcPct val="90000"/>
              </a:lnSpc>
            </a:pPr>
            <a:endParaRPr lang="en-US" sz="1300" b="1" i="0"/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Prototypes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Simulations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Benchmarks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Analyses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Staffing</a:t>
            </a:r>
          </a:p>
          <a:p>
            <a:pPr defTabSz="966788" eaLnBrk="0" hangingPunct="0">
              <a:lnSpc>
                <a:spcPct val="90000"/>
              </a:lnSpc>
            </a:pPr>
            <a:endParaRPr lang="en-US" sz="1300" b="1" i="0"/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Milestone tracking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Top 10 tracking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Risk reassessment</a:t>
            </a:r>
          </a:p>
          <a:p>
            <a:pPr defTabSz="966788" eaLnBrk="0" hangingPunct="0">
              <a:lnSpc>
                <a:spcPct val="90000"/>
              </a:lnSpc>
            </a:pPr>
            <a:r>
              <a:rPr lang="en-US" sz="1300" b="1" i="0"/>
              <a:t>Corrective action</a:t>
            </a:r>
          </a:p>
        </p:txBody>
      </p:sp>
      <p:sp>
        <p:nvSpPr>
          <p:cNvPr id="1099787" name="Line 11"/>
          <p:cNvSpPr>
            <a:spLocks noChangeShapeType="1"/>
          </p:cNvSpPr>
          <p:nvPr/>
        </p:nvSpPr>
        <p:spPr bwMode="auto">
          <a:xfrm>
            <a:off x="468313" y="3597275"/>
            <a:ext cx="1506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88" name="Line 12"/>
          <p:cNvSpPr>
            <a:spLocks noChangeShapeType="1"/>
          </p:cNvSpPr>
          <p:nvPr/>
        </p:nvSpPr>
        <p:spPr bwMode="auto">
          <a:xfrm>
            <a:off x="1981200" y="2222500"/>
            <a:ext cx="0" cy="291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89" name="Line 13"/>
          <p:cNvSpPr>
            <a:spLocks noChangeShapeType="1"/>
          </p:cNvSpPr>
          <p:nvPr/>
        </p:nvSpPr>
        <p:spPr bwMode="auto">
          <a:xfrm>
            <a:off x="1987550" y="5141913"/>
            <a:ext cx="2147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0" name="Line 14"/>
          <p:cNvSpPr>
            <a:spLocks noChangeShapeType="1"/>
          </p:cNvSpPr>
          <p:nvPr/>
        </p:nvSpPr>
        <p:spPr bwMode="auto">
          <a:xfrm>
            <a:off x="1987550" y="2216150"/>
            <a:ext cx="2147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1" name="Line 15"/>
          <p:cNvSpPr>
            <a:spLocks noChangeShapeType="1"/>
          </p:cNvSpPr>
          <p:nvPr/>
        </p:nvSpPr>
        <p:spPr bwMode="auto">
          <a:xfrm>
            <a:off x="4141788" y="1328738"/>
            <a:ext cx="0" cy="1693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2" name="Line 16"/>
          <p:cNvSpPr>
            <a:spLocks noChangeShapeType="1"/>
          </p:cNvSpPr>
          <p:nvPr/>
        </p:nvSpPr>
        <p:spPr bwMode="auto">
          <a:xfrm>
            <a:off x="4141788" y="4092575"/>
            <a:ext cx="0" cy="2017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3" name="Line 17"/>
          <p:cNvSpPr>
            <a:spLocks noChangeShapeType="1"/>
          </p:cNvSpPr>
          <p:nvPr/>
        </p:nvSpPr>
        <p:spPr bwMode="auto">
          <a:xfrm>
            <a:off x="4148138" y="1322388"/>
            <a:ext cx="2706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4" name="Line 18"/>
          <p:cNvSpPr>
            <a:spLocks noChangeShapeType="1"/>
          </p:cNvSpPr>
          <p:nvPr/>
        </p:nvSpPr>
        <p:spPr bwMode="auto">
          <a:xfrm>
            <a:off x="4148138" y="2216150"/>
            <a:ext cx="2706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5" name="Line 19"/>
          <p:cNvSpPr>
            <a:spLocks noChangeShapeType="1"/>
          </p:cNvSpPr>
          <p:nvPr/>
        </p:nvSpPr>
        <p:spPr bwMode="auto">
          <a:xfrm>
            <a:off x="4148138" y="3028950"/>
            <a:ext cx="2706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6" name="Line 20"/>
          <p:cNvSpPr>
            <a:spLocks noChangeShapeType="1"/>
          </p:cNvSpPr>
          <p:nvPr/>
        </p:nvSpPr>
        <p:spPr bwMode="auto">
          <a:xfrm>
            <a:off x="4148138" y="5141913"/>
            <a:ext cx="2706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7" name="Line 21"/>
          <p:cNvSpPr>
            <a:spLocks noChangeShapeType="1"/>
          </p:cNvSpPr>
          <p:nvPr/>
        </p:nvSpPr>
        <p:spPr bwMode="auto">
          <a:xfrm>
            <a:off x="4148138" y="4084638"/>
            <a:ext cx="2706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8" name="Line 22"/>
          <p:cNvSpPr>
            <a:spLocks noChangeShapeType="1"/>
          </p:cNvSpPr>
          <p:nvPr/>
        </p:nvSpPr>
        <p:spPr bwMode="auto">
          <a:xfrm>
            <a:off x="4148138" y="6116638"/>
            <a:ext cx="2706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9" name="Rectangle 23"/>
          <p:cNvSpPr>
            <a:spLocks noChangeArrowheads="1"/>
          </p:cNvSpPr>
          <p:nvPr/>
        </p:nvSpPr>
        <p:spPr bwMode="auto">
          <a:xfrm>
            <a:off x="2286000" y="4814888"/>
            <a:ext cx="162718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</a:t>
            </a:r>
            <a:r>
              <a:rPr lang="en-US" sz="1900" b="1" i="0">
                <a:solidFill>
                  <a:srgbClr val="000066"/>
                </a:solidFill>
              </a:rPr>
              <a:t> </a:t>
            </a:r>
            <a:r>
              <a:rPr lang="en-US" sz="1900" b="1" i="0">
                <a:solidFill>
                  <a:srgbClr val="FF0000"/>
                </a:solidFill>
              </a:rPr>
              <a:t>Control</a:t>
            </a:r>
            <a:endParaRPr lang="en-US" sz="1900" b="1" i="0"/>
          </a:p>
        </p:txBody>
      </p:sp>
      <p:sp>
        <p:nvSpPr>
          <p:cNvPr id="1099800" name="Rectangle 24"/>
          <p:cNvSpPr>
            <a:spLocks noChangeArrowheads="1"/>
          </p:cNvSpPr>
          <p:nvPr/>
        </p:nvSpPr>
        <p:spPr bwMode="auto">
          <a:xfrm>
            <a:off x="1966913" y="1889125"/>
            <a:ext cx="2195512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5" tIns="46988" rIns="95655" bIns="46988">
            <a:spAutoFit/>
          </a:bodyPr>
          <a:lstStyle/>
          <a:p>
            <a:pPr defTabSz="966788" eaLnBrk="0" hangingPunct="0">
              <a:lnSpc>
                <a:spcPct val="90000"/>
              </a:lnSpc>
            </a:pPr>
            <a:r>
              <a:rPr lang="en-US" sz="1900" b="1" i="0"/>
              <a:t>Risk </a:t>
            </a:r>
            <a:r>
              <a:rPr lang="en-US" sz="1900" b="1" i="0">
                <a:solidFill>
                  <a:srgbClr val="FF0000"/>
                </a:solidFill>
              </a:rPr>
              <a:t>Assessment</a:t>
            </a:r>
            <a:endParaRPr lang="en-US" sz="1900" b="1" i="0"/>
          </a:p>
        </p:txBody>
      </p:sp>
      <p:sp>
        <p:nvSpPr>
          <p:cNvPr id="1099801" name="Rectangle 25"/>
          <p:cNvSpPr>
            <a:spLocks noChangeArrowheads="1"/>
          </p:cNvSpPr>
          <p:nvPr/>
        </p:nvSpPr>
        <p:spPr bwMode="auto">
          <a:xfrm>
            <a:off x="273050" y="5886450"/>
            <a:ext cx="3429000" cy="6905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lIns="96661" tIns="48331" rIns="96661" bIns="48331">
            <a:spAutoFit/>
          </a:bodyPr>
          <a:lstStyle/>
          <a:p>
            <a:pPr defTabSz="966788" eaLnBrk="0" hangingPunct="0"/>
            <a:r>
              <a:rPr lang="en-US" sz="1300" b="1" i="0" dirty="0"/>
              <a:t>Source</a:t>
            </a:r>
            <a:r>
              <a:rPr lang="en-US" sz="1300" i="0" dirty="0"/>
              <a:t>:  Boehm, B. (1991). "Software Risk Management: Principles and Practices" </a:t>
            </a:r>
            <a:r>
              <a:rPr lang="en-US" sz="1300" dirty="0"/>
              <a:t>IEEE Software, 8</a:t>
            </a:r>
            <a:r>
              <a:rPr lang="en-US" sz="1300" i="0" dirty="0"/>
              <a:t> (1), 32-41.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Satellite Experiment Software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16939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273050" y="5886449"/>
            <a:ext cx="3429000" cy="6905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lIns="96661" tIns="48331" rIns="96661" bIns="48331">
            <a:spAutoFit/>
          </a:bodyPr>
          <a:lstStyle/>
          <a:p>
            <a:pPr defTabSz="966788" eaLnBrk="0" hangingPunct="0"/>
            <a:r>
              <a:rPr lang="en-US" sz="1300" b="1" i="0" dirty="0"/>
              <a:t>Source</a:t>
            </a:r>
            <a:r>
              <a:rPr lang="en-US" sz="1300" i="0" dirty="0"/>
              <a:t>:  Boehm, B. (1991). "Software Risk Management: Principles and Practices" </a:t>
            </a:r>
            <a:r>
              <a:rPr lang="en-US" sz="1300" dirty="0"/>
              <a:t>IEEE Software, 8</a:t>
            </a:r>
            <a:r>
              <a:rPr lang="en-US" sz="1300" i="0" dirty="0"/>
              <a:t> (1), 32-41.</a:t>
            </a:r>
          </a:p>
        </p:txBody>
      </p:sp>
    </p:spTree>
    <p:extLst>
      <p:ext uri="{BB962C8B-B14F-4D97-AF65-F5344CB8AC3E}">
        <p14:creationId xmlns:p14="http://schemas.microsoft.com/office/powerpoint/2010/main" val="385048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572375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Systems Engineering Integration (SEI) Risk Management Model</a:t>
            </a:r>
          </a:p>
        </p:txBody>
      </p:sp>
      <p:graphicFrame>
        <p:nvGraphicFramePr>
          <p:cNvPr id="1100803" name="Object 3"/>
          <p:cNvGraphicFramePr>
            <a:graphicFrameLocks noChangeAspect="1"/>
          </p:cNvGraphicFramePr>
          <p:nvPr/>
        </p:nvGraphicFramePr>
        <p:xfrm>
          <a:off x="6076949" y="2000250"/>
          <a:ext cx="2706169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Document" r:id="rId3" imgW="2238840" imgH="2252880" progId="Word.Document.8">
                  <p:embed/>
                </p:oleObj>
              </mc:Choice>
              <mc:Fallback>
                <p:oleObj name="Document" r:id="rId3" imgW="2238840" imgH="2252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49" y="2000250"/>
                        <a:ext cx="2706169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0804" name="Rectangle 4"/>
          <p:cNvSpPr>
            <a:spLocks noChangeArrowheads="1"/>
          </p:cNvSpPr>
          <p:nvPr/>
        </p:nvSpPr>
        <p:spPr bwMode="auto">
          <a:xfrm>
            <a:off x="504825" y="1609724"/>
            <a:ext cx="5486400" cy="448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2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+mn-lt"/>
              </a:rPr>
              <a:t>Identify</a:t>
            </a:r>
            <a:r>
              <a:rPr lang="en-US" dirty="0">
                <a:latin typeface="+mn-lt"/>
              </a:rPr>
              <a:t>:  Search for all the risks before they become problems adversely affecting your program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+mn-lt"/>
              </a:rPr>
              <a:t>Analyze</a:t>
            </a:r>
            <a:r>
              <a:rPr lang="en-US" dirty="0">
                <a:latin typeface="+mn-lt"/>
              </a:rPr>
              <a:t>:  Process risk data into decision making information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+mn-lt"/>
              </a:rPr>
              <a:t>Plan:</a:t>
            </a:r>
            <a:r>
              <a:rPr lang="en-US" b="1" i="0" dirty="0">
                <a:latin typeface="+mn-lt"/>
              </a:rPr>
              <a:t>  </a:t>
            </a:r>
            <a:r>
              <a:rPr lang="en-US" dirty="0">
                <a:latin typeface="+mn-lt"/>
              </a:rPr>
              <a:t>Translate risk information into decisions and actions (both present and future) and implement those actions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+mn-lt"/>
              </a:rPr>
              <a:t>Track:</a:t>
            </a:r>
            <a:r>
              <a:rPr lang="en-US" dirty="0">
                <a:latin typeface="+mn-lt"/>
              </a:rPr>
              <a:t>  Monitor the risk indicators and actions taken against risks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+mn-lt"/>
              </a:rPr>
              <a:t>Control:</a:t>
            </a:r>
            <a:r>
              <a:rPr lang="en-US" dirty="0">
                <a:latin typeface="+mn-lt"/>
              </a:rPr>
              <a:t>  Correct for deviations from planned risk actions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+mn-lt"/>
              </a:rPr>
              <a:t>Communicate:</a:t>
            </a:r>
            <a:r>
              <a:rPr lang="en-US" dirty="0">
                <a:latin typeface="+mn-lt"/>
              </a:rPr>
              <a:t>  Provide visibility and feedback data internal and external to your program on current and emerging risk activities</a:t>
            </a:r>
            <a:endParaRPr lang="en-US" sz="3200" b="1" i="0" dirty="0">
              <a:latin typeface="+mn-lt"/>
            </a:endParaRPr>
          </a:p>
        </p:txBody>
      </p:sp>
      <p:sp>
        <p:nvSpPr>
          <p:cNvPr id="1100805" name="Text Box 5"/>
          <p:cNvSpPr txBox="1">
            <a:spLocks noChangeArrowheads="1"/>
          </p:cNvSpPr>
          <p:nvPr/>
        </p:nvSpPr>
        <p:spPr bwMode="auto">
          <a:xfrm>
            <a:off x="1066800" y="6340475"/>
            <a:ext cx="670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i="0" dirty="0">
                <a:latin typeface="Times New Roman" pitchFamily="18" charset="0"/>
              </a:rPr>
              <a:t>from Williams, R., Walker, J. &amp; </a:t>
            </a:r>
            <a:r>
              <a:rPr lang="en-US" sz="1400" i="0" dirty="0" err="1">
                <a:latin typeface="Times New Roman" pitchFamily="18" charset="0"/>
              </a:rPr>
              <a:t>Dorofee</a:t>
            </a:r>
            <a:r>
              <a:rPr lang="en-US" sz="1400" i="0" dirty="0">
                <a:latin typeface="Times New Roman" pitchFamily="18" charset="0"/>
              </a:rPr>
              <a:t>, A. (1997) "Putting Risk Management into Practice" </a:t>
            </a:r>
            <a:r>
              <a:rPr lang="en-US" sz="1400" dirty="0">
                <a:latin typeface="Times New Roman" pitchFamily="18" charset="0"/>
              </a:rPr>
              <a:t>IEEE Software, 14</a:t>
            </a:r>
            <a:r>
              <a:rPr lang="en-US" sz="1400" i="0" dirty="0">
                <a:latin typeface="Times New Roman" pitchFamily="18" charset="0"/>
              </a:rPr>
              <a:t> (3), 75-82.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05725" cy="561975"/>
          </a:xfrm>
        </p:spPr>
        <p:txBody>
          <a:bodyPr>
            <a:noAutofit/>
          </a:bodyPr>
          <a:lstStyle/>
          <a:p>
            <a:r>
              <a:rPr lang="en-US" sz="3200" dirty="0"/>
              <a:t>PMBOK Project Risk Management Model</a:t>
            </a:r>
          </a:p>
        </p:txBody>
      </p:sp>
      <p:sp>
        <p:nvSpPr>
          <p:cNvPr id="1102851" name="Text Box 3"/>
          <p:cNvSpPr txBox="1">
            <a:spLocks noChangeArrowheads="1"/>
          </p:cNvSpPr>
          <p:nvPr/>
        </p:nvSpPr>
        <p:spPr bwMode="auto">
          <a:xfrm>
            <a:off x="1219200" y="5486400"/>
            <a:ext cx="688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>
                <a:latin typeface="Times New Roman" pitchFamily="18" charset="0"/>
              </a:rPr>
              <a:t>from PMI (1996). </a:t>
            </a:r>
            <a:r>
              <a:rPr lang="en-US" sz="1600">
                <a:latin typeface="Times New Roman" pitchFamily="18" charset="0"/>
              </a:rPr>
              <a:t>A Guide to the Project Management Body of Knowledge, </a:t>
            </a:r>
            <a:r>
              <a:rPr lang="en-US" sz="1600" i="0">
                <a:latin typeface="Times New Roman" pitchFamily="18" charset="0"/>
              </a:rPr>
              <a:t>p. 112</a:t>
            </a:r>
            <a:endParaRPr lang="en-US" sz="2000" i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2975" y="1866900"/>
            <a:ext cx="7239000" cy="2608263"/>
            <a:chOff x="624" y="1104"/>
            <a:chExt cx="4560" cy="164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52" y="1104"/>
              <a:ext cx="1152" cy="528"/>
              <a:chOff x="2208" y="1104"/>
              <a:chExt cx="1152" cy="528"/>
            </a:xfrm>
          </p:grpSpPr>
          <p:sp>
            <p:nvSpPr>
              <p:cNvPr id="1102854" name="AutoShape 6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152" cy="5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55" name="Text Box 7"/>
              <p:cNvSpPr txBox="1">
                <a:spLocks noChangeArrowheads="1"/>
              </p:cNvSpPr>
              <p:nvPr/>
            </p:nvSpPr>
            <p:spPr bwMode="auto">
              <a:xfrm>
                <a:off x="2256" y="1152"/>
                <a:ext cx="105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000" b="1" i="0">
                    <a:solidFill>
                      <a:schemeClr val="tx2"/>
                    </a:solidFill>
                    <a:latin typeface="Times New Roman" pitchFamily="18" charset="0"/>
                  </a:rPr>
                  <a:t>Project Risk</a:t>
                </a:r>
              </a:p>
              <a:p>
                <a:pPr algn="ctr" eaLnBrk="0" hangingPunct="0"/>
                <a:r>
                  <a:rPr lang="en-US" sz="2000" b="1" i="0">
                    <a:solidFill>
                      <a:schemeClr val="tx2"/>
                    </a:solidFill>
                    <a:latin typeface="Times New Roman" pitchFamily="18" charset="0"/>
                  </a:rPr>
                  <a:t> Management</a:t>
                </a:r>
              </a:p>
            </p:txBody>
          </p:sp>
        </p:grpSp>
        <p:sp>
          <p:nvSpPr>
            <p:cNvPr id="1102856" name="AutoShape 8"/>
            <p:cNvSpPr>
              <a:spLocks noChangeArrowheads="1"/>
            </p:cNvSpPr>
            <p:nvPr/>
          </p:nvSpPr>
          <p:spPr bwMode="auto">
            <a:xfrm>
              <a:off x="624" y="2208"/>
              <a:ext cx="86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857" name="AutoShape 9"/>
            <p:cNvSpPr>
              <a:spLocks noChangeArrowheads="1"/>
            </p:cNvSpPr>
            <p:nvPr/>
          </p:nvSpPr>
          <p:spPr bwMode="auto">
            <a:xfrm>
              <a:off x="1872" y="2208"/>
              <a:ext cx="86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858" name="AutoShape 10"/>
            <p:cNvSpPr>
              <a:spLocks noChangeArrowheads="1"/>
            </p:cNvSpPr>
            <p:nvPr/>
          </p:nvSpPr>
          <p:spPr bwMode="auto">
            <a:xfrm>
              <a:off x="3120" y="2208"/>
              <a:ext cx="86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859" name="AutoShape 11"/>
            <p:cNvSpPr>
              <a:spLocks noChangeArrowheads="1"/>
            </p:cNvSpPr>
            <p:nvPr/>
          </p:nvSpPr>
          <p:spPr bwMode="auto">
            <a:xfrm>
              <a:off x="4320" y="2208"/>
              <a:ext cx="86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02860" name="AutoShape 12"/>
            <p:cNvCxnSpPr>
              <a:cxnSpLocks noChangeShapeType="1"/>
              <a:stCxn id="1102854" idx="2"/>
              <a:endCxn id="1102856" idx="0"/>
            </p:cNvCxnSpPr>
            <p:nvPr/>
          </p:nvCxnSpPr>
          <p:spPr bwMode="auto">
            <a:xfrm rot="5400000">
              <a:off x="1704" y="984"/>
              <a:ext cx="576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02861" name="AutoShape 13"/>
            <p:cNvCxnSpPr>
              <a:cxnSpLocks noChangeShapeType="1"/>
              <a:stCxn id="1102854" idx="2"/>
              <a:endCxn id="1102857" idx="0"/>
            </p:cNvCxnSpPr>
            <p:nvPr/>
          </p:nvCxnSpPr>
          <p:spPr bwMode="auto">
            <a:xfrm rot="5400000">
              <a:off x="2328" y="1608"/>
              <a:ext cx="576" cy="62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02862" name="AutoShape 14"/>
            <p:cNvCxnSpPr>
              <a:cxnSpLocks noChangeShapeType="1"/>
              <a:stCxn id="1102854" idx="2"/>
              <a:endCxn id="1102858" idx="0"/>
            </p:cNvCxnSpPr>
            <p:nvPr/>
          </p:nvCxnSpPr>
          <p:spPr bwMode="auto">
            <a:xfrm rot="16200000" flipH="1">
              <a:off x="2952" y="1608"/>
              <a:ext cx="576" cy="62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02863" name="AutoShape 15"/>
            <p:cNvCxnSpPr>
              <a:cxnSpLocks noChangeShapeType="1"/>
              <a:stCxn id="1102854" idx="2"/>
              <a:endCxn id="1102859" idx="0"/>
            </p:cNvCxnSpPr>
            <p:nvPr/>
          </p:nvCxnSpPr>
          <p:spPr bwMode="auto">
            <a:xfrm rot="16200000" flipH="1">
              <a:off x="3552" y="1008"/>
              <a:ext cx="576" cy="182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102864" name="Text Box 16"/>
            <p:cNvSpPr txBox="1">
              <a:spLocks noChangeArrowheads="1"/>
            </p:cNvSpPr>
            <p:nvPr/>
          </p:nvSpPr>
          <p:spPr bwMode="auto">
            <a:xfrm>
              <a:off x="635" y="2294"/>
              <a:ext cx="8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Risk 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Identification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102865" name="Text Box 17"/>
            <p:cNvSpPr txBox="1">
              <a:spLocks noChangeArrowheads="1"/>
            </p:cNvSpPr>
            <p:nvPr/>
          </p:nvSpPr>
          <p:spPr bwMode="auto">
            <a:xfrm>
              <a:off x="1846" y="2304"/>
              <a:ext cx="9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Risk 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Quantification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102866" name="Text Box 18"/>
            <p:cNvSpPr txBox="1">
              <a:spLocks noChangeArrowheads="1"/>
            </p:cNvSpPr>
            <p:nvPr/>
          </p:nvSpPr>
          <p:spPr bwMode="auto">
            <a:xfrm>
              <a:off x="3120" y="2227"/>
              <a:ext cx="86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Risk 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Response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 Development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102867" name="Text Box 19"/>
            <p:cNvSpPr txBox="1">
              <a:spLocks noChangeArrowheads="1"/>
            </p:cNvSpPr>
            <p:nvPr/>
          </p:nvSpPr>
          <p:spPr bwMode="auto">
            <a:xfrm>
              <a:off x="4437" y="2227"/>
              <a:ext cx="62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Risk 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Response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 Control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475" y="2457450"/>
            <a:ext cx="7239000" cy="2608263"/>
            <a:chOff x="624" y="1104"/>
            <a:chExt cx="4560" cy="16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352" y="1104"/>
              <a:ext cx="1152" cy="528"/>
              <a:chOff x="2208" y="1104"/>
              <a:chExt cx="1152" cy="528"/>
            </a:xfrm>
          </p:grpSpPr>
          <p:sp>
            <p:nvSpPr>
              <p:cNvPr id="1103876" name="AutoShape 4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152" cy="5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877" name="Text Box 5"/>
              <p:cNvSpPr txBox="1">
                <a:spLocks noChangeArrowheads="1"/>
              </p:cNvSpPr>
              <p:nvPr/>
            </p:nvSpPr>
            <p:spPr bwMode="auto">
              <a:xfrm>
                <a:off x="2256" y="1152"/>
                <a:ext cx="105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000" b="1" i="0">
                    <a:solidFill>
                      <a:schemeClr val="tx2"/>
                    </a:solidFill>
                    <a:latin typeface="Times New Roman" pitchFamily="18" charset="0"/>
                  </a:rPr>
                  <a:t>Project Risk</a:t>
                </a:r>
              </a:p>
              <a:p>
                <a:pPr algn="ctr" eaLnBrk="0" hangingPunct="0"/>
                <a:r>
                  <a:rPr lang="en-US" sz="2000" b="1" i="0">
                    <a:solidFill>
                      <a:schemeClr val="tx2"/>
                    </a:solidFill>
                    <a:latin typeface="Times New Roman" pitchFamily="18" charset="0"/>
                  </a:rPr>
                  <a:t> Management</a:t>
                </a:r>
              </a:p>
            </p:txBody>
          </p:sp>
        </p:grpSp>
        <p:sp>
          <p:nvSpPr>
            <p:cNvPr id="1103878" name="AutoShape 6"/>
            <p:cNvSpPr>
              <a:spLocks noChangeArrowheads="1"/>
            </p:cNvSpPr>
            <p:nvPr/>
          </p:nvSpPr>
          <p:spPr bwMode="auto">
            <a:xfrm>
              <a:off x="624" y="2208"/>
              <a:ext cx="86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879" name="AutoShape 7"/>
            <p:cNvSpPr>
              <a:spLocks noChangeArrowheads="1"/>
            </p:cNvSpPr>
            <p:nvPr/>
          </p:nvSpPr>
          <p:spPr bwMode="auto">
            <a:xfrm>
              <a:off x="1872" y="2208"/>
              <a:ext cx="86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880" name="AutoShape 8"/>
            <p:cNvSpPr>
              <a:spLocks noChangeArrowheads="1"/>
            </p:cNvSpPr>
            <p:nvPr/>
          </p:nvSpPr>
          <p:spPr bwMode="auto">
            <a:xfrm>
              <a:off x="3120" y="2208"/>
              <a:ext cx="86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881" name="AutoShape 9"/>
            <p:cNvSpPr>
              <a:spLocks noChangeArrowheads="1"/>
            </p:cNvSpPr>
            <p:nvPr/>
          </p:nvSpPr>
          <p:spPr bwMode="auto">
            <a:xfrm>
              <a:off x="4320" y="2208"/>
              <a:ext cx="86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03882" name="AutoShape 10"/>
            <p:cNvCxnSpPr>
              <a:cxnSpLocks noChangeShapeType="1"/>
              <a:stCxn id="1103876" idx="2"/>
              <a:endCxn id="1103878" idx="0"/>
            </p:cNvCxnSpPr>
            <p:nvPr/>
          </p:nvCxnSpPr>
          <p:spPr bwMode="auto">
            <a:xfrm rot="5400000">
              <a:off x="1704" y="984"/>
              <a:ext cx="576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03883" name="AutoShape 11"/>
            <p:cNvCxnSpPr>
              <a:cxnSpLocks noChangeShapeType="1"/>
              <a:stCxn id="1103876" idx="2"/>
              <a:endCxn id="1103879" idx="0"/>
            </p:cNvCxnSpPr>
            <p:nvPr/>
          </p:nvCxnSpPr>
          <p:spPr bwMode="auto">
            <a:xfrm rot="5400000">
              <a:off x="2328" y="1608"/>
              <a:ext cx="576" cy="62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03884" name="AutoShape 12"/>
            <p:cNvCxnSpPr>
              <a:cxnSpLocks noChangeShapeType="1"/>
              <a:stCxn id="1103876" idx="2"/>
              <a:endCxn id="1103880" idx="0"/>
            </p:cNvCxnSpPr>
            <p:nvPr/>
          </p:nvCxnSpPr>
          <p:spPr bwMode="auto">
            <a:xfrm rot="16200000" flipH="1">
              <a:off x="2952" y="1608"/>
              <a:ext cx="576" cy="62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03885" name="AutoShape 13"/>
            <p:cNvCxnSpPr>
              <a:cxnSpLocks noChangeShapeType="1"/>
              <a:stCxn id="1103876" idx="2"/>
              <a:endCxn id="1103881" idx="0"/>
            </p:cNvCxnSpPr>
            <p:nvPr/>
          </p:nvCxnSpPr>
          <p:spPr bwMode="auto">
            <a:xfrm rot="16200000" flipH="1">
              <a:off x="3552" y="1008"/>
              <a:ext cx="576" cy="182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103886" name="Text Box 14"/>
            <p:cNvSpPr txBox="1">
              <a:spLocks noChangeArrowheads="1"/>
            </p:cNvSpPr>
            <p:nvPr/>
          </p:nvSpPr>
          <p:spPr bwMode="auto">
            <a:xfrm>
              <a:off x="635" y="2294"/>
              <a:ext cx="8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Risk 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Identification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103887" name="Text Box 15"/>
            <p:cNvSpPr txBox="1">
              <a:spLocks noChangeArrowheads="1"/>
            </p:cNvSpPr>
            <p:nvPr/>
          </p:nvSpPr>
          <p:spPr bwMode="auto">
            <a:xfrm>
              <a:off x="1846" y="2304"/>
              <a:ext cx="9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Risk 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Quantification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103888" name="Text Box 16"/>
            <p:cNvSpPr txBox="1">
              <a:spLocks noChangeArrowheads="1"/>
            </p:cNvSpPr>
            <p:nvPr/>
          </p:nvSpPr>
          <p:spPr bwMode="auto">
            <a:xfrm>
              <a:off x="3120" y="2227"/>
              <a:ext cx="86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Risk 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Response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 Development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103889" name="Text Box 17"/>
            <p:cNvSpPr txBox="1">
              <a:spLocks noChangeArrowheads="1"/>
            </p:cNvSpPr>
            <p:nvPr/>
          </p:nvSpPr>
          <p:spPr bwMode="auto">
            <a:xfrm>
              <a:off x="4437" y="2227"/>
              <a:ext cx="62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Risk 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Response</a:t>
              </a:r>
            </a:p>
            <a:p>
              <a:pPr algn="ctr" eaLnBrk="0" hangingPunct="0"/>
              <a:r>
                <a:rPr lang="en-US" sz="1600" b="1" i="0">
                  <a:solidFill>
                    <a:schemeClr val="tx2"/>
                  </a:solidFill>
                  <a:latin typeface="Times New Roman" pitchFamily="18" charset="0"/>
                </a:rPr>
                <a:t> Control</a:t>
              </a:r>
              <a:endParaRPr lang="en-US" sz="14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103890" name="Object 18"/>
          <p:cNvGraphicFramePr>
            <a:graphicFrameLocks noChangeAspect="1"/>
          </p:cNvGraphicFramePr>
          <p:nvPr/>
        </p:nvGraphicFramePr>
        <p:xfrm>
          <a:off x="6592888" y="2562225"/>
          <a:ext cx="2233612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Clip" r:id="rId3" imgW="3848040" imgH="5478120" progId="">
                  <p:embed/>
                </p:oleObj>
              </mc:Choice>
              <mc:Fallback>
                <p:oleObj name="Clip" r:id="rId3" imgW="3848040" imgH="5478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2562225"/>
                        <a:ext cx="2233612" cy="318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891" name="Text Box 19"/>
          <p:cNvSpPr txBox="1">
            <a:spLocks noChangeArrowheads="1"/>
          </p:cNvSpPr>
          <p:nvPr/>
        </p:nvSpPr>
        <p:spPr bwMode="auto">
          <a:xfrm>
            <a:off x="5267325" y="1289050"/>
            <a:ext cx="1758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3366"/>
                </a:solidFill>
              </a:rPr>
              <a:t>Okay, fine, but</a:t>
            </a:r>
          </a:p>
          <a:p>
            <a:pPr algn="ctr" eaLnBrk="0" hangingPunct="0"/>
            <a:r>
              <a:rPr lang="en-US" b="1">
                <a:solidFill>
                  <a:srgbClr val="003366"/>
                </a:solidFill>
              </a:rPr>
              <a:t>which one do</a:t>
            </a:r>
          </a:p>
          <a:p>
            <a:pPr algn="ctr" eaLnBrk="0" hangingPunct="0"/>
            <a:r>
              <a:rPr lang="en-US" b="1">
                <a:solidFill>
                  <a:srgbClr val="003366"/>
                </a:solidFill>
              </a:rPr>
              <a:t> I use?</a:t>
            </a:r>
          </a:p>
        </p:txBody>
      </p:sp>
      <p:sp>
        <p:nvSpPr>
          <p:cNvPr id="1103892" name="AutoShape 20"/>
          <p:cNvSpPr>
            <a:spLocks noChangeArrowheads="1"/>
          </p:cNvSpPr>
          <p:nvPr/>
        </p:nvSpPr>
        <p:spPr bwMode="auto">
          <a:xfrm>
            <a:off x="4657725" y="895350"/>
            <a:ext cx="3200400" cy="1752600"/>
          </a:xfrm>
          <a:prstGeom prst="cloudCallout">
            <a:avLst>
              <a:gd name="adj1" fmla="val 46875"/>
              <a:gd name="adj2" fmla="val 617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400" i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03893" name="Rectangle 2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05725" cy="5619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Which One?</a:t>
            </a:r>
          </a:p>
        </p:txBody>
      </p:sp>
      <p:sp>
        <p:nvSpPr>
          <p:cNvPr id="1103894" name="Text Box 22"/>
          <p:cNvSpPr txBox="1">
            <a:spLocks noChangeArrowheads="1"/>
          </p:cNvSpPr>
          <p:nvPr/>
        </p:nvSpPr>
        <p:spPr bwMode="auto">
          <a:xfrm>
            <a:off x="1371600" y="5878513"/>
            <a:ext cx="5102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FF0000"/>
                </a:solidFill>
              </a:rPr>
              <a:t>Answer: Any one, just do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3" name="Rectangle 3"/>
          <p:cNvSpPr>
            <a:spLocks noChangeArrowheads="1"/>
          </p:cNvSpPr>
          <p:nvPr/>
        </p:nvSpPr>
        <p:spPr bwMode="auto">
          <a:xfrm>
            <a:off x="1133475" y="2657475"/>
            <a:ext cx="69802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1" i="0">
                <a:solidFill>
                  <a:srgbClr val="003366"/>
                </a:solidFill>
                <a:latin typeface="+mn-lt"/>
              </a:rPr>
              <a:t>  </a:t>
            </a:r>
            <a:r>
              <a:rPr lang="en-US" sz="2800" i="0">
                <a:solidFill>
                  <a:srgbClr val="003366"/>
                </a:solidFill>
                <a:latin typeface="+mn-lt"/>
              </a:rPr>
              <a:t>Risk identification is not a one-time event; it should be performed on a regular basis throughout the project.</a:t>
            </a: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050" i="0">
              <a:solidFill>
                <a:srgbClr val="003366"/>
              </a:solidFill>
              <a:latin typeface="+mn-lt"/>
            </a:endParaRP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i="0">
                <a:solidFill>
                  <a:srgbClr val="003366"/>
                </a:solidFill>
                <a:latin typeface="+mn-lt"/>
              </a:rPr>
              <a:t>  Should address both internal and external risks.</a:t>
            </a: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050" i="0">
              <a:solidFill>
                <a:srgbClr val="003366"/>
              </a:solidFill>
              <a:latin typeface="+mn-lt"/>
            </a:endParaRP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i="0">
                <a:solidFill>
                  <a:srgbClr val="003366"/>
                </a:solidFill>
                <a:latin typeface="+mn-lt"/>
              </a:rPr>
              <a:t>  Is concerned with both opportunities and threats</a:t>
            </a:r>
            <a:endParaRPr lang="en-US" sz="2800" b="1" i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838200" y="1335872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800" i="0" dirty="0">
                <a:latin typeface="+mn-lt"/>
              </a:rPr>
              <a:t>Determining which risks are likely to affect the project and documenting the characteristics of each.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Identification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/>
        </p:nvSpPr>
        <p:spPr bwMode="auto">
          <a:xfrm>
            <a:off x="381000" y="2286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latin typeface="+mn-lt"/>
              </a:rPr>
              <a:t>Risk Quantification</a:t>
            </a:r>
          </a:p>
        </p:txBody>
      </p:sp>
      <p:sp>
        <p:nvSpPr>
          <p:cNvPr id="1112067" name="Rectangle 3"/>
          <p:cNvSpPr>
            <a:spLocks noChangeArrowheads="1"/>
          </p:cNvSpPr>
          <p:nvPr/>
        </p:nvSpPr>
        <p:spPr bwMode="auto">
          <a:xfrm>
            <a:off x="1133475" y="2257425"/>
            <a:ext cx="69802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i="0">
                <a:solidFill>
                  <a:srgbClr val="003366"/>
                </a:solidFill>
                <a:latin typeface="+mn-lt"/>
              </a:rPr>
              <a:t>  </a:t>
            </a:r>
            <a:r>
              <a:rPr lang="en-US" sz="2400" i="0">
                <a:solidFill>
                  <a:srgbClr val="003366"/>
                </a:solidFill>
                <a:latin typeface="+mn-lt"/>
              </a:rPr>
              <a:t>Opportunities and threats can interact in unanticipated ways.</a:t>
            </a: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000" i="0">
              <a:solidFill>
                <a:srgbClr val="003366"/>
              </a:solidFill>
              <a:latin typeface="+mn-lt"/>
            </a:endParaRP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0">
                <a:solidFill>
                  <a:srgbClr val="003366"/>
                </a:solidFill>
                <a:latin typeface="+mn-lt"/>
              </a:rPr>
              <a:t>  A single risk event can cause multiple effects.</a:t>
            </a: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000" i="0">
              <a:solidFill>
                <a:srgbClr val="003366"/>
              </a:solidFill>
              <a:latin typeface="+mn-lt"/>
            </a:endParaRP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0">
                <a:solidFill>
                  <a:srgbClr val="003366"/>
                </a:solidFill>
                <a:latin typeface="+mn-lt"/>
              </a:rPr>
              <a:t>  Opportunities for one stakeholder may be threats to another</a:t>
            </a:r>
            <a:endParaRPr lang="en-US" sz="2400" b="1" i="0">
              <a:solidFill>
                <a:srgbClr val="003366"/>
              </a:solidFill>
              <a:latin typeface="+mn-lt"/>
            </a:endParaRP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i="0">
                <a:solidFill>
                  <a:srgbClr val="003366"/>
                </a:solidFill>
                <a:latin typeface="+mn-lt"/>
              </a:rPr>
              <a:t>  </a:t>
            </a:r>
            <a:r>
              <a:rPr lang="en-US" sz="2400" i="0">
                <a:solidFill>
                  <a:srgbClr val="003366"/>
                </a:solidFill>
                <a:latin typeface="+mn-lt"/>
              </a:rPr>
              <a:t>The use of mathematical techniques may create a false impression of precision and reliability.</a:t>
            </a:r>
            <a:endParaRPr lang="en-US" sz="2400" b="1" i="0">
              <a:solidFill>
                <a:srgbClr val="003366"/>
              </a:solidFill>
              <a:latin typeface="+mn-lt"/>
            </a:endParaRPr>
          </a:p>
          <a:p>
            <a:pPr marL="171450" indent="28575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1" i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112068" name="Text Box 4"/>
          <p:cNvSpPr txBox="1">
            <a:spLocks noChangeArrowheads="1"/>
          </p:cNvSpPr>
          <p:nvPr/>
        </p:nvSpPr>
        <p:spPr bwMode="auto">
          <a:xfrm>
            <a:off x="923925" y="1225977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i="0" u="sng">
                <a:latin typeface="+mn-lt"/>
              </a:rPr>
              <a:t>Risk Quantification</a:t>
            </a:r>
            <a:r>
              <a:rPr lang="en-US" sz="2400" b="1" i="0">
                <a:latin typeface="+mn-lt"/>
              </a:rPr>
              <a:t>: </a:t>
            </a:r>
            <a:r>
              <a:rPr lang="en-US" sz="2400" i="0">
                <a:latin typeface="+mn-lt"/>
              </a:rPr>
              <a:t>involves evaluating risks and risk interactions to assess the range of possible outcomes.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ChangeArrowheads="1"/>
          </p:cNvSpPr>
          <p:nvPr/>
        </p:nvSpPr>
        <p:spPr bwMode="auto">
          <a:xfrm>
            <a:off x="762000" y="2286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  <a:latin typeface="+mn-lt"/>
              </a:rPr>
              <a:t>How to Score Risks</a:t>
            </a:r>
          </a:p>
        </p:txBody>
      </p:sp>
      <p:graphicFrame>
        <p:nvGraphicFramePr>
          <p:cNvPr id="1136643" name="Object 3"/>
          <p:cNvGraphicFramePr>
            <a:graphicFrameLocks noChangeAspect="1"/>
          </p:cNvGraphicFramePr>
          <p:nvPr/>
        </p:nvGraphicFramePr>
        <p:xfrm>
          <a:off x="1647825" y="2800350"/>
          <a:ext cx="564356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3" name="Document" r:id="rId3" imgW="5653370" imgH="1584330" progId="Word.Document.8">
                  <p:embed/>
                </p:oleObj>
              </mc:Choice>
              <mc:Fallback>
                <p:oleObj name="Document" r:id="rId3" imgW="5653370" imgH="158433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800350"/>
                        <a:ext cx="564356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44" name="Rectangle 4"/>
          <p:cNvSpPr>
            <a:spLocks noChangeArrowheads="1"/>
          </p:cNvSpPr>
          <p:nvPr/>
        </p:nvSpPr>
        <p:spPr bwMode="auto">
          <a:xfrm>
            <a:off x="1066800" y="1447800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i="0">
                <a:solidFill>
                  <a:srgbClr val="003366"/>
                </a:solidFill>
                <a:latin typeface="+mn-lt"/>
              </a:rPr>
              <a:t>Team members then rate their top three risks on probability of occurrence and severity of outcome using the following table:</a:t>
            </a:r>
            <a:endParaRPr lang="en-US" sz="2800" b="1" i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1066800" y="4488846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lang="en-US" b="1" i="0" dirty="0">
                <a:latin typeface="+mn-lt"/>
              </a:rPr>
              <a:t>        Ranking = severity of outcome X probability of occurrence</a:t>
            </a:r>
            <a:endParaRPr lang="en-US" sz="2400" b="1" i="0" dirty="0">
              <a:latin typeface="+mn-lt"/>
            </a:endParaRPr>
          </a:p>
          <a:p>
            <a:pPr marL="342900" indent="-342900" eaLnBrk="0" hangingPunct="0">
              <a:buFontTx/>
              <a:buChar char="•"/>
            </a:pPr>
            <a:endParaRPr lang="en-US" sz="2400" b="1" i="0" dirty="0">
              <a:latin typeface="+mn-lt"/>
            </a:endParaRPr>
          </a:p>
          <a:p>
            <a:pPr marL="342900" indent="-342900" eaLnBrk="0" hangingPunct="0">
              <a:buFontTx/>
              <a:buChar char="•"/>
            </a:pPr>
            <a:r>
              <a:rPr lang="en-US" sz="2400" b="1" i="0" dirty="0">
                <a:latin typeface="+mn-lt"/>
              </a:rPr>
              <a:t>All project team risks are then tabulated and a prioritized list of project risks is developed</a:t>
            </a:r>
            <a:endParaRPr lang="en-US" sz="2400" i="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Objectives of this Module</a:t>
            </a:r>
            <a:endParaRPr lang="en-US" sz="3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60070" indent="-514350">
              <a:buFont typeface="+mj-lt"/>
              <a:buAutoNum type="arabicPeriod"/>
            </a:pPr>
            <a:r>
              <a:rPr lang="en-US" dirty="0"/>
              <a:t>Systems Engineering Management/SEMP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/>
              <a:t>Risk Management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/>
              <a:t>System Test, Evaluation and Validation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ChangeArrowheads="1"/>
          </p:cNvSpPr>
          <p:nvPr/>
        </p:nvSpPr>
        <p:spPr bwMode="auto">
          <a:xfrm>
            <a:off x="23058" y="152400"/>
            <a:ext cx="8063668" cy="70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dirty="0">
                <a:solidFill>
                  <a:schemeClr val="tx2"/>
                </a:solidFill>
                <a:latin typeface="+mn-lt"/>
              </a:rPr>
              <a:t>Risk Identification Worksheet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010737"/>
              </p:ext>
            </p:extLst>
          </p:nvPr>
        </p:nvGraphicFramePr>
        <p:xfrm>
          <a:off x="1066800" y="857873"/>
          <a:ext cx="6343605" cy="584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9" name="Document" r:id="rId3" imgW="7932147" imgH="6126413" progId="Word.Document.8">
                  <p:embed/>
                </p:oleObj>
              </mc:Choice>
              <mc:Fallback>
                <p:oleObj name="Document" r:id="rId3" imgW="7932147" imgH="612641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857873"/>
                        <a:ext cx="6343605" cy="584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ChangeArrowheads="1"/>
          </p:cNvSpPr>
          <p:nvPr/>
        </p:nvSpPr>
        <p:spPr bwMode="auto">
          <a:xfrm>
            <a:off x="685800" y="2286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>
                <a:solidFill>
                  <a:schemeClr val="tx2"/>
                </a:solidFill>
                <a:latin typeface="+mn-lt"/>
              </a:rPr>
              <a:t>Risk Mitigation</a:t>
            </a:r>
          </a:p>
        </p:txBody>
      </p:sp>
      <p:sp>
        <p:nvSpPr>
          <p:cNvPr id="1138691" name="Rectangle 3"/>
          <p:cNvSpPr>
            <a:spLocks noChangeArrowheads="1"/>
          </p:cNvSpPr>
          <p:nvPr/>
        </p:nvSpPr>
        <p:spPr bwMode="auto">
          <a:xfrm>
            <a:off x="914400" y="11430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1" i="0" dirty="0">
                <a:solidFill>
                  <a:srgbClr val="003366"/>
                </a:solidFill>
                <a:latin typeface="+mn-lt"/>
              </a:rPr>
              <a:t>Once the project risks are identified and prioritized a detailed mitigation plan is developed:</a:t>
            </a:r>
          </a:p>
          <a:p>
            <a:pPr marL="669925" lvl="1" indent="-325438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i="0" dirty="0">
                <a:solidFill>
                  <a:srgbClr val="003366"/>
                </a:solidFill>
                <a:latin typeface="+mn-lt"/>
              </a:rPr>
              <a:t>develop a list of action items</a:t>
            </a:r>
          </a:p>
          <a:p>
            <a:pPr marL="669925" lvl="1" indent="-325438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i="0" dirty="0">
                <a:solidFill>
                  <a:srgbClr val="003366"/>
                </a:solidFill>
                <a:latin typeface="+mn-lt"/>
              </a:rPr>
              <a:t>assign end dates and a responsible person</a:t>
            </a:r>
          </a:p>
          <a:p>
            <a:pPr marL="669925" lvl="1" indent="-325438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i="0" dirty="0">
                <a:solidFill>
                  <a:srgbClr val="003366"/>
                </a:solidFill>
                <a:latin typeface="+mn-lt"/>
              </a:rPr>
              <a:t>develop a contingency plan</a:t>
            </a:r>
          </a:p>
          <a:p>
            <a:pPr marL="669925" lvl="1" indent="-325438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i="0" dirty="0">
                <a:solidFill>
                  <a:srgbClr val="003366"/>
                </a:solidFill>
                <a:latin typeface="+mn-lt"/>
              </a:rPr>
              <a:t>review plans for economies of scale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ChangeArrowheads="1"/>
          </p:cNvSpPr>
          <p:nvPr/>
        </p:nvSpPr>
        <p:spPr bwMode="auto">
          <a:xfrm>
            <a:off x="533400" y="228600"/>
            <a:ext cx="7667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Risk Mitigation Worksheet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40387"/>
              </p:ext>
            </p:extLst>
          </p:nvPr>
        </p:nvGraphicFramePr>
        <p:xfrm>
          <a:off x="2238375" y="857250"/>
          <a:ext cx="4086225" cy="588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3" name="Document" r:id="rId3" imgW="5483101" imgH="7936407" progId="Word.Document.8">
                  <p:embed/>
                </p:oleObj>
              </mc:Choice>
              <mc:Fallback>
                <p:oleObj name="Document" r:id="rId3" imgW="5483101" imgH="793640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857250"/>
                        <a:ext cx="4086225" cy="588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3000" y="2667001"/>
            <a:ext cx="7123113" cy="1219200"/>
          </a:xfrm>
        </p:spPr>
        <p:txBody>
          <a:bodyPr/>
          <a:lstStyle/>
          <a:p>
            <a:r>
              <a:rPr lang="en-US" dirty="0"/>
              <a:t>Conduct Risk Identification and Mitigation for your system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Class Exercise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2613171" cy="20287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76600" y="3733800"/>
            <a:ext cx="5638800" cy="25200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/>
              <a:t>SYSTEMS:</a:t>
            </a:r>
            <a:endParaRPr lang="en-US" sz="2400" u="sng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Online Library for a University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Internet-based Travel Web Site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Multi-story Parking Garage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Hospital for a Small Community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Two-way Traffic System Across a River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Objectives of this Module</a:t>
            </a:r>
            <a:endParaRPr lang="en-US" sz="3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60070" indent="-514350">
              <a:buFont typeface="+mj-lt"/>
              <a:buAutoNum type="arabicPeriod"/>
            </a:pPr>
            <a:r>
              <a:rPr lang="en-US" strike="sngStrike" dirty="0"/>
              <a:t>Systems Engineering Management/SEMP</a:t>
            </a:r>
          </a:p>
          <a:p>
            <a:pPr marL="560070" indent="-514350">
              <a:buFont typeface="+mj-lt"/>
              <a:buAutoNum type="arabicPeriod"/>
            </a:pPr>
            <a:r>
              <a:rPr lang="en-US" strike="sngStrike" dirty="0"/>
              <a:t>Risk Management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/>
              <a:t>System Test, Evaluation and Validation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620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3. System Test, Evaluation and Validation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Test &amp; Evaluation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Systems Engineering Management function </a:t>
            </a:r>
          </a:p>
          <a:p>
            <a:r>
              <a:rPr lang="en-US" dirty="0"/>
              <a:t>Ensures that </a:t>
            </a:r>
            <a:r>
              <a:rPr lang="en-US" u="sng" dirty="0"/>
              <a:t>coordinated</a:t>
            </a:r>
            <a:r>
              <a:rPr lang="en-US" dirty="0"/>
              <a:t> and </a:t>
            </a:r>
            <a:r>
              <a:rPr lang="en-US" u="sng" dirty="0"/>
              <a:t>consistent</a:t>
            </a:r>
            <a:r>
              <a:rPr lang="en-US" dirty="0"/>
              <a:t> testing effort is applied to the system for the entire life cycle. </a:t>
            </a:r>
          </a:p>
          <a:p>
            <a:r>
              <a:rPr lang="en-US" dirty="0"/>
              <a:t>Involves both the customer and the contractor</a:t>
            </a:r>
          </a:p>
          <a:p>
            <a:r>
              <a:rPr lang="en-US" dirty="0"/>
              <a:t>Evaluating the system progressively as it passes through acquisition and utilization phases to avoid last minute modifications </a:t>
            </a:r>
          </a:p>
          <a:p>
            <a:pPr lvl="1"/>
            <a:r>
              <a:rPr lang="en-US" dirty="0"/>
              <a:t>Risk-mitigation measure </a:t>
            </a:r>
          </a:p>
        </p:txBody>
      </p:sp>
    </p:spTree>
    <p:extLst>
      <p:ext uri="{BB962C8B-B14F-4D97-AF65-F5344CB8AC3E}">
        <p14:creationId xmlns:p14="http://schemas.microsoft.com/office/powerpoint/2010/main" val="2144948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Test, Evaluation and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</a:t>
            </a:r>
          </a:p>
          <a:p>
            <a:pPr lvl="1"/>
            <a:r>
              <a:rPr lang="en-US" dirty="0"/>
              <a:t>Steps and processes needed to ensure that system configuration (as designed) meets all initial customer requirements </a:t>
            </a:r>
          </a:p>
          <a:p>
            <a:pPr lvl="1"/>
            <a:r>
              <a:rPr lang="en-US" dirty="0"/>
              <a:t>Final system validation: system performs effectively and efficiently when operating within associated higher-level </a:t>
            </a:r>
            <a:r>
              <a:rPr lang="en-US" dirty="0" err="1"/>
              <a:t>SoS</a:t>
            </a:r>
            <a:r>
              <a:rPr lang="en-US" dirty="0"/>
              <a:t> configuration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Stages of System Test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can we have a true system validation?</a:t>
            </a:r>
          </a:p>
          <a:p>
            <a:pPr lvl="1"/>
            <a:r>
              <a:rPr lang="en-US" dirty="0"/>
              <a:t>At the end of the life-cycle</a:t>
            </a:r>
          </a:p>
          <a:p>
            <a:pPr lvl="1"/>
            <a:r>
              <a:rPr lang="en-US" dirty="0"/>
              <a:t>When system is fully operational in user’s environment</a:t>
            </a:r>
          </a:p>
          <a:p>
            <a:r>
              <a:rPr lang="en-US" dirty="0"/>
              <a:t>Progressive test and evaluation plan </a:t>
            </a:r>
          </a:p>
          <a:p>
            <a:pPr lvl="1"/>
            <a:r>
              <a:rPr lang="en-US" dirty="0"/>
              <a:t>Gain confidence in each step </a:t>
            </a:r>
          </a:p>
          <a:p>
            <a:pPr lvl="1"/>
            <a:r>
              <a:rPr lang="en-US" dirty="0"/>
              <a:t>If a requirement is not met, take corrective action </a:t>
            </a:r>
          </a:p>
          <a:p>
            <a:pPr lvl="1"/>
            <a:r>
              <a:rPr lang="en-US" dirty="0"/>
              <a:t>Waiting until later may be costly!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of System Test, Evaluation and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I know system-level requirements are met?</a:t>
            </a:r>
          </a:p>
          <a:p>
            <a:r>
              <a:rPr lang="en-US" dirty="0"/>
              <a:t>What test and evaluation approach should I implement to verify this? </a:t>
            </a:r>
          </a:p>
          <a:p>
            <a:pPr lvl="1"/>
            <a:r>
              <a:rPr lang="en-US" dirty="0"/>
              <a:t>Technical Performance Measures </a:t>
            </a:r>
          </a:p>
          <a:p>
            <a:r>
              <a:rPr lang="en-US" dirty="0"/>
              <a:t>Test and Evaluation Master Plan (TEMP)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Systems Engineering Management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(from chapter 2)</a:t>
            </a:r>
          </a:p>
        </p:txBody>
      </p:sp>
      <p:pic>
        <p:nvPicPr>
          <p:cNvPr id="3" name="Picture 2" descr="FG_02_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1936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8687500">
            <a:off x="1754448" y="3760790"/>
            <a:ext cx="19050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381000"/>
            <a:ext cx="8226425" cy="6858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</a:rPr>
              <a:t>Stages of system test and evaluation during the life cycle.</a:t>
            </a:r>
          </a:p>
        </p:txBody>
      </p:sp>
      <p:pic>
        <p:nvPicPr>
          <p:cNvPr id="7171" name="Picture 4" descr="FG_06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8287"/>
            <a:ext cx="7543800" cy="54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752600" y="5486400"/>
            <a:ext cx="533400" cy="762000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76600" y="5257800"/>
            <a:ext cx="533400" cy="762000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4953000"/>
            <a:ext cx="533400" cy="762000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4572000"/>
            <a:ext cx="533400" cy="762000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86600" y="3733800"/>
            <a:ext cx="533400" cy="762000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Analytical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Analytical and simulation models are necessary in the initial phase. Why? </a:t>
            </a:r>
          </a:p>
          <a:p>
            <a:pPr lvl="1"/>
            <a:r>
              <a:rPr lang="en-US" dirty="0"/>
              <a:t>Lack of tangible entities </a:t>
            </a:r>
          </a:p>
          <a:p>
            <a:pPr lvl="1"/>
            <a:r>
              <a:rPr lang="en-US" dirty="0"/>
              <a:t>Conceptual phase: Everything is conceptual! </a:t>
            </a:r>
          </a:p>
          <a:p>
            <a:pPr lvl="1"/>
            <a:r>
              <a:rPr lang="en-US" dirty="0"/>
              <a:t>Computer graphics, development of 3D models </a:t>
            </a:r>
          </a:p>
          <a:p>
            <a:pPr lvl="1"/>
            <a:r>
              <a:rPr lang="en-US" dirty="0"/>
              <a:t>Other simulation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Type 1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End of preliminary design, initial stages of detailed design </a:t>
            </a:r>
          </a:p>
          <a:p>
            <a:r>
              <a:rPr lang="en-US" dirty="0"/>
              <a:t>Bench-test models, engineering models, engineering software and service test models</a:t>
            </a:r>
          </a:p>
          <a:p>
            <a:r>
              <a:rPr lang="en-US" dirty="0"/>
              <a:t>Verify physical design, performance and operational characteristics </a:t>
            </a:r>
          </a:p>
          <a:p>
            <a:r>
              <a:rPr lang="en-US" dirty="0"/>
              <a:t>Operate functionally (electrically and mechanically) but do not represent production equipment </a:t>
            </a:r>
          </a:p>
          <a:p>
            <a:r>
              <a:rPr lang="en-US" dirty="0"/>
              <a:t>Rapid prototyping may be used to verify design adequacy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Type 2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Latter stages of detailed design </a:t>
            </a:r>
          </a:p>
          <a:p>
            <a:r>
              <a:rPr lang="en-US" dirty="0"/>
              <a:t>Formal tests and demonstrations </a:t>
            </a:r>
          </a:p>
          <a:p>
            <a:pPr lvl="1"/>
            <a:r>
              <a:rPr lang="en-US" dirty="0"/>
              <a:t>Performance tests </a:t>
            </a:r>
          </a:p>
          <a:p>
            <a:pPr lvl="1"/>
            <a:r>
              <a:rPr lang="en-US" dirty="0"/>
              <a:t>Environmental qualification (shock and vibration, humidity, etc) </a:t>
            </a:r>
          </a:p>
          <a:p>
            <a:pPr lvl="1"/>
            <a:r>
              <a:rPr lang="en-US" dirty="0"/>
              <a:t>Structural tests (stress, fatigue, etc)</a:t>
            </a:r>
          </a:p>
          <a:p>
            <a:pPr lvl="1"/>
            <a:r>
              <a:rPr lang="en-US" dirty="0"/>
              <a:t>Reliability qualification (determine MTBF)</a:t>
            </a:r>
          </a:p>
          <a:p>
            <a:pPr lvl="1"/>
            <a:r>
              <a:rPr lang="en-US" dirty="0"/>
              <a:t>Maintainability </a:t>
            </a:r>
          </a:p>
          <a:p>
            <a:pPr lvl="1"/>
            <a:r>
              <a:rPr lang="en-US" dirty="0"/>
              <a:t>Personnel test and evaluation</a:t>
            </a:r>
          </a:p>
          <a:p>
            <a:pPr lvl="1"/>
            <a:r>
              <a:rPr lang="en-US" dirty="0"/>
              <a:t>Supply chain</a:t>
            </a:r>
          </a:p>
          <a:p>
            <a:r>
              <a:rPr lang="en-US" dirty="0"/>
              <a:t>Sampling tests when multiple quantities are produced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Type 3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Before completing Production/Construction </a:t>
            </a:r>
          </a:p>
          <a:p>
            <a:r>
              <a:rPr lang="en-US" dirty="0"/>
              <a:t>By user personnel at operational test site</a:t>
            </a:r>
          </a:p>
          <a:p>
            <a:pPr lvl="1"/>
            <a:r>
              <a:rPr lang="en-US" dirty="0"/>
              <a:t>Operational test and support equipment </a:t>
            </a:r>
          </a:p>
          <a:p>
            <a:pPr lvl="1"/>
            <a:r>
              <a:rPr lang="en-US" dirty="0"/>
              <a:t>Operational software</a:t>
            </a:r>
          </a:p>
          <a:p>
            <a:pPr lvl="1"/>
            <a:r>
              <a:rPr lang="en-US" dirty="0"/>
              <a:t>Formal system operating and maintenance procedures</a:t>
            </a:r>
          </a:p>
          <a:p>
            <a:r>
              <a:rPr lang="en-US" dirty="0"/>
              <a:t>First time in lifecycle where all elements of system can be operated and evaluated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Type 4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During system utilization and support phase</a:t>
            </a:r>
          </a:p>
          <a:p>
            <a:pPr lvl="1"/>
            <a:r>
              <a:rPr lang="en-US" dirty="0"/>
              <a:t>Evaluate alternative support policies </a:t>
            </a:r>
          </a:p>
          <a:p>
            <a:pPr lvl="1"/>
            <a:r>
              <a:rPr lang="en-US" dirty="0"/>
              <a:t>Whether availability can be improved </a:t>
            </a:r>
          </a:p>
          <a:p>
            <a:pPr lvl="1"/>
            <a:r>
              <a:rPr lang="en-US" dirty="0"/>
              <a:t>Select a different supply chain?</a:t>
            </a:r>
          </a:p>
          <a:p>
            <a:r>
              <a:rPr lang="en-US" dirty="0"/>
              <a:t>First time assessing true capability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3000" y="2667001"/>
            <a:ext cx="7123113" cy="1219200"/>
          </a:xfrm>
        </p:spPr>
        <p:txBody>
          <a:bodyPr/>
          <a:lstStyle/>
          <a:p>
            <a:r>
              <a:rPr lang="en-US" dirty="0"/>
              <a:t>Identify specific tests you would conduct for all phases of your system life cycle.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Class Exercise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2819400" cy="21888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52800" y="3893507"/>
            <a:ext cx="5435600" cy="23676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/>
              <a:t>SYSTEMS:</a:t>
            </a:r>
            <a:endParaRPr lang="en-US" sz="2400" u="sng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Online Library for a University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Internet-based Travel Web Site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Multi-story Parking Garage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Hospital for a Small Community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Two-way Traffic System Across a River</a:t>
            </a:r>
          </a:p>
        </p:txBody>
      </p:sp>
    </p:spTree>
    <p:extLst>
      <p:ext uri="{BB962C8B-B14F-4D97-AF65-F5344CB8AC3E}">
        <p14:creationId xmlns:p14="http://schemas.microsoft.com/office/powerpoint/2010/main" val="3513153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8800" y="2590800"/>
            <a:ext cx="2895600" cy="23622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</a:rPr>
              <a:t>System evaluation and corrective action loop</a:t>
            </a:r>
          </a:p>
        </p:txBody>
      </p:sp>
      <p:pic>
        <p:nvPicPr>
          <p:cNvPr id="12291" name="Picture 3" descr="FG_06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8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Questions?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Systems Engineering Management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1827213"/>
            <a:ext cx="7770813" cy="4116387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/>
              <a:t>Systems engineering management focuses on overall effort to be accomplished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marL="0" indent="0"/>
            <a:r>
              <a:rPr lang="en-US" sz="2800" dirty="0"/>
              <a:t>“</a:t>
            </a:r>
            <a:r>
              <a:rPr lang="en-US" sz="2800" i="1" dirty="0"/>
              <a:t>… employs systems engineering principles throughout the management of the process, or product line, efforts that result in a reliable, trustworthy, responsive, and high quality system.” (Sage &amp; Armstrong, 2000, p. x)</a:t>
            </a:r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The following references are used to compile the slides for this module: </a:t>
            </a:r>
          </a:p>
          <a:p>
            <a:pPr lvl="1"/>
            <a:r>
              <a:rPr lang="en-US" sz="2000" dirty="0"/>
              <a:t>Blanchard and </a:t>
            </a:r>
            <a:r>
              <a:rPr lang="en-US" sz="2000" dirty="0" err="1"/>
              <a:t>Fabrycky</a:t>
            </a:r>
            <a:r>
              <a:rPr lang="en-US" sz="2000" dirty="0"/>
              <a:t> (2010). Systems Engineering and Analysis (5</a:t>
            </a:r>
            <a:r>
              <a:rPr lang="en-US" sz="2000" baseline="30000" dirty="0"/>
              <a:t>th</a:t>
            </a:r>
            <a:r>
              <a:rPr lang="en-US" sz="2000" dirty="0"/>
              <a:t> Edition). Published by Prentice Hall.</a:t>
            </a:r>
          </a:p>
          <a:p>
            <a:pPr lvl="1"/>
            <a:r>
              <a:rPr lang="en-US" sz="2000" dirty="0"/>
              <a:t>Faulconbridge and Ryan (2003). Managing Complex Technical Projects: A Systems Engineering Approach. Published by </a:t>
            </a:r>
            <a:r>
              <a:rPr lang="en-US" sz="2000" dirty="0" err="1"/>
              <a:t>Artech</a:t>
            </a:r>
            <a:r>
              <a:rPr lang="en-US" sz="2000" dirty="0"/>
              <a:t> House, Inc. </a:t>
            </a:r>
          </a:p>
          <a:p>
            <a:pPr lvl="1"/>
            <a:r>
              <a:rPr lang="en-US" sz="2000" dirty="0"/>
              <a:t>Blanchard (2008). Systems Engineering Management. 4</a:t>
            </a:r>
            <a:r>
              <a:rPr lang="en-US" sz="2000" baseline="30000" dirty="0"/>
              <a:t>th</a:t>
            </a:r>
            <a:r>
              <a:rPr lang="en-US" sz="2000" dirty="0"/>
              <a:t> Ed., Published by Wiley Series</a:t>
            </a:r>
          </a:p>
          <a:p>
            <a:pPr lvl="1"/>
            <a:r>
              <a:rPr lang="en-US" sz="2000" dirty="0" err="1"/>
              <a:t>Kossiakoff</a:t>
            </a:r>
            <a:r>
              <a:rPr lang="en-US" sz="2000" dirty="0"/>
              <a:t>, Sweet, Seymour and </a:t>
            </a:r>
            <a:r>
              <a:rPr lang="en-US" sz="2000" dirty="0" err="1"/>
              <a:t>Biemer</a:t>
            </a:r>
            <a:r>
              <a:rPr lang="en-US" sz="2000" dirty="0"/>
              <a:t> (2011). Systems Engineering Principles and Practice. Wiley. </a:t>
            </a:r>
          </a:p>
          <a:p>
            <a:pPr lvl="1"/>
            <a:r>
              <a:rPr lang="en-US" sz="2000" dirty="0"/>
              <a:t>INCOSE Systems Engineering Handbook, v.3.2 </a:t>
            </a:r>
          </a:p>
          <a:p>
            <a:pPr lvl="1"/>
            <a:r>
              <a:rPr lang="en-US" sz="2000" dirty="0" err="1"/>
              <a:t>Buede</a:t>
            </a:r>
            <a:r>
              <a:rPr lang="en-US" sz="2000" dirty="0"/>
              <a:t> (2009). The Engineering Design of Systems: Models and Methods. Wiley. </a:t>
            </a:r>
          </a:p>
          <a:p>
            <a:pPr lvl="1"/>
            <a:r>
              <a:rPr lang="en-US" sz="2000" dirty="0"/>
              <a:t>Sage and Armstrong (2000). Introduction to Systems Engineering. Wiley. </a:t>
            </a:r>
          </a:p>
        </p:txBody>
      </p:sp>
    </p:spTree>
    <p:extLst>
      <p:ext uri="{BB962C8B-B14F-4D97-AF65-F5344CB8AC3E}">
        <p14:creationId xmlns:p14="http://schemas.microsoft.com/office/powerpoint/2010/main" val="366313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696200" cy="1127125"/>
          </a:xfrm>
        </p:spPr>
        <p:txBody>
          <a:bodyPr/>
          <a:lstStyle/>
          <a:p>
            <a:r>
              <a:rPr lang="en-US" sz="3000" dirty="0"/>
              <a:t>Emotional Levels in Poorly Managed Systems Engineering Projects</a:t>
            </a:r>
          </a:p>
        </p:txBody>
      </p:sp>
      <p:graphicFrame>
        <p:nvGraphicFramePr>
          <p:cNvPr id="1048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55637" y="984250"/>
          <a:ext cx="7720977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3" name="Worksheet" r:id="rId3" imgW="11793600" imgH="8971200" progId="Excel.Sheet.8">
                  <p:embed/>
                </p:oleObj>
              </mc:Choice>
              <mc:Fallback>
                <p:oleObj name="Worksheet" r:id="rId3" imgW="11793600" imgH="89712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" y="984250"/>
                        <a:ext cx="7720977" cy="587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1250" y="1385888"/>
            <a:ext cx="7027863" cy="4946650"/>
            <a:chOff x="193" y="336"/>
            <a:chExt cx="5475" cy="37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3" y="882"/>
              <a:ext cx="5279" cy="2400"/>
              <a:chOff x="193" y="882"/>
              <a:chExt cx="5279" cy="240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41" y="882"/>
                <a:ext cx="4031" cy="674"/>
                <a:chOff x="1395" y="918"/>
                <a:chExt cx="4031" cy="67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 rot="7500000">
                  <a:off x="3180" y="-704"/>
                  <a:ext cx="461" cy="4031"/>
                  <a:chOff x="2400" y="624"/>
                  <a:chExt cx="462" cy="1485"/>
                </a:xfrm>
              </p:grpSpPr>
              <p:sp>
                <p:nvSpPr>
                  <p:cNvPr id="980999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344"/>
                    <a:ext cx="462" cy="765"/>
                  </a:xfrm>
                  <a:prstGeom prst="curvedRightArrow">
                    <a:avLst>
                      <a:gd name="adj1" fmla="val 33117"/>
                      <a:gd name="adj2" fmla="val 66234"/>
                      <a:gd name="adj3" fmla="val 33333"/>
                    </a:avLst>
                  </a:prstGeom>
                  <a:gradFill rotWithShape="1">
                    <a:gsLst>
                      <a:gs pos="0">
                        <a:srgbClr val="CCCCFF">
                          <a:gamma/>
                          <a:shade val="76078"/>
                          <a:invGamma/>
                        </a:srgbClr>
                      </a:gs>
                      <a:gs pos="100000">
                        <a:srgbClr val="CCCCFF"/>
                      </a:gs>
                    </a:gsLst>
                    <a:lin ang="5400000" scaled="1"/>
                  </a:gradFill>
                  <a:ln w="9525">
                    <a:solidFill>
                      <a:srgbClr val="3333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1000" name="AutoShape 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248" y="776"/>
                    <a:ext cx="765" cy="462"/>
                  </a:xfrm>
                  <a:prstGeom prst="curvedDownArrow">
                    <a:avLst>
                      <a:gd name="adj1" fmla="val 33117"/>
                      <a:gd name="adj2" fmla="val 66234"/>
                      <a:gd name="adj3" fmla="val 33333"/>
                    </a:avLst>
                  </a:prstGeom>
                  <a:gradFill rotWithShape="1">
                    <a:gsLst>
                      <a:gs pos="0">
                        <a:srgbClr val="CCCCFF">
                          <a:gamma/>
                          <a:shade val="76078"/>
                          <a:invGamma/>
                        </a:srgbClr>
                      </a:gs>
                      <a:gs pos="100000">
                        <a:srgbClr val="CCCCFF"/>
                      </a:gs>
                    </a:gsLst>
                    <a:lin ang="5400000" scaled="1"/>
                  </a:gradFill>
                  <a:ln w="9525">
                    <a:solidFill>
                      <a:srgbClr val="3333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1001" name="Oval 9"/>
                <p:cNvSpPr>
                  <a:spLocks noChangeArrowheads="1"/>
                </p:cNvSpPr>
                <p:nvPr/>
              </p:nvSpPr>
              <p:spPr bwMode="auto">
                <a:xfrm rot="2100000">
                  <a:off x="2256" y="918"/>
                  <a:ext cx="2399" cy="6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>
                        <a:gamma/>
                        <a:shade val="76078"/>
                        <a:invGamma/>
                      </a:srgbClr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9525">
                  <a:solidFill>
                    <a:srgbClr val="3333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800" i="0">
                      <a:solidFill>
                        <a:srgbClr val="000000"/>
                      </a:solidFill>
                    </a:rPr>
                    <a:t>SE Management</a:t>
                  </a: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93" y="2610"/>
                <a:ext cx="4031" cy="672"/>
                <a:chOff x="336" y="2151"/>
                <a:chExt cx="4031" cy="672"/>
              </a:xfrm>
            </p:grpSpPr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 rot="18300000">
                  <a:off x="2121" y="423"/>
                  <a:ext cx="462" cy="4031"/>
                  <a:chOff x="2400" y="624"/>
                  <a:chExt cx="462" cy="1485"/>
                </a:xfrm>
              </p:grpSpPr>
              <p:sp>
                <p:nvSpPr>
                  <p:cNvPr id="981004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344"/>
                    <a:ext cx="462" cy="765"/>
                  </a:xfrm>
                  <a:prstGeom prst="curvedRightArrow">
                    <a:avLst>
                      <a:gd name="adj1" fmla="val 33117"/>
                      <a:gd name="adj2" fmla="val 66234"/>
                      <a:gd name="adj3" fmla="val 33333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DDDDDD">
                          <a:gamma/>
                          <a:shade val="7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1005" name="AutoShape 1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248" y="776"/>
                    <a:ext cx="765" cy="462"/>
                  </a:xfrm>
                  <a:prstGeom prst="curvedDownArrow">
                    <a:avLst>
                      <a:gd name="adj1" fmla="val 33117"/>
                      <a:gd name="adj2" fmla="val 66234"/>
                      <a:gd name="adj3" fmla="val 33333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DDDDDD">
                          <a:gamma/>
                          <a:shade val="7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1006" name="Oval 14"/>
                <p:cNvSpPr>
                  <a:spLocks noChangeArrowheads="1"/>
                </p:cNvSpPr>
                <p:nvPr/>
              </p:nvSpPr>
              <p:spPr bwMode="auto">
                <a:xfrm rot="2100000">
                  <a:off x="1087" y="2151"/>
                  <a:ext cx="2399" cy="6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79216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3333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800" i="0">
                      <a:solidFill>
                        <a:srgbClr val="000000"/>
                      </a:solidFill>
                    </a:rPr>
                    <a:t>SE Technology</a:t>
                  </a:r>
                </a:p>
              </p:txBody>
            </p:sp>
          </p:grp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319" y="336"/>
              <a:ext cx="5349" cy="3737"/>
              <a:chOff x="319" y="336"/>
              <a:chExt cx="5349" cy="3737"/>
            </a:xfrm>
          </p:grpSpPr>
          <p:sp>
            <p:nvSpPr>
              <p:cNvPr id="981008" name="Text Box 16"/>
              <p:cNvSpPr txBox="1">
                <a:spLocks noChangeArrowheads="1"/>
              </p:cNvSpPr>
              <p:nvPr/>
            </p:nvSpPr>
            <p:spPr bwMode="auto">
              <a:xfrm>
                <a:off x="319" y="336"/>
                <a:ext cx="935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0"/>
                  <a:t>Concept </a:t>
                </a:r>
              </a:p>
              <a:p>
                <a:pPr algn="ctr" eaLnBrk="0" hangingPunct="0"/>
                <a:r>
                  <a:rPr lang="en-US" sz="2000" i="0"/>
                  <a:t>design</a:t>
                </a:r>
              </a:p>
            </p:txBody>
          </p:sp>
          <p:sp>
            <p:nvSpPr>
              <p:cNvPr id="981009" name="Text Box 17"/>
              <p:cNvSpPr txBox="1">
                <a:spLocks noChangeArrowheads="1"/>
              </p:cNvSpPr>
              <p:nvPr/>
            </p:nvSpPr>
            <p:spPr bwMode="auto">
              <a:xfrm>
                <a:off x="887" y="998"/>
                <a:ext cx="14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0"/>
                  <a:t>Preliminary </a:t>
                </a:r>
              </a:p>
              <a:p>
                <a:pPr algn="ctr" eaLnBrk="0" hangingPunct="0"/>
                <a:r>
                  <a:rPr lang="en-US" sz="2000" i="0"/>
                  <a:t>system design</a:t>
                </a:r>
              </a:p>
            </p:txBody>
          </p:sp>
          <p:sp>
            <p:nvSpPr>
              <p:cNvPr id="981010" name="Text Box 18"/>
              <p:cNvSpPr txBox="1">
                <a:spLocks noChangeArrowheads="1"/>
              </p:cNvSpPr>
              <p:nvPr/>
            </p:nvSpPr>
            <p:spPr bwMode="auto">
              <a:xfrm>
                <a:off x="1708" y="1623"/>
                <a:ext cx="1509" cy="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i="0" dirty="0"/>
                  <a:t>Detail design and </a:t>
                </a:r>
              </a:p>
              <a:p>
                <a:pPr algn="ctr" eaLnBrk="0" hangingPunct="0"/>
                <a:r>
                  <a:rPr lang="en-US" sz="2000" i="0" dirty="0"/>
                  <a:t>development</a:t>
                </a:r>
              </a:p>
            </p:txBody>
          </p:sp>
          <p:sp>
            <p:nvSpPr>
              <p:cNvPr id="981011" name="Text Box 19"/>
              <p:cNvSpPr txBox="1">
                <a:spLocks noChangeArrowheads="1"/>
              </p:cNvSpPr>
              <p:nvPr/>
            </p:nvSpPr>
            <p:spPr bwMode="auto">
              <a:xfrm>
                <a:off x="2640" y="2246"/>
                <a:ext cx="1632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 i="0"/>
                  <a:t>Production and/or </a:t>
                </a:r>
              </a:p>
              <a:p>
                <a:pPr algn="ctr" eaLnBrk="0" hangingPunct="0"/>
                <a:r>
                  <a:rPr lang="en-US" sz="2000" i="0"/>
                  <a:t>construction</a:t>
                </a:r>
              </a:p>
            </p:txBody>
          </p:sp>
          <p:sp>
            <p:nvSpPr>
              <p:cNvPr id="981012" name="Text Box 20"/>
              <p:cNvSpPr txBox="1">
                <a:spLocks noChangeArrowheads="1"/>
              </p:cNvSpPr>
              <p:nvPr/>
            </p:nvSpPr>
            <p:spPr bwMode="auto">
              <a:xfrm>
                <a:off x="3327" y="2965"/>
                <a:ext cx="1682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0"/>
                  <a:t>System operation</a:t>
                </a:r>
              </a:p>
              <a:p>
                <a:pPr algn="ctr" eaLnBrk="0" hangingPunct="0"/>
                <a:r>
                  <a:rPr lang="en-US" sz="2000" i="0"/>
                  <a:t> and support</a:t>
                </a:r>
              </a:p>
            </p:txBody>
          </p:sp>
          <p:sp>
            <p:nvSpPr>
              <p:cNvPr id="981013" name="Text Box 21"/>
              <p:cNvSpPr txBox="1">
                <a:spLocks noChangeArrowheads="1"/>
              </p:cNvSpPr>
              <p:nvPr/>
            </p:nvSpPr>
            <p:spPr bwMode="auto">
              <a:xfrm>
                <a:off x="4118" y="3543"/>
                <a:ext cx="1550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0"/>
                  <a:t>Retirement and </a:t>
                </a:r>
              </a:p>
              <a:p>
                <a:pPr algn="ctr" eaLnBrk="0" hangingPunct="0"/>
                <a:r>
                  <a:rPr lang="en-US" sz="2000" i="0"/>
                  <a:t>phase-out</a:t>
                </a:r>
              </a:p>
            </p:txBody>
          </p:sp>
          <p:sp>
            <p:nvSpPr>
              <p:cNvPr id="981014" name="Line 22"/>
              <p:cNvSpPr>
                <a:spLocks noChangeShapeType="1"/>
              </p:cNvSpPr>
              <p:nvPr/>
            </p:nvSpPr>
            <p:spPr bwMode="auto">
              <a:xfrm>
                <a:off x="1034" y="758"/>
                <a:ext cx="362" cy="255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15" name="Line 23"/>
              <p:cNvSpPr>
                <a:spLocks noChangeShapeType="1"/>
              </p:cNvSpPr>
              <p:nvPr/>
            </p:nvSpPr>
            <p:spPr bwMode="auto">
              <a:xfrm>
                <a:off x="1879" y="1396"/>
                <a:ext cx="303" cy="255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16" name="Line 24"/>
              <p:cNvSpPr>
                <a:spLocks noChangeShapeType="1"/>
              </p:cNvSpPr>
              <p:nvPr/>
            </p:nvSpPr>
            <p:spPr bwMode="auto">
              <a:xfrm>
                <a:off x="2665" y="2034"/>
                <a:ext cx="362" cy="255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17" name="Line 25"/>
              <p:cNvSpPr>
                <a:spLocks noChangeShapeType="1"/>
              </p:cNvSpPr>
              <p:nvPr/>
            </p:nvSpPr>
            <p:spPr bwMode="auto">
              <a:xfrm>
                <a:off x="3511" y="2672"/>
                <a:ext cx="423" cy="319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18" name="Line 26"/>
              <p:cNvSpPr>
                <a:spLocks noChangeShapeType="1"/>
              </p:cNvSpPr>
              <p:nvPr/>
            </p:nvSpPr>
            <p:spPr bwMode="auto">
              <a:xfrm>
                <a:off x="4417" y="3374"/>
                <a:ext cx="242" cy="192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81019" name="Rectangle 27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696200" cy="762000"/>
          </a:xfrm>
          <a:noFill/>
          <a:ln/>
        </p:spPr>
        <p:txBody>
          <a:bodyPr anchor="ctr">
            <a:noAutofit/>
          </a:bodyPr>
          <a:lstStyle/>
          <a:p>
            <a:r>
              <a:rPr lang="en-US" sz="3200" dirty="0"/>
              <a:t>Management and Technology Applied to the Systems Engineering Process</a:t>
            </a:r>
            <a:r>
              <a:rPr lang="en-US" sz="4800" i="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ChangeArrowheads="1"/>
          </p:cNvSpPr>
          <p:nvPr/>
        </p:nvSpPr>
        <p:spPr bwMode="auto">
          <a:xfrm>
            <a:off x="1385888" y="-123825"/>
            <a:ext cx="7758112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3000" b="1">
                <a:solidFill>
                  <a:schemeClr val="bg1"/>
                </a:solidFill>
              </a:rPr>
              <a:t>Systems Engineering Management: Contextual Environment</a:t>
            </a:r>
          </a:p>
        </p:txBody>
      </p:sp>
      <p:pic>
        <p:nvPicPr>
          <p:cNvPr id="967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7025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1296988" y="5835650"/>
            <a:ext cx="681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0"/>
              <a:t>Figure 5.0 from</a:t>
            </a:r>
            <a:r>
              <a:rPr lang="en-US" sz="1400"/>
              <a:t> ANSI/EIA-632-1998 Processes for Engineering a System, </a:t>
            </a:r>
            <a:r>
              <a:rPr lang="en-US" sz="1400" i="0"/>
              <a:t>p. 43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Elements of SEM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029200" cy="3657600"/>
          </a:xfrm>
        </p:spPr>
        <p:txBody>
          <a:bodyPr>
            <a:normAutofit/>
          </a:bodyPr>
          <a:lstStyle/>
          <a:p>
            <a:pPr algn="just"/>
            <a:r>
              <a:rPr lang="en-US" sz="2400" b="0" dirty="0"/>
              <a:t>Planning</a:t>
            </a:r>
          </a:p>
          <a:p>
            <a:pPr algn="just"/>
            <a:r>
              <a:rPr lang="en-US" sz="2400" b="0" dirty="0"/>
              <a:t>Organizing</a:t>
            </a:r>
          </a:p>
          <a:p>
            <a:pPr algn="just"/>
            <a:r>
              <a:rPr lang="en-US" sz="2400" b="0" dirty="0"/>
              <a:t>Staffing</a:t>
            </a:r>
          </a:p>
          <a:p>
            <a:pPr algn="just"/>
            <a:r>
              <a:rPr lang="en-US" sz="2400" b="0" dirty="0"/>
              <a:t>Directing </a:t>
            </a:r>
          </a:p>
          <a:p>
            <a:pPr algn="just"/>
            <a:r>
              <a:rPr lang="en-US" sz="2400" b="0" dirty="0"/>
              <a:t>Coordinating</a:t>
            </a:r>
          </a:p>
          <a:p>
            <a:pPr algn="just"/>
            <a:r>
              <a:rPr lang="en-US" sz="2400" b="0" dirty="0"/>
              <a:t>Reporting</a:t>
            </a:r>
          </a:p>
          <a:p>
            <a:pPr algn="just"/>
            <a:r>
              <a:rPr lang="en-US" sz="2400" b="0" dirty="0"/>
              <a:t>Budgeting</a:t>
            </a:r>
            <a:endParaRPr lang="en-US" sz="2400" b="0" i="1" dirty="0">
              <a:solidFill>
                <a:srgbClr val="A50021"/>
              </a:solidFill>
            </a:endParaRPr>
          </a:p>
        </p:txBody>
      </p:sp>
      <p:sp>
        <p:nvSpPr>
          <p:cNvPr id="968708" name="Text Box 4"/>
          <p:cNvSpPr txBox="1">
            <a:spLocks noChangeArrowheads="1"/>
          </p:cNvSpPr>
          <p:nvPr/>
        </p:nvSpPr>
        <p:spPr bwMode="auto">
          <a:xfrm>
            <a:off x="1647825" y="5360988"/>
            <a:ext cx="613886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76"/>
              </a:buClr>
              <a:buSzPct val="60000"/>
              <a:buFont typeface="Wingdings" pitchFamily="2" charset="2"/>
              <a:buNone/>
            </a:pPr>
            <a:r>
              <a:rPr lang="en-US" sz="2800" b="1" i="0">
                <a:solidFill>
                  <a:srgbClr val="F30909"/>
                </a:solidFill>
                <a:sym typeface="Symbol" pitchFamily="18" charset="2"/>
              </a:rPr>
              <a:t> </a:t>
            </a:r>
            <a:r>
              <a:rPr lang="en-US" sz="2800" b="1">
                <a:solidFill>
                  <a:srgbClr val="F30909"/>
                </a:solidFill>
              </a:rPr>
              <a:t>To meet customer requirements</a:t>
            </a:r>
            <a:endParaRPr lang="en-US" sz="2800" i="0">
              <a:solidFill>
                <a:srgbClr val="F30909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3636</TotalTime>
  <Words>1757</Words>
  <Application>Microsoft Office PowerPoint</Application>
  <PresentationFormat>On-screen Show (4:3)</PresentationFormat>
  <Paragraphs>325</Paragraphs>
  <Slides>50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Symbol</vt:lpstr>
      <vt:lpstr>Times New Roman</vt:lpstr>
      <vt:lpstr>Tw Cen MT</vt:lpstr>
      <vt:lpstr>Wingdings</vt:lpstr>
      <vt:lpstr>Wingdings 2</vt:lpstr>
      <vt:lpstr>Median</vt:lpstr>
      <vt:lpstr>Worksheet</vt:lpstr>
      <vt:lpstr>Visio</vt:lpstr>
      <vt:lpstr>Document</vt:lpstr>
      <vt:lpstr>Clip</vt:lpstr>
      <vt:lpstr>SENG 5130 systems engineering processes    Module 6</vt:lpstr>
      <vt:lpstr>MODULE 6</vt:lpstr>
      <vt:lpstr>Objectives of this Module</vt:lpstr>
      <vt:lpstr>1. Systems Engineering Management</vt:lpstr>
      <vt:lpstr>Systems Engineering Management</vt:lpstr>
      <vt:lpstr>Emotional Levels in Poorly Managed Systems Engineering Projects</vt:lpstr>
      <vt:lpstr>Management and Technology Applied to the Systems Engineering Process </vt:lpstr>
      <vt:lpstr>PowerPoint Presentation</vt:lpstr>
      <vt:lpstr>Elements of SEM</vt:lpstr>
      <vt:lpstr>System Engineering Management Plan</vt:lpstr>
      <vt:lpstr>System Engineering Management Plan</vt:lpstr>
      <vt:lpstr>SEMP Example </vt:lpstr>
      <vt:lpstr>SEMP – Generic Approach</vt:lpstr>
      <vt:lpstr>Objectives of this Module</vt:lpstr>
      <vt:lpstr>2. Risk Management</vt:lpstr>
      <vt:lpstr>Risk Definition</vt:lpstr>
      <vt:lpstr>Risk Definition</vt:lpstr>
      <vt:lpstr> A Comprehensive Risk Definition</vt:lpstr>
      <vt:lpstr>More Risk Definitions</vt:lpstr>
      <vt:lpstr> Risk Categorization</vt:lpstr>
      <vt:lpstr> Risk Uncertainty Spectrum</vt:lpstr>
      <vt:lpstr>Boehm’s Model Parameters</vt:lpstr>
      <vt:lpstr>Example: Satellite Experiment Software</vt:lpstr>
      <vt:lpstr>The Systems Engineering Integration (SEI) Risk Management Model</vt:lpstr>
      <vt:lpstr>PMBOK Project Risk Management Model</vt:lpstr>
      <vt:lpstr>Which One?</vt:lpstr>
      <vt:lpstr>Risk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Exercise</vt:lpstr>
      <vt:lpstr>Objectives of this Module</vt:lpstr>
      <vt:lpstr>3. System Test, Evaluation and Validation</vt:lpstr>
      <vt:lpstr>System Test &amp; Evaluation </vt:lpstr>
      <vt:lpstr>System Test, Evaluation and Validation</vt:lpstr>
      <vt:lpstr>Stages of System Test and Evaluation</vt:lpstr>
      <vt:lpstr>Process of System Test, Evaluation and Validation</vt:lpstr>
      <vt:lpstr>(from chapter 2)</vt:lpstr>
      <vt:lpstr>Stages of system test and evaluation during the life cycle.</vt:lpstr>
      <vt:lpstr>1. Analytical Models</vt:lpstr>
      <vt:lpstr>2. Type 1 Testing</vt:lpstr>
      <vt:lpstr>3. Type 2 Testing</vt:lpstr>
      <vt:lpstr>4. Type 3 Testing</vt:lpstr>
      <vt:lpstr>5. Type 4 Testing</vt:lpstr>
      <vt:lpstr>Class Exercise</vt:lpstr>
      <vt:lpstr>System evaluation and corrective action loop</vt:lpstr>
      <vt:lpstr>Questions? </vt:lpstr>
      <vt:lpstr>References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Bozkurt, Ipek</dc:creator>
  <cp:lastModifiedBy>Helm, James C</cp:lastModifiedBy>
  <cp:revision>389</cp:revision>
  <dcterms:created xsi:type="dcterms:W3CDTF">2007-04-18T16:39:28Z</dcterms:created>
  <dcterms:modified xsi:type="dcterms:W3CDTF">2020-11-02T17:46:51Z</dcterms:modified>
</cp:coreProperties>
</file>