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2BE9647E-8067-4CFF-8892-D265DF3F6C89}" type="datetimeFigureOut">
              <a:rPr lang="en-US" smtClean="0"/>
              <a:t>9/12/2017</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E382501-D624-45B0-AFCB-F3B6900095A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E9647E-8067-4CFF-8892-D265DF3F6C89}" type="datetimeFigureOut">
              <a:rPr lang="en-US" smtClean="0"/>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82501-D624-45B0-AFCB-F3B6900095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E9647E-8067-4CFF-8892-D265DF3F6C89}" type="datetimeFigureOut">
              <a:rPr lang="en-US" smtClean="0"/>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82501-D624-45B0-AFCB-F3B6900095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2BE9647E-8067-4CFF-8892-D265DF3F6C89}" type="datetimeFigureOut">
              <a:rPr lang="en-US" smtClean="0"/>
              <a:t>9/12/2017</a:t>
            </a:fld>
            <a:endParaRPr lang="en-US"/>
          </a:p>
        </p:txBody>
      </p:sp>
      <p:sp>
        <p:nvSpPr>
          <p:cNvPr id="9" name="Slide Number Placeholder 8"/>
          <p:cNvSpPr>
            <a:spLocks noGrp="1"/>
          </p:cNvSpPr>
          <p:nvPr>
            <p:ph type="sldNum" sz="quarter" idx="15"/>
          </p:nvPr>
        </p:nvSpPr>
        <p:spPr/>
        <p:txBody>
          <a:bodyPr rtlCol="0"/>
          <a:lstStyle/>
          <a:p>
            <a:fld id="{1E382501-D624-45B0-AFCB-F3B6900095A3}"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2BE9647E-8067-4CFF-8892-D265DF3F6C89}" type="datetimeFigureOut">
              <a:rPr lang="en-US" smtClean="0"/>
              <a:t>9/12/2017</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E382501-D624-45B0-AFCB-F3B6900095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BE9647E-8067-4CFF-8892-D265DF3F6C89}" type="datetimeFigureOut">
              <a:rPr lang="en-US" smtClean="0"/>
              <a:t>9/12/2017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382501-D624-45B0-AFCB-F3B6900095A3}"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BE9647E-8067-4CFF-8892-D265DF3F6C89}" type="datetimeFigureOut">
              <a:rPr lang="en-US" smtClean="0"/>
              <a:t>9/12/2017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382501-D624-45B0-AFCB-F3B6900095A3}"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2BE9647E-8067-4CFF-8892-D265DF3F6C89}" type="datetimeFigureOut">
              <a:rPr lang="en-US" smtClean="0"/>
              <a:t>9/12/2017</a:t>
            </a:fld>
            <a:endParaRPr lang="en-US"/>
          </a:p>
        </p:txBody>
      </p:sp>
      <p:sp>
        <p:nvSpPr>
          <p:cNvPr id="7" name="Slide Number Placeholder 6"/>
          <p:cNvSpPr>
            <a:spLocks noGrp="1"/>
          </p:cNvSpPr>
          <p:nvPr>
            <p:ph type="sldNum" sz="quarter" idx="11"/>
          </p:nvPr>
        </p:nvSpPr>
        <p:spPr/>
        <p:txBody>
          <a:bodyPr rtlCol="0"/>
          <a:lstStyle/>
          <a:p>
            <a:fld id="{1E382501-D624-45B0-AFCB-F3B6900095A3}"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E9647E-8067-4CFF-8892-D265DF3F6C89}" type="datetimeFigureOut">
              <a:rPr lang="en-US" smtClean="0"/>
              <a:t>9/12/2017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382501-D624-45B0-AFCB-F3B6900095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2BE9647E-8067-4CFF-8892-D265DF3F6C89}" type="datetimeFigureOut">
              <a:rPr lang="en-US" smtClean="0"/>
              <a:t>9/12/2017</a:t>
            </a:fld>
            <a:endParaRPr lang="en-US"/>
          </a:p>
        </p:txBody>
      </p:sp>
      <p:sp>
        <p:nvSpPr>
          <p:cNvPr id="22" name="Slide Number Placeholder 21"/>
          <p:cNvSpPr>
            <a:spLocks noGrp="1"/>
          </p:cNvSpPr>
          <p:nvPr>
            <p:ph type="sldNum" sz="quarter" idx="15"/>
          </p:nvPr>
        </p:nvSpPr>
        <p:spPr/>
        <p:txBody>
          <a:bodyPr rtlCol="0"/>
          <a:lstStyle/>
          <a:p>
            <a:fld id="{1E382501-D624-45B0-AFCB-F3B6900095A3}"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2BE9647E-8067-4CFF-8892-D265DF3F6C89}" type="datetimeFigureOut">
              <a:rPr lang="en-US" smtClean="0"/>
              <a:t>9/12/2017</a:t>
            </a:fld>
            <a:endParaRPr lang="en-US"/>
          </a:p>
        </p:txBody>
      </p:sp>
      <p:sp>
        <p:nvSpPr>
          <p:cNvPr id="18" name="Slide Number Placeholder 17"/>
          <p:cNvSpPr>
            <a:spLocks noGrp="1"/>
          </p:cNvSpPr>
          <p:nvPr>
            <p:ph type="sldNum" sz="quarter" idx="11"/>
          </p:nvPr>
        </p:nvSpPr>
        <p:spPr/>
        <p:txBody>
          <a:bodyPr rtlCol="0"/>
          <a:lstStyle/>
          <a:p>
            <a:fld id="{1E382501-D624-45B0-AFCB-F3B6900095A3}"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BE9647E-8067-4CFF-8892-D265DF3F6C89}" type="datetimeFigureOut">
              <a:rPr lang="en-US" smtClean="0"/>
              <a:t>9/12/2017</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E382501-D624-45B0-AFCB-F3B6900095A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219200"/>
            <a:ext cx="6172200" cy="2961162"/>
          </a:xfrm>
        </p:spPr>
        <p:txBody>
          <a:bodyPr>
            <a:normAutofit/>
          </a:bodyPr>
          <a:lstStyle/>
          <a:p>
            <a:r>
              <a:rPr lang="en-US" sz="3600" dirty="0" smtClean="0">
                <a:solidFill>
                  <a:srgbClr val="FF5050"/>
                </a:solidFill>
              </a:rPr>
              <a:t>P</a:t>
            </a:r>
            <a:r>
              <a:rPr lang="en-US" sz="3600" dirty="0" smtClean="0">
                <a:solidFill>
                  <a:srgbClr val="FF5050"/>
                </a:solidFill>
              </a:rPr>
              <a:t>romises of DDBSs</a:t>
            </a:r>
            <a:r>
              <a:rPr lang="en-US" dirty="0" smtClean="0">
                <a:solidFill>
                  <a:srgbClr val="FF5050"/>
                </a:solidFill>
              </a:rPr>
              <a:t/>
            </a:r>
            <a:br>
              <a:rPr lang="en-US" dirty="0" smtClean="0">
                <a:solidFill>
                  <a:srgbClr val="FF5050"/>
                </a:solidFill>
              </a:rPr>
            </a:br>
            <a:r>
              <a:rPr lang="en-US" dirty="0" smtClean="0">
                <a:solidFill>
                  <a:srgbClr val="FF5050"/>
                </a:solidFill>
              </a:rPr>
              <a:t>-</a:t>
            </a:r>
            <a:r>
              <a:rPr lang="en-US" sz="2400" dirty="0" smtClean="0">
                <a:solidFill>
                  <a:srgbClr val="FF5050"/>
                </a:solidFill>
              </a:rPr>
              <a:t>Transparent Management </a:t>
            </a:r>
            <a:r>
              <a:rPr lang="en-US" sz="2400" dirty="0" smtClean="0">
                <a:solidFill>
                  <a:srgbClr val="FF5050"/>
                </a:solidFill>
              </a:rPr>
              <a:t>of  Distributed </a:t>
            </a:r>
            <a:r>
              <a:rPr lang="en-US" sz="2400" dirty="0" smtClean="0">
                <a:solidFill>
                  <a:srgbClr val="FF5050"/>
                </a:solidFill>
              </a:rPr>
              <a:t>and Replicated Data</a:t>
            </a:r>
            <a:r>
              <a:rPr lang="en-US" dirty="0" smtClean="0">
                <a:solidFill>
                  <a:srgbClr val="FF5050"/>
                </a:solidFill>
              </a:rPr>
              <a:t/>
            </a:r>
            <a:br>
              <a:rPr lang="en-US" dirty="0" smtClean="0">
                <a:solidFill>
                  <a:srgbClr val="FF5050"/>
                </a:solidFill>
              </a:rPr>
            </a:br>
            <a:r>
              <a:rPr lang="en-US" sz="2000" dirty="0" smtClean="0">
                <a:solidFill>
                  <a:srgbClr val="FF5050"/>
                </a:solidFill>
              </a:rPr>
              <a:t>(</a:t>
            </a:r>
            <a:r>
              <a:rPr lang="en-US" sz="2000" dirty="0" smtClean="0">
                <a:solidFill>
                  <a:srgbClr val="FF5050"/>
                </a:solidFill>
              </a:rPr>
              <a:t>1.4 </a:t>
            </a:r>
            <a:r>
              <a:rPr lang="en-US" sz="2000" dirty="0" smtClean="0">
                <a:solidFill>
                  <a:srgbClr val="FF5050"/>
                </a:solidFill>
              </a:rPr>
              <a:t>-1.4.1)</a:t>
            </a:r>
            <a:r>
              <a:rPr lang="en-US" dirty="0" smtClean="0">
                <a:solidFill>
                  <a:srgbClr val="FF5050"/>
                </a:solidFill>
                <a:latin typeface="Calibri" pitchFamily="34" charset="0"/>
              </a:rPr>
              <a:t/>
            </a:r>
            <a:br>
              <a:rPr lang="en-US" dirty="0" smtClean="0">
                <a:solidFill>
                  <a:srgbClr val="FF5050"/>
                </a:solidFill>
                <a:latin typeface="Calibri" pitchFamily="34" charset="0"/>
              </a:rPr>
            </a:br>
            <a:endParaRPr lang="en-US" dirty="0">
              <a:solidFill>
                <a:srgbClr val="FF5050"/>
              </a:solidFill>
              <a:latin typeface="Calibri" pitchFamily="34" charset="0"/>
            </a:endParaRPr>
          </a:p>
        </p:txBody>
      </p:sp>
      <p:sp>
        <p:nvSpPr>
          <p:cNvPr id="3" name="Subtitle 2"/>
          <p:cNvSpPr>
            <a:spLocks noGrp="1"/>
          </p:cNvSpPr>
          <p:nvPr>
            <p:ph type="subTitle" idx="1"/>
          </p:nvPr>
        </p:nvSpPr>
        <p:spPr>
          <a:xfrm>
            <a:off x="2438400" y="4343400"/>
            <a:ext cx="6172200" cy="1371600"/>
          </a:xfrm>
        </p:spPr>
        <p:txBody>
          <a:bodyPr>
            <a:normAutofit/>
          </a:bodyPr>
          <a:lstStyle/>
          <a:p>
            <a:r>
              <a:rPr lang="en-US" sz="2400" dirty="0" err="1" smtClean="0">
                <a:solidFill>
                  <a:srgbClr val="FF5050"/>
                </a:solidFill>
                <a:latin typeface="+mj-lt"/>
              </a:rPr>
              <a:t>Varsha</a:t>
            </a:r>
            <a:r>
              <a:rPr lang="en-US" sz="2400" dirty="0" smtClean="0">
                <a:solidFill>
                  <a:srgbClr val="FF5050"/>
                </a:solidFill>
                <a:latin typeface="+mj-lt"/>
              </a:rPr>
              <a:t> </a:t>
            </a:r>
            <a:r>
              <a:rPr lang="en-US" sz="2400" dirty="0" err="1" smtClean="0">
                <a:solidFill>
                  <a:srgbClr val="FF5050"/>
                </a:solidFill>
                <a:latin typeface="+mj-lt"/>
              </a:rPr>
              <a:t>Bondugula</a:t>
            </a:r>
            <a:endParaRPr lang="en-US" sz="2400" dirty="0" smtClean="0">
              <a:solidFill>
                <a:srgbClr val="FF5050"/>
              </a:solidFill>
              <a:latin typeface="+mj-lt"/>
            </a:endParaRPr>
          </a:p>
          <a:p>
            <a:r>
              <a:rPr lang="en-US" sz="2400" smtClean="0">
                <a:solidFill>
                  <a:srgbClr val="FF5050"/>
                </a:solidFill>
                <a:latin typeface="+mj-lt"/>
              </a:rPr>
              <a:t>Id:1546270</a:t>
            </a:r>
          </a:p>
          <a:p>
            <a:r>
              <a:rPr lang="en-US" sz="2400" dirty="0" smtClean="0">
                <a:solidFill>
                  <a:srgbClr val="FF5050"/>
                </a:solidFill>
                <a:latin typeface="+mj-lt"/>
              </a:rPr>
              <a:t>Presentation Id: 02</a:t>
            </a:r>
            <a:endParaRPr lang="en-US" sz="2400" dirty="0">
              <a:solidFill>
                <a:srgbClr val="FF5050"/>
              </a:solidFill>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381000" y="341947"/>
            <a:ext cx="81534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124325" algn="l"/>
              </a:tabLst>
            </a:pPr>
            <a:r>
              <a:rPr kumimoji="0" lang="en-US" sz="2400" b="0" i="0" u="none" strike="noStrike" cap="none" normalizeH="0" baseline="0" dirty="0" smtClean="0">
                <a:ln>
                  <a:noFill/>
                </a:ln>
                <a:solidFill>
                  <a:srgbClr val="FF5050"/>
                </a:solidFill>
                <a:effectLst/>
                <a:ea typeface="Calibri" pitchFamily="34" charset="0"/>
                <a:cs typeface="Times New Roman" pitchFamily="18" charset="0"/>
              </a:rPr>
              <a:t>Network Transparency</a:t>
            </a:r>
          </a:p>
          <a:p>
            <a:pPr marL="0" marR="0" lvl="0" indent="0" algn="ctr" defTabSz="914400" rtl="0" eaLnBrk="1" fontAlgn="base" latinLnBrk="0" hangingPunct="1">
              <a:lnSpc>
                <a:spcPct val="100000"/>
              </a:lnSpc>
              <a:spcBef>
                <a:spcPct val="0"/>
              </a:spcBef>
              <a:spcAft>
                <a:spcPct val="0"/>
              </a:spcAft>
              <a:buClrTx/>
              <a:buSzTx/>
              <a:buFontTx/>
              <a:buNone/>
              <a:tabLst>
                <a:tab pos="4124325" algn="l"/>
              </a:tabLst>
            </a:pPr>
            <a:endParaRPr lang="en-US" sz="2400" dirty="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4124325" algn="l"/>
              </a:tabLst>
            </a:pPr>
            <a:r>
              <a:rPr kumimoji="0" lang="en-US" sz="2000" b="0" i="0" u="none" strike="noStrike" cap="none" normalizeH="0" baseline="0" dirty="0" smtClean="0">
                <a:ln>
                  <a:noFill/>
                </a:ln>
                <a:solidFill>
                  <a:schemeClr val="tx1"/>
                </a:solidFill>
                <a:effectLst/>
                <a:ea typeface="Calibri" pitchFamily="34" charset="0"/>
                <a:cs typeface="Times New Roman" pitchFamily="18" charset="0"/>
              </a:rPr>
              <a:t>User</a:t>
            </a:r>
            <a:r>
              <a:rPr kumimoji="0" lang="en-US" sz="2000" b="0" i="0" u="none" strike="noStrike" cap="none" normalizeH="0" dirty="0" smtClean="0">
                <a:ln>
                  <a:noFill/>
                </a:ln>
                <a:solidFill>
                  <a:schemeClr val="tx1"/>
                </a:solidFill>
                <a:effectLst/>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should be protected from the operational details of the network; possibly even hiding the existence of the network. This type of transparency is referred to as network transparency or distribution transparency.</a:t>
            </a:r>
          </a:p>
          <a:p>
            <a:pPr lvl="0" algn="ctr" eaLnBrk="0" fontAlgn="base" hangingPunct="0">
              <a:spcBef>
                <a:spcPct val="0"/>
              </a:spcBef>
              <a:spcAft>
                <a:spcPct val="0"/>
              </a:spcAft>
              <a:tabLst>
                <a:tab pos="4124325" algn="l"/>
              </a:tabLst>
            </a:pPr>
            <a:endParaRPr lang="en-US" sz="2000" dirty="0">
              <a:cs typeface="Arial" pitchFamily="34" charset="0"/>
            </a:endParaRPr>
          </a:p>
          <a:p>
            <a:pPr lvl="0" algn="ctr" eaLnBrk="0" fontAlgn="base" hangingPunct="0">
              <a:spcBef>
                <a:spcPct val="0"/>
              </a:spcBef>
              <a:spcAft>
                <a:spcPct val="0"/>
              </a:spcAft>
              <a:tabLst>
                <a:tab pos="4124325" algn="l"/>
              </a:tabLst>
            </a:pPr>
            <a:r>
              <a:rPr lang="en-US" sz="2000" dirty="0" smtClean="0">
                <a:solidFill>
                  <a:srgbClr val="FF5050"/>
                </a:solidFill>
              </a:rPr>
              <a:t> </a:t>
            </a:r>
            <a:r>
              <a:rPr lang="en-US" sz="2400" dirty="0" smtClean="0">
                <a:solidFill>
                  <a:srgbClr val="FF5050"/>
                </a:solidFill>
              </a:rPr>
              <a:t>Replication Transparency</a:t>
            </a:r>
          </a:p>
          <a:p>
            <a:pPr lvl="0" algn="ctr" eaLnBrk="0" fontAlgn="base" hangingPunct="0">
              <a:spcBef>
                <a:spcPct val="0"/>
              </a:spcBef>
              <a:spcAft>
                <a:spcPct val="0"/>
              </a:spcAft>
              <a:tabLst>
                <a:tab pos="4124325" algn="l"/>
              </a:tabLst>
            </a:pPr>
            <a:endParaRPr lang="en-US" sz="2400" dirty="0"/>
          </a:p>
          <a:p>
            <a:pPr>
              <a:buFont typeface="Arial" pitchFamily="34" charset="0"/>
              <a:buChar char="•"/>
            </a:pPr>
            <a:r>
              <a:rPr lang="en-US" sz="2000" dirty="0"/>
              <a:t>F</a:t>
            </a:r>
            <a:r>
              <a:rPr lang="en-US" sz="2000" dirty="0" smtClean="0"/>
              <a:t>or </a:t>
            </a:r>
            <a:r>
              <a:rPr lang="en-US" sz="2000" dirty="0"/>
              <a:t>performance, reliability, and availability reasons, it is usually desirable to be able to distribute data in a replicated fashion across the machines on a network.</a:t>
            </a:r>
          </a:p>
          <a:p>
            <a:pPr>
              <a:buFont typeface="Arial" pitchFamily="34" charset="0"/>
              <a:buChar char="•"/>
            </a:pPr>
            <a:endParaRPr lang="en-US" sz="2000" dirty="0" smtClean="0"/>
          </a:p>
          <a:p>
            <a:pPr>
              <a:buFont typeface="Arial" pitchFamily="34" charset="0"/>
              <a:buChar char="•"/>
            </a:pPr>
            <a:r>
              <a:rPr lang="en-US" sz="2000" dirty="0" smtClean="0"/>
              <a:t>Furthermore</a:t>
            </a:r>
            <a:r>
              <a:rPr lang="en-US" sz="2000" dirty="0"/>
              <a:t>, if one of the machines fails, a copy of the data are still available on another machine on the network. </a:t>
            </a:r>
            <a:r>
              <a:rPr lang="en-US" sz="2000" dirty="0" smtClean="0"/>
              <a:t>In </a:t>
            </a:r>
            <a:r>
              <a:rPr lang="en-US" sz="2000" dirty="0"/>
              <a:t>fact, the decision as to whether to replicate or not, and how many copies of any database object to have, depends to a considerable degree on user applications.</a:t>
            </a:r>
          </a:p>
          <a:p>
            <a:pPr lvl="0" eaLnBrk="0" fontAlgn="base" hangingPunct="0">
              <a:spcBef>
                <a:spcPct val="0"/>
              </a:spcBef>
              <a:spcAft>
                <a:spcPct val="0"/>
              </a:spcAft>
              <a:tabLst>
                <a:tab pos="4124325" algn="l"/>
              </a:tabLst>
            </a:pPr>
            <a:endParaRPr kumimoji="0" lang="en-US" sz="24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457200" y="304800"/>
            <a:ext cx="83058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124325" algn="l"/>
              </a:tabLst>
            </a:pPr>
            <a:r>
              <a:rPr kumimoji="0" lang="en-US" sz="2400" b="0" i="0" u="none" strike="noStrike" cap="none" normalizeH="0" baseline="0" dirty="0" smtClean="0">
                <a:ln>
                  <a:noFill/>
                </a:ln>
                <a:solidFill>
                  <a:srgbClr val="FF5050"/>
                </a:solidFill>
                <a:effectLst/>
                <a:ea typeface="Calibri" pitchFamily="34" charset="0"/>
                <a:cs typeface="Times New Roman" pitchFamily="18" charset="0"/>
              </a:rPr>
              <a:t>Fragmentation Transparency</a:t>
            </a:r>
          </a:p>
          <a:p>
            <a:pPr marL="0" marR="0" lvl="0" indent="0" algn="ctr" defTabSz="914400" rtl="0" eaLnBrk="1" fontAlgn="base" latinLnBrk="0" hangingPunct="1">
              <a:lnSpc>
                <a:spcPct val="100000"/>
              </a:lnSpc>
              <a:spcBef>
                <a:spcPct val="0"/>
              </a:spcBef>
              <a:spcAft>
                <a:spcPct val="0"/>
              </a:spcAft>
              <a:buClrTx/>
              <a:buSzTx/>
              <a:buFontTx/>
              <a:buNone/>
              <a:tabLst>
                <a:tab pos="4124325" algn="l"/>
              </a:tabLst>
            </a:pP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4124325" algn="l"/>
              </a:tabLst>
            </a:pPr>
            <a:r>
              <a:rPr kumimoji="0" lang="en-US" sz="2000" b="0" i="0" u="none" strike="noStrike" cap="none" normalizeH="0" baseline="0" dirty="0" smtClean="0">
                <a:ln>
                  <a:noFill/>
                </a:ln>
                <a:solidFill>
                  <a:schemeClr val="tx1"/>
                </a:solidFill>
                <a:effectLst/>
                <a:ea typeface="Calibri" pitchFamily="34" charset="0"/>
                <a:cs typeface="Times New Roman" pitchFamily="18" charset="0"/>
              </a:rPr>
              <a:t>There are two general types of fragmentation alternatives.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4124325" algn="l"/>
              </a:tabLst>
            </a:pPr>
            <a:endParaRPr lang="en-US" sz="2000" dirty="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4124325" algn="l"/>
              </a:tabLst>
            </a:pPr>
            <a:r>
              <a:rPr lang="en-US" sz="2000" dirty="0">
                <a:ea typeface="Calibri" pitchFamily="34" charset="0"/>
                <a:cs typeface="Times New Roman" pitchFamily="18" charset="0"/>
              </a:rPr>
              <a:t>H</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orizontal fragmentation, a relation is partitioned into a set of sub-relations, each of which have a subset of the </a:t>
            </a:r>
            <a:r>
              <a:rPr kumimoji="0" lang="en-US" sz="2000" b="0" i="0" u="none" strike="noStrike" cap="none" normalizeH="0" baseline="0" dirty="0" err="1" smtClean="0">
                <a:ln>
                  <a:noFill/>
                </a:ln>
                <a:solidFill>
                  <a:schemeClr val="tx1"/>
                </a:solidFill>
                <a:effectLst/>
                <a:ea typeface="Calibri" pitchFamily="34" charset="0"/>
                <a:cs typeface="Times New Roman" pitchFamily="18" charset="0"/>
              </a:rPr>
              <a:t>tuples</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 (rows) of the original relation</a:t>
            </a:r>
            <a:r>
              <a:rPr kumimoji="0" lang="en-US" sz="2000" b="0" i="0" u="none" strike="noStrike" cap="none" normalizeH="0" dirty="0" smtClean="0">
                <a:ln>
                  <a:noFill/>
                </a:ln>
                <a:solidFill>
                  <a:schemeClr val="tx1"/>
                </a:solidFill>
                <a:effectLst/>
                <a:ea typeface="Calibri" pitchFamily="34" charset="0"/>
                <a:cs typeface="Times New Roman" pitchFamily="18" charset="0"/>
              </a:rPr>
              <a:t> and </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vertical fragmentation where each sub-relation is defined on a subset of the attributes (columns) of the original relation.</a:t>
            </a:r>
            <a:endParaRPr kumimoji="0" lang="en-US" sz="2000" b="0" i="0" u="none" strike="noStrike" cap="none" normalizeH="0" baseline="0" dirty="0" smtClean="0">
              <a:ln>
                <a:noFill/>
              </a:ln>
              <a:solidFill>
                <a:schemeClr val="tx1"/>
              </a:solidFill>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124325" algn="l"/>
              </a:tabLst>
            </a:pPr>
            <a:endParaRPr kumimoji="0" lang="en-US" sz="2400"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4124325" algn="l"/>
              </a:tabLst>
            </a:pPr>
            <a:r>
              <a:rPr kumimoji="0" lang="en-US" sz="2400" b="0" i="0" u="none" strike="noStrike" cap="none" normalizeH="0" baseline="0" dirty="0" smtClean="0">
                <a:ln>
                  <a:noFill/>
                </a:ln>
                <a:solidFill>
                  <a:srgbClr val="FF5050"/>
                </a:solidFill>
                <a:effectLst/>
                <a:ea typeface="Calibri" pitchFamily="34" charset="0"/>
                <a:cs typeface="Times New Roman" pitchFamily="18" charset="0"/>
              </a:rPr>
              <a:t>Who Should Provide Transparency?</a:t>
            </a:r>
          </a:p>
          <a:p>
            <a:pPr marL="0" marR="0" lvl="0" indent="0" algn="ctr" defTabSz="914400" rtl="0" eaLnBrk="0" fontAlgn="base" latinLnBrk="0" hangingPunct="0">
              <a:lnSpc>
                <a:spcPct val="100000"/>
              </a:lnSpc>
              <a:spcBef>
                <a:spcPct val="0"/>
              </a:spcBef>
              <a:spcAft>
                <a:spcPct val="0"/>
              </a:spcAft>
              <a:buClrTx/>
              <a:buSzTx/>
              <a:buFontTx/>
              <a:buNone/>
              <a:tabLst>
                <a:tab pos="4124325" algn="l"/>
              </a:tabLst>
            </a:pP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4124325" algn="l"/>
              </a:tabLst>
            </a:pPr>
            <a:r>
              <a:rPr lang="en-US" sz="2000" dirty="0">
                <a:ea typeface="Calibri" pitchFamily="34" charset="0"/>
                <a:cs typeface="Times New Roman" pitchFamily="18" charset="0"/>
              </a:rPr>
              <a:t>T</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o provide easy and efficient access by users to the services of the DBMS, one would want to have full transparency.</a:t>
            </a:r>
          </a:p>
          <a:p>
            <a:pPr marL="0" marR="0" lvl="0" indent="0" algn="l" defTabSz="914400" rtl="0" eaLnBrk="0" fontAlgn="base" latinLnBrk="0" hangingPunct="0">
              <a:lnSpc>
                <a:spcPct val="100000"/>
              </a:lnSpc>
              <a:spcBef>
                <a:spcPct val="0"/>
              </a:spcBef>
              <a:spcAft>
                <a:spcPct val="0"/>
              </a:spcAft>
              <a:buClrTx/>
              <a:buSzTx/>
              <a:buFontTx/>
              <a:buNone/>
              <a:tabLst>
                <a:tab pos="4124325" algn="l"/>
              </a:tabLst>
            </a:pPr>
            <a:endParaRPr kumimoji="0" lang="en-US" sz="20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4124325" algn="l"/>
              </a:tabLst>
            </a:pPr>
            <a:r>
              <a:rPr kumimoji="0" lang="en-US" sz="2000" b="0" i="0" u="none" strike="noStrike" cap="none" normalizeH="0" baseline="0" dirty="0" smtClean="0">
                <a:ln>
                  <a:noFill/>
                </a:ln>
                <a:solidFill>
                  <a:schemeClr val="tx1"/>
                </a:solidFill>
                <a:effectLst/>
                <a:ea typeface="Calibri" pitchFamily="34" charset="0"/>
                <a:cs typeface="Times New Roman" pitchFamily="18" charset="0"/>
              </a:rPr>
              <a:t>Responsibility of providing transparent access depends on the access layer, operating system level &amp; within the DBMS. </a:t>
            </a:r>
            <a:endParaRPr kumimoji="0" lang="en-US" sz="20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7467600" cy="838200"/>
          </a:xfrm>
        </p:spPr>
        <p:txBody>
          <a:bodyPr/>
          <a:lstStyle/>
          <a:p>
            <a:r>
              <a:rPr lang="en-US" dirty="0" smtClean="0">
                <a:solidFill>
                  <a:srgbClr val="FF5050"/>
                </a:solidFill>
              </a:rPr>
              <a:t>Outline:</a:t>
            </a:r>
            <a:endParaRPr lang="en-US" dirty="0">
              <a:solidFill>
                <a:srgbClr val="FF5050"/>
              </a:solidFill>
              <a:latin typeface="+mn-lt"/>
            </a:endParaRPr>
          </a:p>
        </p:txBody>
      </p:sp>
      <p:sp>
        <p:nvSpPr>
          <p:cNvPr id="3" name="Rectangle 2"/>
          <p:cNvSpPr/>
          <p:nvPr/>
        </p:nvSpPr>
        <p:spPr>
          <a:xfrm>
            <a:off x="609600" y="1600200"/>
            <a:ext cx="7696200" cy="3785652"/>
          </a:xfrm>
          <a:prstGeom prst="rect">
            <a:avLst/>
          </a:prstGeom>
        </p:spPr>
        <p:txBody>
          <a:bodyPr wrap="square">
            <a:spAutoFit/>
          </a:bodyPr>
          <a:lstStyle/>
          <a:p>
            <a:pPr>
              <a:lnSpc>
                <a:spcPct val="150000"/>
              </a:lnSpc>
              <a:buFont typeface="Wingdings" pitchFamily="2" charset="2"/>
              <a:buChar char="Ø"/>
            </a:pPr>
            <a:r>
              <a:rPr lang="en-US" sz="2000" dirty="0"/>
              <a:t>Promises of DDBSs</a:t>
            </a:r>
          </a:p>
          <a:p>
            <a:pPr>
              <a:lnSpc>
                <a:spcPct val="150000"/>
              </a:lnSpc>
              <a:buFont typeface="Wingdings" pitchFamily="2" charset="2"/>
              <a:buChar char="Ø"/>
            </a:pPr>
            <a:r>
              <a:rPr lang="en-US" sz="2000" dirty="0"/>
              <a:t>Transparent Management of Distributed and </a:t>
            </a:r>
            <a:r>
              <a:rPr lang="en-US" sz="2000" dirty="0" smtClean="0"/>
              <a:t>Replicated Data</a:t>
            </a:r>
            <a:endParaRPr lang="en-US" sz="2000" dirty="0"/>
          </a:p>
          <a:p>
            <a:pPr>
              <a:lnSpc>
                <a:spcPct val="150000"/>
              </a:lnSpc>
              <a:buFont typeface="Wingdings" pitchFamily="2" charset="2"/>
              <a:buChar char="Ø"/>
            </a:pPr>
            <a:r>
              <a:rPr lang="en-US" sz="2000" dirty="0"/>
              <a:t>Different types of transparencies</a:t>
            </a:r>
          </a:p>
          <a:p>
            <a:pPr lvl="1">
              <a:lnSpc>
                <a:spcPct val="150000"/>
              </a:lnSpc>
              <a:buFont typeface="Arial" pitchFamily="34" charset="0"/>
              <a:buChar char="•"/>
            </a:pPr>
            <a:r>
              <a:rPr lang="en-US" sz="2000" dirty="0" smtClean="0"/>
              <a:t>Data </a:t>
            </a:r>
            <a:r>
              <a:rPr lang="en-US" sz="2000" dirty="0"/>
              <a:t>Independence</a:t>
            </a:r>
          </a:p>
          <a:p>
            <a:pPr lvl="1">
              <a:lnSpc>
                <a:spcPct val="150000"/>
              </a:lnSpc>
              <a:buFont typeface="Arial" pitchFamily="34" charset="0"/>
              <a:buChar char="•"/>
            </a:pPr>
            <a:r>
              <a:rPr lang="en-US" sz="2000" dirty="0" smtClean="0"/>
              <a:t>Network </a:t>
            </a:r>
            <a:r>
              <a:rPr lang="en-US" sz="2000" dirty="0"/>
              <a:t>Transparency</a:t>
            </a:r>
          </a:p>
          <a:p>
            <a:pPr lvl="1">
              <a:lnSpc>
                <a:spcPct val="150000"/>
              </a:lnSpc>
              <a:buFont typeface="Arial" pitchFamily="34" charset="0"/>
              <a:buChar char="•"/>
            </a:pPr>
            <a:r>
              <a:rPr lang="en-US" sz="2000" dirty="0" smtClean="0"/>
              <a:t>Replication </a:t>
            </a:r>
            <a:r>
              <a:rPr lang="en-US" sz="2000" dirty="0"/>
              <a:t>Transparency</a:t>
            </a:r>
          </a:p>
          <a:p>
            <a:pPr lvl="1">
              <a:lnSpc>
                <a:spcPct val="150000"/>
              </a:lnSpc>
              <a:buFont typeface="Arial" pitchFamily="34" charset="0"/>
              <a:buChar char="•"/>
            </a:pPr>
            <a:r>
              <a:rPr lang="en-US" sz="2000" dirty="0" smtClean="0"/>
              <a:t>Fragmentation </a:t>
            </a:r>
            <a:r>
              <a:rPr lang="en-US" sz="2000" dirty="0"/>
              <a:t>Transparency</a:t>
            </a:r>
          </a:p>
          <a:p>
            <a:pPr lvl="1">
              <a:lnSpc>
                <a:spcPct val="150000"/>
              </a:lnSpc>
              <a:buFont typeface="Arial" pitchFamily="34" charset="0"/>
              <a:buChar char="•"/>
            </a:pPr>
            <a:r>
              <a:rPr lang="en-US" sz="2000" dirty="0" smtClean="0"/>
              <a:t>Who </a:t>
            </a:r>
            <a:r>
              <a:rPr lang="en-US" sz="2000" dirty="0"/>
              <a:t>Should Provide Transparency?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FF5050"/>
                </a:solidFill>
              </a:rPr>
              <a:t>PROMISES OF DDBSS </a:t>
            </a:r>
            <a:endParaRPr lang="en-US" sz="2800" dirty="0">
              <a:solidFill>
                <a:srgbClr val="FF5050"/>
              </a:solidFill>
            </a:endParaRPr>
          </a:p>
        </p:txBody>
      </p:sp>
      <p:sp>
        <p:nvSpPr>
          <p:cNvPr id="3" name="Content Placeholder 2"/>
          <p:cNvSpPr>
            <a:spLocks noGrp="1"/>
          </p:cNvSpPr>
          <p:nvPr>
            <p:ph sz="quarter" idx="1"/>
          </p:nvPr>
        </p:nvSpPr>
        <p:spPr/>
        <p:txBody>
          <a:bodyPr>
            <a:normAutofit/>
          </a:bodyPr>
          <a:lstStyle/>
          <a:p>
            <a:r>
              <a:rPr lang="en-US" sz="2000" dirty="0" smtClean="0"/>
              <a:t>A distributed database management system (distributed DBMS) is then defined as the software system that permits the management of the distributed database and makes the distribution transparent to the </a:t>
            </a:r>
            <a:r>
              <a:rPr lang="en-US" sz="2000" dirty="0" smtClean="0"/>
              <a:t>users.</a:t>
            </a:r>
          </a:p>
          <a:p>
            <a:endParaRPr lang="en-US" sz="2000" dirty="0" smtClean="0"/>
          </a:p>
          <a:p>
            <a:r>
              <a:rPr lang="en-US" sz="2000" dirty="0" smtClean="0"/>
              <a:t>The two important terms in </a:t>
            </a:r>
            <a:r>
              <a:rPr lang="en-US" sz="2000" dirty="0" smtClean="0"/>
              <a:t>this system are </a:t>
            </a:r>
            <a:r>
              <a:rPr lang="en-US" sz="2000" dirty="0" smtClean="0"/>
              <a:t>“logically interrelated” and “distributed over a computer network</a:t>
            </a:r>
            <a:r>
              <a:rPr lang="en-US" sz="2000" dirty="0" smtClean="0"/>
              <a:t>.”</a:t>
            </a:r>
          </a:p>
          <a:p>
            <a:endParaRPr lang="en-US" sz="2000" dirty="0" smtClean="0"/>
          </a:p>
          <a:p>
            <a:r>
              <a:rPr lang="en-US" sz="2000" dirty="0" smtClean="0"/>
              <a:t>What we are interested in is an environment where data are distributed among a number of </a:t>
            </a:r>
            <a:r>
              <a:rPr lang="en-US" sz="2000" dirty="0" smtClean="0"/>
              <a:t>sites.</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762001"/>
            <a:ext cx="7543800" cy="3477875"/>
          </a:xfrm>
          <a:prstGeom prst="rect">
            <a:avLst/>
          </a:prstGeom>
        </p:spPr>
        <p:txBody>
          <a:bodyPr wrap="square">
            <a:spAutoFit/>
          </a:bodyPr>
          <a:lstStyle/>
          <a:p>
            <a:pPr>
              <a:lnSpc>
                <a:spcPct val="150000"/>
              </a:lnSpc>
            </a:pPr>
            <a:r>
              <a:rPr lang="en-US" sz="2000" dirty="0"/>
              <a:t>There are </a:t>
            </a:r>
            <a:r>
              <a:rPr lang="en-US" sz="2000" b="1" dirty="0">
                <a:solidFill>
                  <a:srgbClr val="FF5050"/>
                </a:solidFill>
              </a:rPr>
              <a:t>four fundamentals</a:t>
            </a:r>
            <a:r>
              <a:rPr lang="en-US" sz="2000" dirty="0">
                <a:solidFill>
                  <a:srgbClr val="FF5050"/>
                </a:solidFill>
              </a:rPr>
              <a:t> </a:t>
            </a:r>
            <a:r>
              <a:rPr lang="en-US" sz="2000" dirty="0"/>
              <a:t>which may also be viewed as promises of DDBS technology: </a:t>
            </a:r>
          </a:p>
          <a:p>
            <a:pPr lvl="0">
              <a:lnSpc>
                <a:spcPct val="200000"/>
              </a:lnSpc>
              <a:buFont typeface="Arial" pitchFamily="34" charset="0"/>
              <a:buChar char="•"/>
            </a:pPr>
            <a:r>
              <a:rPr lang="en-US" sz="2000" dirty="0" smtClean="0"/>
              <a:t>Transparent </a:t>
            </a:r>
            <a:r>
              <a:rPr lang="en-US" sz="2000" dirty="0"/>
              <a:t>management of distributed </a:t>
            </a:r>
            <a:r>
              <a:rPr lang="en-US" sz="2000" dirty="0" smtClean="0"/>
              <a:t>and replicated data.</a:t>
            </a:r>
            <a:endParaRPr lang="en-US" sz="2000" dirty="0"/>
          </a:p>
          <a:p>
            <a:pPr lvl="0">
              <a:lnSpc>
                <a:spcPct val="200000"/>
              </a:lnSpc>
              <a:buFont typeface="Arial" pitchFamily="34" charset="0"/>
              <a:buChar char="•"/>
            </a:pPr>
            <a:r>
              <a:rPr lang="en-US" sz="2000" dirty="0" smtClean="0"/>
              <a:t>Reliable </a:t>
            </a:r>
            <a:r>
              <a:rPr lang="en-US" sz="2000" dirty="0"/>
              <a:t>access to data through distributed transactions</a:t>
            </a:r>
            <a:r>
              <a:rPr lang="en-US" sz="2000" dirty="0" smtClean="0"/>
              <a:t>,</a:t>
            </a:r>
            <a:endParaRPr lang="en-US" sz="2000" dirty="0"/>
          </a:p>
          <a:p>
            <a:pPr lvl="0">
              <a:lnSpc>
                <a:spcPct val="200000"/>
              </a:lnSpc>
              <a:buFont typeface="Arial" pitchFamily="34" charset="0"/>
              <a:buChar char="•"/>
            </a:pPr>
            <a:r>
              <a:rPr lang="en-US" sz="2000" dirty="0" smtClean="0"/>
              <a:t>Improved performance</a:t>
            </a:r>
            <a:endParaRPr lang="en-US" sz="2000" dirty="0"/>
          </a:p>
          <a:p>
            <a:pPr lvl="0">
              <a:lnSpc>
                <a:spcPct val="200000"/>
              </a:lnSpc>
              <a:buFont typeface="Arial" pitchFamily="34" charset="0"/>
              <a:buChar char="•"/>
            </a:pPr>
            <a:r>
              <a:rPr lang="en-US" sz="2000" dirty="0" smtClean="0"/>
              <a:t>Easier </a:t>
            </a:r>
            <a:r>
              <a:rPr lang="en-US" sz="2000" dirty="0"/>
              <a:t>system expansion.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5050"/>
                </a:solidFill>
              </a:rPr>
              <a:t>Transparent Management of Distributed and Replicated Data</a:t>
            </a:r>
            <a:endParaRPr lang="en-US" sz="2800" dirty="0">
              <a:solidFill>
                <a:srgbClr val="FF5050"/>
              </a:solidFill>
            </a:endParaRPr>
          </a:p>
        </p:txBody>
      </p:sp>
      <p:sp>
        <p:nvSpPr>
          <p:cNvPr id="3" name="Content Placeholder 2"/>
          <p:cNvSpPr>
            <a:spLocks noGrp="1"/>
          </p:cNvSpPr>
          <p:nvPr>
            <p:ph sz="quarter" idx="1"/>
          </p:nvPr>
        </p:nvSpPr>
        <p:spPr/>
        <p:txBody>
          <a:bodyPr>
            <a:normAutofit/>
          </a:bodyPr>
          <a:lstStyle/>
          <a:p>
            <a:r>
              <a:rPr lang="en-US" sz="2000" dirty="0" smtClean="0"/>
              <a:t>A transparent system </a:t>
            </a:r>
            <a:r>
              <a:rPr lang="en-US" sz="2000" dirty="0" smtClean="0"/>
              <a:t>is a system which “hides</a:t>
            </a:r>
            <a:r>
              <a:rPr lang="en-US" sz="2000" dirty="0" smtClean="0"/>
              <a:t>” the implementation details from </a:t>
            </a:r>
            <a:r>
              <a:rPr lang="en-US" sz="2000" dirty="0" smtClean="0"/>
              <a:t>users.</a:t>
            </a:r>
            <a:r>
              <a:rPr lang="en-US" sz="2000" dirty="0" smtClean="0"/>
              <a:t>	</a:t>
            </a:r>
          </a:p>
          <a:p>
            <a:r>
              <a:rPr lang="en-US" sz="2000" dirty="0" smtClean="0"/>
              <a:t>Let us start our discussion with an example. Consider an engineering firm that has offices in Boston, Waterloo, Paris and San </a:t>
            </a:r>
            <a:r>
              <a:rPr lang="en-US" sz="2000" dirty="0" smtClean="0"/>
              <a:t>Francisco.</a:t>
            </a:r>
          </a:p>
          <a:p>
            <a:r>
              <a:rPr lang="en-US" sz="2000" dirty="0" smtClean="0"/>
              <a:t>They </a:t>
            </a:r>
            <a:r>
              <a:rPr lang="en-US" sz="2000" dirty="0" smtClean="0"/>
              <a:t>run projects at each of these sites and </a:t>
            </a:r>
            <a:r>
              <a:rPr lang="en-US" sz="2000" dirty="0" smtClean="0"/>
              <a:t>would like </a:t>
            </a:r>
            <a:r>
              <a:rPr lang="en-US" sz="2000" dirty="0" smtClean="0"/>
              <a:t>to maintain a database of their employees, the projects and other related data</a:t>
            </a:r>
            <a:r>
              <a:rPr lang="en-US" sz="2000" dirty="0" smtClean="0"/>
              <a:t>.</a:t>
            </a:r>
          </a:p>
          <a:p>
            <a:r>
              <a:rPr lang="en-US" sz="2000" dirty="0" smtClean="0"/>
              <a:t>Assuming that the database is relational, we can store this information in two relations: EMP(ENO, ENAME, TITLE) </a:t>
            </a:r>
            <a:r>
              <a:rPr lang="en-US" sz="2000" dirty="0" smtClean="0"/>
              <a:t> </a:t>
            </a:r>
            <a:r>
              <a:rPr lang="en-US" sz="2000" dirty="0" smtClean="0"/>
              <a:t>and PROJ(PNO, PNAME, BUDGET).</a:t>
            </a:r>
          </a:p>
          <a:p>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35846"/>
            <a:ext cx="7924800" cy="5632311"/>
          </a:xfrm>
          <a:prstGeom prst="rect">
            <a:avLst/>
          </a:prstGeom>
        </p:spPr>
        <p:txBody>
          <a:bodyPr wrap="square">
            <a:spAutoFit/>
          </a:bodyPr>
          <a:lstStyle/>
          <a:p>
            <a:endParaRPr lang="en-US" sz="2000" dirty="0" smtClean="0"/>
          </a:p>
          <a:p>
            <a:endParaRPr lang="en-US" sz="2000" dirty="0" smtClean="0"/>
          </a:p>
          <a:p>
            <a:pPr>
              <a:buFont typeface="Arial" pitchFamily="34" charset="0"/>
              <a:buChar char="•"/>
            </a:pPr>
            <a:r>
              <a:rPr lang="en-US" sz="2000" dirty="0" smtClean="0"/>
              <a:t> </a:t>
            </a:r>
            <a:r>
              <a:rPr lang="en-US" sz="2000" dirty="0"/>
              <a:t>We also introduce a third relation to store salary information: SAL(TITLE, AMT) and a fourth relation ASG which indicates which employees have been assigned to which projects for what duration with what responsibility: ASG(ENO, PNO, RESP, DUR</a:t>
            </a:r>
            <a:r>
              <a:rPr lang="en-US" sz="2000" dirty="0" smtClean="0"/>
              <a:t>).</a:t>
            </a:r>
          </a:p>
          <a:p>
            <a:pPr>
              <a:buFont typeface="Arial" pitchFamily="34" charset="0"/>
              <a:buChar char="•"/>
            </a:pPr>
            <a:endParaRPr lang="en-US" sz="2000" dirty="0"/>
          </a:p>
          <a:p>
            <a:pPr>
              <a:buFont typeface="Arial" pitchFamily="34" charset="0"/>
              <a:buChar char="•"/>
            </a:pPr>
            <a:r>
              <a:rPr lang="en-US" sz="2000" dirty="0" smtClean="0"/>
              <a:t> </a:t>
            </a:r>
            <a:r>
              <a:rPr lang="en-US" sz="2000" dirty="0"/>
              <a:t>If all of this data were stored in a centralized DBMS, and we wanted to find out the names and employees who worked on a project for more than 12 months, we would specify this using the following SQL query: </a:t>
            </a:r>
            <a:endParaRPr lang="en-US" sz="2000" dirty="0" smtClean="0"/>
          </a:p>
          <a:p>
            <a:pPr>
              <a:buFont typeface="Arial" pitchFamily="34" charset="0"/>
              <a:buChar char="•"/>
            </a:pPr>
            <a:endParaRPr lang="en-US" sz="2000" dirty="0"/>
          </a:p>
          <a:p>
            <a:r>
              <a:rPr lang="en-US" sz="2000" dirty="0" smtClean="0"/>
              <a:t>SELECT ENAME, AMT </a:t>
            </a:r>
          </a:p>
          <a:p>
            <a:r>
              <a:rPr lang="en-US" sz="2000" dirty="0" smtClean="0"/>
              <a:t>FROM EMP, ASG, SAL </a:t>
            </a:r>
          </a:p>
          <a:p>
            <a:r>
              <a:rPr lang="en-US" sz="2000" dirty="0" smtClean="0"/>
              <a:t>WHERE ASG.DUR &gt; 12 </a:t>
            </a:r>
          </a:p>
          <a:p>
            <a:r>
              <a:rPr lang="en-US" sz="2000" dirty="0" smtClean="0"/>
              <a:t>AND EMP.ENO = ASG.ENO </a:t>
            </a:r>
          </a:p>
          <a:p>
            <a:r>
              <a:rPr lang="en-US" sz="2000" dirty="0" smtClean="0"/>
              <a:t>AND SAL.TITLE = EMP.TITLE</a:t>
            </a:r>
          </a:p>
          <a:p>
            <a:pPr>
              <a:buFont typeface="Arial" pitchFamily="34" charset="0"/>
              <a:buChar char="•"/>
            </a:pPr>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381000"/>
            <a:ext cx="7848600" cy="1323439"/>
          </a:xfrm>
          <a:prstGeom prst="rect">
            <a:avLst/>
          </a:prstGeom>
        </p:spPr>
        <p:txBody>
          <a:bodyPr wrap="square">
            <a:spAutoFit/>
          </a:bodyPr>
          <a:lstStyle/>
          <a:p>
            <a:endParaRPr lang="en-US" sz="2000" dirty="0" smtClean="0"/>
          </a:p>
          <a:p>
            <a:r>
              <a:rPr lang="en-US" sz="2000" dirty="0"/>
              <a:t>Furthermore, it may be preferable to duplicate some of this data at other sites for performance and reliability reasons. The result is a distributed database which is fragmented and replicated </a:t>
            </a:r>
          </a:p>
        </p:txBody>
      </p:sp>
      <p:pic>
        <p:nvPicPr>
          <p:cNvPr id="3" name="Picture 2"/>
          <p:cNvPicPr/>
          <p:nvPr/>
        </p:nvPicPr>
        <p:blipFill>
          <a:blip r:embed="rId2" cstate="print"/>
          <a:srcRect/>
          <a:stretch>
            <a:fillRect/>
          </a:stretch>
        </p:blipFill>
        <p:spPr bwMode="auto">
          <a:xfrm>
            <a:off x="762000" y="1981200"/>
            <a:ext cx="7924800" cy="41910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09600"/>
            <a:ext cx="8077200" cy="5632311"/>
          </a:xfrm>
          <a:prstGeom prst="rect">
            <a:avLst/>
          </a:prstGeom>
        </p:spPr>
        <p:txBody>
          <a:bodyPr wrap="square">
            <a:spAutoFit/>
          </a:bodyPr>
          <a:lstStyle/>
          <a:p>
            <a:pPr>
              <a:buFont typeface="Arial" pitchFamily="34" charset="0"/>
              <a:buChar char="•"/>
            </a:pPr>
            <a:r>
              <a:rPr lang="en-US" sz="2000" dirty="0"/>
              <a:t>Fully transparent access means that the users can still pose the query as specified above, without paying any attention to the fragmentation, location, or replication of data, and let the system worry about resolving these issues</a:t>
            </a:r>
            <a:r>
              <a:rPr lang="en-US" sz="2000" dirty="0" smtClean="0"/>
              <a:t>.</a:t>
            </a:r>
          </a:p>
          <a:p>
            <a:pPr>
              <a:buFont typeface="Arial" pitchFamily="34" charset="0"/>
              <a:buChar char="•"/>
            </a:pPr>
            <a:endParaRPr lang="en-US" sz="2000" dirty="0" smtClean="0"/>
          </a:p>
          <a:p>
            <a:pPr>
              <a:buFont typeface="Arial" pitchFamily="34" charset="0"/>
              <a:buChar char="•"/>
            </a:pPr>
            <a:r>
              <a:rPr lang="en-US" sz="2000" dirty="0"/>
              <a:t>For a system to adequately deal with this type of query over a distributed, fragmented and replicated database, it needs to be able to deal with a number of different types of transparencies. </a:t>
            </a:r>
            <a:endParaRPr lang="en-US" sz="2000" dirty="0" smtClean="0"/>
          </a:p>
          <a:p>
            <a:pPr>
              <a:lnSpc>
                <a:spcPct val="150000"/>
              </a:lnSpc>
              <a:buFont typeface="Arial" pitchFamily="34" charset="0"/>
              <a:buChar char="•"/>
            </a:pPr>
            <a:endParaRPr lang="en-US" sz="2000" dirty="0" smtClean="0"/>
          </a:p>
          <a:p>
            <a:pPr marL="457200" indent="-457200">
              <a:lnSpc>
                <a:spcPct val="150000"/>
              </a:lnSpc>
              <a:buFont typeface="Wingdings" pitchFamily="2" charset="2"/>
              <a:buChar char="Ø"/>
            </a:pPr>
            <a:r>
              <a:rPr lang="en-US" sz="2000" dirty="0"/>
              <a:t>Data </a:t>
            </a:r>
            <a:r>
              <a:rPr lang="en-US" sz="2000" dirty="0" smtClean="0"/>
              <a:t>Independence</a:t>
            </a:r>
          </a:p>
          <a:p>
            <a:pPr marL="457200" indent="-457200">
              <a:lnSpc>
                <a:spcPct val="150000"/>
              </a:lnSpc>
              <a:buFont typeface="Wingdings" pitchFamily="2" charset="2"/>
              <a:buChar char="Ø"/>
            </a:pPr>
            <a:r>
              <a:rPr lang="en-US" sz="2000" dirty="0"/>
              <a:t>Network </a:t>
            </a:r>
            <a:r>
              <a:rPr lang="en-US" sz="2000" dirty="0" smtClean="0"/>
              <a:t>Transparency</a:t>
            </a:r>
          </a:p>
          <a:p>
            <a:pPr marL="457200" indent="-457200">
              <a:lnSpc>
                <a:spcPct val="150000"/>
              </a:lnSpc>
              <a:buFont typeface="Wingdings" pitchFamily="2" charset="2"/>
              <a:buChar char="Ø"/>
            </a:pPr>
            <a:r>
              <a:rPr lang="en-US" sz="2000" dirty="0"/>
              <a:t>Replication </a:t>
            </a:r>
            <a:r>
              <a:rPr lang="en-US" sz="2000" dirty="0" smtClean="0"/>
              <a:t>Transparency</a:t>
            </a:r>
          </a:p>
          <a:p>
            <a:pPr marL="457200" indent="-457200">
              <a:lnSpc>
                <a:spcPct val="150000"/>
              </a:lnSpc>
              <a:buFont typeface="Wingdings" pitchFamily="2" charset="2"/>
              <a:buChar char="Ø"/>
            </a:pPr>
            <a:r>
              <a:rPr lang="en-US" sz="2000" dirty="0"/>
              <a:t>Fragmentation </a:t>
            </a:r>
            <a:r>
              <a:rPr lang="en-US" sz="2000" dirty="0" smtClean="0"/>
              <a:t>Transparency</a:t>
            </a:r>
          </a:p>
          <a:p>
            <a:pPr marL="457200" indent="-457200">
              <a:lnSpc>
                <a:spcPct val="150000"/>
              </a:lnSpc>
              <a:buFont typeface="Wingdings" pitchFamily="2" charset="2"/>
              <a:buChar char="Ø"/>
            </a:pPr>
            <a:endParaRPr lang="en-US" sz="2000" dirty="0" smtClean="0"/>
          </a:p>
          <a:p>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04800" y="381000"/>
            <a:ext cx="8458200"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124325" algn="l"/>
              </a:tabLst>
            </a:pPr>
            <a:r>
              <a:rPr kumimoji="0" lang="en-US" sz="2400" b="0" i="0" u="none" strike="noStrike" cap="none" normalizeH="0" baseline="0" dirty="0" smtClean="0">
                <a:ln>
                  <a:noFill/>
                </a:ln>
                <a:solidFill>
                  <a:srgbClr val="FF5050"/>
                </a:solidFill>
                <a:effectLst/>
                <a:ea typeface="Calibri" pitchFamily="34" charset="0"/>
                <a:cs typeface="Times New Roman" pitchFamily="18" charset="0"/>
              </a:rPr>
              <a:t>Data Independence</a:t>
            </a:r>
          </a:p>
          <a:p>
            <a:pPr marL="0" marR="0" lvl="0" indent="0" algn="ctr" defTabSz="914400" rtl="0" eaLnBrk="1" fontAlgn="base" latinLnBrk="0" hangingPunct="1">
              <a:lnSpc>
                <a:spcPct val="100000"/>
              </a:lnSpc>
              <a:spcBef>
                <a:spcPct val="0"/>
              </a:spcBef>
              <a:spcAft>
                <a:spcPct val="0"/>
              </a:spcAft>
              <a:buClrTx/>
              <a:buSzTx/>
              <a:buFontTx/>
              <a:buNone/>
              <a:tabLst>
                <a:tab pos="4124325" algn="l"/>
              </a:tabLst>
            </a:pP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4124325" algn="l"/>
              </a:tabLst>
            </a:pPr>
            <a:r>
              <a:rPr kumimoji="0" lang="en-US" sz="2000" b="0" i="0" u="none" strike="noStrike" cap="none" normalizeH="0" baseline="0" dirty="0" smtClean="0">
                <a:ln>
                  <a:noFill/>
                </a:ln>
                <a:solidFill>
                  <a:schemeClr val="tx1"/>
                </a:solidFill>
                <a:effectLst/>
                <a:ea typeface="Calibri" pitchFamily="34" charset="0"/>
                <a:cs typeface="Times New Roman" pitchFamily="18" charset="0"/>
              </a:rPr>
              <a:t>Data independence is a fundamental form of transparency that we look for within a DBMS.</a:t>
            </a:r>
            <a:endParaRPr kumimoji="0" lang="en-US" sz="20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4124325" algn="l"/>
              </a:tabLst>
            </a:pPr>
            <a:r>
              <a:rPr kumimoji="0" lang="en-US" sz="2000" b="0" i="0" u="none" strike="noStrike" cap="none" normalizeH="0" baseline="0" dirty="0" smtClean="0">
                <a:ln>
                  <a:noFill/>
                </a:ln>
                <a:solidFill>
                  <a:schemeClr val="tx1"/>
                </a:solidFill>
                <a:effectLst/>
                <a:ea typeface="Calibri" pitchFamily="34" charset="0"/>
                <a:cs typeface="Times New Roman" pitchFamily="18" charset="0"/>
              </a:rPr>
              <a:t>There are two types of data independence: logical data</a:t>
            </a:r>
            <a:r>
              <a:rPr kumimoji="0" lang="en-US" sz="2000" b="0" i="0" u="none" strike="noStrike" cap="none" normalizeH="0" dirty="0" smtClean="0">
                <a:ln>
                  <a:noFill/>
                </a:ln>
                <a:solidFill>
                  <a:schemeClr val="tx1"/>
                </a:solidFill>
                <a:effectLst/>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independence and physical data independence.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4124325" algn="l"/>
              </a:tabLst>
            </a:pPr>
            <a:endParaRPr lang="en-US" sz="2000" dirty="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4124325" algn="l"/>
              </a:tabLst>
            </a:pPr>
            <a:r>
              <a:rPr kumimoji="0" lang="en-US" sz="2000" b="0" i="0" u="none" strike="noStrike" cap="none" normalizeH="0" baseline="0" dirty="0" smtClean="0">
                <a:ln>
                  <a:noFill/>
                </a:ln>
                <a:solidFill>
                  <a:schemeClr val="tx1"/>
                </a:solidFill>
                <a:effectLst/>
                <a:ea typeface="Calibri" pitchFamily="34" charset="0"/>
                <a:cs typeface="Times New Roman" pitchFamily="18" charset="0"/>
              </a:rPr>
              <a:t>Logical data independence refers to the immunity of user applications to changes in the logical structure (i.e., schema) of the database</a:t>
            </a:r>
            <a:r>
              <a:rPr kumimoji="0" lang="en-US" sz="2000" b="0" i="0" u="none" strike="noStrike" cap="none" normalizeH="0" dirty="0" smtClean="0">
                <a:ln>
                  <a:noFill/>
                </a:ln>
                <a:solidFill>
                  <a:schemeClr val="tx1"/>
                </a:solidFill>
                <a:effectLst/>
                <a:ea typeface="Calibri" pitchFamily="34" charset="0"/>
                <a:cs typeface="Times New Roman" pitchFamily="18" charset="0"/>
              </a:rPr>
              <a:t> and </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Physical data independence, deals with hiding the details of the storage structure from user applications.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4124325" algn="l"/>
              </a:tabLst>
            </a:pPr>
            <a:endParaRPr kumimoji="0" lang="en-US" sz="2000"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4124325" algn="l"/>
              </a:tabLst>
            </a:pPr>
            <a:r>
              <a:rPr kumimoji="0" lang="en-US" sz="2000" b="0" i="0" u="none" strike="noStrike" cap="none" normalizeH="0" baseline="0" dirty="0" smtClean="0">
                <a:ln>
                  <a:noFill/>
                </a:ln>
                <a:solidFill>
                  <a:schemeClr val="tx1"/>
                </a:solidFill>
                <a:effectLst/>
                <a:ea typeface="Calibri" pitchFamily="34" charset="0"/>
                <a:cs typeface="Times New Roman" pitchFamily="18" charset="0"/>
              </a:rPr>
              <a:t>When a user application is written, it should not be concerned with the details of physical data organization.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4124325" algn="l"/>
              </a:tabLst>
            </a:pPr>
            <a:endParaRPr kumimoji="0" lang="en-US" sz="2000"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4124325" algn="l"/>
              </a:tabLst>
            </a:pPr>
            <a:r>
              <a:rPr kumimoji="0" lang="en-US" sz="2000" b="0" i="0" u="none" strike="noStrike" cap="none" normalizeH="0" baseline="0" dirty="0" smtClean="0">
                <a:ln>
                  <a:noFill/>
                </a:ln>
                <a:solidFill>
                  <a:schemeClr val="tx1"/>
                </a:solidFill>
                <a:effectLst/>
                <a:ea typeface="Calibri" pitchFamily="34" charset="0"/>
                <a:cs typeface="Times New Roman" pitchFamily="18" charset="0"/>
              </a:rPr>
              <a:t>Therefore, the user application should not need to be modified when data organization changes occur due to performance considerations.</a:t>
            </a:r>
            <a:endParaRPr kumimoji="0" lang="en-US" sz="20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124325" algn="l"/>
              </a:tabLst>
            </a:pPr>
            <a:endParaRPr kumimoji="0" lang="en-US" sz="20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76</TotalTime>
  <Words>755</Words>
  <Application>Microsoft Office PowerPoint</Application>
  <PresentationFormat>On-screen Show (4:3)</PresentationFormat>
  <Paragraphs>80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Oriel</vt:lpstr>
      <vt:lpstr>Promises of DDBSs -Transparent Management of  Distributed and Replicated Data (1.4 -1.4.1) </vt:lpstr>
      <vt:lpstr>Outline:</vt:lpstr>
      <vt:lpstr>PROMISES OF DDBSS </vt:lpstr>
      <vt:lpstr>Slide 4</vt:lpstr>
      <vt:lpstr>Transparent Management of Distributed and Replicated Data</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Promises of DDBSs -Transparent Management of  Distributed and Replicated Data (1.4 -1.4.1) </dc:title>
  <dc:creator>varsha bondugula</dc:creator>
  <cp:lastModifiedBy>varsha bondugula</cp:lastModifiedBy>
  <cp:revision>2</cp:revision>
  <dcterms:created xsi:type="dcterms:W3CDTF">2017-09-12T23:03:26Z</dcterms:created>
  <dcterms:modified xsi:type="dcterms:W3CDTF">2017-09-13T00:20:25Z</dcterms:modified>
</cp:coreProperties>
</file>