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13"/>
  </p:notesMasterIdLst>
  <p:sldIdLst>
    <p:sldId id="960" r:id="rId5"/>
    <p:sldId id="1129" r:id="rId6"/>
    <p:sldId id="964" r:id="rId7"/>
    <p:sldId id="1047" r:id="rId8"/>
    <p:sldId id="1130" r:id="rId9"/>
    <p:sldId id="1269" r:id="rId10"/>
    <p:sldId id="1131" r:id="rId11"/>
    <p:sldId id="1132" r:id="rId12"/>
    <p:sldId id="1133" r:id="rId13"/>
    <p:sldId id="1134" r:id="rId14"/>
    <p:sldId id="1135" r:id="rId15"/>
    <p:sldId id="1136" r:id="rId16"/>
    <p:sldId id="1137" r:id="rId17"/>
    <p:sldId id="1168" r:id="rId18"/>
    <p:sldId id="1169" r:id="rId19"/>
    <p:sldId id="1170" r:id="rId20"/>
    <p:sldId id="1271" r:id="rId21"/>
    <p:sldId id="1270" r:id="rId22"/>
    <p:sldId id="1172" r:id="rId23"/>
    <p:sldId id="1173" r:id="rId24"/>
    <p:sldId id="1174" r:id="rId25"/>
    <p:sldId id="1175" r:id="rId26"/>
    <p:sldId id="1176" r:id="rId27"/>
    <p:sldId id="1177" r:id="rId28"/>
    <p:sldId id="1178" r:id="rId29"/>
    <p:sldId id="1179" r:id="rId30"/>
    <p:sldId id="1180" r:id="rId31"/>
    <p:sldId id="1181" r:id="rId32"/>
    <p:sldId id="1183" r:id="rId33"/>
    <p:sldId id="1184" r:id="rId34"/>
    <p:sldId id="1186" r:id="rId35"/>
    <p:sldId id="1187" r:id="rId36"/>
    <p:sldId id="1188" r:id="rId37"/>
    <p:sldId id="1189" r:id="rId38"/>
    <p:sldId id="1190" r:id="rId39"/>
    <p:sldId id="1191" r:id="rId40"/>
    <p:sldId id="1192" r:id="rId41"/>
    <p:sldId id="1193" r:id="rId42"/>
    <p:sldId id="1194" r:id="rId43"/>
    <p:sldId id="1195" r:id="rId44"/>
    <p:sldId id="1196" r:id="rId45"/>
    <p:sldId id="1197" r:id="rId46"/>
    <p:sldId id="1198" r:id="rId47"/>
    <p:sldId id="1199" r:id="rId48"/>
    <p:sldId id="1200" r:id="rId49"/>
    <p:sldId id="1201" r:id="rId50"/>
    <p:sldId id="1202" r:id="rId51"/>
    <p:sldId id="1203" r:id="rId52"/>
    <p:sldId id="1204" r:id="rId53"/>
    <p:sldId id="1205" r:id="rId54"/>
    <p:sldId id="1208" r:id="rId55"/>
    <p:sldId id="1211" r:id="rId56"/>
    <p:sldId id="1210" r:id="rId57"/>
    <p:sldId id="1212" r:id="rId58"/>
    <p:sldId id="1213" r:id="rId59"/>
    <p:sldId id="1214" r:id="rId60"/>
    <p:sldId id="1215" r:id="rId61"/>
    <p:sldId id="1216" r:id="rId62"/>
    <p:sldId id="1217" r:id="rId63"/>
    <p:sldId id="1218" r:id="rId64"/>
    <p:sldId id="1219" r:id="rId65"/>
    <p:sldId id="1220" r:id="rId66"/>
    <p:sldId id="1221" r:id="rId67"/>
    <p:sldId id="1222" r:id="rId68"/>
    <p:sldId id="1223" r:id="rId69"/>
    <p:sldId id="1232" r:id="rId70"/>
    <p:sldId id="1224" r:id="rId71"/>
    <p:sldId id="1225" r:id="rId72"/>
    <p:sldId id="1226" r:id="rId73"/>
    <p:sldId id="1227" r:id="rId74"/>
    <p:sldId id="1228" r:id="rId75"/>
    <p:sldId id="1229" r:id="rId76"/>
    <p:sldId id="1230" r:id="rId77"/>
    <p:sldId id="1231" r:id="rId78"/>
    <p:sldId id="1233" r:id="rId79"/>
    <p:sldId id="1235" r:id="rId80"/>
    <p:sldId id="1234" r:id="rId81"/>
    <p:sldId id="1236" r:id="rId82"/>
    <p:sldId id="1238" r:id="rId83"/>
    <p:sldId id="1239" r:id="rId84"/>
    <p:sldId id="1240" r:id="rId85"/>
    <p:sldId id="1241" r:id="rId86"/>
    <p:sldId id="1242" r:id="rId87"/>
    <p:sldId id="1243" r:id="rId88"/>
    <p:sldId id="1245" r:id="rId89"/>
    <p:sldId id="1244" r:id="rId90"/>
    <p:sldId id="1246" r:id="rId91"/>
    <p:sldId id="1247" r:id="rId92"/>
    <p:sldId id="1248" r:id="rId93"/>
    <p:sldId id="1249" r:id="rId94"/>
    <p:sldId id="1250" r:id="rId95"/>
    <p:sldId id="1251" r:id="rId96"/>
    <p:sldId id="1253" r:id="rId97"/>
    <p:sldId id="1255" r:id="rId98"/>
    <p:sldId id="1267" r:id="rId99"/>
    <p:sldId id="1256" r:id="rId100"/>
    <p:sldId id="1257" r:id="rId101"/>
    <p:sldId id="1261" r:id="rId102"/>
    <p:sldId id="1262" r:id="rId103"/>
    <p:sldId id="1263" r:id="rId104"/>
    <p:sldId id="1264" r:id="rId105"/>
    <p:sldId id="1265" r:id="rId106"/>
    <p:sldId id="1266" r:id="rId107"/>
    <p:sldId id="1268" r:id="rId108"/>
    <p:sldId id="1258" r:id="rId109"/>
    <p:sldId id="1260" r:id="rId110"/>
    <p:sldId id="1038" r:id="rId111"/>
    <p:sldId id="1185" r:id="rId1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CE0FA"/>
    <a:srgbClr val="0000A8"/>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49" autoAdjust="0"/>
    <p:restoredTop sz="78653" autoAdjust="0"/>
  </p:normalViewPr>
  <p:slideViewPr>
    <p:cSldViewPr snapToGrid="0" snapToObjects="1">
      <p:cViewPr varScale="1">
        <p:scale>
          <a:sx n="63" d="100"/>
          <a:sy n="63" d="100"/>
        </p:scale>
        <p:origin x="1354" y="62"/>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tableStyles" Target="tableStyles.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slide" Target="slides/slide98.xml"/><Relationship Id="rId110" Type="http://schemas.openxmlformats.org/officeDocument/2006/relationships/slide" Target="slides/slide106.xml"/><Relationship Id="rId115"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notesMaster" Target="notesMasters/notesMaster1.xml"/><Relationship Id="rId118" Type="http://schemas.microsoft.com/office/2016/11/relationships/changesInfo" Target="changesInfos/changesInfo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theme" Target="theme/theme1.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presProps" Target="pres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T. Andrew" userId="eff186eb-56df-45f2-9ca9-ccec608ed918" providerId="ADAL" clId="{B094E1A0-3F43-4EAA-A0B5-46825BDA02D7}"/>
    <pc:docChg chg="custSel addSld modSld">
      <pc:chgData name="Yang, T. Andrew" userId="eff186eb-56df-45f2-9ca9-ccec608ed918" providerId="ADAL" clId="{B094E1A0-3F43-4EAA-A0B5-46825BDA02D7}" dt="2024-11-12T17:23:55.540" v="305" actId="113"/>
      <pc:docMkLst>
        <pc:docMk/>
      </pc:docMkLst>
      <pc:sldChg chg="modSp modNotesTx">
        <pc:chgData name="Yang, T. Andrew" userId="eff186eb-56df-45f2-9ca9-ccec608ed918" providerId="ADAL" clId="{B094E1A0-3F43-4EAA-A0B5-46825BDA02D7}" dt="2024-11-12T17:06:29.306" v="138" actId="20577"/>
        <pc:sldMkLst>
          <pc:docMk/>
          <pc:sldMk cId="3022046506" sldId="1131"/>
        </pc:sldMkLst>
        <pc:spChg chg="mod">
          <ac:chgData name="Yang, T. Andrew" userId="eff186eb-56df-45f2-9ca9-ccec608ed918" providerId="ADAL" clId="{B094E1A0-3F43-4EAA-A0B5-46825BDA02D7}" dt="2024-11-12T17:06:29.306" v="138" actId="20577"/>
          <ac:spMkLst>
            <pc:docMk/>
            <pc:sldMk cId="3022046506" sldId="1131"/>
            <ac:spMk id="6" creationId="{8AECB38E-687E-C946-9EB7-A4D36B2DC890}"/>
          </ac:spMkLst>
        </pc:spChg>
      </pc:sldChg>
      <pc:sldChg chg="modNotesTx">
        <pc:chgData name="Yang, T. Andrew" userId="eff186eb-56df-45f2-9ca9-ccec608ed918" providerId="ADAL" clId="{B094E1A0-3F43-4EAA-A0B5-46825BDA02D7}" dt="2024-11-12T17:17:59.206" v="296" actId="20577"/>
        <pc:sldMkLst>
          <pc:docMk/>
          <pc:sldMk cId="1909427011" sldId="1132"/>
        </pc:sldMkLst>
      </pc:sldChg>
      <pc:sldChg chg="modNotesTx">
        <pc:chgData name="Yang, T. Andrew" userId="eff186eb-56df-45f2-9ca9-ccec608ed918" providerId="ADAL" clId="{B094E1A0-3F43-4EAA-A0B5-46825BDA02D7}" dt="2024-11-12T17:23:55.540" v="305" actId="113"/>
        <pc:sldMkLst>
          <pc:docMk/>
          <pc:sldMk cId="2843429904" sldId="1136"/>
        </pc:sldMkLst>
      </pc:sldChg>
      <pc:sldChg chg="addSp delSp modSp add modNotesTx">
        <pc:chgData name="Yang, T. Andrew" userId="eff186eb-56df-45f2-9ca9-ccec608ed918" providerId="ADAL" clId="{B094E1A0-3F43-4EAA-A0B5-46825BDA02D7}" dt="2024-11-12T16:57:57.961" v="32" actId="14100"/>
        <pc:sldMkLst>
          <pc:docMk/>
          <pc:sldMk cId="3523234429" sldId="1269"/>
        </pc:sldMkLst>
        <pc:spChg chg="del">
          <ac:chgData name="Yang, T. Andrew" userId="eff186eb-56df-45f2-9ca9-ccec608ed918" providerId="ADAL" clId="{B094E1A0-3F43-4EAA-A0B5-46825BDA02D7}" dt="2024-11-12T16:56:35.482" v="1" actId="478"/>
          <ac:spMkLst>
            <pc:docMk/>
            <pc:sldMk cId="3523234429" sldId="1269"/>
            <ac:spMk id="2" creationId="{0F4EECF8-EF11-4D78-992B-E9E564CBC6C8}"/>
          </ac:spMkLst>
        </pc:spChg>
        <pc:spChg chg="del">
          <ac:chgData name="Yang, T. Andrew" userId="eff186eb-56df-45f2-9ca9-ccec608ed918" providerId="ADAL" clId="{B094E1A0-3F43-4EAA-A0B5-46825BDA02D7}" dt="2024-11-12T16:56:44.130" v="3" actId="478"/>
          <ac:spMkLst>
            <pc:docMk/>
            <pc:sldMk cId="3523234429" sldId="1269"/>
            <ac:spMk id="3" creationId="{3F7C7072-6926-4B36-B7FB-1CF676E89305}"/>
          </ac:spMkLst>
        </pc:spChg>
        <pc:spChg chg="del">
          <ac:chgData name="Yang, T. Andrew" userId="eff186eb-56df-45f2-9ca9-ccec608ed918" providerId="ADAL" clId="{B094E1A0-3F43-4EAA-A0B5-46825BDA02D7}" dt="2024-11-12T16:56:36.892" v="2" actId="478"/>
          <ac:spMkLst>
            <pc:docMk/>
            <pc:sldMk cId="3523234429" sldId="1269"/>
            <ac:spMk id="4" creationId="{C71149AF-6BE5-4975-A46E-8F175892C919}"/>
          </ac:spMkLst>
        </pc:spChg>
        <pc:picChg chg="add mod">
          <ac:chgData name="Yang, T. Andrew" userId="eff186eb-56df-45f2-9ca9-ccec608ed918" providerId="ADAL" clId="{B094E1A0-3F43-4EAA-A0B5-46825BDA02D7}" dt="2024-11-12T16:57:57.961" v="32" actId="14100"/>
          <ac:picMkLst>
            <pc:docMk/>
            <pc:sldMk cId="3523234429" sldId="1269"/>
            <ac:picMk id="6" creationId="{9FACF766-92B5-4B24-894F-2AF8999B9FD0}"/>
          </ac:picMkLst>
        </pc:pic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37.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11/13/2024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en.wikipedia.org/wiki/Communication_protocol" TargetMode="External"/><Relationship Id="rId7" Type="http://schemas.openxmlformats.org/officeDocument/2006/relationships/hyperlink" Target="https://en.wikipedia.org/wiki/IPv4_address" TargetMode="External"/><Relationship Id="rId2" Type="http://schemas.openxmlformats.org/officeDocument/2006/relationships/slide" Target="../slides/slide3.xml"/><Relationship Id="rId1" Type="http://schemas.openxmlformats.org/officeDocument/2006/relationships/notesMaster" Target="../notesMasters/notesMaster1.xml"/><Relationship Id="rId6" Type="http://schemas.openxmlformats.org/officeDocument/2006/relationships/hyperlink" Target="https://en.wikipedia.org/wiki/Internet_layer" TargetMode="External"/><Relationship Id="rId5" Type="http://schemas.openxmlformats.org/officeDocument/2006/relationships/hyperlink" Target="https://en.wikipedia.org/wiki/MAC_address" TargetMode="External"/><Relationship Id="rId4" Type="http://schemas.openxmlformats.org/officeDocument/2006/relationships/hyperlink" Target="https://en.wikipedia.org/wiki/Link_layer"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Updated datacenter slides, day-in-the-life</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51486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Error-Detection and -Correction bits (</a:t>
            </a:r>
            <a:r>
              <a:rPr lang="en-US" b="1" dirty="0"/>
              <a:t>EDC</a:t>
            </a:r>
            <a:r>
              <a:rPr lang="en-US" dirty="0"/>
              <a: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6557223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“Bytes of data are treated as 16-bit integers and summed. The 1s complement of this sum then forms the Internet checksum that is carried in the segment header. </a:t>
            </a:r>
          </a:p>
          <a:p>
            <a:pPr marL="171450" indent="-171450">
              <a:buFont typeface="Arial" panose="020B0604020202020204" pitchFamily="34" charset="0"/>
              <a:buChar char="•"/>
            </a:pPr>
            <a:r>
              <a:rPr lang="en-US" dirty="0" smtClean="0"/>
              <a:t>As discussed in Section 3.3, the receiver checks the checksum by taking the 1s complement of the sum of the received data (including the checksum) and checking whether the result is all 0 bits. If any of the bits are 1, an error is indicated.</a:t>
            </a:r>
          </a:p>
          <a:p>
            <a:pPr marL="0" indent="0">
              <a:buFont typeface="Arial" panose="020B0604020202020204" pitchFamily="34" charset="0"/>
              <a:buNone/>
            </a:pPr>
            <a:endParaRPr lang="en-US" baseline="0" dirty="0" smtClean="0"/>
          </a:p>
          <a:p>
            <a:pPr marL="171450" indent="-171450">
              <a:buFont typeface="Arial" panose="020B0604020202020204" pitchFamily="34" charset="0"/>
              <a:buChar char="•"/>
            </a:pPr>
            <a:r>
              <a:rPr lang="en-US" baseline="0" dirty="0" smtClean="0"/>
              <a:t>Why is </a:t>
            </a:r>
            <a:r>
              <a:rPr lang="en-US" baseline="0" dirty="0" err="1" smtClean="0"/>
              <a:t>checksumming</a:t>
            </a:r>
            <a:r>
              <a:rPr lang="en-US" baseline="0" dirty="0" smtClean="0"/>
              <a:t> used at the transport layer and cyclic redundancy check used at the link layer? </a:t>
            </a:r>
          </a:p>
          <a:p>
            <a:pPr marL="0" indent="0">
              <a:buFont typeface="Arial" panose="020B0604020202020204" pitchFamily="34" charset="0"/>
              <a:buNone/>
            </a:pPr>
            <a:r>
              <a:rPr lang="en-US" baseline="0" dirty="0" err="1" smtClean="0"/>
              <a:t>Ans</a:t>
            </a:r>
            <a:r>
              <a:rPr lang="en-US" baseline="0" dirty="0" smtClean="0"/>
              <a:t>: Recall that the transport layer is typically implemented in software in a host as part of the host’s operating system. Because transport-layer error detection is implemented in software, it is important to have a simple and fast error-detection scheme such as </a:t>
            </a:r>
            <a:r>
              <a:rPr lang="en-US" baseline="0" dirty="0" err="1" smtClean="0"/>
              <a:t>checksumming</a:t>
            </a:r>
            <a:r>
              <a:rPr lang="en-US" baseline="0" dirty="0" smtClean="0"/>
              <a:t>. On the other hand, error detection at the link layer is implemented in dedicated hardware in adapters, which can rapidly perform the more complex CRC operations.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92090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1" dirty="0" smtClean="0"/>
              <a:t>CRC codes</a:t>
            </a:r>
            <a:r>
              <a:rPr lang="en-US" dirty="0" smtClean="0"/>
              <a:t> are also known as </a:t>
            </a:r>
            <a:r>
              <a:rPr lang="en-US" b="1" dirty="0" smtClean="0"/>
              <a:t>polynomial codes</a:t>
            </a:r>
            <a:r>
              <a:rPr lang="en-US" dirty="0" smtClean="0"/>
              <a:t>, since it is possible to view the bit string to be sent as a polynomial whose coefficients are the 0 and 1 values in the bit string, with operations on the bit string interpreted as polynomial arithmetic.</a:t>
            </a:r>
          </a:p>
          <a:p>
            <a:pPr marL="171450" indent="-171450">
              <a:buFont typeface="Arial" panose="020B0604020202020204" pitchFamily="34" charset="0"/>
              <a:buChar char="•"/>
            </a:pPr>
            <a:r>
              <a:rPr lang="en-US" sz="1200" b="0" i="0" kern="1200" dirty="0" smtClean="0">
                <a:solidFill>
                  <a:schemeClr val="tx1"/>
                </a:solidFill>
                <a:effectLst/>
                <a:latin typeface="+mn-lt"/>
                <a:ea typeface="+mn-ea"/>
                <a:cs typeface="+mn-cs"/>
              </a:rPr>
              <a:t>A </a:t>
            </a:r>
            <a:r>
              <a:rPr lang="en-US" sz="1200" b="1" i="0" kern="1200" dirty="0" smtClean="0">
                <a:solidFill>
                  <a:schemeClr val="tx1"/>
                </a:solidFill>
                <a:effectLst/>
                <a:latin typeface="+mn-lt"/>
                <a:ea typeface="+mn-ea"/>
                <a:cs typeface="+mn-cs"/>
              </a:rPr>
              <a:t>burst error</a:t>
            </a:r>
            <a:r>
              <a:rPr lang="en-US" sz="1200" b="0" i="0" kern="1200" dirty="0" smtClean="0">
                <a:solidFill>
                  <a:schemeClr val="tx1"/>
                </a:solidFill>
                <a:effectLst/>
                <a:latin typeface="+mn-lt"/>
                <a:ea typeface="+mn-ea"/>
                <a:cs typeface="+mn-cs"/>
              </a:rPr>
              <a:t> is </a:t>
            </a:r>
            <a:r>
              <a:rPr lang="en-US" dirty="0" smtClean="0"/>
              <a:t>a sequence of bits or symbols in a data stream where two or more bits have changed from 1 to 0 or vice versa</a:t>
            </a:r>
            <a:r>
              <a:rPr lang="en-US" sz="1200" b="0" i="0" kern="1200" dirty="0" smtClean="0">
                <a:solidFill>
                  <a:schemeClr val="tx1"/>
                </a:solidFill>
                <a:effectLst/>
                <a:latin typeface="+mn-lt"/>
                <a:ea typeface="+mn-ea"/>
                <a:cs typeface="+mn-cs"/>
              </a:rPr>
              <a:t>.</a:t>
            </a:r>
            <a:endParaRPr lang="en-US" dirty="0" smtClean="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45901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D</a:t>
            </a:r>
            <a:r>
              <a:rPr lang="en-US" sz="1200" i="1" baseline="26000" dirty="0" smtClean="0"/>
              <a:t>.</a:t>
            </a:r>
            <a:r>
              <a:rPr lang="en-US" sz="1200" i="1" dirty="0" smtClean="0"/>
              <a:t>2</a:t>
            </a:r>
            <a:r>
              <a:rPr lang="en-US" sz="1200" i="1" baseline="30000" dirty="0" smtClean="0"/>
              <a:t>r</a:t>
            </a:r>
            <a:r>
              <a:rPr lang="en-US" sz="1200" i="1" dirty="0" smtClean="0"/>
              <a:t>  XOR  R = </a:t>
            </a:r>
            <a:r>
              <a:rPr lang="en-US" sz="1200" i="1" dirty="0" err="1" smtClean="0"/>
              <a:t>nG</a:t>
            </a:r>
            <a:r>
              <a:rPr lang="en-US" sz="1200" i="1" dirty="0" smtClean="0"/>
              <a:t>   ::  That is, we want to choose R such that G divides into D</a:t>
            </a:r>
            <a:r>
              <a:rPr lang="en-US" sz="1200" i="1" baseline="26000" dirty="0" smtClean="0"/>
              <a:t>.</a:t>
            </a:r>
            <a:r>
              <a:rPr lang="en-US" sz="1200" i="1" dirty="0" smtClean="0"/>
              <a:t>2</a:t>
            </a:r>
            <a:r>
              <a:rPr lang="en-US" sz="1200" i="1" baseline="30000" dirty="0" smtClean="0"/>
              <a:t>r</a:t>
            </a:r>
            <a:r>
              <a:rPr lang="en-US" sz="1200" i="1" dirty="0" smtClean="0"/>
              <a:t>  XOR  R without remainder.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If we </a:t>
            </a:r>
            <a:r>
              <a:rPr lang="en-US" sz="1200" b="1" i="1" dirty="0" smtClean="0"/>
              <a:t>XOR</a:t>
            </a:r>
            <a:r>
              <a:rPr lang="en-US" sz="1200" i="1" dirty="0" smtClean="0"/>
              <a:t> (that is, </a:t>
            </a:r>
            <a:r>
              <a:rPr lang="en-US" sz="1200" b="1" i="1" dirty="0" smtClean="0"/>
              <a:t>add modulo-2, without carry</a:t>
            </a:r>
            <a:r>
              <a:rPr lang="en-US" sz="1200" i="1" dirty="0" smtClean="0"/>
              <a:t>) R to both sides of the above equation, we get </a:t>
            </a:r>
            <a:r>
              <a:rPr lang="en-US" sz="1200" b="1" i="0" dirty="0" smtClean="0"/>
              <a:t>D</a:t>
            </a:r>
            <a:r>
              <a:rPr lang="en-US" sz="1200" b="1" i="0" baseline="26000" dirty="0" smtClean="0"/>
              <a:t>.</a:t>
            </a:r>
            <a:r>
              <a:rPr lang="en-US" sz="1200" b="1" i="0" dirty="0" smtClean="0"/>
              <a:t>2</a:t>
            </a:r>
            <a:r>
              <a:rPr lang="en-US" sz="1200" b="1" i="0" baseline="30000" dirty="0" smtClean="0"/>
              <a:t>r</a:t>
            </a:r>
            <a:r>
              <a:rPr lang="en-US" sz="1200" b="1" i="0" dirty="0" smtClean="0"/>
              <a:t> = </a:t>
            </a:r>
            <a:r>
              <a:rPr lang="en-US" sz="1200" b="1" i="0" dirty="0" err="1" smtClean="0"/>
              <a:t>nG</a:t>
            </a:r>
            <a:r>
              <a:rPr lang="en-US" sz="1200" b="1" i="0" dirty="0" smtClean="0"/>
              <a:t>  XOR  R</a:t>
            </a:r>
            <a:r>
              <a:rPr lang="en-US" sz="1200" b="0" i="0" dirty="0" smtClean="0"/>
              <a:t>,</a:t>
            </a:r>
            <a:r>
              <a:rPr lang="en-US" sz="1200" b="0" i="0" baseline="0" dirty="0" smtClean="0"/>
              <a:t> meaning</a:t>
            </a:r>
            <a:r>
              <a:rPr lang="en-US" sz="1200" i="1" dirty="0" smtClean="0"/>
              <a:t>  that if we divide </a:t>
            </a:r>
            <a:r>
              <a:rPr lang="en-US" sz="1200" b="1" i="0" dirty="0" smtClean="0"/>
              <a:t>D</a:t>
            </a:r>
            <a:r>
              <a:rPr lang="en-US" sz="1200" b="1" i="0" baseline="26000" dirty="0" smtClean="0"/>
              <a:t>.</a:t>
            </a:r>
            <a:r>
              <a:rPr lang="en-US" sz="1200" b="1" i="0" dirty="0" smtClean="0"/>
              <a:t>2</a:t>
            </a:r>
            <a:r>
              <a:rPr lang="en-US" sz="1200" b="1" i="0" baseline="30000" dirty="0" smtClean="0"/>
              <a:t>r </a:t>
            </a:r>
            <a:r>
              <a:rPr lang="en-US" sz="1200" b="0" i="0" baseline="0" dirty="0" smtClean="0"/>
              <a:t>by G</a:t>
            </a:r>
            <a:r>
              <a:rPr lang="en-US" sz="1200" i="1" dirty="0" smtClean="0"/>
              <a:t>, the value of the remainder is precisely 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u="sng" dirty="0" smtClean="0"/>
              <a:t>NOTE: </a:t>
            </a:r>
            <a:r>
              <a:rPr lang="en-US" sz="1200" b="0" i="0" u="sng" kern="1200" dirty="0" smtClean="0">
                <a:solidFill>
                  <a:schemeClr val="tx1"/>
                </a:solidFill>
                <a:effectLst/>
                <a:latin typeface="+mn-lt"/>
                <a:ea typeface="+mn-ea"/>
                <a:cs typeface="+mn-cs"/>
              </a:rPr>
              <a:t>Calculating the CRC bits, all CRC calculations are done in modulo-2 arithmetic without carries in addition or borrows in subtraction.</a:t>
            </a:r>
            <a:endParaRPr lang="en-US" sz="1200" i="1" u="sng" dirty="0" smtClean="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To verify the result, use the calculator at http://www.ee.unb.ca/cgi-bin/tervo/calc.pl?num=10011111000&amp;den=1001&amp;f=d&amp;e=1&amp;m=1.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Another modulo 2 calculator (plus Python codes): https://asecuritysite.com/comms/mod_div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66804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D</a:t>
            </a:r>
            <a:r>
              <a:rPr lang="en-US" sz="1200" i="1" baseline="26000" dirty="0" smtClean="0"/>
              <a:t>.</a:t>
            </a:r>
            <a:r>
              <a:rPr lang="en-US" sz="1200" i="1" dirty="0" smtClean="0"/>
              <a:t>2</a:t>
            </a:r>
            <a:r>
              <a:rPr lang="en-US" sz="1200" i="1" baseline="30000" dirty="0" smtClean="0"/>
              <a:t>r</a:t>
            </a:r>
            <a:r>
              <a:rPr lang="en-US" sz="1200" i="1" dirty="0" smtClean="0"/>
              <a:t>  XOR  R = </a:t>
            </a:r>
            <a:r>
              <a:rPr lang="en-US" sz="1200" i="1" dirty="0" err="1" smtClean="0"/>
              <a:t>nG</a:t>
            </a:r>
            <a:r>
              <a:rPr lang="en-US" sz="1200" i="1" dirty="0" smtClean="0"/>
              <a:t>   ::  That is, we want to choose R such that G divides into D</a:t>
            </a:r>
            <a:r>
              <a:rPr lang="en-US" sz="1200" i="1" baseline="26000" dirty="0" smtClean="0"/>
              <a:t>.</a:t>
            </a:r>
            <a:r>
              <a:rPr lang="en-US" sz="1200" i="1" dirty="0" smtClean="0"/>
              <a:t>2</a:t>
            </a:r>
            <a:r>
              <a:rPr lang="en-US" sz="1200" i="1" baseline="30000" dirty="0" smtClean="0"/>
              <a:t>r</a:t>
            </a:r>
            <a:r>
              <a:rPr lang="en-US" sz="1200" i="1" dirty="0" smtClean="0"/>
              <a:t>  XOR  R without remainder.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If we </a:t>
            </a:r>
            <a:r>
              <a:rPr lang="en-US" sz="1200" b="1" i="1" dirty="0" smtClean="0"/>
              <a:t>XOR</a:t>
            </a:r>
            <a:r>
              <a:rPr lang="en-US" sz="1200" i="1" dirty="0" smtClean="0"/>
              <a:t> (that is, </a:t>
            </a:r>
            <a:r>
              <a:rPr lang="en-US" sz="1200" b="1" i="1" dirty="0" smtClean="0"/>
              <a:t>add modulo-2, without carry</a:t>
            </a:r>
            <a:r>
              <a:rPr lang="en-US" sz="1200" i="1" dirty="0" smtClean="0"/>
              <a:t>) R to both sides of the above equation, we get </a:t>
            </a:r>
            <a:r>
              <a:rPr lang="en-US" sz="1200" b="1" i="0" dirty="0" smtClean="0"/>
              <a:t>D</a:t>
            </a:r>
            <a:r>
              <a:rPr lang="en-US" sz="1200" b="1" i="0" baseline="26000" dirty="0" smtClean="0"/>
              <a:t>.</a:t>
            </a:r>
            <a:r>
              <a:rPr lang="en-US" sz="1200" b="1" i="0" dirty="0" smtClean="0"/>
              <a:t>2</a:t>
            </a:r>
            <a:r>
              <a:rPr lang="en-US" sz="1200" b="1" i="0" baseline="30000" dirty="0" smtClean="0"/>
              <a:t>r</a:t>
            </a:r>
            <a:r>
              <a:rPr lang="en-US" sz="1200" b="1" i="0" dirty="0" smtClean="0"/>
              <a:t> = </a:t>
            </a:r>
            <a:r>
              <a:rPr lang="en-US" sz="1200" b="1" i="0" dirty="0" err="1" smtClean="0"/>
              <a:t>nG</a:t>
            </a:r>
            <a:r>
              <a:rPr lang="en-US" sz="1200" b="1" i="0" dirty="0" smtClean="0"/>
              <a:t>  XOR  R</a:t>
            </a:r>
            <a:r>
              <a:rPr lang="en-US" sz="1200" b="0" i="0" dirty="0" smtClean="0"/>
              <a:t>,</a:t>
            </a:r>
            <a:r>
              <a:rPr lang="en-US" sz="1200" b="0" i="0" baseline="0" dirty="0" smtClean="0"/>
              <a:t> meaning</a:t>
            </a:r>
            <a:r>
              <a:rPr lang="en-US" sz="1200" i="1" dirty="0" smtClean="0"/>
              <a:t>  that if we divide </a:t>
            </a:r>
            <a:r>
              <a:rPr lang="en-US" sz="1200" b="1" i="0" dirty="0" smtClean="0"/>
              <a:t>D</a:t>
            </a:r>
            <a:r>
              <a:rPr lang="en-US" sz="1200" b="1" i="0" baseline="26000" dirty="0" smtClean="0"/>
              <a:t>.</a:t>
            </a:r>
            <a:r>
              <a:rPr lang="en-US" sz="1200" b="1" i="0" dirty="0" smtClean="0"/>
              <a:t>2</a:t>
            </a:r>
            <a:r>
              <a:rPr lang="en-US" sz="1200" b="1" i="0" baseline="30000" dirty="0" smtClean="0"/>
              <a:t>r </a:t>
            </a:r>
            <a:r>
              <a:rPr lang="en-US" sz="1200" b="0" i="0" baseline="0" dirty="0" smtClean="0"/>
              <a:t>by G</a:t>
            </a:r>
            <a:r>
              <a:rPr lang="en-US" sz="1200" i="1" dirty="0" smtClean="0"/>
              <a:t>, the value of the remainder is precisely 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u="sng" dirty="0" smtClean="0"/>
              <a:t>NOTE: </a:t>
            </a:r>
            <a:r>
              <a:rPr lang="en-US" sz="1200" b="0" i="0" u="sng" kern="1200" dirty="0" smtClean="0">
                <a:solidFill>
                  <a:schemeClr val="tx1"/>
                </a:solidFill>
                <a:effectLst/>
                <a:latin typeface="+mn-lt"/>
                <a:ea typeface="+mn-ea"/>
                <a:cs typeface="+mn-cs"/>
              </a:rPr>
              <a:t>Calculating the CRC bits, all CRC calculations are done in modulo-2 arithmetic without carries in addition or borrows in subtraction.</a:t>
            </a:r>
            <a:endParaRPr lang="en-US" sz="1200" i="1" u="sng" dirty="0" smtClean="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To verify the result, use the calculator at http://www.ee.unb.ca/cgi-bin/tervo/calc.pl?num=10011111000&amp;den=1001&amp;f=d&amp;e=1&amp;m=1.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Another modulo 2 calculator (plus Python codes): https://asecuritysite.com/comms/mod_div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9237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smtClean="0"/>
              <a:t>To verify the result, use the calculator at http://www.ee.unb.ca/cgi-bin/tervo/calc.pl?num=10011111000&amp;den=1001&amp;f=d&amp;e=1&amp;m=1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smtClean="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416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smtClean="0">
                <a:solidFill>
                  <a:schemeClr val="tx1"/>
                </a:solidFill>
                <a:effectLst/>
                <a:latin typeface="+mn-lt"/>
                <a:ea typeface="+mn-ea"/>
                <a:cs typeface="+mn-cs"/>
              </a:rPr>
              <a:t>Hybrid fiber-coaxial (</a:t>
            </a:r>
            <a:r>
              <a:rPr lang="en-US" sz="1200" b="1" i="0" kern="1200" dirty="0" smtClean="0">
                <a:solidFill>
                  <a:schemeClr val="tx1"/>
                </a:solidFill>
                <a:effectLst/>
                <a:latin typeface="+mn-lt"/>
                <a:ea typeface="+mn-ea"/>
                <a:cs typeface="+mn-cs"/>
              </a:rPr>
              <a:t>HFC</a:t>
            </a:r>
            <a:r>
              <a:rPr lang="en-US" sz="1200" b="0" i="0" kern="1200" dirty="0" smtClean="0">
                <a:solidFill>
                  <a:schemeClr val="tx1"/>
                </a:solidFill>
                <a:effectLst/>
                <a:latin typeface="+mn-lt"/>
                <a:ea typeface="+mn-ea"/>
                <a:cs typeface="+mn-cs"/>
              </a:rPr>
              <a:t>) is a broadband telecommunications network that combines optical fiber and coaxial cable.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51929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Typically, when there is a </a:t>
            </a:r>
            <a:r>
              <a:rPr lang="en-US" b="1" dirty="0" smtClean="0"/>
              <a:t>collision</a:t>
            </a:r>
            <a:r>
              <a:rPr lang="en-US" dirty="0" smtClean="0"/>
              <a:t>, none of the receiving nodes can make any sense of any of the frames that were transmitted; in a sense, the signals of the colliding frames become inextricably tangled together. Thus, all the frames involved in the collision are lost, and the broadcast channel is wasted during the collision interval.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7831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31169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4804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8857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4483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smtClean="0">
                <a:solidFill>
                  <a:schemeClr val="tx1"/>
                </a:solidFill>
                <a:effectLst/>
                <a:latin typeface="+mn-lt"/>
                <a:ea typeface="+mn-ea"/>
                <a:cs typeface="+mn-cs"/>
              </a:rPr>
              <a:t>ALOHA, an acronym for Advocates of Linux Open-source Hawaii Association, is a multiple access protocol that allows data to be transmitted over a public network channel. It operates within the Medium Access Control (MAC) sublayer of the Open Systems Interconnection (OSI) model.</a:t>
            </a:r>
          </a:p>
          <a:p>
            <a:pPr marL="171450" indent="-171450">
              <a:buFont typeface="Arial" panose="020B0604020202020204" pitchFamily="34" charset="0"/>
              <a:buChar char="•"/>
            </a:pPr>
            <a:r>
              <a:rPr lang="en-US" sz="1200" b="0" i="0" kern="1200" dirty="0" smtClean="0">
                <a:solidFill>
                  <a:schemeClr val="tx1"/>
                </a:solidFill>
                <a:effectLst/>
                <a:latin typeface="+mn-lt"/>
                <a:ea typeface="+mn-ea"/>
                <a:cs typeface="+mn-cs"/>
              </a:rPr>
              <a:t>Carrier Sense Multiple Access (CSMA) is a network protocol that manages data transmission and prevents collisions on shared communication channels. CSMA works by having nodes check for other traffic before transmitting on a shared medium, such as an electrical bus or electromagnetic spectrum band. If a node senses another transmission, it waits for that transmission to end before transmitting its own.</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47265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33786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The </a:t>
            </a:r>
            <a:r>
              <a:rPr lang="en-US" b="1" dirty="0" smtClean="0"/>
              <a:t>efficiency</a:t>
            </a:r>
            <a:r>
              <a:rPr lang="en-US" dirty="0" smtClean="0"/>
              <a:t> of a slotted multiple access protocol is defined to be the long-run fraction of successful slots in the case when there are a large number of active nodes, each always having a large number of frames to send. Note that if no form of access control were used, and each node were to immediately retransmit after each collision, the efficiency would be zero.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09530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19680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31501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The </a:t>
            </a:r>
            <a:r>
              <a:rPr lang="en-US" sz="1200" b="1" i="0" kern="1200" dirty="0">
                <a:solidFill>
                  <a:schemeClr val="tx1"/>
                </a:solidFill>
                <a:effectLst/>
                <a:latin typeface="+mn-lt"/>
                <a:ea typeface="+mn-ea"/>
                <a:cs typeface="+mn-cs"/>
              </a:rPr>
              <a:t>Address Resolution Protocol</a:t>
            </a:r>
            <a:r>
              <a:rPr lang="en-US" sz="1200" b="0" i="0" kern="1200" dirty="0">
                <a:solidFill>
                  <a:schemeClr val="tx1"/>
                </a:solidFill>
                <a:effectLst/>
                <a:latin typeface="+mn-lt"/>
                <a:ea typeface="+mn-ea"/>
                <a:cs typeface="+mn-cs"/>
              </a:rPr>
              <a:t> (</a:t>
            </a:r>
            <a:r>
              <a:rPr lang="en-US" sz="1200" b="1" i="0" kern="1200" dirty="0">
                <a:solidFill>
                  <a:schemeClr val="tx1"/>
                </a:solidFill>
                <a:effectLst/>
                <a:latin typeface="+mn-lt"/>
                <a:ea typeface="+mn-ea"/>
                <a:cs typeface="+mn-cs"/>
              </a:rPr>
              <a:t>ARP</a:t>
            </a:r>
            <a:r>
              <a:rPr lang="en-US" sz="1200" b="0" i="0" kern="1200" dirty="0">
                <a:solidFill>
                  <a:schemeClr val="tx1"/>
                </a:solidFill>
                <a:effectLst/>
                <a:latin typeface="+mn-lt"/>
                <a:ea typeface="+mn-ea"/>
                <a:cs typeface="+mn-cs"/>
              </a:rPr>
              <a:t>) is a </a:t>
            </a:r>
            <a:r>
              <a:rPr lang="en-US" sz="1200" b="0" i="0" u="none" strike="noStrike" kern="1200" dirty="0">
                <a:solidFill>
                  <a:schemeClr val="tx1"/>
                </a:solidFill>
                <a:effectLst/>
                <a:latin typeface="+mn-lt"/>
                <a:ea typeface="+mn-ea"/>
                <a:cs typeface="+mn-cs"/>
                <a:hlinkClick r:id="rId3" tooltip="Communication protocol"/>
              </a:rPr>
              <a:t>communication protocol</a:t>
            </a:r>
            <a:r>
              <a:rPr lang="en-US" sz="1200" b="0" i="0" kern="1200" dirty="0">
                <a:solidFill>
                  <a:schemeClr val="tx1"/>
                </a:solidFill>
                <a:effectLst/>
                <a:latin typeface="+mn-lt"/>
                <a:ea typeface="+mn-ea"/>
                <a:cs typeface="+mn-cs"/>
              </a:rPr>
              <a:t> used for discovering the </a:t>
            </a:r>
            <a:r>
              <a:rPr lang="en-US" sz="1200" b="0" i="0" u="none" strike="noStrike" kern="1200" dirty="0">
                <a:solidFill>
                  <a:schemeClr val="tx1"/>
                </a:solidFill>
                <a:effectLst/>
                <a:latin typeface="+mn-lt"/>
                <a:ea typeface="+mn-ea"/>
                <a:cs typeface="+mn-cs"/>
                <a:hlinkClick r:id="rId4" tooltip="Link layer"/>
              </a:rPr>
              <a:t>link layer</a:t>
            </a:r>
            <a:r>
              <a:rPr lang="en-US" sz="1200" b="0" i="0" kern="1200" dirty="0">
                <a:solidFill>
                  <a:schemeClr val="tx1"/>
                </a:solidFill>
                <a:effectLst/>
                <a:latin typeface="+mn-lt"/>
                <a:ea typeface="+mn-ea"/>
                <a:cs typeface="+mn-cs"/>
              </a:rPr>
              <a:t> address, such as a </a:t>
            </a:r>
            <a:r>
              <a:rPr lang="en-US" sz="1200" b="0" i="0" u="none" strike="noStrike" kern="1200" dirty="0">
                <a:solidFill>
                  <a:schemeClr val="tx1"/>
                </a:solidFill>
                <a:effectLst/>
                <a:latin typeface="+mn-lt"/>
                <a:ea typeface="+mn-ea"/>
                <a:cs typeface="+mn-cs"/>
                <a:hlinkClick r:id="rId5" tooltip="MAC address"/>
              </a:rPr>
              <a:t>MAC address</a:t>
            </a:r>
            <a:r>
              <a:rPr lang="en-US" sz="1200" b="0" i="0" kern="1200" dirty="0">
                <a:solidFill>
                  <a:schemeClr val="tx1"/>
                </a:solidFill>
                <a:effectLst/>
                <a:latin typeface="+mn-lt"/>
                <a:ea typeface="+mn-ea"/>
                <a:cs typeface="+mn-cs"/>
              </a:rPr>
              <a:t>, associated with a given </a:t>
            </a:r>
            <a:r>
              <a:rPr lang="en-US" sz="1200" b="0" i="0" u="none" strike="noStrike" kern="1200" dirty="0">
                <a:solidFill>
                  <a:schemeClr val="tx1"/>
                </a:solidFill>
                <a:effectLst/>
                <a:latin typeface="+mn-lt"/>
                <a:ea typeface="+mn-ea"/>
                <a:cs typeface="+mn-cs"/>
                <a:hlinkClick r:id="rId6" tooltip="Internet layer"/>
              </a:rPr>
              <a:t>internet layer</a:t>
            </a:r>
            <a:r>
              <a:rPr lang="en-US" sz="1200" b="0" i="0" kern="1200" dirty="0">
                <a:solidFill>
                  <a:schemeClr val="tx1"/>
                </a:solidFill>
                <a:effectLst/>
                <a:latin typeface="+mn-lt"/>
                <a:ea typeface="+mn-ea"/>
                <a:cs typeface="+mn-cs"/>
              </a:rPr>
              <a:t> address, typically an </a:t>
            </a:r>
            <a:r>
              <a:rPr lang="en-US" sz="1200" b="0" i="0" u="none" strike="noStrike" kern="1200" dirty="0">
                <a:solidFill>
                  <a:schemeClr val="tx1"/>
                </a:solidFill>
                <a:effectLst/>
                <a:latin typeface="+mn-lt"/>
                <a:ea typeface="+mn-ea"/>
                <a:cs typeface="+mn-cs"/>
                <a:hlinkClick r:id="rId7" tooltip="IPv4 address"/>
              </a:rPr>
              <a:t>IPv4 address</a:t>
            </a:r>
            <a:r>
              <a:rPr lang="en-US" sz="1200" b="0" i="0" kern="1200" dirty="0">
                <a:solidFill>
                  <a:schemeClr val="tx1"/>
                </a:solidFill>
                <a:effectLst/>
                <a:latin typeface="+mn-lt"/>
                <a:ea typeface="+mn-ea"/>
                <a:cs typeface="+mn-cs"/>
              </a:rPr>
              <a:t>. </a:t>
            </a:r>
            <a:endParaRPr lang="en-US" sz="1200" b="1" i="0" kern="1200" dirty="0">
              <a:solidFill>
                <a:schemeClr val="tx1"/>
              </a:solidFill>
              <a:effectLst/>
              <a:latin typeface="+mn-lt"/>
              <a:ea typeface="+mn-ea"/>
              <a:cs typeface="+mn-cs"/>
            </a:endParaRPr>
          </a:p>
          <a:p>
            <a:pPr marL="171450" indent="-171450">
              <a:buFont typeface="Arial" panose="020B0604020202020204" pitchFamily="34" charset="0"/>
              <a:buChar char="•"/>
            </a:pPr>
            <a:r>
              <a:rPr lang="en-US" sz="1200" b="1" i="0" kern="1200" dirty="0">
                <a:solidFill>
                  <a:schemeClr val="tx1"/>
                </a:solidFill>
                <a:effectLst/>
                <a:latin typeface="+mn-lt"/>
                <a:ea typeface="+mn-ea"/>
                <a:cs typeface="+mn-cs"/>
              </a:rPr>
              <a:t>Multiprotocol Label Switching (MPLS)</a:t>
            </a:r>
            <a:r>
              <a:rPr lang="en-US" sz="1200" b="0" i="0" kern="1200" dirty="0">
                <a:solidFill>
                  <a:schemeClr val="tx1"/>
                </a:solidFill>
                <a:effectLst/>
                <a:latin typeface="+mn-lt"/>
                <a:ea typeface="+mn-ea"/>
                <a:cs typeface="+mn-cs"/>
              </a:rPr>
              <a:t> is </a:t>
            </a:r>
            <a:r>
              <a:rPr lang="en-US" dirty="0"/>
              <a:t>a networking technology that directs data packets to their destinations using labels instead of network addresses.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50934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8157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63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701838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30222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083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4939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4072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7702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56</a:t>
            </a:fld>
            <a:endParaRPr lang="en-US" dirty="0"/>
          </a:p>
        </p:txBody>
      </p:sp>
    </p:spTree>
    <p:extLst>
      <p:ext uri="{BB962C8B-B14F-4D97-AF65-F5344CB8AC3E}">
        <p14:creationId xmlns:p14="http://schemas.microsoft.com/office/powerpoint/2010/main" val="29104291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A receiving adapter can lock onto adapter A’s clock simply by locking onto the bits in the first 7 bytes of the preamble. The last 2 bits of the eighth byte of the preamble (the first two consecutive 1s) alert adapter B that the “important stuff” is about to come.</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kern="1200" dirty="0" smtClean="0">
                <a:solidFill>
                  <a:schemeClr val="tx1"/>
                </a:solidFill>
                <a:effectLst/>
                <a:latin typeface="+mn-lt"/>
                <a:ea typeface="+mn-ea"/>
                <a:cs typeface="+mn-cs"/>
              </a:rPr>
              <a:t>Back-off Algorithm for CSMA/CD:</a:t>
            </a:r>
            <a:r>
              <a:rPr lang="en-US" sz="1200" b="1" i="0" kern="1200" baseline="0" dirty="0" smtClean="0">
                <a:solidFill>
                  <a:schemeClr val="tx1"/>
                </a:solidFill>
                <a:effectLst/>
                <a:latin typeface="+mn-lt"/>
                <a:ea typeface="+mn-ea"/>
                <a:cs typeface="+mn-cs"/>
              </a:rPr>
              <a:t> </a:t>
            </a:r>
            <a:r>
              <a:rPr lang="en-US" dirty="0" smtClean="0"/>
              <a:t>https://www.geeksforgeeks.org/back-off-algorithm-csmacd/</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dirty="0"/>
          </a:p>
        </p:txBody>
      </p:sp>
    </p:spTree>
    <p:extLst>
      <p:ext uri="{BB962C8B-B14F-4D97-AF65-F5344CB8AC3E}">
        <p14:creationId xmlns:p14="http://schemas.microsoft.com/office/powerpoint/2010/main" val="30039212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Source: https://www.examguides.com/Networkplus/network-plus-1.htm#google_vignette (edited</a:t>
            </a:r>
            <a:r>
              <a:rPr lang="en-US" dirty="0" smtClean="0"/>
              <a:t>)</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a:t>
            </a:fld>
            <a:endParaRPr lang="en-US" dirty="0"/>
          </a:p>
        </p:txBody>
      </p:sp>
    </p:spTree>
    <p:extLst>
      <p:ext uri="{BB962C8B-B14F-4D97-AF65-F5344CB8AC3E}">
        <p14:creationId xmlns:p14="http://schemas.microsoft.com/office/powerpoint/2010/main" val="27134738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54899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Examples of ‘low bit-error links’: fiber, coax, and many twisted-pair copper links</a:t>
            </a:r>
          </a:p>
          <a:p>
            <a:pPr marL="0" indent="0">
              <a:buFont typeface="Arial" panose="020B0604020202020204" pitchFamily="34" charset="0"/>
              <a:buNone/>
            </a:pPr>
            <a:r>
              <a:rPr lang="en-US" b="1" dirty="0"/>
              <a:t>Q: Why reliability services are seldom implemented on low bit-error links?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16621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75</a:t>
            </a:fld>
            <a:endParaRPr lang="en-US" dirty="0"/>
          </a:p>
        </p:txBody>
      </p:sp>
    </p:spTree>
    <p:extLst>
      <p:ext uri="{BB962C8B-B14F-4D97-AF65-F5344CB8AC3E}">
        <p14:creationId xmlns:p14="http://schemas.microsoft.com/office/powerpoint/2010/main" val="67433406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Half-duplex is when data can only go in one direction at a time. Full-duplex is when data can flow in both directions at the same time.</a:t>
            </a:r>
          </a:p>
          <a:p>
            <a:pPr marL="0" indent="0">
              <a:buFont typeface="Arial" panose="020B0604020202020204" pitchFamily="34" charset="0"/>
              <a:buNone/>
            </a:pPr>
            <a:r>
              <a:rPr lang="en-US" sz="1200" b="0" i="0" kern="1200" dirty="0">
                <a:solidFill>
                  <a:schemeClr val="tx1"/>
                </a:solidFill>
                <a:effectLst/>
                <a:latin typeface="+mn-lt"/>
                <a:ea typeface="+mn-ea"/>
                <a:cs typeface="+mn-cs"/>
              </a:rPr>
              <a:t>Q1: Is a walkie-talkie a half-duplex or full-duplex device?</a:t>
            </a:r>
          </a:p>
          <a:p>
            <a:pPr marL="0" indent="0">
              <a:buFont typeface="Arial" panose="020B0604020202020204" pitchFamily="34" charset="0"/>
              <a:buNone/>
            </a:pPr>
            <a:r>
              <a:rPr lang="en-US" sz="1200" b="0" i="0" kern="1200" dirty="0">
                <a:solidFill>
                  <a:schemeClr val="tx1"/>
                </a:solidFill>
                <a:effectLst/>
                <a:latin typeface="+mn-lt"/>
                <a:ea typeface="+mn-ea"/>
                <a:cs typeface="+mn-cs"/>
              </a:rPr>
              <a:t>Q2: Are sockets half-duplex or full-duplex?</a:t>
            </a:r>
          </a:p>
          <a:p>
            <a:pPr marL="0" indent="0">
              <a:buFont typeface="Arial" panose="020B0604020202020204" pitchFamily="34" charset="0"/>
              <a:buNone/>
            </a:pPr>
            <a:r>
              <a:rPr lang="en-US" sz="1200" b="0" i="0" kern="1200" dirty="0">
                <a:solidFill>
                  <a:schemeClr val="tx1"/>
                </a:solidFill>
                <a:effectLst/>
                <a:latin typeface="+mn-lt"/>
                <a:ea typeface="+mn-ea"/>
                <a:cs typeface="+mn-cs"/>
              </a:rPr>
              <a:t>Q3: Is Ethernet half-duplex or full-duplex?</a:t>
            </a:r>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0090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8272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4.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5.xml"/><Relationship Id="rId1" Type="http://schemas.openxmlformats.org/officeDocument/2006/relationships/slideLayout" Target="../slideLayouts/slideLayout4.xml"/><Relationship Id="rId5" Type="http://schemas.openxmlformats.org/officeDocument/2006/relationships/image" Target="../media/image50.png"/><Relationship Id="rId4" Type="http://schemas.openxmlformats.org/officeDocument/2006/relationships/image" Target="../media/image9.png"/></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hyperlink" Target="http://www.ee.unb.ca/cgi-bin/tervo/calc.pl?num=10011111000&amp;den=1001&amp;f=d&amp;e=1&amp;m=1"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www.ee.unb.ca/cgi-bin/tervo/calc.pl?num=10011111000&amp;den=1001&amp;f=d&amp;e=1&amp;m=1" TargetMode="External"/><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hyperlink" Target="http://www.ee.unb.ca/cgi-bin/tervo/calc.pl?num=10011111000&amp;den=1001&amp;f=d&amp;e=1&amp;m=1"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1.gif"/><Relationship Id="rId7" Type="http://schemas.openxmlformats.org/officeDocument/2006/relationships/image" Target="../media/image21.png"/><Relationship Id="rId12"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34.png"/><Relationship Id="rId11" Type="http://schemas.openxmlformats.org/officeDocument/2006/relationships/image" Target="../media/image8.png"/><Relationship Id="rId5" Type="http://schemas.openxmlformats.org/officeDocument/2006/relationships/image" Target="../media/image33.png"/><Relationship Id="rId10" Type="http://schemas.openxmlformats.org/officeDocument/2006/relationships/image" Target="../media/image11.png"/><Relationship Id="rId4" Type="http://schemas.openxmlformats.org/officeDocument/2006/relationships/image" Target="../media/image32.jpeg"/><Relationship Id="rId9" Type="http://schemas.openxmlformats.org/officeDocument/2006/relationships/image" Target="../media/image22.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7.wmf"/><Relationship Id="rId4" Type="http://schemas.openxmlformats.org/officeDocument/2006/relationships/oleObject" Target="../embeddings/oleObject1.bin"/></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8.png"/><Relationship Id="rId1" Type="http://schemas.openxmlformats.org/officeDocument/2006/relationships/slideLayout" Target="../slideLayouts/slideLayout3.xml"/><Relationship Id="rId6" Type="http://schemas.openxmlformats.org/officeDocument/2006/relationships/image" Target="../media/image39.emf"/><Relationship Id="rId5" Type="http://schemas.openxmlformats.org/officeDocument/2006/relationships/image" Target="../media/image26.png"/><Relationship Id="rId4" Type="http://schemas.openxmlformats.org/officeDocument/2006/relationships/image" Target="../media/image25.png"/></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40.emf"/><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4.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6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2.xml"/><Relationship Id="rId1" Type="http://schemas.openxmlformats.org/officeDocument/2006/relationships/slideLayout" Target="../slideLayouts/slideLayout3.xml"/><Relationship Id="rId5" Type="http://schemas.openxmlformats.org/officeDocument/2006/relationships/image" Target="../media/image43.png"/><Relationship Id="rId4" Type="http://schemas.openxmlformats.org/officeDocument/2006/relationships/image" Target="../media/image41.png"/></Relationships>
</file>

<file path=ppt/slides/_rels/slide6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3.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6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4.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26.png"/><Relationship Id="rId5" Type="http://schemas.openxmlformats.org/officeDocument/2006/relationships/image" Target="../media/image8.png"/><Relationship Id="rId10" Type="http://schemas.openxmlformats.org/officeDocument/2006/relationships/image" Target="../media/image25.png"/><Relationship Id="rId4" Type="http://schemas.openxmlformats.org/officeDocument/2006/relationships/image" Target="../media/image11.png"/><Relationship Id="rId9"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41.png"/></Relationships>
</file>

<file path=ppt/slides/_rels/slide7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7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7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26.png"/><Relationship Id="rId5" Type="http://schemas.openxmlformats.org/officeDocument/2006/relationships/image" Target="../media/image8.png"/><Relationship Id="rId10" Type="http://schemas.openxmlformats.org/officeDocument/2006/relationships/image" Target="../media/image25.png"/><Relationship Id="rId4" Type="http://schemas.openxmlformats.org/officeDocument/2006/relationships/image" Target="../media/image11.png"/><Relationship Id="rId9"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9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9.png"/><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9.png"/></Relationships>
</file>

<file path=ppt/slides/_rels/slide9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a:effectLst>
            <a:outerShdw blurRad="50800" dist="38100" dir="18900000" algn="bl" rotWithShape="0">
              <a:prstClr val="black">
                <a:alpha val="40000"/>
              </a:prstClr>
            </a:outerShdw>
          </a:effectLst>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dirty="0">
                <a:cs typeface="Calibri" panose="020F0502020204030204" pitchFamily="34" charset="0"/>
              </a:rPr>
              <a:t>Interfaces communicating</a:t>
            </a:r>
            <a:endParaRPr lang="en-US" sz="4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en-US" sz="2400" kern="0" dirty="0">
                <a:cs typeface="+mn-cs"/>
              </a:rPr>
              <a:t>sending side:</a:t>
            </a:r>
          </a:p>
          <a:p>
            <a:pPr marL="400050" indent="-276225">
              <a:defRPr/>
            </a:pPr>
            <a:r>
              <a:rPr lang="en-US" sz="2400" kern="0" dirty="0"/>
              <a:t>encapsulates datagram in frame</a:t>
            </a:r>
          </a:p>
          <a:p>
            <a:pPr marL="400050" indent="-276225">
              <a:defRPr/>
            </a:pPr>
            <a:r>
              <a:rPr lang="en-US" sz="2400" kern="0" dirty="0"/>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en-US" sz="2400" kern="0" dirty="0">
                <a:cs typeface="+mn-cs"/>
              </a:rPr>
              <a:t>receiving side:</a:t>
            </a:r>
          </a:p>
          <a:p>
            <a:pPr marL="400050" indent="-276225">
              <a:defRPr/>
            </a:pPr>
            <a:r>
              <a:rPr lang="en-US" sz="2400" kern="0" dirty="0"/>
              <a:t>looks for errors, reliable data transfer, flow control, etc.</a:t>
            </a:r>
          </a:p>
          <a:p>
            <a:pPr marL="400050" indent="-276225">
              <a:defRPr/>
            </a:pPr>
            <a:r>
              <a:rPr lang="en-US" sz="2400" kern="0" dirty="0"/>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5" name="Slide Number Placeholder 4">
            <a:extLst>
              <a:ext uri="{FF2B5EF4-FFF2-40B4-BE49-F238E27FC236}">
                <a16:creationId xmlns:a16="http://schemas.microsoft.com/office/drawing/2014/main" id="{B42137AA-2705-A54C-8A5A-83DF24E92D01}"/>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10</a:t>
            </a:fld>
            <a:endParaRPr lang="en-US" dirty="0"/>
          </a:p>
        </p:txBody>
      </p:sp>
    </p:spTree>
    <p:extLst>
      <p:ext uri="{BB962C8B-B14F-4D97-AF65-F5344CB8AC3E}">
        <p14:creationId xmlns:p14="http://schemas.microsoft.com/office/powerpoint/2010/main" val="140332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100</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a:t>
            </a:r>
            <a:r>
              <a:rPr lang="en-US" sz="2400" kern="0" dirty="0" err="1">
                <a:cs typeface="+mn-cs"/>
              </a:rPr>
              <a:t>www.google.com</a:t>
            </a:r>
            <a:r>
              <a:rPr lang="en-US" sz="2400" kern="0" dirty="0">
                <a:cs typeface="+mn-cs"/>
              </a:rPr>
              <a:t>: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104</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105</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106</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107</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108</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6333008" y="47332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11</a:t>
            </a:fld>
            <a:endParaRPr lang="en-US" dirty="0"/>
          </a:p>
        </p:txBody>
      </p:sp>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5" name="Slide Number Placeholder 4">
            <a:extLst>
              <a:ext uri="{FF2B5EF4-FFF2-40B4-BE49-F238E27FC236}">
                <a16:creationId xmlns:a16="http://schemas.microsoft.com/office/drawing/2014/main" id="{18E65236-D727-2A42-B351-4D64035A94B4}"/>
              </a:ext>
            </a:extLst>
          </p:cNvPr>
          <p:cNvSpPr>
            <a:spLocks noGrp="1"/>
          </p:cNvSpPr>
          <p:nvPr>
            <p:ph type="sldNum" sz="quarter" idx="4"/>
          </p:nvPr>
        </p:nvSpPr>
        <p:spPr/>
        <p:txBody>
          <a:bodyPr/>
          <a:lstStyle/>
          <a:p>
            <a:r>
              <a:rPr lang="en-US" dirty="0"/>
              <a:t>Link Layer: 6-</a:t>
            </a:r>
            <a:fld id="{C4204591-24BD-A542-B9D5-F8D8A88D2FEE}" type="slidenum">
              <a:rPr lang="en-US" smtClean="0"/>
              <a:pPr/>
              <a:t>12</a:t>
            </a:fld>
            <a:endParaRPr lang="en-US" dirty="0"/>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38149"/>
            <a:ext cx="9869558"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latin typeface="+mn-lt"/>
                <a:cs typeface="+mn-cs"/>
              </a:rPr>
              <a:t>EDC: error detection and correction bits (e.g., redundancy)</a:t>
            </a:r>
          </a:p>
          <a:p>
            <a:pPr>
              <a:defRPr/>
            </a:pPr>
            <a:r>
              <a:rPr lang="en-US" sz="2800" i="0" dirty="0">
                <a:latin typeface="+mn-lt"/>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latin typeface="+mn-lt"/>
                <a:cs typeface="+mn-cs"/>
              </a:rPr>
              <a:t>Error detection not 100% reliable!</a:t>
            </a:r>
          </a:p>
          <a:p>
            <a:pPr marL="404813" lvl="1" indent="-287338">
              <a:buClr>
                <a:srgbClr val="0000A8"/>
              </a:buClr>
              <a:buFont typeface="Wingdings" pitchFamily="2" charset="2"/>
              <a:buChar char="§"/>
              <a:defRPr/>
            </a:pPr>
            <a:r>
              <a:rPr lang="en-US" sz="2400" i="0" dirty="0">
                <a:latin typeface="+mn-lt"/>
                <a:cs typeface="+mn-cs"/>
              </a:rPr>
              <a:t>protocol may miss some errors, but rarely</a:t>
            </a:r>
          </a:p>
          <a:p>
            <a:pPr marL="404813" lvl="1" indent="-287338">
              <a:buClr>
                <a:srgbClr val="0000A8"/>
              </a:buClr>
              <a:buFont typeface="Wingdings" pitchFamily="2" charset="2"/>
              <a:buChar char="§"/>
              <a:defRPr/>
            </a:pPr>
            <a:r>
              <a:rPr lang="en-US" sz="2400" i="0" dirty="0">
                <a:latin typeface="+mn-lt"/>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r>
                <a:rPr lang="en-US" sz="2000" dirty="0"/>
                <a:t>datagram</a:t>
              </a:r>
              <a:endParaRPr lang="en-US" dirty="0"/>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r>
                  <a:rPr lang="en-US" sz="2000" dirty="0"/>
                  <a:t>D</a:t>
                </a:r>
                <a:endParaRPr lang="en-US" dirty="0"/>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r>
                  <a:rPr lang="en-US" sz="2000" dirty="0"/>
                  <a:t>EDC</a:t>
                </a:r>
                <a:endParaRPr lang="en-US" dirty="0"/>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r>
                  <a:rPr lang="en-US" sz="2000" dirty="0"/>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latin typeface="Calibri" panose="020F0502020204030204"/>
                </a:rPr>
                <a:t>b</a:t>
              </a:r>
              <a:r>
                <a:rPr kumimoji="0" lang="en-US" sz="2000" b="0" i="1" u="none" strike="noStrike" kern="1200" cap="none" spc="0" normalizeH="0" baseline="0" noProof="0" dirty="0">
                  <a:ln>
                    <a:noFill/>
                  </a:ln>
                  <a:effectLst/>
                  <a:uLnTx/>
                  <a:uFillTx/>
                  <a:latin typeface="Calibri" panose="020F0502020204030204"/>
                  <a:ea typeface="+mn-ea"/>
                  <a:cs typeface="+mn-cs"/>
                </a:rPr>
                <a:t>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r>
                  <a:rPr lang="en-US" sz="2000" dirty="0"/>
                  <a:t>D’</a:t>
                </a:r>
                <a:endParaRPr lang="en-US" dirty="0"/>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r>
                  <a:rPr lang="en-US" sz="2000" dirty="0"/>
                  <a:t>EDC’</a:t>
                </a:r>
                <a:endParaRPr lang="en-US" dirty="0"/>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algn="ctr">
                  <a:lnSpc>
                    <a:spcPct val="75000"/>
                  </a:lnSpc>
                </a:pPr>
                <a:r>
                  <a:rPr lang="en-US" dirty="0"/>
                  <a:t>all</a:t>
                </a:r>
              </a:p>
              <a:p>
                <a:pPr algn="ctr">
                  <a:lnSpc>
                    <a:spcPct val="75000"/>
                  </a:lnSpc>
                </a:pPr>
                <a:r>
                  <a:rPr lang="en-US" dirty="0"/>
                  <a:t>bits in D’</a:t>
                </a:r>
              </a:p>
              <a:p>
                <a:pPr algn="ctr">
                  <a:lnSpc>
                    <a:spcPct val="75000"/>
                  </a:lnSpc>
                </a:pPr>
                <a:r>
                  <a:rPr lang="en-US" dirty="0"/>
                  <a:t>OK</a:t>
                </a:r>
              </a:p>
              <a:p>
                <a:pPr algn="ctr">
                  <a:lnSpc>
                    <a:spcPct val="75000"/>
                  </a:lnSpc>
                </a:pPr>
                <a:r>
                  <a:rPr lang="en-US" dirty="0"/>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r>
                <a:rPr lang="en-US" sz="2000" dirty="0"/>
                <a:t>N</a:t>
              </a:r>
              <a:endParaRPr lang="en-US" dirty="0"/>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a:lnSpc>
                  <a:spcPct val="70000"/>
                </a:lnSpc>
              </a:pPr>
              <a:r>
                <a:rPr lang="en-US" dirty="0"/>
                <a:t>detected </a:t>
              </a:r>
            </a:p>
            <a:p>
              <a:pPr>
                <a:lnSpc>
                  <a:spcPct val="70000"/>
                </a:lnSpc>
              </a:pPr>
              <a:r>
                <a:rPr lang="en-US" dirty="0"/>
                <a:t>error</a:t>
              </a:r>
              <a:endParaRPr lang="en-US" sz="1600" dirty="0"/>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a:lnSpc>
                  <a:spcPct val="70000"/>
                </a:lnSpc>
              </a:pPr>
              <a:r>
                <a:rPr lang="en-US" sz="1600" dirty="0"/>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r>
                  <a:rPr lang="en-US" sz="2000" dirty="0"/>
                  <a:t>datagram</a:t>
                </a:r>
                <a:endParaRPr lang="en-US" dirty="0"/>
              </a:p>
            </p:txBody>
          </p:sp>
        </p:grpSp>
      </p:grpSp>
    </p:spTree>
    <p:extLst>
      <p:ext uri="{BB962C8B-B14F-4D97-AF65-F5344CB8AC3E}">
        <p14:creationId xmlns:p14="http://schemas.microsoft.com/office/powerpoint/2010/main" val="2843429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 name="Slide Number Placeholder 4">
            <a:extLst>
              <a:ext uri="{FF2B5EF4-FFF2-40B4-BE49-F238E27FC236}">
                <a16:creationId xmlns:a16="http://schemas.microsoft.com/office/drawing/2014/main" id="{18E65236-D727-2A42-B351-4D64035A94B4}"/>
              </a:ext>
            </a:extLst>
          </p:cNvPr>
          <p:cNvSpPr>
            <a:spLocks noGrp="1"/>
          </p:cNvSpPr>
          <p:nvPr>
            <p:ph type="sldNum" sz="quarter" idx="4"/>
          </p:nvPr>
        </p:nvSpPr>
        <p:spPr/>
        <p:txBody>
          <a:bodyPr/>
          <a:lstStyle/>
          <a:p>
            <a:r>
              <a:rPr lang="en-US" dirty="0"/>
              <a:t>Link Layer: 6-</a:t>
            </a:r>
            <a:fld id="{C4204591-24BD-A542-B9D5-F8D8A88D2FEE}" type="slidenum">
              <a:rPr lang="en-US" smtClean="0"/>
              <a:pPr/>
              <a:t>13</a:t>
            </a:fld>
            <a:endParaRPr lang="en-US" dirty="0"/>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927030" y="1654589"/>
            <a:ext cx="3366673"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00000"/>
                </a:solidFill>
                <a:latin typeface="+mn-lt"/>
                <a:cs typeface="+mn-cs"/>
              </a:rPr>
              <a:t>single bit parity</a:t>
            </a:r>
            <a:r>
              <a:rPr lang="en-US" sz="2800" i="0" dirty="0">
                <a:solidFill>
                  <a:srgbClr val="CC0000"/>
                </a:solidFill>
                <a:latin typeface="+mn-lt"/>
                <a:cs typeface="+mn-cs"/>
              </a:rPr>
              <a:t>:</a:t>
            </a:r>
            <a:r>
              <a:rPr lang="en-US" sz="2800" b="1" i="0" dirty="0">
                <a:solidFill>
                  <a:srgbClr val="CC0000"/>
                </a:solidFill>
                <a:latin typeface="+mn-lt"/>
                <a:cs typeface="+mn-cs"/>
              </a:rPr>
              <a:t> </a:t>
            </a:r>
          </a:p>
          <a:p>
            <a:pPr marL="342900" indent="-225425">
              <a:buClr>
                <a:srgbClr val="000099"/>
              </a:buClr>
              <a:buSzPct val="100000"/>
              <a:buFont typeface="Wingdings" charset="2"/>
              <a:buChar char="§"/>
              <a:defRPr/>
            </a:pPr>
            <a:r>
              <a:rPr lang="en-US" sz="2400" i="0" dirty="0">
                <a:latin typeface="+mn-lt"/>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1022592" y="26638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C43EB88-53EC-9343-A0EB-51B17E90A4BE}"/>
              </a:ext>
            </a:extLst>
          </p:cNvPr>
          <p:cNvSpPr txBox="1"/>
          <p:nvPr/>
        </p:nvSpPr>
        <p:spPr>
          <a:xfrm>
            <a:off x="1061882" y="2670977"/>
            <a:ext cx="2056973" cy="369332"/>
          </a:xfrm>
          <a:prstGeom prst="rect">
            <a:avLst/>
          </a:prstGeom>
          <a:noFill/>
        </p:spPr>
        <p:txBody>
          <a:bodyPr wrap="none" rtlCol="0">
            <a:spAutoFit/>
          </a:bodyPr>
          <a:lstStyle/>
          <a:p>
            <a:r>
              <a:rPr lang="en-US" dirty="0"/>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1002103" y="32828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89495" y="31892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1008149" y="31868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78479" y="2669786"/>
            <a:ext cx="1354981" cy="1448181"/>
            <a:chOff x="2978479" y="2669786"/>
            <a:chExt cx="1354981" cy="1448181"/>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r>
                <a:rPr lang="en-US" dirty="0"/>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354981" cy="590931"/>
            </a:xfrm>
            <a:prstGeom prst="rect">
              <a:avLst/>
            </a:prstGeom>
            <a:solidFill>
              <a:schemeClr val="bg1"/>
            </a:solidFill>
          </p:spPr>
          <p:txBody>
            <a:bodyPr wrap="square" rtlCol="0">
              <a:spAutoFit/>
            </a:bodyPr>
            <a:lstStyle/>
            <a:p>
              <a:pPr>
                <a:lnSpc>
                  <a:spcPct val="80000"/>
                </a:lnSpc>
              </a:pPr>
              <a:r>
                <a:rPr lang="en-US" sz="2000" dirty="0"/>
                <a:t>parity</a:t>
              </a:r>
            </a:p>
            <a:p>
              <a:pPr>
                <a:lnSpc>
                  <a:spcPct val="80000"/>
                </a:lnSpc>
              </a:pPr>
              <a:r>
                <a:rPr lang="en-US" sz="2000" dirty="0"/>
                <a:t>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92210" y="26655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434601" y="3122845"/>
            <a:ext cx="1354981" cy="344710"/>
          </a:xfrm>
          <a:prstGeom prst="rect">
            <a:avLst/>
          </a:prstGeom>
          <a:solidFill>
            <a:schemeClr val="bg1"/>
          </a:solidFill>
        </p:spPr>
        <p:txBody>
          <a:bodyPr wrap="square" rtlCol="0">
            <a:spAutoFit/>
          </a:bodyPr>
          <a:lstStyle/>
          <a:p>
            <a:pPr>
              <a:lnSpc>
                <a:spcPct val="80000"/>
              </a:lnSpc>
            </a:pPr>
            <a:r>
              <a:rPr lang="en-US" sz="2000" dirty="0"/>
              <a:t>d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4734123" y="1651081"/>
            <a:ext cx="4906151"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00000"/>
                </a:solidFill>
                <a:latin typeface="+mn-lt"/>
                <a:cs typeface="+mn-cs"/>
              </a:rPr>
              <a:t>two-dimensional bit parity:</a:t>
            </a:r>
          </a:p>
          <a:p>
            <a:pPr marL="287338" indent="-169863">
              <a:buClr>
                <a:srgbClr val="000099"/>
              </a:buClr>
              <a:buSzPct val="100000"/>
              <a:buFont typeface="Wingdings" charset="2"/>
              <a:buChar char="§"/>
              <a:defRPr/>
            </a:pPr>
            <a:r>
              <a:rPr lang="en-US" sz="2400" i="0" dirty="0">
                <a:latin typeface="+mn-lt"/>
                <a:cs typeface="+mn-cs"/>
              </a:rPr>
              <a:t> detect </a:t>
            </a:r>
            <a:r>
              <a:rPr lang="en-US" sz="2400" dirty="0">
                <a:solidFill>
                  <a:srgbClr val="0000A8"/>
                </a:solidFill>
                <a:latin typeface="+mn-lt"/>
                <a:cs typeface="+mn-cs"/>
              </a:rPr>
              <a:t>and correct </a:t>
            </a:r>
            <a:r>
              <a:rPr lang="en-US" sz="2400" i="0" dirty="0">
                <a:latin typeface="+mn-lt"/>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5486401" y="252122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r>
                  <a:rPr lang="en-US" sz="2000" dirty="0"/>
                  <a:t>d</a:t>
                </a:r>
                <a:r>
                  <a:rPr lang="en-US" sz="2000" baseline="-25000" dirty="0"/>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r>
                  <a:rPr lang="en-US" sz="2000" dirty="0"/>
                  <a:t>d</a:t>
                </a:r>
                <a:r>
                  <a:rPr lang="en-US" sz="2000" baseline="-25000" dirty="0"/>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r>
                  <a:rPr lang="en-US" sz="2000" dirty="0"/>
                  <a:t>d</a:t>
                </a:r>
                <a:r>
                  <a:rPr lang="en-US" sz="2000" baseline="-25000" dirty="0"/>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r>
                  <a:rPr lang="en-US" sz="2000" dirty="0"/>
                  <a:t>d</a:t>
                </a:r>
                <a:r>
                  <a:rPr lang="en-US" sz="2000" baseline="-25000" dirty="0"/>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r>
                <a:rPr lang="en-US" dirty="0"/>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r>
                  <a:rPr lang="en-US" sz="2000" dirty="0"/>
                  <a:t>d</a:t>
                </a:r>
                <a:r>
                  <a:rPr lang="en-US" sz="2000" baseline="-25000" dirty="0"/>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r>
                  <a:rPr lang="en-US" sz="2000" dirty="0" err="1"/>
                  <a:t>d</a:t>
                </a:r>
                <a:r>
                  <a:rPr lang="en-US" sz="2000" baseline="-25000" dirty="0" err="1"/>
                  <a:t>i,j</a:t>
                </a:r>
                <a:endParaRPr lang="en-US" sz="2000" baseline="-25000" dirty="0"/>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r>
                  <a:rPr lang="en-US" sz="2000" dirty="0"/>
                  <a:t>d</a:t>
                </a:r>
                <a:r>
                  <a:rPr lang="en-US" sz="2000" baseline="-25000" dirty="0"/>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r>
                  <a:rPr lang="en-US" sz="2000" dirty="0"/>
                  <a:t>d</a:t>
                </a:r>
                <a:r>
                  <a:rPr lang="en-US" sz="2000" baseline="-25000" dirty="0"/>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r>
                  <a:rPr lang="en-US" sz="2000" dirty="0"/>
                  <a:t>d</a:t>
                </a:r>
                <a:r>
                  <a:rPr lang="en-US" sz="2000" baseline="-25000" dirty="0"/>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r>
                <a:rPr lang="en-US" dirty="0"/>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r>
                <a:rPr lang="en-US" dirty="0"/>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r>
                <a:rPr lang="en-US" dirty="0"/>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r>
                <a:rPr lang="en-US" dirty="0"/>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r>
                <a:rPr lang="en-US" sz="1600" dirty="0"/>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algn="r">
                <a:lnSpc>
                  <a:spcPct val="80000"/>
                </a:lnSpc>
              </a:pPr>
              <a:r>
                <a:rPr lang="en-US" sz="1600" dirty="0"/>
                <a:t>column</a:t>
              </a:r>
            </a:p>
            <a:p>
              <a:pPr algn="r">
                <a:lnSpc>
                  <a:spcPct val="80000"/>
                </a:lnSpc>
              </a:pPr>
              <a:r>
                <a:rPr lang="en-US" sz="1600" dirty="0"/>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4F0D65EA-2DEF-EC4A-A451-345D32D5A3CC}"/>
              </a:ext>
            </a:extLst>
          </p:cNvPr>
          <p:cNvGrpSpPr/>
          <p:nvPr/>
        </p:nvGrpSpPr>
        <p:grpSpPr>
          <a:xfrm>
            <a:off x="4150979" y="4938063"/>
            <a:ext cx="2320933" cy="1220735"/>
            <a:chOff x="3800015" y="4868761"/>
            <a:chExt cx="2320933" cy="1220735"/>
          </a:xfrm>
        </p:grpSpPr>
        <p:sp>
          <p:nvSpPr>
            <p:cNvPr id="137" name="TextBox 136">
              <a:extLst>
                <a:ext uri="{FF2B5EF4-FFF2-40B4-BE49-F238E27FC236}">
                  <a16:creationId xmlns:a16="http://schemas.microsoft.com/office/drawing/2014/main" id="{6DDE17ED-6E8D-F04B-9604-B0A5821E38CF}"/>
                </a:ext>
              </a:extLst>
            </p:cNvPr>
            <p:cNvSpPr txBox="1"/>
            <p:nvPr/>
          </p:nvSpPr>
          <p:spPr>
            <a:xfrm>
              <a:off x="4903522" y="5428507"/>
              <a:ext cx="1204176" cy="369332"/>
            </a:xfrm>
            <a:prstGeom prst="rect">
              <a:avLst/>
            </a:prstGeom>
            <a:noFill/>
          </p:spPr>
          <p:txBody>
            <a:bodyPr wrap="none" rtlCol="0">
              <a:spAutoFit/>
            </a:bodyPr>
            <a:lstStyle/>
            <a:p>
              <a:r>
                <a:rPr lang="en-US" dirty="0"/>
                <a:t>0 1 1 1 0  1</a:t>
              </a:r>
            </a:p>
          </p:txBody>
        </p:sp>
        <p:grpSp>
          <p:nvGrpSpPr>
            <p:cNvPr id="74" name="Group 73">
              <a:extLst>
                <a:ext uri="{FF2B5EF4-FFF2-40B4-BE49-F238E27FC236}">
                  <a16:creationId xmlns:a16="http://schemas.microsoft.com/office/drawing/2014/main" id="{7CF0E5F5-1A73-CD45-BE51-8A71F0B1AF92}"/>
                </a:ext>
              </a:extLst>
            </p:cNvPr>
            <p:cNvGrpSpPr/>
            <p:nvPr/>
          </p:nvGrpSpPr>
          <p:grpSpPr>
            <a:xfrm>
              <a:off x="4910146" y="4875335"/>
              <a:ext cx="1210802" cy="1214161"/>
              <a:chOff x="6394173" y="4840358"/>
              <a:chExt cx="1210802" cy="1214161"/>
            </a:xfrm>
          </p:grpSpPr>
          <p:sp>
            <p:nvSpPr>
              <p:cNvPr id="49" name="TextBox 48">
                <a:extLst>
                  <a:ext uri="{FF2B5EF4-FFF2-40B4-BE49-F238E27FC236}">
                    <a16:creationId xmlns:a16="http://schemas.microsoft.com/office/drawing/2014/main" id="{4E00D9F1-D52C-844A-BE08-19ADE51A3710}"/>
                  </a:ext>
                </a:extLst>
              </p:cNvPr>
              <p:cNvSpPr txBox="1"/>
              <p:nvPr/>
            </p:nvSpPr>
            <p:spPr>
              <a:xfrm>
                <a:off x="6400799" y="4840358"/>
                <a:ext cx="1204176" cy="369332"/>
              </a:xfrm>
              <a:prstGeom prst="rect">
                <a:avLst/>
              </a:prstGeom>
              <a:noFill/>
            </p:spPr>
            <p:txBody>
              <a:bodyPr wrap="none" rtlCol="0">
                <a:spAutoFit/>
              </a:bodyPr>
              <a:lstStyle/>
              <a:p>
                <a:r>
                  <a:rPr lang="en-US" dirty="0"/>
                  <a:t>1 0 1 0 1  1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394173" y="5121968"/>
                <a:ext cx="1204176" cy="369332"/>
              </a:xfrm>
              <a:prstGeom prst="rect">
                <a:avLst/>
              </a:prstGeom>
              <a:noFill/>
            </p:spPr>
            <p:txBody>
              <a:bodyPr wrap="none" rtlCol="0">
                <a:spAutoFit/>
              </a:bodyPr>
              <a:lstStyle/>
              <a:p>
                <a:r>
                  <a:rPr lang="en-US" dirty="0"/>
                  <a:t>1 1 1 1 0  0</a:t>
                </a:r>
              </a:p>
            </p:txBody>
          </p:sp>
          <p:sp>
            <p:nvSpPr>
              <p:cNvPr id="138" name="TextBox 137">
                <a:extLst>
                  <a:ext uri="{FF2B5EF4-FFF2-40B4-BE49-F238E27FC236}">
                    <a16:creationId xmlns:a16="http://schemas.microsoft.com/office/drawing/2014/main" id="{4EC65261-0C24-C74C-8E9A-2A56766B1C75}"/>
                  </a:ext>
                </a:extLst>
              </p:cNvPr>
              <p:cNvSpPr txBox="1"/>
              <p:nvPr/>
            </p:nvSpPr>
            <p:spPr>
              <a:xfrm>
                <a:off x="6395912" y="5685187"/>
                <a:ext cx="1204176" cy="369332"/>
              </a:xfrm>
              <a:prstGeom prst="rect">
                <a:avLst/>
              </a:prstGeom>
              <a:noFill/>
            </p:spPr>
            <p:txBody>
              <a:bodyPr wrap="none" rtlCol="0">
                <a:spAutoFit/>
              </a:bodyPr>
              <a:lstStyle/>
              <a:p>
                <a:r>
                  <a:rPr lang="en-US" dirty="0"/>
                  <a:t>1 0 1 0 1  0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TextBox 75">
              <a:extLst>
                <a:ext uri="{FF2B5EF4-FFF2-40B4-BE49-F238E27FC236}">
                  <a16:creationId xmlns:a16="http://schemas.microsoft.com/office/drawing/2014/main" id="{64EFFD78-C794-F24E-BE55-B812FA8E6373}"/>
                </a:ext>
              </a:extLst>
            </p:cNvPr>
            <p:cNvSpPr txBox="1"/>
            <p:nvPr/>
          </p:nvSpPr>
          <p:spPr>
            <a:xfrm>
              <a:off x="3800015" y="4868761"/>
              <a:ext cx="1103507" cy="369332"/>
            </a:xfrm>
            <a:prstGeom prst="rect">
              <a:avLst/>
            </a:prstGeom>
            <a:noFill/>
          </p:spPr>
          <p:txBody>
            <a:bodyPr wrap="none" rtlCol="0">
              <a:spAutoFit/>
            </a:bodyPr>
            <a:lstStyle/>
            <a:p>
              <a:r>
                <a:rPr lang="en-US" dirty="0"/>
                <a:t>no errors:</a:t>
              </a:r>
            </a:p>
          </p:txBody>
        </p:sp>
      </p:grpSp>
      <p:grpSp>
        <p:nvGrpSpPr>
          <p:cNvPr id="105" name="Group 104">
            <a:extLst>
              <a:ext uri="{FF2B5EF4-FFF2-40B4-BE49-F238E27FC236}">
                <a16:creationId xmlns:a16="http://schemas.microsoft.com/office/drawing/2014/main" id="{D5F11DFB-A088-D946-95D1-3C03DAB781A8}"/>
              </a:ext>
            </a:extLst>
          </p:cNvPr>
          <p:cNvGrpSpPr/>
          <p:nvPr/>
        </p:nvGrpSpPr>
        <p:grpSpPr>
          <a:xfrm>
            <a:off x="7222435" y="4943606"/>
            <a:ext cx="3312300" cy="1621566"/>
            <a:chOff x="7222435" y="4943606"/>
            <a:chExt cx="3312300" cy="1621566"/>
          </a:xfrm>
        </p:grpSpPr>
        <p:grpSp>
          <p:nvGrpSpPr>
            <p:cNvPr id="84" name="Group 83">
              <a:extLst>
                <a:ext uri="{FF2B5EF4-FFF2-40B4-BE49-F238E27FC236}">
                  <a16:creationId xmlns:a16="http://schemas.microsoft.com/office/drawing/2014/main" id="{1CD17221-4739-6841-AA86-FAC94BED7B08}"/>
                </a:ext>
              </a:extLst>
            </p:cNvPr>
            <p:cNvGrpSpPr/>
            <p:nvPr/>
          </p:nvGrpSpPr>
          <p:grpSpPr>
            <a:xfrm>
              <a:off x="8752840" y="4943606"/>
              <a:ext cx="1781895" cy="1621566"/>
              <a:chOff x="5890374" y="4811085"/>
              <a:chExt cx="1781895" cy="1621566"/>
            </a:xfrm>
          </p:grpSpPr>
          <p:grpSp>
            <p:nvGrpSpPr>
              <p:cNvPr id="140" name="Group 139">
                <a:extLst>
                  <a:ext uri="{FF2B5EF4-FFF2-40B4-BE49-F238E27FC236}">
                    <a16:creationId xmlns:a16="http://schemas.microsoft.com/office/drawing/2014/main" id="{BD5F2AFD-4DA1-594C-BF85-194456577EE9}"/>
                  </a:ext>
                </a:extLst>
              </p:cNvPr>
              <p:cNvGrpSpPr/>
              <p:nvPr/>
            </p:nvGrpSpPr>
            <p:grpSpPr>
              <a:xfrm>
                <a:off x="5890374" y="4812876"/>
                <a:ext cx="1781895" cy="1619775"/>
                <a:chOff x="4903522" y="4875335"/>
                <a:chExt cx="1781895" cy="1619775"/>
              </a:xfrm>
            </p:grpSpPr>
            <p:sp>
              <p:nvSpPr>
                <p:cNvPr id="141" name="TextBox 140">
                  <a:extLst>
                    <a:ext uri="{FF2B5EF4-FFF2-40B4-BE49-F238E27FC236}">
                      <a16:creationId xmlns:a16="http://schemas.microsoft.com/office/drawing/2014/main" id="{B89F2045-70A1-F94B-8859-95531C4604F9}"/>
                    </a:ext>
                  </a:extLst>
                </p:cNvPr>
                <p:cNvSpPr txBox="1"/>
                <p:nvPr/>
              </p:nvSpPr>
              <p:spPr>
                <a:xfrm>
                  <a:off x="4903522" y="5428507"/>
                  <a:ext cx="1204176" cy="369332"/>
                </a:xfrm>
                <a:prstGeom prst="rect">
                  <a:avLst/>
                </a:prstGeom>
                <a:noFill/>
              </p:spPr>
              <p:txBody>
                <a:bodyPr wrap="none" rtlCol="0">
                  <a:spAutoFit/>
                </a:bodyPr>
                <a:lstStyle/>
                <a:p>
                  <a:r>
                    <a:rPr lang="en-US" dirty="0"/>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4910146" y="4875335"/>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r>
                      <a:rPr lang="en-US" dirty="0"/>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r>
                      <a:rPr lang="en-US" dirty="0"/>
                      <a:t>1 </a:t>
                    </a:r>
                    <a:r>
                      <a:rPr lang="en-US" dirty="0">
                        <a:solidFill>
                          <a:srgbClr val="FF0000"/>
                        </a:solidFill>
                      </a:rPr>
                      <a:t>0</a:t>
                    </a:r>
                    <a:r>
                      <a:rPr lang="en-US" dirty="0"/>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r>
                      <a:rPr lang="en-US" dirty="0"/>
                      <a:t>1 0 1 0 1  0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 name="TextBox 142">
                  <a:extLst>
                    <a:ext uri="{FF2B5EF4-FFF2-40B4-BE49-F238E27FC236}">
                      <a16:creationId xmlns:a16="http://schemas.microsoft.com/office/drawing/2014/main" id="{234B127E-41D4-8C49-8FF0-07C5874E8EF9}"/>
                    </a:ext>
                  </a:extLst>
                </p:cNvPr>
                <p:cNvSpPr txBox="1"/>
                <p:nvPr/>
              </p:nvSpPr>
              <p:spPr>
                <a:xfrm>
                  <a:off x="4956746" y="6135973"/>
                  <a:ext cx="546945" cy="359137"/>
                </a:xfrm>
                <a:prstGeom prst="rect">
                  <a:avLst/>
                </a:prstGeom>
                <a:noFill/>
              </p:spPr>
              <p:txBody>
                <a:bodyPr wrap="none" rtlCol="0">
                  <a:spAutoFit/>
                </a:bodyPr>
                <a:lstStyle/>
                <a:p>
                  <a:pPr algn="ctr">
                    <a:lnSpc>
                      <a:spcPct val="70000"/>
                    </a:lnSpc>
                  </a:pPr>
                  <a:r>
                    <a:rPr lang="en-US" sz="1200" dirty="0">
                      <a:solidFill>
                        <a:srgbClr val="C00000"/>
                      </a:solidFill>
                    </a:rPr>
                    <a:t>parity</a:t>
                  </a:r>
                </a:p>
                <a:p>
                  <a:pPr algn="ctr">
                    <a:lnSpc>
                      <a:spcPct val="70000"/>
                    </a:lnSpc>
                  </a:pPr>
                  <a:r>
                    <a:rPr lang="en-US" sz="1200" dirty="0">
                      <a:solidFill>
                        <a:srgbClr val="C00000"/>
                      </a:solidFill>
                    </a:rPr>
                    <a:t>error</a:t>
                  </a:r>
                </a:p>
              </p:txBody>
            </p:sp>
            <p:sp>
              <p:nvSpPr>
                <p:cNvPr id="150" name="TextBox 149">
                  <a:extLst>
                    <a:ext uri="{FF2B5EF4-FFF2-40B4-BE49-F238E27FC236}">
                      <a16:creationId xmlns:a16="http://schemas.microsoft.com/office/drawing/2014/main" id="{173E8487-5115-ED45-91CD-12473E6CE35C}"/>
                    </a:ext>
                  </a:extLst>
                </p:cNvPr>
                <p:cNvSpPr txBox="1"/>
                <p:nvPr/>
              </p:nvSpPr>
              <p:spPr>
                <a:xfrm>
                  <a:off x="6138472" y="5164111"/>
                  <a:ext cx="546945" cy="359137"/>
                </a:xfrm>
                <a:prstGeom prst="rect">
                  <a:avLst/>
                </a:prstGeom>
                <a:noFill/>
              </p:spPr>
              <p:txBody>
                <a:bodyPr wrap="none" rtlCol="0">
                  <a:spAutoFit/>
                </a:bodyPr>
                <a:lstStyle/>
                <a:p>
                  <a:pPr>
                    <a:lnSpc>
                      <a:spcPct val="70000"/>
                    </a:lnSpc>
                  </a:pPr>
                  <a:r>
                    <a:rPr lang="en-US" sz="1200" dirty="0">
                      <a:solidFill>
                        <a:srgbClr val="C00000"/>
                      </a:solidFill>
                    </a:rPr>
                    <a:t>parity</a:t>
                  </a:r>
                </a:p>
                <a:p>
                  <a:pPr>
                    <a:lnSpc>
                      <a:spcPct val="70000"/>
                    </a:lnSpc>
                  </a:pPr>
                  <a:r>
                    <a:rPr lang="en-US" sz="1200" dirty="0">
                      <a:solidFill>
                        <a:srgbClr val="C00000"/>
                      </a:solidFill>
                    </a:rPr>
                    <a:t>error</a:t>
                  </a:r>
                </a:p>
              </p:txBody>
            </p:sp>
          </p:gr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5896998" y="5271541"/>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5564716" y="5458918"/>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95" name="TextBox 94">
              <a:extLst>
                <a:ext uri="{FF2B5EF4-FFF2-40B4-BE49-F238E27FC236}">
                  <a16:creationId xmlns:a16="http://schemas.microsoft.com/office/drawing/2014/main" id="{2248BD76-7CB1-F24E-9D14-EBFA827837AC}"/>
                </a:ext>
              </a:extLst>
            </p:cNvPr>
            <p:cNvSpPr txBox="1"/>
            <p:nvPr/>
          </p:nvSpPr>
          <p:spPr>
            <a:xfrm>
              <a:off x="7222435" y="4982817"/>
              <a:ext cx="1411353" cy="1205843"/>
            </a:xfrm>
            <a:prstGeom prst="rect">
              <a:avLst/>
            </a:prstGeom>
            <a:noFill/>
          </p:spPr>
          <p:txBody>
            <a:bodyPr wrap="square" rtlCol="0">
              <a:spAutoFit/>
            </a:bodyPr>
            <a:lstStyle/>
            <a:p>
              <a:pPr algn="r">
                <a:lnSpc>
                  <a:spcPct val="80000"/>
                </a:lnSpc>
              </a:pPr>
              <a:r>
                <a:rPr lang="en-US" dirty="0">
                  <a:solidFill>
                    <a:srgbClr val="C00000"/>
                  </a:solidFill>
                </a:rPr>
                <a:t>detected</a:t>
              </a:r>
            </a:p>
            <a:p>
              <a:pPr algn="r">
                <a:lnSpc>
                  <a:spcPct val="80000"/>
                </a:lnSpc>
              </a:pPr>
              <a:r>
                <a:rPr lang="en-US" dirty="0">
                  <a:solidFill>
                    <a:srgbClr val="C00000"/>
                  </a:solidFill>
                </a:rPr>
                <a:t>and</a:t>
              </a:r>
            </a:p>
            <a:p>
              <a:pPr algn="r">
                <a:lnSpc>
                  <a:spcPct val="80000"/>
                </a:lnSpc>
              </a:pPr>
              <a:r>
                <a:rPr lang="en-US" dirty="0">
                  <a:solidFill>
                    <a:srgbClr val="C00000"/>
                  </a:solidFill>
                </a:rPr>
                <a:t>correctable</a:t>
              </a:r>
            </a:p>
            <a:p>
              <a:pPr algn="r">
                <a:lnSpc>
                  <a:spcPct val="80000"/>
                </a:lnSpc>
              </a:pPr>
              <a:r>
                <a:rPr lang="en-US" dirty="0"/>
                <a:t>single-bit</a:t>
              </a:r>
            </a:p>
            <a:p>
              <a:pPr algn="r">
                <a:lnSpc>
                  <a:spcPct val="80000"/>
                </a:lnSpc>
              </a:pPr>
              <a:r>
                <a:rPr lang="en-US" dirty="0"/>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967409" y="4258270"/>
            <a:ext cx="2729948" cy="923330"/>
          </a:xfrm>
          <a:prstGeom prst="rect">
            <a:avLst/>
          </a:prstGeom>
          <a:noFill/>
        </p:spPr>
        <p:txBody>
          <a:bodyPr wrap="square" rtlCol="0">
            <a:spAutoFit/>
          </a:bodyPr>
          <a:lstStyle/>
          <a:p>
            <a:pPr>
              <a:lnSpc>
                <a:spcPct val="90000"/>
              </a:lnSpc>
            </a:pPr>
            <a:r>
              <a:rPr lang="en-US" sz="2000" dirty="0">
                <a:solidFill>
                  <a:srgbClr val="0000A8"/>
                </a:solidFill>
              </a:rPr>
              <a:t>Even parity: </a:t>
            </a:r>
            <a:r>
              <a:rPr lang="en-US" sz="2000" dirty="0"/>
              <a:t>set parity bit so there is an even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339826" y="6198762"/>
            <a:ext cx="450716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spTree>
    <p:extLst>
      <p:ext uri="{BB962C8B-B14F-4D97-AF65-F5344CB8AC3E}">
        <p14:creationId xmlns:p14="http://schemas.microsoft.com/office/powerpoint/2010/main" val="401435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dissolve">
                                      <p:cBhvr>
                                        <p:cTn id="7" dur="500"/>
                                        <p:tgtEl>
                                          <p:spTgt spid="9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6"/>
                                        </p:tgtEl>
                                        <p:attrNameLst>
                                          <p:attrName>style.visibility</p:attrName>
                                        </p:attrNameLst>
                                      </p:cBhvr>
                                      <p:to>
                                        <p:strVal val="visible"/>
                                      </p:to>
                                    </p:set>
                                    <p:animEffect transition="in" filter="dissolve">
                                      <p:cBhvr>
                                        <p:cTn id="10" dur="500"/>
                                        <p:tgtEl>
                                          <p:spTgt spid="9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dissolve">
                                      <p:cBhvr>
                                        <p:cTn id="15" dur="500"/>
                                        <p:tgtEl>
                                          <p:spTgt spid="77"/>
                                        </p:tgtEl>
                                      </p:cBhvr>
                                    </p:animEffect>
                                  </p:childTnLst>
                                </p:cTn>
                              </p:par>
                              <p:par>
                                <p:cTn id="16" presetID="9"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dissolve">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dissolve">
                                      <p:cBhvr>
                                        <p:cTn id="23" dur="500"/>
                                        <p:tgtEl>
                                          <p:spTgt spid="7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dissolve">
                                      <p:cBhvr>
                                        <p:cTn id="28"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(review)</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141855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281694"/>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138013"/>
            <a:ext cx="10632309" cy="188397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more powerful error-detection coding</a:t>
            </a:r>
          </a:p>
          <a:p>
            <a:pPr>
              <a:defRPr/>
            </a:pPr>
            <a:r>
              <a:rPr lang="en-US" dirty="0">
                <a:solidFill>
                  <a:srgbClr val="CC0000"/>
                </a:solidFill>
              </a:rPr>
              <a:t>D: </a:t>
            </a:r>
            <a:r>
              <a:rPr lang="en-US" dirty="0"/>
              <a:t>data bits </a:t>
            </a:r>
            <a:r>
              <a:rPr lang="en-US" sz="2400" dirty="0"/>
              <a:t>(given, think of these as a binary number)</a:t>
            </a:r>
          </a:p>
          <a:p>
            <a:pPr>
              <a:defRPr/>
            </a:pPr>
            <a:r>
              <a:rPr lang="en-US" dirty="0">
                <a:solidFill>
                  <a:srgbClr val="FF0000"/>
                </a:solidFill>
              </a:rPr>
              <a:t>R:</a:t>
            </a:r>
            <a:r>
              <a:rPr lang="en-US" dirty="0"/>
              <a:t> CRC bits</a:t>
            </a:r>
          </a:p>
          <a:p>
            <a:pPr>
              <a:defRPr/>
            </a:pPr>
            <a:r>
              <a:rPr lang="en-US" dirty="0" smtClean="0">
                <a:solidFill>
                  <a:srgbClr val="CC0000"/>
                </a:solidFill>
              </a:rPr>
              <a:t>G</a:t>
            </a:r>
            <a:r>
              <a:rPr lang="en-US" dirty="0">
                <a:solidFill>
                  <a:srgbClr val="CC0000"/>
                </a:solidFill>
              </a:rPr>
              <a:t>: </a:t>
            </a:r>
            <a:r>
              <a:rPr lang="en-US" dirty="0"/>
              <a:t>bit pattern (generator</a:t>
            </a:r>
            <a:r>
              <a:rPr lang="en-US" dirty="0" smtClean="0"/>
              <a:t>) </a:t>
            </a:r>
            <a:r>
              <a:rPr lang="en-US" dirty="0"/>
              <a:t>of </a:t>
            </a:r>
            <a:r>
              <a:rPr lang="en-US" i="1" dirty="0"/>
              <a:t>r+1 </a:t>
            </a:r>
            <a:r>
              <a:rPr lang="en-US" dirty="0"/>
              <a:t>bits </a:t>
            </a:r>
            <a:r>
              <a:rPr lang="en-US" sz="2400" dirty="0"/>
              <a:t>(given</a:t>
            </a:r>
            <a:r>
              <a:rPr lang="en-US" sz="2400" dirty="0" smtClean="0"/>
              <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15</a:t>
            </a:fld>
            <a:endParaRPr lang="en-US" dirty="0"/>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5145264"/>
            <a:ext cx="10850971" cy="16081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i="1" u="sng" dirty="0">
                <a:solidFill>
                  <a:srgbClr val="0000A8"/>
                </a:solidFill>
              </a:rPr>
              <a:t>goal: </a:t>
            </a:r>
            <a:r>
              <a:rPr lang="en-US" dirty="0"/>
              <a:t>choose </a:t>
            </a:r>
            <a:r>
              <a:rPr lang="en-US" i="1" dirty="0"/>
              <a:t>r</a:t>
            </a:r>
            <a:r>
              <a:rPr lang="en-US" dirty="0"/>
              <a:t> CRC bits, </a:t>
            </a:r>
            <a:r>
              <a:rPr lang="en-US" dirty="0">
                <a:solidFill>
                  <a:srgbClr val="CC0000"/>
                </a:solidFill>
              </a:rPr>
              <a:t>R</a:t>
            </a:r>
            <a:r>
              <a:rPr lang="en-US" dirty="0"/>
              <a:t>, such that &lt;D,R&gt; exactly divisible by G (mod 2) </a:t>
            </a:r>
          </a:p>
          <a:p>
            <a:pPr lvl="1">
              <a:defRPr/>
            </a:pPr>
            <a:r>
              <a:rPr lang="en-US" dirty="0"/>
              <a:t>receiver knows G, divides &lt;D,R&gt; by G.  If non-zero remainder: error detected!</a:t>
            </a:r>
          </a:p>
          <a:p>
            <a:pPr lvl="1">
              <a:defRPr/>
            </a:pPr>
            <a:r>
              <a:rPr lang="en-US" dirty="0"/>
              <a:t>can detect all burst errors less than r+1 bits</a:t>
            </a:r>
          </a:p>
          <a:p>
            <a:pPr lvl="1">
              <a:defRPr/>
            </a:pPr>
            <a:r>
              <a:rPr lang="en-US" dirty="0"/>
              <a:t>widely used in practice (Ethernet, 802.11 </a:t>
            </a:r>
            <a:r>
              <a:rPr lang="en-US" dirty="0" err="1"/>
              <a:t>WiFi</a:t>
            </a:r>
            <a:r>
              <a:rPr lang="en-US" dirty="0"/>
              <a:t>)</a:t>
            </a:r>
          </a:p>
          <a:p>
            <a:pPr lvl="2">
              <a:defRPr/>
            </a:pPr>
            <a:endParaRPr lang="en-US" sz="2800" dirty="0"/>
          </a:p>
        </p:txBody>
      </p:sp>
      <p:grpSp>
        <p:nvGrpSpPr>
          <p:cNvPr id="3" name="Group 2"/>
          <p:cNvGrpSpPr/>
          <p:nvPr/>
        </p:nvGrpSpPr>
        <p:grpSpPr>
          <a:xfrm>
            <a:off x="3937738" y="3245116"/>
            <a:ext cx="7036657" cy="1611402"/>
            <a:chOff x="3954671" y="2770984"/>
            <a:chExt cx="7036657" cy="1611402"/>
          </a:xfrm>
        </p:grpSpPr>
        <p:grpSp>
          <p:nvGrpSpPr>
            <p:cNvPr id="32" name="Group 31">
              <a:extLst>
                <a:ext uri="{FF2B5EF4-FFF2-40B4-BE49-F238E27FC236}">
                  <a16:creationId xmlns:a16="http://schemas.microsoft.com/office/drawing/2014/main" id="{F01D1EF1-B83E-3146-8980-CE18A11B4B5A}"/>
                </a:ext>
              </a:extLst>
            </p:cNvPr>
            <p:cNvGrpSpPr/>
            <p:nvPr/>
          </p:nvGrpSpPr>
          <p:grpSpPr>
            <a:xfrm>
              <a:off x="3954671" y="2770984"/>
              <a:ext cx="7036657" cy="1611402"/>
              <a:chOff x="3954671" y="2770984"/>
              <a:chExt cx="7036657" cy="1611402"/>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r>
                      <a:rPr lang="en-US" sz="2000" i="1" dirty="0"/>
                      <a:t>r</a:t>
                    </a:r>
                    <a:r>
                      <a:rPr lang="en-US" sz="2000" dirty="0"/>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r>
                      <a:rPr lang="en-US" sz="2000" dirty="0"/>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r>
                      <a:rPr lang="en-US" sz="2000" dirty="0"/>
                      <a:t>D</a:t>
                    </a:r>
                    <a:endParaRPr lang="en-US" dirty="0"/>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r>
                      <a:rPr lang="en-US" sz="2400" dirty="0">
                        <a:solidFill>
                          <a:srgbClr val="C00000"/>
                        </a:solidFill>
                      </a:rPr>
                      <a:t>R</a:t>
                    </a:r>
                    <a:endParaRPr lang="en-US" sz="2000" dirty="0">
                      <a:solidFill>
                        <a:srgbClr val="C00000"/>
                      </a:solidFill>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r>
                    <a:rPr lang="en-US" sz="2400" dirty="0"/>
                    <a:t>&lt;D,R&gt; = D  2</a:t>
                  </a:r>
                  <a:r>
                    <a:rPr lang="en-US" sz="2400" baseline="30000" dirty="0"/>
                    <a:t>r</a:t>
                  </a:r>
                  <a:r>
                    <a:rPr lang="en-US" sz="2400" dirty="0"/>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r>
                    <a:rPr lang="en-US" sz="2000" dirty="0"/>
                    <a:t>*</a:t>
                  </a:r>
                </a:p>
              </p:txBody>
            </p:sp>
          </p:grpSp>
          <p:grpSp>
            <p:nvGrpSpPr>
              <p:cNvPr id="31" name="Group 30">
                <a:extLst>
                  <a:ext uri="{FF2B5EF4-FFF2-40B4-BE49-F238E27FC236}">
                    <a16:creationId xmlns:a16="http://schemas.microsoft.com/office/drawing/2014/main" id="{554CC24E-9903-3249-AB6B-172ECE48D762}"/>
                  </a:ext>
                </a:extLst>
              </p:cNvPr>
              <p:cNvGrpSpPr/>
              <p:nvPr/>
            </p:nvGrpSpPr>
            <p:grpSpPr>
              <a:xfrm>
                <a:off x="6791741" y="3405809"/>
                <a:ext cx="4199587" cy="945369"/>
                <a:chOff x="7030279" y="3405809"/>
                <a:chExt cx="4199587" cy="945369"/>
              </a:xfrm>
            </p:grpSpPr>
            <p:sp>
              <p:nvSpPr>
                <p:cNvPr id="28" name="TextBox 27">
                  <a:extLst>
                    <a:ext uri="{FF2B5EF4-FFF2-40B4-BE49-F238E27FC236}">
                      <a16:creationId xmlns:a16="http://schemas.microsoft.com/office/drawing/2014/main" id="{78932362-DCB4-EB40-9B1C-58CF349F31F1}"/>
                    </a:ext>
                  </a:extLst>
                </p:cNvPr>
                <p:cNvSpPr txBox="1"/>
                <p:nvPr/>
              </p:nvSpPr>
              <p:spPr>
                <a:xfrm>
                  <a:off x="8242853" y="3405809"/>
                  <a:ext cx="1515800" cy="461665"/>
                </a:xfrm>
                <a:prstGeom prst="rect">
                  <a:avLst/>
                </a:prstGeom>
                <a:noFill/>
              </p:spPr>
              <p:txBody>
                <a:bodyPr wrap="none" rtlCol="0">
                  <a:spAutoFit/>
                </a:bodyPr>
                <a:lstStyle/>
                <a:p>
                  <a:r>
                    <a:rPr lang="en-US" sz="2400" dirty="0">
                      <a:solidFill>
                        <a:srgbClr val="0000A8"/>
                      </a:solidFill>
                    </a:rPr>
                    <a:t>bit pattern</a:t>
                  </a:r>
                </a:p>
              </p:txBody>
            </p:sp>
            <p:sp>
              <p:nvSpPr>
                <p:cNvPr id="296" name="TextBox 295">
                  <a:extLst>
                    <a:ext uri="{FF2B5EF4-FFF2-40B4-BE49-F238E27FC236}">
                      <a16:creationId xmlns:a16="http://schemas.microsoft.com/office/drawing/2014/main" id="{D334B737-73F4-0C4A-860A-265D4A3D7E47}"/>
                    </a:ext>
                  </a:extLst>
                </p:cNvPr>
                <p:cNvSpPr txBox="1"/>
                <p:nvPr/>
              </p:nvSpPr>
              <p:spPr>
                <a:xfrm>
                  <a:off x="8236226" y="3889513"/>
                  <a:ext cx="2993640" cy="461665"/>
                </a:xfrm>
                <a:prstGeom prst="rect">
                  <a:avLst/>
                </a:prstGeom>
                <a:noFill/>
              </p:spPr>
              <p:txBody>
                <a:bodyPr wrap="none" rtlCol="0">
                  <a:spAutoFit/>
                </a:bodyPr>
                <a:lstStyle/>
                <a:p>
                  <a:r>
                    <a:rPr lang="en-US" sz="2400" dirty="0">
                      <a:solidFill>
                        <a:srgbClr val="0000A8"/>
                      </a:solidFill>
                    </a:rPr>
                    <a:t>formula for bit pattern</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7050157" y="4134678"/>
                  <a:ext cx="119269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B1D8A448-DD38-3A4F-8E01-5FD4EA57EB3C}"/>
                    </a:ext>
                  </a:extLst>
                </p:cNvPr>
                <p:cNvCxnSpPr/>
                <p:nvPr/>
              </p:nvCxnSpPr>
              <p:spPr>
                <a:xfrm>
                  <a:off x="7030279"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34" name="Oval 33">
              <a:extLst>
                <a:ext uri="{FF2B5EF4-FFF2-40B4-BE49-F238E27FC236}">
                  <a16:creationId xmlns:a16="http://schemas.microsoft.com/office/drawing/2014/main" id="{FD6E8185-57C7-7740-94E5-A560594E8B00}"/>
                </a:ext>
              </a:extLst>
            </p:cNvPr>
            <p:cNvSpPr/>
            <p:nvPr/>
          </p:nvSpPr>
          <p:spPr>
            <a:xfrm>
              <a:off x="5864088" y="3260035"/>
              <a:ext cx="715617" cy="715617"/>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5071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9"/>
                                        </p:tgtEl>
                                        <p:attrNameLst>
                                          <p:attrName>style.visibility</p:attrName>
                                        </p:attrNameLst>
                                      </p:cBhvr>
                                      <p:to>
                                        <p:strVal val="visible"/>
                                      </p:to>
                                    </p:set>
                                    <p:animEffect transition="in" filter="dissolve">
                                      <p:cBhvr>
                                        <p:cTn id="7"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7027334" y="1047175"/>
            <a:ext cx="3973818" cy="5265755"/>
          </a:xfrm>
          <a:prstGeom prst="rect">
            <a:avLst/>
          </a:prstGeom>
        </p:spPr>
      </p:pic>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16</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3" y="1408043"/>
            <a:ext cx="4984888" cy="10442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5000"/>
              </a:lnSpc>
              <a:buFont typeface="Wingdings" charset="0"/>
              <a:buNone/>
              <a:defRPr/>
            </a:pPr>
            <a:r>
              <a:rPr lang="en-US" dirty="0">
                <a:solidFill>
                  <a:srgbClr val="000099"/>
                </a:solidFill>
              </a:rPr>
              <a:t>We want:</a:t>
            </a:r>
            <a:endParaRPr lang="en-US" sz="3200" dirty="0">
              <a:solidFill>
                <a:srgbClr val="000099"/>
              </a:solidFill>
            </a:endParaRPr>
          </a:p>
          <a:p>
            <a:pPr lvl="1">
              <a:lnSpc>
                <a:spcPct val="75000"/>
              </a:lnSpc>
              <a:buFont typeface="Wingdings" charset="0"/>
              <a:buNone/>
              <a:defRPr/>
            </a:pPr>
            <a:r>
              <a:rPr lang="en-US" sz="2800" i="1" dirty="0"/>
              <a:t>D</a:t>
            </a:r>
            <a:r>
              <a:rPr lang="en-US" sz="2800" i="1" baseline="26000" dirty="0"/>
              <a:t>.</a:t>
            </a:r>
            <a:r>
              <a:rPr lang="en-US" sz="2800" i="1" dirty="0"/>
              <a:t>2</a:t>
            </a:r>
            <a:r>
              <a:rPr lang="en-US" sz="2800" i="1" baseline="30000" dirty="0"/>
              <a:t>r</a:t>
            </a:r>
            <a:r>
              <a:rPr lang="en-US" sz="2800" i="1" dirty="0"/>
              <a:t>  XOR  R = </a:t>
            </a:r>
            <a:r>
              <a:rPr lang="en-US" sz="2800" i="1" dirty="0" err="1"/>
              <a:t>nG</a:t>
            </a:r>
            <a:endParaRPr lang="en-US" sz="2800" i="1" dirty="0"/>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4325409"/>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2400" dirty="0">
                  <a:latin typeface="Arial" charset="0"/>
                  <a:cs typeface="+mn-cs"/>
                </a:rPr>
                <a:t>D</a:t>
              </a:r>
              <a:r>
                <a:rPr lang="en-US" sz="2400" baseline="26000" dirty="0">
                  <a:latin typeface="Arial" charset="0"/>
                  <a:cs typeface="+mn-cs"/>
                </a:rPr>
                <a:t>.</a:t>
              </a:r>
              <a:r>
                <a:rPr lang="en-US" sz="2400" dirty="0">
                  <a:latin typeface="Arial" charset="0"/>
                  <a:cs typeface="+mn-cs"/>
                </a:rPr>
                <a:t>2</a:t>
              </a:r>
              <a:r>
                <a:rPr lang="en-US" sz="2400" baseline="30000" dirty="0">
                  <a:latin typeface="Arial" charset="0"/>
                  <a:cs typeface="+mn-cs"/>
                </a:rPr>
                <a:t>r</a:t>
              </a:r>
            </a:p>
            <a:p>
              <a:pPr algn="ctr">
                <a:defRPr/>
              </a:pPr>
              <a:r>
                <a:rPr lang="en-US" sz="2400" dirty="0">
                  <a:latin typeface="Arial"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dirty="0">
                  <a:latin typeface="Arial" charset="0"/>
                  <a:cs typeface="+mn-cs"/>
                </a:rPr>
                <a:t>R</a:t>
              </a:r>
              <a:r>
                <a:rPr lang="en-US" dirty="0">
                  <a:latin typeface="Arial" charset="0"/>
                  <a:cs typeface="+mn-cs"/>
                </a:rPr>
                <a:t> = remainder </a:t>
              </a:r>
              <a:r>
                <a:rPr lang="en-US" sz="2400" dirty="0" smtClean="0">
                  <a:latin typeface="Arial" charset="0"/>
                  <a:cs typeface="+mn-cs"/>
                </a:rPr>
                <a:t>[</a:t>
              </a:r>
              <a:r>
                <a:rPr lang="en-US" dirty="0" smtClean="0">
                  <a:latin typeface="Arial" charset="0"/>
                  <a:cs typeface="+mn-cs"/>
                </a:rPr>
                <a:t>           </a:t>
              </a:r>
              <a:r>
                <a:rPr lang="en-US" sz="2400" dirty="0" smtClean="0">
                  <a:latin typeface="Arial" charset="0"/>
                  <a:cs typeface="+mn-cs"/>
                </a:rPr>
                <a:t>]</a:t>
              </a:r>
              <a:endParaRPr lang="en-US" dirty="0">
                <a:latin typeface="Arial"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253170"/>
            <a:ext cx="4984888"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a:solidFill>
                  <a:srgbClr val="000099"/>
                </a:solidFill>
              </a:rPr>
              <a:t>or equivalently:</a:t>
            </a:r>
            <a:endParaRPr lang="en-US" sz="3200" dirty="0">
              <a:solidFill>
                <a:srgbClr val="000099"/>
              </a:solidFill>
            </a:endParaRPr>
          </a:p>
          <a:p>
            <a:pPr lvl="1">
              <a:lnSpc>
                <a:spcPct val="75000"/>
              </a:lnSpc>
              <a:buFont typeface="Wingdings" charset="0"/>
              <a:buNone/>
              <a:defRPr/>
            </a:pPr>
            <a:r>
              <a:rPr lang="en-US" sz="2800" i="1" dirty="0"/>
              <a:t>D</a:t>
            </a:r>
            <a:r>
              <a:rPr lang="en-US" sz="2800" i="1" baseline="26000" dirty="0"/>
              <a:t>.</a:t>
            </a:r>
            <a:r>
              <a:rPr lang="en-US" sz="2800" i="1" dirty="0"/>
              <a:t>2</a:t>
            </a:r>
            <a:r>
              <a:rPr lang="en-US" sz="2800" i="1" baseline="30000" dirty="0"/>
              <a:t>r</a:t>
            </a:r>
            <a:r>
              <a:rPr lang="en-US" sz="2800" i="1" dirty="0"/>
              <a:t> = </a:t>
            </a:r>
            <a:r>
              <a:rPr lang="en-US" sz="2800" i="1" dirty="0" err="1"/>
              <a:t>nG</a:t>
            </a:r>
            <a:r>
              <a:rPr lang="en-US" sz="2800" i="1" dirty="0"/>
              <a:t>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31260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a:solidFill>
                  <a:srgbClr val="000099"/>
                </a:solidFill>
              </a:rPr>
              <a:t>or equivalently:</a:t>
            </a:r>
            <a:r>
              <a:rPr lang="en-US" dirty="0"/>
              <a:t>  </a:t>
            </a:r>
          </a:p>
          <a:p>
            <a:pPr marL="457200" indent="-234950">
              <a:lnSpc>
                <a:spcPct val="75000"/>
              </a:lnSpc>
              <a:buFont typeface="Wingdings" charset="0"/>
              <a:buNone/>
              <a:defRPr/>
            </a:pPr>
            <a:r>
              <a:rPr lang="en-US" dirty="0"/>
              <a:t>   if we divide D</a:t>
            </a:r>
            <a:r>
              <a:rPr lang="en-US" baseline="26000" dirty="0"/>
              <a:t>.</a:t>
            </a:r>
            <a:r>
              <a:rPr lang="en-US" dirty="0"/>
              <a:t>2</a:t>
            </a:r>
            <a:r>
              <a:rPr lang="en-US" baseline="30000" dirty="0"/>
              <a:t>r</a:t>
            </a:r>
            <a:r>
              <a:rPr lang="en-US" dirty="0"/>
              <a:t> by G, want remainder R to satisfy:</a:t>
            </a:r>
            <a:endParaRPr lang="en-US" sz="3200" dirty="0"/>
          </a:p>
        </p:txBody>
      </p:sp>
      <p:sp>
        <p:nvSpPr>
          <p:cNvPr id="6" name="Rectangle 5"/>
          <p:cNvSpPr/>
          <p:nvPr/>
        </p:nvSpPr>
        <p:spPr>
          <a:xfrm>
            <a:off x="498851" y="5282449"/>
            <a:ext cx="9695016" cy="707886"/>
          </a:xfrm>
          <a:prstGeom prst="rect">
            <a:avLst/>
          </a:prstGeom>
        </p:spPr>
        <p:txBody>
          <a:bodyPr wrap="square">
            <a:spAutoFit/>
          </a:bodyPr>
          <a:lstStyle/>
          <a:p>
            <a:r>
              <a:rPr lang="en-US" sz="2000" i="1" dirty="0" smtClean="0"/>
              <a:t>NOTE: To </a:t>
            </a:r>
            <a:r>
              <a:rPr lang="en-US" sz="2000" i="1" dirty="0"/>
              <a:t>verify the result, use the calculator at </a:t>
            </a:r>
            <a:r>
              <a:rPr lang="en-US" sz="2000" i="1" dirty="0">
                <a:hlinkClick r:id="rId4"/>
              </a:rPr>
              <a:t>http://</a:t>
            </a:r>
            <a:r>
              <a:rPr lang="en-US" sz="2000" i="1" dirty="0" smtClean="0">
                <a:hlinkClick r:id="rId4"/>
              </a:rPr>
              <a:t>www.ee.unb.ca/cgi-bin/tervo/calc.pl?num=10011111000&amp;den=1001&amp;f=d&amp;e=1&amp;m=1</a:t>
            </a:r>
            <a:r>
              <a:rPr lang="en-US" sz="2000" i="1" dirty="0"/>
              <a:t> </a:t>
            </a:r>
            <a:endParaRPr lang="en-US" sz="2000" dirty="0"/>
          </a:p>
        </p:txBody>
      </p:sp>
    </p:spTree>
    <p:extLst>
      <p:ext uri="{BB962C8B-B14F-4D97-AF65-F5344CB8AC3E}">
        <p14:creationId xmlns:p14="http://schemas.microsoft.com/office/powerpoint/2010/main" val="3117955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17</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6" name="Rectangle 5"/>
          <p:cNvSpPr/>
          <p:nvPr/>
        </p:nvSpPr>
        <p:spPr>
          <a:xfrm>
            <a:off x="800100" y="1758961"/>
            <a:ext cx="9695016" cy="2062103"/>
          </a:xfrm>
          <a:prstGeom prst="rect">
            <a:avLst/>
          </a:prstGeom>
        </p:spPr>
        <p:txBody>
          <a:bodyPr wrap="square">
            <a:spAutoFit/>
          </a:bodyPr>
          <a:lstStyle/>
          <a:p>
            <a:r>
              <a:rPr lang="en-US" sz="2800" i="1" dirty="0" smtClean="0"/>
              <a:t>Galois Field GF(2) Calculations:</a:t>
            </a:r>
          </a:p>
          <a:p>
            <a:endParaRPr lang="en-US" sz="2000" i="1" dirty="0" smtClean="0"/>
          </a:p>
          <a:p>
            <a:r>
              <a:rPr lang="en-US" sz="2000" i="1" dirty="0" smtClean="0">
                <a:solidFill>
                  <a:srgbClr val="FF0000"/>
                </a:solidFill>
              </a:rPr>
              <a:t>NOTE: It is not the typical binary arithmetic.</a:t>
            </a:r>
          </a:p>
          <a:p>
            <a:endParaRPr lang="en-US" sz="2000" i="1" dirty="0"/>
          </a:p>
          <a:p>
            <a:r>
              <a:rPr lang="en-US" sz="2000" i="1" dirty="0" smtClean="0"/>
              <a:t>NOTE</a:t>
            </a:r>
            <a:r>
              <a:rPr lang="en-US" sz="2000" i="1" dirty="0" smtClean="0"/>
              <a:t>: To </a:t>
            </a:r>
            <a:r>
              <a:rPr lang="en-US" sz="2000" i="1" dirty="0"/>
              <a:t>verify the result, use </a:t>
            </a:r>
            <a:r>
              <a:rPr lang="en-US" sz="2000" i="1" dirty="0" smtClean="0"/>
              <a:t>a GF(2) calculator, e.g., </a:t>
            </a:r>
            <a:r>
              <a:rPr lang="en-US" sz="2000" i="1" dirty="0">
                <a:hlinkClick r:id="rId3"/>
              </a:rPr>
              <a:t>http://</a:t>
            </a:r>
            <a:r>
              <a:rPr lang="en-US" sz="2000" i="1" dirty="0" smtClean="0">
                <a:hlinkClick r:id="rId3"/>
              </a:rPr>
              <a:t>www.ee.unb.ca/cgi-bin/tervo/calc.pl?num=10011111000&amp;den=1001&amp;f=d&amp;e=1&amp;m=1</a:t>
            </a:r>
            <a:r>
              <a:rPr lang="en-US" sz="2000" i="1" dirty="0"/>
              <a:t> </a:t>
            </a:r>
            <a:endParaRPr lang="en-US" sz="2000" dirty="0"/>
          </a:p>
        </p:txBody>
      </p:sp>
      <p:graphicFrame>
        <p:nvGraphicFramePr>
          <p:cNvPr id="2" name="Table 1"/>
          <p:cNvGraphicFramePr>
            <a:graphicFrameLocks noGrp="1"/>
          </p:cNvGraphicFramePr>
          <p:nvPr>
            <p:extLst>
              <p:ext uri="{D42A27DB-BD31-4B8C-83A1-F6EECF244321}">
                <p14:modId xmlns:p14="http://schemas.microsoft.com/office/powerpoint/2010/main" val="1178117669"/>
              </p:ext>
            </p:extLst>
          </p:nvPr>
        </p:nvGraphicFramePr>
        <p:xfrm>
          <a:off x="1434592" y="3997319"/>
          <a:ext cx="8597304" cy="1483360"/>
        </p:xfrm>
        <a:graphic>
          <a:graphicData uri="http://schemas.openxmlformats.org/drawingml/2006/table">
            <a:tbl>
              <a:tblPr firstRow="1" bandRow="1">
                <a:tableStyleId>{5C22544A-7EE6-4342-B048-85BDC9FD1C3A}</a:tableStyleId>
              </a:tblPr>
              <a:tblGrid>
                <a:gridCol w="2149326">
                  <a:extLst>
                    <a:ext uri="{9D8B030D-6E8A-4147-A177-3AD203B41FA5}">
                      <a16:colId xmlns:a16="http://schemas.microsoft.com/office/drawing/2014/main" val="544900767"/>
                    </a:ext>
                  </a:extLst>
                </a:gridCol>
                <a:gridCol w="2149326">
                  <a:extLst>
                    <a:ext uri="{9D8B030D-6E8A-4147-A177-3AD203B41FA5}">
                      <a16:colId xmlns:a16="http://schemas.microsoft.com/office/drawing/2014/main" val="2630823376"/>
                    </a:ext>
                  </a:extLst>
                </a:gridCol>
                <a:gridCol w="2149326">
                  <a:extLst>
                    <a:ext uri="{9D8B030D-6E8A-4147-A177-3AD203B41FA5}">
                      <a16:colId xmlns:a16="http://schemas.microsoft.com/office/drawing/2014/main" val="218597703"/>
                    </a:ext>
                  </a:extLst>
                </a:gridCol>
                <a:gridCol w="2149326">
                  <a:extLst>
                    <a:ext uri="{9D8B030D-6E8A-4147-A177-3AD203B41FA5}">
                      <a16:colId xmlns:a16="http://schemas.microsoft.com/office/drawing/2014/main" val="2967090069"/>
                    </a:ext>
                  </a:extLst>
                </a:gridCol>
              </a:tblGrid>
              <a:tr h="370840">
                <a:tc>
                  <a:txBody>
                    <a:bodyPr/>
                    <a:lstStyle/>
                    <a:p>
                      <a:r>
                        <a:rPr lang="en-US" dirty="0" smtClean="0"/>
                        <a:t>GF(2) </a:t>
                      </a:r>
                      <a:r>
                        <a:rPr lang="en-US" dirty="0" err="1" smtClean="0"/>
                        <a:t>substraction</a:t>
                      </a:r>
                      <a:endParaRPr lang="en-US" dirty="0"/>
                    </a:p>
                  </a:txBody>
                  <a:tcPr/>
                </a:tc>
                <a:tc>
                  <a:txBody>
                    <a:bodyPr/>
                    <a:lstStyle/>
                    <a:p>
                      <a:r>
                        <a:rPr lang="en-US" dirty="0" smtClean="0"/>
                        <a:t>GF(2) addition</a:t>
                      </a:r>
                      <a:endParaRPr lang="en-US" dirty="0"/>
                    </a:p>
                  </a:txBody>
                  <a:tcPr/>
                </a:tc>
                <a:tc>
                  <a:txBody>
                    <a:bodyPr/>
                    <a:lstStyle/>
                    <a:p>
                      <a:r>
                        <a:rPr lang="en-US" dirty="0" smtClean="0"/>
                        <a:t>GF(2) division</a:t>
                      </a:r>
                      <a:endParaRPr lang="en-US" dirty="0"/>
                    </a:p>
                  </a:txBody>
                  <a:tcPr/>
                </a:tc>
                <a:tc>
                  <a:txBody>
                    <a:bodyPr/>
                    <a:lstStyle/>
                    <a:p>
                      <a:r>
                        <a:rPr lang="en-US" dirty="0" smtClean="0"/>
                        <a:t>GF(2) multiplication</a:t>
                      </a:r>
                      <a:endParaRPr lang="en-US" dirty="0"/>
                    </a:p>
                  </a:txBody>
                  <a:tcPr/>
                </a:tc>
                <a:extLst>
                  <a:ext uri="{0D108BD9-81ED-4DB2-BD59-A6C34878D82A}">
                    <a16:rowId xmlns:a16="http://schemas.microsoft.com/office/drawing/2014/main" val="542288947"/>
                  </a:ext>
                </a:extLst>
              </a:tr>
              <a:tr h="370840">
                <a:tc>
                  <a:txBody>
                    <a:bodyPr/>
                    <a:lstStyle/>
                    <a:p>
                      <a:r>
                        <a:rPr lang="en-US" dirty="0" smtClean="0"/>
                        <a:t>   1011</a:t>
                      </a:r>
                      <a:endParaRPr lang="en-US" dirty="0"/>
                    </a:p>
                  </a:txBody>
                  <a:tcPr/>
                </a:tc>
                <a:tc>
                  <a:txBody>
                    <a:bodyPr/>
                    <a:lstStyle/>
                    <a:p>
                      <a:r>
                        <a:rPr lang="en-US" dirty="0" smtClean="0"/>
                        <a:t>   1011</a:t>
                      </a:r>
                      <a:endParaRPr lang="en-US" dirty="0"/>
                    </a:p>
                  </a:txBody>
                  <a:tcPr/>
                </a:tc>
                <a:tc>
                  <a:txBody>
                    <a:bodyPr/>
                    <a:lstStyle/>
                    <a:p>
                      <a:r>
                        <a:rPr lang="en-US" dirty="0" smtClean="0"/>
                        <a:t>   1011</a:t>
                      </a:r>
                      <a:endParaRPr lang="en-US" dirty="0"/>
                    </a:p>
                  </a:txBody>
                  <a:tcPr/>
                </a:tc>
                <a:tc>
                  <a:txBody>
                    <a:bodyPr/>
                    <a:lstStyle/>
                    <a:p>
                      <a:r>
                        <a:rPr lang="en-US" dirty="0" smtClean="0"/>
                        <a:t>   1011</a:t>
                      </a:r>
                      <a:endParaRPr lang="en-US" dirty="0"/>
                    </a:p>
                  </a:txBody>
                  <a:tcPr/>
                </a:tc>
                <a:extLst>
                  <a:ext uri="{0D108BD9-81ED-4DB2-BD59-A6C34878D82A}">
                    <a16:rowId xmlns:a16="http://schemas.microsoft.com/office/drawing/2014/main" val="1882747215"/>
                  </a:ext>
                </a:extLst>
              </a:tr>
              <a:tr h="370840">
                <a:tc>
                  <a:txBody>
                    <a:bodyPr/>
                    <a:lstStyle/>
                    <a:p>
                      <a:pPr>
                        <a:buFontTx/>
                        <a:buChar char="-"/>
                      </a:pPr>
                      <a:r>
                        <a:rPr lang="en-US" dirty="0" smtClean="0"/>
                        <a:t>- 0101</a:t>
                      </a:r>
                      <a:endParaRPr lang="en-US" dirty="0"/>
                    </a:p>
                  </a:txBody>
                  <a:tcPr/>
                </a:tc>
                <a:tc>
                  <a:txBody>
                    <a:bodyPr/>
                    <a:lstStyle/>
                    <a:p>
                      <a:pPr>
                        <a:buFontTx/>
                        <a:buNone/>
                      </a:pPr>
                      <a:r>
                        <a:rPr lang="en-US" dirty="0" smtClean="0"/>
                        <a:t>+ </a:t>
                      </a:r>
                      <a:r>
                        <a:rPr lang="en-US" dirty="0" smtClean="0"/>
                        <a:t>0101</a:t>
                      </a:r>
                      <a:endParaRPr lang="en-US" dirty="0"/>
                    </a:p>
                  </a:txBody>
                  <a:tcPr/>
                </a:tc>
                <a:tc>
                  <a:txBody>
                    <a:bodyPr/>
                    <a:lstStyle/>
                    <a:p>
                      <a:pPr>
                        <a:buFontTx/>
                        <a:buNone/>
                      </a:pPr>
                      <a:r>
                        <a:rPr lang="en-US" dirty="0" smtClean="0"/>
                        <a:t>/</a:t>
                      </a:r>
                      <a:r>
                        <a:rPr lang="en-US" baseline="0" dirty="0" smtClean="0"/>
                        <a:t> </a:t>
                      </a:r>
                      <a:r>
                        <a:rPr lang="en-US" dirty="0" smtClean="0"/>
                        <a:t> </a:t>
                      </a:r>
                      <a:r>
                        <a:rPr lang="en-US" dirty="0" smtClean="0"/>
                        <a:t>0101</a:t>
                      </a:r>
                      <a:endParaRPr lang="en-US" dirty="0"/>
                    </a:p>
                  </a:txBody>
                  <a:tcPr/>
                </a:tc>
                <a:tc>
                  <a:txBody>
                    <a:bodyPr/>
                    <a:lstStyle/>
                    <a:p>
                      <a:pPr>
                        <a:buFontTx/>
                        <a:buNone/>
                      </a:pPr>
                      <a:r>
                        <a:rPr lang="en-US" dirty="0" smtClean="0"/>
                        <a:t>X </a:t>
                      </a:r>
                      <a:r>
                        <a:rPr lang="en-US" dirty="0" smtClean="0"/>
                        <a:t>0101</a:t>
                      </a:r>
                      <a:endParaRPr lang="en-US" dirty="0"/>
                    </a:p>
                  </a:txBody>
                  <a:tcPr/>
                </a:tc>
                <a:extLst>
                  <a:ext uri="{0D108BD9-81ED-4DB2-BD59-A6C34878D82A}">
                    <a16:rowId xmlns:a16="http://schemas.microsoft.com/office/drawing/2014/main" val="1561751253"/>
                  </a:ext>
                </a:extLst>
              </a:tr>
              <a:tr h="370840">
                <a:tc>
                  <a:txBody>
                    <a:bodyPr/>
                    <a:lstStyle/>
                    <a:p>
                      <a:r>
                        <a:rPr lang="en-US" dirty="0" smtClean="0"/>
                        <a:t>   </a:t>
                      </a:r>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230230367"/>
                  </a:ext>
                </a:extLst>
              </a:tr>
            </a:tbl>
          </a:graphicData>
        </a:graphic>
      </p:graphicFrame>
    </p:spTree>
    <p:extLst>
      <p:ext uri="{BB962C8B-B14F-4D97-AF65-F5344CB8AC3E}">
        <p14:creationId xmlns:p14="http://schemas.microsoft.com/office/powerpoint/2010/main" val="224902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7027334" y="1047175"/>
            <a:ext cx="3973818" cy="5265755"/>
          </a:xfrm>
          <a:prstGeom prst="rect">
            <a:avLst/>
          </a:prstGeom>
        </p:spPr>
      </p:pic>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18</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fontScale="90000"/>
          </a:bodyPr>
          <a:lstStyle/>
          <a:p>
            <a:r>
              <a:rPr lang="en-US" altLang="en-US" dirty="0">
                <a:cs typeface="Calibri" panose="020F0502020204030204" pitchFamily="34" charset="0"/>
              </a:rPr>
              <a:t>Cyclic Redundancy Check (CRC): </a:t>
            </a:r>
            <a:r>
              <a:rPr lang="en-US" altLang="en-US" dirty="0" smtClean="0">
                <a:cs typeface="Calibri" panose="020F0502020204030204" pitchFamily="34" charset="0"/>
              </a:rPr>
              <a:t>example (cont.)</a:t>
            </a:r>
            <a:endParaRPr lang="en-US" sz="4400" dirty="0"/>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4" y="1288906"/>
            <a:ext cx="5744653" cy="3398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smtClean="0">
                <a:solidFill>
                  <a:srgbClr val="000099"/>
                </a:solidFill>
              </a:rPr>
              <a:t>Data sent by the sender:</a:t>
            </a:r>
          </a:p>
          <a:p>
            <a:pPr indent="-117475">
              <a:lnSpc>
                <a:spcPct val="75000"/>
              </a:lnSpc>
              <a:buFont typeface="Wingdings" charset="0"/>
              <a:buNone/>
              <a:defRPr/>
            </a:pPr>
            <a:r>
              <a:rPr lang="en-US" sz="3200" dirty="0" smtClean="0">
                <a:solidFill>
                  <a:srgbClr val="000099"/>
                </a:solidFill>
              </a:rPr>
              <a:t>101110</a:t>
            </a:r>
            <a:r>
              <a:rPr lang="en-US" sz="3200" u="sng" dirty="0" smtClean="0">
                <a:solidFill>
                  <a:srgbClr val="000099"/>
                </a:solidFill>
              </a:rPr>
              <a:t>011</a:t>
            </a:r>
            <a:endParaRPr lang="en-US" sz="3200" dirty="0" smtClean="0">
              <a:solidFill>
                <a:srgbClr val="000099"/>
              </a:solidFill>
            </a:endParaRPr>
          </a:p>
          <a:p>
            <a:pPr indent="-117475">
              <a:lnSpc>
                <a:spcPct val="75000"/>
              </a:lnSpc>
              <a:buFont typeface="Wingdings" charset="0"/>
              <a:buNone/>
              <a:defRPr/>
            </a:pPr>
            <a:r>
              <a:rPr lang="en-US" sz="3200" dirty="0" smtClean="0">
                <a:solidFill>
                  <a:srgbClr val="000099"/>
                </a:solidFill>
              </a:rPr>
              <a:t>Q: How would the receiver check the received data?</a:t>
            </a:r>
          </a:p>
          <a:p>
            <a:pPr indent="-117475">
              <a:lnSpc>
                <a:spcPct val="75000"/>
              </a:lnSpc>
              <a:buFont typeface="Wingdings" charset="0"/>
              <a:buNone/>
              <a:defRPr/>
            </a:pPr>
            <a:r>
              <a:rPr lang="en-US" dirty="0" smtClean="0">
                <a:solidFill>
                  <a:srgbClr val="FF0000"/>
                </a:solidFill>
              </a:rPr>
              <a:t>Is data mod G == 0?</a:t>
            </a:r>
          </a:p>
          <a:p>
            <a:pPr indent="-117475">
              <a:lnSpc>
                <a:spcPct val="75000"/>
              </a:lnSpc>
              <a:buFont typeface="Wingdings" charset="0"/>
              <a:buNone/>
              <a:defRPr/>
            </a:pPr>
            <a:r>
              <a:rPr lang="en-US" dirty="0" smtClean="0">
                <a:solidFill>
                  <a:srgbClr val="FF0000"/>
                </a:solidFill>
              </a:rPr>
              <a:t>If yes, ok; else, problem.</a:t>
            </a:r>
          </a:p>
          <a:p>
            <a:pPr indent="-117475">
              <a:lnSpc>
                <a:spcPct val="75000"/>
              </a:lnSpc>
              <a:buFont typeface="Wingdings" charset="0"/>
              <a:buNone/>
              <a:defRPr/>
            </a:pPr>
            <a:endParaRPr lang="en-US" sz="1100" dirty="0" smtClean="0">
              <a:solidFill>
                <a:schemeClr val="tx2"/>
              </a:solidFill>
            </a:endParaRPr>
          </a:p>
          <a:p>
            <a:pPr indent="-117475">
              <a:lnSpc>
                <a:spcPct val="75000"/>
              </a:lnSpc>
              <a:buFont typeface="Wingdings" charset="0"/>
              <a:buNone/>
              <a:defRPr/>
            </a:pPr>
            <a:r>
              <a:rPr lang="en-US" dirty="0" smtClean="0">
                <a:solidFill>
                  <a:schemeClr val="tx2"/>
                </a:solidFill>
              </a:rPr>
              <a:t>101110011 mod 1001 == 0? Yes</a:t>
            </a:r>
            <a:endParaRPr lang="en-US" dirty="0">
              <a:solidFill>
                <a:schemeClr val="tx2"/>
              </a:solidFill>
            </a:endParaRPr>
          </a:p>
        </p:txBody>
      </p:sp>
      <p:sp>
        <p:nvSpPr>
          <p:cNvPr id="6" name="Rectangle 5"/>
          <p:cNvSpPr/>
          <p:nvPr/>
        </p:nvSpPr>
        <p:spPr>
          <a:xfrm>
            <a:off x="498851" y="5282449"/>
            <a:ext cx="9695016" cy="707886"/>
          </a:xfrm>
          <a:prstGeom prst="rect">
            <a:avLst/>
          </a:prstGeom>
        </p:spPr>
        <p:txBody>
          <a:bodyPr wrap="square">
            <a:spAutoFit/>
          </a:bodyPr>
          <a:lstStyle/>
          <a:p>
            <a:r>
              <a:rPr lang="en-US" sz="2000" i="1" dirty="0" smtClean="0"/>
              <a:t>NOTE: To </a:t>
            </a:r>
            <a:r>
              <a:rPr lang="en-US" sz="2000" i="1" dirty="0"/>
              <a:t>verify the result, use the calculator at </a:t>
            </a:r>
            <a:r>
              <a:rPr lang="en-US" sz="2000" i="1" dirty="0">
                <a:hlinkClick r:id="rId4"/>
              </a:rPr>
              <a:t>http://</a:t>
            </a:r>
            <a:r>
              <a:rPr lang="en-US" sz="2000" i="1" dirty="0" smtClean="0">
                <a:hlinkClick r:id="rId4"/>
              </a:rPr>
              <a:t>www.ee.unb.ca/cgi-bin/tervo/calc.pl?num=10011111000&amp;den=1001&amp;f=d&amp;e=1&amp;m=1</a:t>
            </a:r>
            <a:r>
              <a:rPr lang="en-US" sz="2000" i="1" dirty="0"/>
              <a:t> </a:t>
            </a:r>
            <a:endParaRPr lang="en-US" sz="2000" dirty="0"/>
          </a:p>
        </p:txBody>
      </p:sp>
    </p:spTree>
    <p:extLst>
      <p:ext uri="{BB962C8B-B14F-4D97-AF65-F5344CB8AC3E}">
        <p14:creationId xmlns:p14="http://schemas.microsoft.com/office/powerpoint/2010/main" val="184333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19</a:t>
            </a:fld>
            <a:endParaRPr lang="en-US" dirty="0"/>
          </a:p>
        </p:txBody>
      </p:sp>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pic>
        <p:nvPicPr>
          <p:cNvPr id="7" name="Picture 6" descr="A train crossing a bridge over a body of water&#10;&#10;Description automatically generated">
            <a:extLst>
              <a:ext uri="{FF2B5EF4-FFF2-40B4-BE49-F238E27FC236}">
                <a16:creationId xmlns:a16="http://schemas.microsoft.com/office/drawing/2014/main" id="{439BFE83-3A49-904C-8D0A-2D330947D15C}"/>
              </a:ext>
            </a:extLst>
          </p:cNvPr>
          <p:cNvPicPr>
            <a:picLocks noChangeAspect="1"/>
          </p:cNvPicPr>
          <p:nvPr/>
        </p:nvPicPr>
        <p:blipFill>
          <a:blip r:embed="rId3"/>
          <a:stretch>
            <a:fillRect/>
          </a:stretch>
        </p:blipFill>
        <p:spPr>
          <a:xfrm>
            <a:off x="6657543" y="3498941"/>
            <a:ext cx="3102316" cy="2326737"/>
          </a:xfrm>
          <a:prstGeom prst="rect">
            <a:avLst/>
          </a:prstGeom>
          <a:effectLst>
            <a:outerShdw blurRad="50800" dist="38100" dir="18900000" algn="bl" rotWithShape="0">
              <a:prstClr val="black">
                <a:alpha val="40000"/>
              </a:prstClr>
            </a:outerShdw>
          </a:effectLst>
        </p:spPr>
      </p:pic>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20</a:t>
            </a:fld>
            <a:endParaRPr lang="en-US"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979693" y="1096411"/>
            <a:ext cx="7332255" cy="32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kern="0" dirty="0">
                <a:cs typeface="+mn-cs"/>
              </a:rPr>
              <a:t>two types of “links</a:t>
            </a:r>
            <a:r>
              <a:rPr lang="en-US" altLang="ja-JP" kern="0" dirty="0">
                <a:cs typeface="+mn-cs"/>
              </a:rPr>
              <a:t>”</a:t>
            </a:r>
            <a:r>
              <a:rPr lang="en-US" kern="0" dirty="0">
                <a:cs typeface="+mn-cs"/>
              </a:rPr>
              <a:t>:</a:t>
            </a:r>
          </a:p>
          <a:p>
            <a:pPr>
              <a:defRPr/>
            </a:pPr>
            <a:r>
              <a:rPr lang="en-US" kern="0" dirty="0">
                <a:cs typeface="+mn-cs"/>
              </a:rPr>
              <a:t>point-to-point</a:t>
            </a:r>
          </a:p>
          <a:p>
            <a:pPr lvl="1">
              <a:defRPr/>
            </a:pPr>
            <a:r>
              <a:rPr lang="en-US" sz="2000" kern="0" dirty="0"/>
              <a:t>point-to-point link between Ethernet switch, host</a:t>
            </a:r>
          </a:p>
          <a:p>
            <a:pPr lvl="1">
              <a:defRPr/>
            </a:pPr>
            <a:r>
              <a:rPr lang="en-US" sz="2000" kern="0" dirty="0"/>
              <a:t>PPP for dial-up access; high-level data link control (HDLC) </a:t>
            </a:r>
            <a:r>
              <a:rPr lang="en-US" sz="2000" kern="0" dirty="0" smtClean="0"/>
              <a:t> protocol</a:t>
            </a:r>
          </a:p>
          <a:p>
            <a:pPr marL="457200" lvl="1" indent="0">
              <a:buNone/>
              <a:defRPr/>
            </a:pPr>
            <a:endParaRPr lang="en-US" sz="700" kern="0" dirty="0"/>
          </a:p>
          <a:p>
            <a:pPr>
              <a:defRPr/>
            </a:pPr>
            <a:r>
              <a:rPr lang="en-US" kern="0" dirty="0">
                <a:solidFill>
                  <a:srgbClr val="C00000"/>
                </a:solidFill>
                <a:cs typeface="+mn-cs"/>
              </a:rPr>
              <a:t>broadcast (shared wire or medium)</a:t>
            </a:r>
          </a:p>
          <a:p>
            <a:pPr lvl="1">
              <a:defRPr/>
            </a:pPr>
            <a:r>
              <a:rPr lang="en-US" sz="2000" kern="0" dirty="0" smtClean="0"/>
              <a:t>Ethernet (FF:FF:FF:FF:FF:FF)</a:t>
            </a:r>
            <a:endParaRPr lang="en-US" sz="2000" kern="0" dirty="0"/>
          </a:p>
          <a:p>
            <a:pPr lvl="1">
              <a:defRPr/>
            </a:pPr>
            <a:r>
              <a:rPr lang="en-US" sz="2000" kern="0" dirty="0" smtClean="0"/>
              <a:t>HFC </a:t>
            </a:r>
            <a:r>
              <a:rPr lang="en-US" sz="2000" kern="0" dirty="0"/>
              <a:t>in cable-based access network</a:t>
            </a:r>
          </a:p>
          <a:p>
            <a:pPr lvl="1">
              <a:defRPr/>
            </a:pPr>
            <a:r>
              <a:rPr lang="en-US" sz="2000" kern="0" dirty="0"/>
              <a:t>802.11 wireless LAN, </a:t>
            </a:r>
            <a:r>
              <a:rPr lang="en-US" sz="2000" kern="0" dirty="0" smtClean="0"/>
              <a:t>4G/5G</a:t>
            </a:r>
            <a:r>
              <a:rPr lang="en-US" sz="2000" kern="0" dirty="0"/>
              <a:t>. satellite</a:t>
            </a:r>
            <a:endParaRPr lang="en-US" kern="0" dirty="0"/>
          </a:p>
          <a:p>
            <a:pPr>
              <a:defRPr/>
            </a:pPr>
            <a:endParaRPr lang="en-US" kern="0" dirty="0">
              <a:latin typeface="Gill Sans MT" charset="0"/>
              <a:cs typeface="+mn-cs"/>
            </a:endParaRPr>
          </a:p>
        </p:txBody>
      </p:sp>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014615" y="5916701"/>
            <a:ext cx="1996059"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wire (e.g., </a:t>
            </a:r>
          </a:p>
          <a:p>
            <a:pPr algn="ctr" eaLnBrk="0" fontAlgn="base" hangingPunct="0">
              <a:lnSpc>
                <a:spcPct val="85000"/>
              </a:lnSpc>
              <a:spcBef>
                <a:spcPct val="0"/>
              </a:spcBef>
              <a:spcAft>
                <a:spcPct val="0"/>
              </a:spcAft>
              <a:defRPr/>
            </a:pPr>
            <a:r>
              <a:rPr lang="en-US" sz="1400" i="0" dirty="0" smtClean="0">
                <a:solidFill>
                  <a:srgbClr val="000000"/>
                </a:solidFill>
                <a:latin typeface="Arial" charset="0"/>
              </a:rPr>
              <a:t>Cable access network)</a:t>
            </a:r>
            <a:endParaRPr lang="en-US" sz="1400" i="0" dirty="0">
              <a:solidFill>
                <a:srgbClr val="000000"/>
              </a:solidFill>
              <a:latin typeface="Arial" charset="0"/>
            </a:endParaRPr>
          </a:p>
        </p:txBody>
      </p:sp>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386" y="6011605"/>
            <a:ext cx="1696298"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a:t>
            </a:r>
            <a:r>
              <a:rPr lang="en-US" sz="1400" i="0" dirty="0" err="1">
                <a:solidFill>
                  <a:srgbClr val="000000"/>
                </a:solidFill>
                <a:latin typeface="Arial" charset="0"/>
              </a:rPr>
              <a:t>WiFi</a:t>
            </a:r>
            <a:endParaRPr lang="en-US" sz="1400" i="0" dirty="0">
              <a:solidFill>
                <a:srgbClr val="000000"/>
              </a:solidFill>
              <a:latin typeface="Arial" charset="0"/>
            </a:endParaRPr>
          </a:p>
        </p:txBody>
      </p:sp>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927657" y="6016374"/>
            <a:ext cx="1935146"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satellite </a:t>
            </a:r>
          </a:p>
        </p:txBody>
      </p:sp>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5949556"/>
            <a:ext cx="2666586"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humans at a cocktail party </a:t>
            </a:r>
          </a:p>
          <a:p>
            <a:pPr algn="ctr" eaLnBrk="0" fontAlgn="base" hangingPunct="0">
              <a:lnSpc>
                <a:spcPct val="85000"/>
              </a:lnSpc>
              <a:spcBef>
                <a:spcPct val="0"/>
              </a:spcBef>
              <a:spcAft>
                <a:spcPct val="0"/>
              </a:spcAft>
              <a:defRPr/>
            </a:pPr>
            <a:r>
              <a:rPr lang="en-US" sz="1400" i="0" dirty="0">
                <a:solidFill>
                  <a:srgbClr val="000000"/>
                </a:solidFill>
                <a:latin typeface="Arial" charset="0"/>
              </a:rPr>
              <a:t>(shared air, acoustical)</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745126"/>
            <a:ext cx="466725" cy="890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16613"/>
            <a:ext cx="242888"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553163"/>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076913"/>
            <a:ext cx="177800" cy="79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624670"/>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05620"/>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634195"/>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11883"/>
            <a:ext cx="5619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830920"/>
            <a:ext cx="2030412"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84990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84990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486488"/>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362663"/>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554349"/>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22624"/>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4982974"/>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08424"/>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463986"/>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18163"/>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491126"/>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878476"/>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18213"/>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 name="Group 2">
            <a:extLst>
              <a:ext uri="{FF2B5EF4-FFF2-40B4-BE49-F238E27FC236}">
                <a16:creationId xmlns:a16="http://schemas.microsoft.com/office/drawing/2014/main" id="{E337CC03-6B75-DD4E-AEF4-E8B1E9874303}"/>
              </a:ext>
            </a:extLst>
          </p:cNvPr>
          <p:cNvGrpSpPr/>
          <p:nvPr/>
        </p:nvGrpSpPr>
        <p:grpSpPr>
          <a:xfrm>
            <a:off x="3021501" y="4661816"/>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117702" y="6016091"/>
            <a:ext cx="1805302"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4G/5G</a:t>
            </a:r>
          </a:p>
        </p:txBody>
      </p:sp>
      <p:sp>
        <p:nvSpPr>
          <p:cNvPr id="291"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8148159" y="1330101"/>
            <a:ext cx="3381238" cy="3058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kern="0" dirty="0" smtClean="0">
                <a:solidFill>
                  <a:srgbClr val="C00000"/>
                </a:solidFill>
                <a:cs typeface="+mn-cs"/>
              </a:rPr>
              <a:t>The multiple access problem</a:t>
            </a:r>
            <a:endParaRPr lang="en-US" kern="0" dirty="0">
              <a:solidFill>
                <a:srgbClr val="C00000"/>
              </a:solidFill>
              <a:cs typeface="+mn-cs"/>
            </a:endParaRPr>
          </a:p>
          <a:p>
            <a:pPr lvl="1">
              <a:defRPr/>
            </a:pPr>
            <a:r>
              <a:rPr lang="en-US" kern="0" dirty="0">
                <a:latin typeface="Gill Sans MT" charset="0"/>
              </a:rPr>
              <a:t>how to coordinate the access of multiple sending and receiving nodes to a shared broadcast </a:t>
            </a:r>
            <a:r>
              <a:rPr lang="en-US" kern="0" dirty="0" smtClean="0">
                <a:latin typeface="Gill Sans MT" charset="0"/>
              </a:rPr>
              <a:t>channel?</a:t>
            </a:r>
            <a:endParaRPr lang="en-US" kern="0" dirty="0">
              <a:latin typeface="Gill Sans MT" charset="0"/>
              <a:cs typeface="+mn-cs"/>
            </a:endParaRPr>
          </a:p>
        </p:txBody>
      </p:sp>
    </p:spTree>
    <p:extLst>
      <p:ext uri="{BB962C8B-B14F-4D97-AF65-F5344CB8AC3E}">
        <p14:creationId xmlns:p14="http://schemas.microsoft.com/office/powerpoint/2010/main" val="4207669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21</a:t>
            </a:fld>
            <a:endParaRPr lang="en-US"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sz="3200" dirty="0"/>
              <a:t>single shared broadcast channel </a:t>
            </a:r>
          </a:p>
          <a:p>
            <a:pPr marL="404813" indent="-274638">
              <a:defRPr/>
            </a:pPr>
            <a:r>
              <a:rPr lang="en-US" sz="3200" dirty="0"/>
              <a:t>two or more simultaneous transmissions by nodes: interference </a:t>
            </a:r>
          </a:p>
          <a:p>
            <a:pPr lvl="1">
              <a:defRPr/>
            </a:pPr>
            <a:r>
              <a:rPr lang="en-US" sz="2800" i="1" dirty="0">
                <a:solidFill>
                  <a:srgbClr val="C00000"/>
                </a:solidFill>
              </a:rPr>
              <a:t>collision</a:t>
            </a:r>
            <a:r>
              <a:rPr lang="en-US" sz="2800" dirty="0"/>
              <a:t> if node receives two or more signals at the same time</a:t>
            </a:r>
            <a:endParaRPr lang="en-US" i="1" u="sng" dirty="0">
              <a:solidFill>
                <a:srgbClr val="FF0000"/>
              </a:solidFill>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274638">
              <a:defRPr/>
            </a:pPr>
            <a:r>
              <a:rPr lang="en-US" dirty="0"/>
              <a:t>distributed algorithm that determines how nodes share channel, i.e., determine when </a:t>
            </a:r>
            <a:r>
              <a:rPr lang="en-US" dirty="0" smtClean="0"/>
              <a:t>a node </a:t>
            </a:r>
            <a:r>
              <a:rPr lang="en-US" dirty="0"/>
              <a:t>can transmit</a:t>
            </a:r>
          </a:p>
          <a:p>
            <a:pPr marL="457200" indent="-274638">
              <a:defRPr/>
            </a:pPr>
            <a:r>
              <a:rPr lang="en-US" dirty="0"/>
              <a:t>communication about channel sharing must use channel itself! </a:t>
            </a:r>
          </a:p>
          <a:p>
            <a:pPr marL="746125" lvl="1" indent="-223838">
              <a:defRPr/>
            </a:pPr>
            <a:r>
              <a:rPr lang="en-US" sz="2800" dirty="0"/>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r>
              <a:rPr lang="en-US" sz="3200" dirty="0">
                <a:solidFill>
                  <a:srgbClr val="C00000"/>
                </a:solidFill>
              </a:rPr>
              <a:t>multiple access protocol</a:t>
            </a:r>
          </a:p>
        </p:txBody>
      </p:sp>
    </p:spTree>
    <p:extLst>
      <p:ext uri="{BB962C8B-B14F-4D97-AF65-F5344CB8AC3E}">
        <p14:creationId xmlns:p14="http://schemas.microsoft.com/office/powerpoint/2010/main" val="220697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ideal multiple access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22</a:t>
            </a:fld>
            <a:endParaRPr lang="en-US" dirty="0"/>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i="1" dirty="0">
                <a:solidFill>
                  <a:srgbClr val="0000A8"/>
                </a:solidFill>
              </a:rPr>
              <a:t>given: </a:t>
            </a:r>
            <a:r>
              <a:rPr lang="en-US" sz="3200" dirty="0"/>
              <a:t>multiple access channel (MAC) of rate </a:t>
            </a:r>
            <a:r>
              <a:rPr lang="en-US" sz="3200" i="1" dirty="0"/>
              <a:t>R</a:t>
            </a:r>
            <a:r>
              <a:rPr lang="en-US" sz="3200" dirty="0"/>
              <a:t> bps</a:t>
            </a:r>
          </a:p>
          <a:p>
            <a:pPr>
              <a:buFont typeface="Wingdings" charset="0"/>
              <a:buNone/>
              <a:defRPr/>
            </a:pPr>
            <a:r>
              <a:rPr lang="en-US" sz="3200" i="1" dirty="0" smtClean="0">
                <a:solidFill>
                  <a:srgbClr val="0000A8"/>
                </a:solidFill>
              </a:rPr>
              <a:t>Desirable characteristics:</a:t>
            </a:r>
            <a:endParaRPr lang="en-US" sz="3200" i="1" dirty="0">
              <a:solidFill>
                <a:srgbClr val="0000A8"/>
              </a:solidFill>
            </a:endParaRPr>
          </a:p>
          <a:p>
            <a:pPr lvl="1">
              <a:buFont typeface="Wingdings" charset="0"/>
              <a:buNone/>
              <a:defRPr/>
            </a:pPr>
            <a:r>
              <a:rPr lang="en-US" dirty="0"/>
              <a:t>1. </a:t>
            </a:r>
            <a:r>
              <a:rPr lang="en-US" sz="2800" dirty="0"/>
              <a:t>when one node wants to transmit, it can send at rate </a:t>
            </a:r>
            <a:r>
              <a:rPr lang="en-US" sz="2800" i="1" dirty="0"/>
              <a:t>R</a:t>
            </a:r>
            <a:r>
              <a:rPr lang="en-US" sz="2800" dirty="0"/>
              <a:t>.</a:t>
            </a:r>
          </a:p>
          <a:p>
            <a:pPr lvl="1">
              <a:buFont typeface="Wingdings" charset="0"/>
              <a:buNone/>
              <a:defRPr/>
            </a:pPr>
            <a:r>
              <a:rPr lang="en-US" sz="2800" dirty="0"/>
              <a:t>2. when M nodes want to transmit, each can send at average rate </a:t>
            </a:r>
            <a:r>
              <a:rPr lang="en-US" sz="2800" i="1" dirty="0"/>
              <a:t>R/M</a:t>
            </a:r>
          </a:p>
          <a:p>
            <a:pPr lvl="1">
              <a:buFont typeface="Wingdings" charset="0"/>
              <a:buNone/>
              <a:defRPr/>
            </a:pPr>
            <a:r>
              <a:rPr lang="en-US" sz="2800" dirty="0"/>
              <a:t>3. fully decentralized:</a:t>
            </a:r>
          </a:p>
          <a:p>
            <a:pPr lvl="2">
              <a:defRPr/>
            </a:pPr>
            <a:r>
              <a:rPr lang="en-US" sz="2800" dirty="0"/>
              <a:t>no special node to coordinate transmissions</a:t>
            </a:r>
          </a:p>
          <a:p>
            <a:pPr lvl="2">
              <a:defRPr/>
            </a:pPr>
            <a:r>
              <a:rPr lang="en-US" sz="2800" dirty="0"/>
              <a:t>no synchronization of clocks, slots</a:t>
            </a:r>
          </a:p>
          <a:p>
            <a:pPr lvl="1">
              <a:buFont typeface="Wingdings" charset="0"/>
              <a:buNone/>
              <a:defRPr/>
            </a:pPr>
            <a:r>
              <a:rPr lang="en-US" sz="2800" dirty="0"/>
              <a:t>4. simple</a:t>
            </a:r>
          </a:p>
        </p:txBody>
      </p:sp>
    </p:spTree>
    <p:extLst>
      <p:ext uri="{BB962C8B-B14F-4D97-AF65-F5344CB8AC3E}">
        <p14:creationId xmlns:p14="http://schemas.microsoft.com/office/powerpoint/2010/main" val="3344656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23</a:t>
            </a:fld>
            <a:endParaRPr lang="en-US" dirty="0"/>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811696" y="1356210"/>
            <a:ext cx="11141765" cy="49385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three broad classes:</a:t>
            </a:r>
          </a:p>
          <a:p>
            <a:pPr marL="404813" indent="-274638">
              <a:defRPr/>
            </a:pPr>
            <a:r>
              <a:rPr lang="en-US" sz="3200" dirty="0">
                <a:solidFill>
                  <a:srgbClr val="C00000"/>
                </a:solidFill>
              </a:rPr>
              <a:t>channel partitioning</a:t>
            </a:r>
          </a:p>
          <a:p>
            <a:pPr lvl="1">
              <a:defRPr/>
            </a:pPr>
            <a:r>
              <a:rPr lang="en-US" sz="2800" dirty="0"/>
              <a:t>divide channel into smaller </a:t>
            </a:r>
            <a:r>
              <a:rPr lang="en-US" altLang="ja-JP" sz="2800" dirty="0"/>
              <a:t>“</a:t>
            </a:r>
            <a:r>
              <a:rPr lang="en-US" sz="2800" dirty="0"/>
              <a:t>pieces</a:t>
            </a:r>
            <a:r>
              <a:rPr lang="en-US" altLang="ja-JP" sz="2800" dirty="0"/>
              <a:t>”</a:t>
            </a:r>
            <a:r>
              <a:rPr lang="en-US" sz="2800" dirty="0"/>
              <a:t> (time slots, frequency, code)</a:t>
            </a:r>
          </a:p>
          <a:p>
            <a:pPr lvl="1">
              <a:defRPr/>
            </a:pPr>
            <a:r>
              <a:rPr lang="en-US" sz="2800" dirty="0"/>
              <a:t>allocate piece to node for exclusive use</a:t>
            </a:r>
            <a:endParaRPr lang="en-US" sz="3200" dirty="0"/>
          </a:p>
          <a:p>
            <a:pPr marL="404813" indent="-274638">
              <a:defRPr/>
            </a:pPr>
            <a:r>
              <a:rPr lang="en-US" sz="3200" i="1" dirty="0">
                <a:solidFill>
                  <a:srgbClr val="C00000"/>
                </a:solidFill>
              </a:rPr>
              <a:t>random access</a:t>
            </a:r>
          </a:p>
          <a:p>
            <a:pPr lvl="1">
              <a:defRPr/>
            </a:pPr>
            <a:r>
              <a:rPr lang="en-US" sz="2800" dirty="0"/>
              <a:t>channel not divided, allow collisions</a:t>
            </a:r>
          </a:p>
          <a:p>
            <a:pPr lvl="1">
              <a:defRPr/>
            </a:pPr>
            <a:r>
              <a:rPr lang="en-US" altLang="ja-JP" sz="2800" dirty="0"/>
              <a:t>“</a:t>
            </a:r>
            <a:r>
              <a:rPr lang="en-US" sz="2800" dirty="0"/>
              <a:t>recover</a:t>
            </a:r>
            <a:r>
              <a:rPr lang="en-US" altLang="ja-JP" sz="2800" dirty="0"/>
              <a:t>”</a:t>
            </a:r>
            <a:r>
              <a:rPr lang="en-US" sz="2800" dirty="0"/>
              <a:t> from collisions</a:t>
            </a:r>
            <a:endParaRPr lang="en-US" dirty="0"/>
          </a:p>
          <a:p>
            <a:pPr marL="404813" indent="-274638">
              <a:defRPr/>
            </a:pPr>
            <a:r>
              <a:rPr lang="en-US" sz="3200" dirty="0">
                <a:solidFill>
                  <a:srgbClr val="C00000"/>
                </a:solidFill>
              </a:rPr>
              <a:t>“taking turns</a:t>
            </a:r>
            <a:r>
              <a:rPr lang="en-US" altLang="ja-JP" sz="3200" dirty="0">
                <a:solidFill>
                  <a:srgbClr val="C00000"/>
                </a:solidFill>
              </a:rPr>
              <a:t>”</a:t>
            </a:r>
            <a:endParaRPr lang="en-US" sz="3200" dirty="0">
              <a:solidFill>
                <a:srgbClr val="C00000"/>
              </a:solidFill>
            </a:endParaRPr>
          </a:p>
          <a:p>
            <a:pPr lvl="1">
              <a:defRPr/>
            </a:pPr>
            <a:r>
              <a:rPr lang="en-US" sz="2800" dirty="0"/>
              <a:t>nodes take turns, but nodes with more to send can take longer turns</a:t>
            </a:r>
            <a:endParaRPr lang="en-US" sz="3200" dirty="0"/>
          </a:p>
        </p:txBody>
      </p:sp>
    </p:spTree>
    <p:extLst>
      <p:ext uri="{BB962C8B-B14F-4D97-AF65-F5344CB8AC3E}">
        <p14:creationId xmlns:p14="http://schemas.microsoft.com/office/powerpoint/2010/main" val="1099864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8" end="8"/>
                                            </p:txEl>
                                          </p:spTgt>
                                        </p:tgtEl>
                                        <p:attrNameLst>
                                          <p:attrName>style.visibility</p:attrName>
                                        </p:attrNameLst>
                                      </p:cBhvr>
                                      <p:to>
                                        <p:strVal val="visible"/>
                                      </p:to>
                                    </p:set>
                                    <p:animEffect transition="in" filter="dissolve">
                                      <p:cBhvr>
                                        <p:cTn id="32"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24</a:t>
            </a:fld>
            <a:endParaRPr lang="en-US" dirty="0"/>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75000"/>
              </a:lnSpc>
              <a:buFont typeface="Wingdings" charset="0"/>
              <a:buNone/>
              <a:defRPr/>
            </a:pPr>
            <a:r>
              <a:rPr lang="en-US" sz="3200" kern="0" dirty="0">
                <a:solidFill>
                  <a:srgbClr val="C00000"/>
                </a:solidFill>
                <a:cs typeface="+mn-cs"/>
              </a:rPr>
              <a:t>TDMA: time division multiple access </a:t>
            </a:r>
          </a:p>
          <a:p>
            <a:pPr indent="-277813">
              <a:lnSpc>
                <a:spcPct val="100000"/>
              </a:lnSpc>
              <a:spcBef>
                <a:spcPts val="600"/>
              </a:spcBef>
              <a:defRPr/>
            </a:pPr>
            <a:r>
              <a:rPr lang="en-US" kern="0" dirty="0">
                <a:cs typeface="+mn-cs"/>
              </a:rPr>
              <a:t>access to channel in “rounds” </a:t>
            </a:r>
          </a:p>
          <a:p>
            <a:pPr indent="-277813">
              <a:lnSpc>
                <a:spcPct val="100000"/>
              </a:lnSpc>
              <a:spcBef>
                <a:spcPts val="600"/>
              </a:spcBef>
              <a:defRPr/>
            </a:pPr>
            <a:r>
              <a:rPr lang="en-US" kern="0" dirty="0">
                <a:cs typeface="+mn-cs"/>
              </a:rPr>
              <a:t>each station gets </a:t>
            </a:r>
            <a:r>
              <a:rPr lang="en-US" kern="0" dirty="0" smtClean="0">
                <a:cs typeface="+mn-cs"/>
              </a:rPr>
              <a:t>fixed-length </a:t>
            </a:r>
            <a:r>
              <a:rPr lang="en-US" kern="0" dirty="0">
                <a:cs typeface="+mn-cs"/>
              </a:rPr>
              <a:t>slot (length = packet transmission time) in each round </a:t>
            </a:r>
          </a:p>
          <a:p>
            <a:pPr indent="-277813">
              <a:lnSpc>
                <a:spcPct val="100000"/>
              </a:lnSpc>
              <a:spcBef>
                <a:spcPts val="600"/>
              </a:spcBef>
              <a:defRPr/>
            </a:pPr>
            <a:r>
              <a:rPr lang="en-US" kern="0" dirty="0">
                <a:cs typeface="+mn-cs"/>
              </a:rPr>
              <a:t>unused slots go idle </a:t>
            </a:r>
          </a:p>
          <a:p>
            <a:pPr indent="-277813">
              <a:lnSpc>
                <a:spcPct val="100000"/>
              </a:lnSpc>
              <a:spcBef>
                <a:spcPts val="600"/>
              </a:spcBef>
              <a:defRPr/>
            </a:pPr>
            <a:r>
              <a:rPr lang="en-US" kern="0" dirty="0">
                <a:cs typeface="+mn-cs"/>
              </a:rPr>
              <a:t>example: 6-station LAN, 1,3,4 have packets to send, slots 2,5,6 idle </a:t>
            </a:r>
            <a:endParaRPr lang="en-US" sz="3200" kern="0" dirty="0">
              <a:cs typeface="+mn-cs"/>
            </a:endParaRPr>
          </a:p>
        </p:txBody>
      </p:sp>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i="0" dirty="0">
                <a:solidFill>
                  <a:srgbClr val="000000"/>
                </a:solidFill>
                <a:latin typeface="Arial" charset="0"/>
              </a:rPr>
              <a:t>6-slot</a:t>
            </a:r>
          </a:p>
          <a:p>
            <a:pPr eaLnBrk="0" fontAlgn="base" hangingPunct="0">
              <a:spcBef>
                <a:spcPct val="0"/>
              </a:spcBef>
              <a:spcAft>
                <a:spcPct val="0"/>
              </a:spcAft>
              <a:defRPr/>
            </a:pPr>
            <a:r>
              <a:rPr lang="en-US" sz="1600" i="0" dirty="0">
                <a:solidFill>
                  <a:srgbClr val="000000"/>
                </a:solidFill>
                <a:latin typeface="Arial" charset="0"/>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i="0" dirty="0">
                <a:solidFill>
                  <a:srgbClr val="000000"/>
                </a:solidFill>
                <a:latin typeface="Arial" charset="0"/>
              </a:rPr>
              <a:t>6-slot</a:t>
            </a:r>
          </a:p>
          <a:p>
            <a:pPr eaLnBrk="0" fontAlgn="base" hangingPunct="0">
              <a:spcBef>
                <a:spcPct val="0"/>
              </a:spcBef>
              <a:spcAft>
                <a:spcPct val="0"/>
              </a:spcAft>
              <a:defRPr/>
            </a:pPr>
            <a:r>
              <a:rPr lang="en-US" sz="1600" i="0" dirty="0">
                <a:solidFill>
                  <a:srgbClr val="000000"/>
                </a:solidFill>
                <a:latin typeface="Arial" charset="0"/>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1070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25</a:t>
            </a:fld>
            <a:endParaRPr lang="en-US" dirty="0"/>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sz="3200" kern="0" dirty="0">
                <a:solidFill>
                  <a:srgbClr val="C00000"/>
                </a:solidFill>
                <a:cs typeface="+mn-cs"/>
              </a:rPr>
              <a:t>FDMA: frequency division multiple access </a:t>
            </a:r>
          </a:p>
          <a:p>
            <a:pPr indent="-277813">
              <a:lnSpc>
                <a:spcPct val="100000"/>
              </a:lnSpc>
              <a:spcBef>
                <a:spcPts val="600"/>
              </a:spcBef>
              <a:defRPr/>
            </a:pPr>
            <a:r>
              <a:rPr lang="en-US" sz="2400" kern="0" dirty="0">
                <a:cs typeface="+mn-cs"/>
              </a:rPr>
              <a:t>channel spectrum divided into frequency bands</a:t>
            </a:r>
          </a:p>
          <a:p>
            <a:pPr indent="-277813">
              <a:lnSpc>
                <a:spcPct val="100000"/>
              </a:lnSpc>
              <a:spcBef>
                <a:spcPts val="600"/>
              </a:spcBef>
              <a:defRPr/>
            </a:pPr>
            <a:r>
              <a:rPr lang="en-US" sz="2400" kern="0" dirty="0">
                <a:cs typeface="+mn-cs"/>
              </a:rPr>
              <a:t>each station assigned fixed frequency band</a:t>
            </a:r>
          </a:p>
          <a:p>
            <a:pPr indent="-277813">
              <a:lnSpc>
                <a:spcPct val="100000"/>
              </a:lnSpc>
              <a:spcBef>
                <a:spcPts val="600"/>
              </a:spcBef>
              <a:defRPr/>
            </a:pPr>
            <a:r>
              <a:rPr lang="en-US" sz="2400" kern="0" dirty="0">
                <a:cs typeface="+mn-cs"/>
              </a:rPr>
              <a:t>unused transmission time in frequency bands go idle </a:t>
            </a:r>
          </a:p>
          <a:p>
            <a:pPr indent="-277813">
              <a:lnSpc>
                <a:spcPct val="100000"/>
              </a:lnSpc>
              <a:spcBef>
                <a:spcPts val="600"/>
              </a:spcBef>
              <a:defRPr/>
            </a:pPr>
            <a:r>
              <a:rPr lang="en-US" sz="2400" kern="0" dirty="0">
                <a:cs typeface="+mn-cs"/>
              </a:rPr>
              <a:t>example: 6-station LAN, 1,3,4 have packet to send, frequency bands 2,5,6 idle </a:t>
            </a:r>
            <a:endParaRPr lang="en-US" kern="0" dirty="0">
              <a:cs typeface="+mn-cs"/>
            </a:endParaRPr>
          </a:p>
        </p:txBody>
      </p:sp>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a14="http://schemas.microsoft.com/office/drawing/2010/main" xmlns="" w="3175"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17485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26</a:t>
            </a:fld>
            <a:endParaRPr lang="en-US" dirty="0"/>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904460" y="1438619"/>
            <a:ext cx="11393557" cy="48959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74638">
              <a:lnSpc>
                <a:spcPct val="75000"/>
              </a:lnSpc>
              <a:defRPr/>
            </a:pPr>
            <a:r>
              <a:rPr lang="en-US" sz="3200" dirty="0"/>
              <a:t>when node has packet to send</a:t>
            </a:r>
          </a:p>
          <a:p>
            <a:pPr lvl="1">
              <a:lnSpc>
                <a:spcPct val="75000"/>
              </a:lnSpc>
              <a:defRPr/>
            </a:pPr>
            <a:r>
              <a:rPr lang="en-US" sz="2800" dirty="0"/>
              <a:t>transmit at full channel data rate R.</a:t>
            </a:r>
          </a:p>
          <a:p>
            <a:pPr lvl="1">
              <a:lnSpc>
                <a:spcPct val="75000"/>
              </a:lnSpc>
              <a:defRPr/>
            </a:pPr>
            <a:r>
              <a:rPr lang="en-US" sz="2800" dirty="0"/>
              <a:t>no </a:t>
            </a:r>
            <a:r>
              <a:rPr lang="en-US" sz="2800" i="1" dirty="0"/>
              <a:t>a priori</a:t>
            </a:r>
            <a:r>
              <a:rPr lang="en-US" sz="2800" dirty="0"/>
              <a:t> coordination among nodes</a:t>
            </a:r>
          </a:p>
          <a:p>
            <a:pPr marL="287338" indent="-274638">
              <a:lnSpc>
                <a:spcPct val="75000"/>
              </a:lnSpc>
              <a:defRPr/>
            </a:pPr>
            <a:r>
              <a:rPr lang="en-US" sz="3200" dirty="0"/>
              <a:t>two or more transmitting nodes: </a:t>
            </a:r>
            <a:r>
              <a:rPr lang="en-US" altLang="ja-JP" sz="3200" dirty="0"/>
              <a:t>“</a:t>
            </a:r>
            <a:r>
              <a:rPr lang="en-US" sz="3200" dirty="0"/>
              <a:t>collision</a:t>
            </a:r>
            <a:r>
              <a:rPr lang="en-US" altLang="ja-JP" sz="3200" dirty="0"/>
              <a:t>”</a:t>
            </a:r>
            <a:r>
              <a:rPr lang="en-US" sz="3200" dirty="0"/>
              <a:t> </a:t>
            </a:r>
          </a:p>
          <a:p>
            <a:pPr marL="287338" indent="-274638">
              <a:lnSpc>
                <a:spcPct val="75000"/>
              </a:lnSpc>
              <a:defRPr/>
            </a:pPr>
            <a:r>
              <a:rPr lang="en-US" sz="3200" dirty="0">
                <a:solidFill>
                  <a:srgbClr val="C00000"/>
                </a:solidFill>
              </a:rPr>
              <a:t>random access MAC protocol </a:t>
            </a:r>
            <a:r>
              <a:rPr lang="en-US" sz="3200" dirty="0"/>
              <a:t>specifies: </a:t>
            </a:r>
          </a:p>
          <a:p>
            <a:pPr lvl="1">
              <a:lnSpc>
                <a:spcPct val="75000"/>
              </a:lnSpc>
              <a:defRPr/>
            </a:pPr>
            <a:r>
              <a:rPr lang="en-US" sz="2800" dirty="0"/>
              <a:t>how to detect collisions</a:t>
            </a:r>
          </a:p>
          <a:p>
            <a:pPr lvl="1">
              <a:lnSpc>
                <a:spcPct val="75000"/>
              </a:lnSpc>
              <a:defRPr/>
            </a:pPr>
            <a:r>
              <a:rPr lang="en-US" sz="2800" dirty="0"/>
              <a:t>how to recover from collisions (e.g., via delayed retransmissions)</a:t>
            </a:r>
          </a:p>
          <a:p>
            <a:pPr marL="287338" indent="-274638">
              <a:lnSpc>
                <a:spcPct val="75000"/>
              </a:lnSpc>
              <a:defRPr/>
            </a:pPr>
            <a:r>
              <a:rPr lang="en-US" sz="3200" dirty="0"/>
              <a:t>examples of random access MAC protocols:</a:t>
            </a:r>
          </a:p>
          <a:p>
            <a:pPr lvl="1">
              <a:lnSpc>
                <a:spcPct val="75000"/>
              </a:lnSpc>
              <a:defRPr/>
            </a:pPr>
            <a:r>
              <a:rPr lang="en-US" sz="2800" dirty="0"/>
              <a:t>ALOHA, slotted ALOHA</a:t>
            </a:r>
          </a:p>
          <a:p>
            <a:pPr lvl="1">
              <a:lnSpc>
                <a:spcPct val="75000"/>
              </a:lnSpc>
              <a:defRPr/>
            </a:pPr>
            <a:r>
              <a:rPr lang="en-US" sz="2800" dirty="0"/>
              <a:t>CSMA, CSMA/CD, CSMA/CA</a:t>
            </a:r>
          </a:p>
        </p:txBody>
      </p:sp>
    </p:spTree>
    <p:extLst>
      <p:ext uri="{BB962C8B-B14F-4D97-AF65-F5344CB8AC3E}">
        <p14:creationId xmlns:p14="http://schemas.microsoft.com/office/powerpoint/2010/main" val="124558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6">
                                            <p:txEl>
                                              <p:pRg st="4" end="4"/>
                                            </p:txEl>
                                          </p:spTgt>
                                        </p:tgtEl>
                                        <p:attrNameLst>
                                          <p:attrName>style.visibility</p:attrName>
                                        </p:attrNameLst>
                                      </p:cBhvr>
                                      <p:to>
                                        <p:strVal val="visible"/>
                                      </p:to>
                                    </p:set>
                                    <p:animEffect transition="in" filter="dissolve">
                                      <p:cBhvr>
                                        <p:cTn id="23" dur="500"/>
                                        <p:tgtEl>
                                          <p:spTgt spid="3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36">
                                            <p:txEl>
                                              <p:pRg st="7" end="7"/>
                                            </p:txEl>
                                          </p:spTgt>
                                        </p:tgtEl>
                                        <p:attrNameLst>
                                          <p:attrName>style.visibility</p:attrName>
                                        </p:attrNameLst>
                                      </p:cBhvr>
                                      <p:to>
                                        <p:strVal val="visible"/>
                                      </p:to>
                                    </p:set>
                                    <p:animEffect transition="in" filter="dissolve">
                                      <p:cBhvr>
                                        <p:cTn id="34" dur="500"/>
                                        <p:tgtEl>
                                          <p:spTgt spid="36">
                                            <p:txEl>
                                              <p:pRg st="7" end="7"/>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6">
                                            <p:txEl>
                                              <p:pRg st="8" end="8"/>
                                            </p:txEl>
                                          </p:spTgt>
                                        </p:tgtEl>
                                        <p:attrNameLst>
                                          <p:attrName>style.visibility</p:attrName>
                                        </p:attrNameLst>
                                      </p:cBhvr>
                                      <p:to>
                                        <p:strVal val="visible"/>
                                      </p:to>
                                    </p:set>
                                    <p:animEffect transition="in" filter="dissolve">
                                      <p:cBhvr>
                                        <p:cTn id="37" dur="500"/>
                                        <p:tgtEl>
                                          <p:spTgt spid="36">
                                            <p:txEl>
                                              <p:pRg st="8" end="8"/>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6">
                                            <p:txEl>
                                              <p:pRg st="9" end="9"/>
                                            </p:txEl>
                                          </p:spTgt>
                                        </p:tgtEl>
                                        <p:attrNameLst>
                                          <p:attrName>style.visibility</p:attrName>
                                        </p:attrNameLst>
                                      </p:cBhvr>
                                      <p:to>
                                        <p:strVal val="visible"/>
                                      </p:to>
                                    </p:set>
                                    <p:animEffect transition="in" filter="dissolve">
                                      <p:cBhvr>
                                        <p:cTn id="40" dur="500"/>
                                        <p:tgtEl>
                                          <p:spTgt spid="3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27</a:t>
            </a:fld>
            <a:endParaRPr lang="en-US" dirty="0"/>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45584" y="1416396"/>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A8"/>
                </a:solidFill>
              </a:rPr>
              <a:t>assumptions</a:t>
            </a:r>
            <a:r>
              <a:rPr lang="en-US" dirty="0">
                <a:solidFill>
                  <a:srgbClr val="0000A8"/>
                </a:solidFill>
              </a:rPr>
              <a:t>:</a:t>
            </a:r>
          </a:p>
          <a:p>
            <a:pPr marL="404813">
              <a:defRPr/>
            </a:pPr>
            <a:r>
              <a:rPr lang="en-US" dirty="0"/>
              <a:t>all frames same size</a:t>
            </a:r>
          </a:p>
          <a:p>
            <a:pPr marL="404813">
              <a:defRPr/>
            </a:pPr>
            <a:r>
              <a:rPr lang="en-US" dirty="0"/>
              <a:t>time divided into equal size slots (time to transmit 1 frame)</a:t>
            </a:r>
          </a:p>
          <a:p>
            <a:pPr marL="404813">
              <a:defRPr/>
            </a:pPr>
            <a:r>
              <a:rPr lang="en-US" dirty="0"/>
              <a:t>nodes start to transmit only slot beginning </a:t>
            </a:r>
          </a:p>
          <a:p>
            <a:pPr marL="404813">
              <a:defRPr/>
            </a:pPr>
            <a:r>
              <a:rPr lang="en-US" dirty="0"/>
              <a:t>nodes are synchronized</a:t>
            </a:r>
          </a:p>
          <a:p>
            <a:pPr marL="404813">
              <a:defRPr/>
            </a:pPr>
            <a:r>
              <a:rPr lang="en-US" dirty="0"/>
              <a:t>if 2 or more nodes transmit in slot, all nodes detect collision</a:t>
            </a:r>
            <a:endParaRPr lang="en-US" sz="2400" dirty="0"/>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A8"/>
                </a:solidFill>
              </a:rPr>
              <a:t>operation:</a:t>
            </a:r>
          </a:p>
          <a:p>
            <a:pPr marL="457200" indent="-234950">
              <a:defRPr/>
            </a:pPr>
            <a:r>
              <a:rPr lang="en-US" dirty="0"/>
              <a:t>when node obtains fresh frame, transmits in next slot</a:t>
            </a:r>
          </a:p>
          <a:p>
            <a:pPr marL="746125" lvl="1" indent="-236538">
              <a:lnSpc>
                <a:spcPct val="100000"/>
              </a:lnSpc>
              <a:defRPr/>
            </a:pPr>
            <a:r>
              <a:rPr lang="en-US" sz="2800" i="1" dirty="0"/>
              <a:t>if no collision:</a:t>
            </a:r>
            <a:r>
              <a:rPr lang="en-US" sz="2800" dirty="0"/>
              <a:t> node can send new frame in next slot</a:t>
            </a:r>
          </a:p>
          <a:p>
            <a:pPr marL="746125" lvl="1" indent="-236538">
              <a:lnSpc>
                <a:spcPct val="100000"/>
              </a:lnSpc>
              <a:defRPr/>
            </a:pPr>
            <a:r>
              <a:rPr lang="en-US" sz="2800" i="1" dirty="0"/>
              <a:t>if collision:</a:t>
            </a:r>
            <a:r>
              <a:rPr lang="en-US" sz="2800" dirty="0"/>
              <a:t> node retransmits frame in each subsequent slot with probability </a:t>
            </a:r>
            <a:r>
              <a:rPr lang="en-US" sz="2800" i="1" dirty="0"/>
              <a:t>p</a:t>
            </a:r>
            <a:r>
              <a:rPr lang="en-US" sz="2800" dirty="0"/>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r>
                <a:rPr lang="en-US" sz="2400" dirty="0">
                  <a:solidFill>
                    <a:srgbClr val="C00000"/>
                  </a:solidFill>
                </a:rPr>
                <a:t>randomization </a:t>
              </a:r>
              <a:r>
                <a:rPr lang="en-US" sz="2400" dirty="0"/>
                <a:t>– </a:t>
              </a:r>
              <a:r>
                <a:rPr lang="en-US" sz="2400" i="1" dirty="0"/>
                <a:t>why</a:t>
              </a:r>
              <a:r>
                <a:rPr lang="en-US" sz="2400" dirty="0"/>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53476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dissolv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28</a:t>
            </a:fld>
            <a:endParaRPr lang="en-US" dirty="0"/>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641354" y="3772742"/>
            <a:ext cx="5136874" cy="26015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Font typeface="Wingdings" charset="0"/>
              <a:buNone/>
              <a:defRPr/>
            </a:pPr>
            <a:r>
              <a:rPr lang="en-US" kern="0" dirty="0">
                <a:solidFill>
                  <a:srgbClr val="0000A8"/>
                </a:solidFill>
                <a:cs typeface="+mn-cs"/>
              </a:rPr>
              <a:t>Pros:</a:t>
            </a:r>
          </a:p>
          <a:p>
            <a:pPr indent="-225425">
              <a:defRPr/>
            </a:pPr>
            <a:r>
              <a:rPr lang="en-US" sz="2400" kern="0" dirty="0">
                <a:cs typeface="+mn-cs"/>
              </a:rPr>
              <a:t>single active node can continuously transmit at full rate of channel</a:t>
            </a:r>
          </a:p>
          <a:p>
            <a:pPr indent="-225425">
              <a:defRPr/>
            </a:pPr>
            <a:r>
              <a:rPr lang="en-US" sz="2400" kern="0" dirty="0">
                <a:cs typeface="+mn-cs"/>
              </a:rPr>
              <a:t>highly decentralized: each node detects collisions and independently decides when to retransmit.</a:t>
            </a:r>
          </a:p>
          <a:p>
            <a:pPr indent="-225425">
              <a:defRPr/>
            </a:pPr>
            <a:r>
              <a:rPr lang="en-US" sz="2400" kern="0" dirty="0" smtClean="0">
                <a:cs typeface="+mn-cs"/>
              </a:rPr>
              <a:t>simple</a:t>
            </a:r>
            <a:endParaRPr lang="en-US" sz="2400" kern="0" dirty="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830221"/>
            <a:ext cx="5579166" cy="254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lnSpc>
                <a:spcPct val="90000"/>
              </a:lnSpc>
              <a:buFont typeface="Wingdings" charset="0"/>
              <a:buNone/>
              <a:defRPr/>
            </a:pPr>
            <a:r>
              <a:rPr lang="en-US" kern="0" dirty="0">
                <a:solidFill>
                  <a:srgbClr val="0000A8"/>
                </a:solidFill>
                <a:cs typeface="+mn-cs"/>
              </a:rPr>
              <a:t>Cons:</a:t>
            </a:r>
          </a:p>
          <a:p>
            <a:pPr indent="-225425">
              <a:lnSpc>
                <a:spcPct val="90000"/>
              </a:lnSpc>
              <a:defRPr/>
            </a:pPr>
            <a:r>
              <a:rPr lang="en-US" sz="2400" kern="0" dirty="0">
                <a:cs typeface="+mn-cs"/>
              </a:rPr>
              <a:t>collisions, wasting slots</a:t>
            </a:r>
          </a:p>
          <a:p>
            <a:pPr indent="-225425">
              <a:lnSpc>
                <a:spcPct val="90000"/>
              </a:lnSpc>
              <a:defRPr/>
            </a:pPr>
            <a:r>
              <a:rPr lang="en-US" sz="2400" kern="0" dirty="0">
                <a:cs typeface="+mn-cs"/>
              </a:rPr>
              <a:t>idle slots</a:t>
            </a:r>
          </a:p>
          <a:p>
            <a:pPr indent="-225425">
              <a:lnSpc>
                <a:spcPct val="90000"/>
              </a:lnSpc>
              <a:defRPr/>
            </a:pPr>
            <a:r>
              <a:rPr lang="en-US" sz="2400" kern="0" dirty="0">
                <a:cs typeface="+mn-cs"/>
              </a:rPr>
              <a:t>nodes may be able to detect collision in less than time to transmit packet</a:t>
            </a:r>
          </a:p>
          <a:p>
            <a:pPr indent="-225425">
              <a:lnSpc>
                <a:spcPct val="90000"/>
              </a:lnSpc>
              <a:defRPr/>
            </a:pPr>
            <a:r>
              <a:rPr lang="en-US" sz="2400" kern="0" dirty="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r>
              <a:rPr lang="en-US" sz="2400" dirty="0">
                <a:solidFill>
                  <a:srgbClr val="0000A8"/>
                </a:solidFill>
              </a:rPr>
              <a:t>C</a:t>
            </a:r>
            <a:r>
              <a:rPr lang="en-US" sz="2400" dirty="0"/>
              <a:t>: collision</a:t>
            </a:r>
          </a:p>
          <a:p>
            <a:r>
              <a:rPr lang="en-US" sz="2400" dirty="0">
                <a:solidFill>
                  <a:srgbClr val="0000A8"/>
                </a:solidFill>
              </a:rPr>
              <a:t>S</a:t>
            </a:r>
            <a:r>
              <a:rPr lang="en-US" sz="2400" dirty="0"/>
              <a:t>: success</a:t>
            </a:r>
          </a:p>
          <a:p>
            <a:r>
              <a:rPr lang="en-US" sz="2400" dirty="0">
                <a:solidFill>
                  <a:srgbClr val="0000A8"/>
                </a:solidFill>
              </a:rPr>
              <a:t>E</a:t>
            </a:r>
            <a:r>
              <a:rPr lang="en-US" sz="2400" dirty="0"/>
              <a:t>: empty</a:t>
            </a:r>
          </a:p>
        </p:txBody>
      </p:sp>
    </p:spTree>
    <p:extLst>
      <p:ext uri="{BB962C8B-B14F-4D97-AF65-F5344CB8AC3E}">
        <p14:creationId xmlns:p14="http://schemas.microsoft.com/office/powerpoint/2010/main" val="1645034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0515600"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i="1" dirty="0">
                <a:solidFill>
                  <a:srgbClr val="0000A8"/>
                </a:solidFill>
              </a:rPr>
              <a:t>at best:</a:t>
            </a:r>
            <a:r>
              <a:rPr lang="en-US" sz="2400" i="1" dirty="0">
                <a:solidFill>
                  <a:srgbClr val="0000A8"/>
                </a:solidFill>
              </a:rPr>
              <a:t> </a:t>
            </a:r>
            <a:r>
              <a:rPr lang="en-US" sz="2400" dirty="0"/>
              <a:t>channel used for useful  transmissions </a:t>
            </a:r>
            <a:r>
              <a:rPr lang="en-US" sz="2400" b="1" dirty="0"/>
              <a:t>37%</a:t>
            </a:r>
            <a:r>
              <a:rPr lang="en-US" sz="2400" dirty="0"/>
              <a:t>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sp>
        <p:nvSpPr>
          <p:cNvPr id="5" name="Slide Number Placeholder 4">
            <a:extLst>
              <a:ext uri="{FF2B5EF4-FFF2-40B4-BE49-F238E27FC236}">
                <a16:creationId xmlns:a16="http://schemas.microsoft.com/office/drawing/2014/main" id="{66FC8BF5-34FB-B64D-8803-0F740A1B8790}"/>
              </a:ext>
            </a:extLst>
          </p:cNvPr>
          <p:cNvSpPr>
            <a:spLocks noGrp="1"/>
          </p:cNvSpPr>
          <p:nvPr>
            <p:ph type="sldNum" sz="quarter" idx="4"/>
          </p:nvPr>
        </p:nvSpPr>
        <p:spPr/>
        <p:txBody>
          <a:bodyPr/>
          <a:lstStyle/>
          <a:p>
            <a:r>
              <a:rPr lang="en-US"/>
              <a:t>Link Layer: 6-</a:t>
            </a:r>
            <a:fld id="{C4204591-24BD-A542-B9D5-F8D8A88D2FEE}" type="slidenum">
              <a:rPr lang="en-US" smtClean="0"/>
              <a:pPr/>
              <a:t>29</a:t>
            </a:fld>
            <a:endParaRPr lang="en-US" dirty="0"/>
          </a:p>
        </p:txBody>
      </p:sp>
    </p:spTree>
    <p:extLst>
      <p:ext uri="{BB962C8B-B14F-4D97-AF65-F5344CB8AC3E}">
        <p14:creationId xmlns:p14="http://schemas.microsoft.com/office/powerpoint/2010/main" val="1552137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dissolve">
                                      <p:cBhvr>
                                        <p:cTn id="7" dur="500"/>
                                        <p:tgtEl>
                                          <p:spTgt spid="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2" end="2"/>
                                            </p:txEl>
                                          </p:spTgt>
                                        </p:tgtEl>
                                        <p:attrNameLst>
                                          <p:attrName>style.visibility</p:attrName>
                                        </p:attrNameLst>
                                      </p:cBhvr>
                                      <p:to>
                                        <p:strVal val="visible"/>
                                      </p:to>
                                    </p:set>
                                    <p:animEffect transition="in" filter="dissolve">
                                      <p:cBhvr>
                                        <p:cTn id="10" dur="500"/>
                                        <p:tgtEl>
                                          <p:spTgt spid="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animEffect transition="in" filter="dissolve">
                                      <p:cBhvr>
                                        <p:cTn id="13" dur="500"/>
                                        <p:tgtEl>
                                          <p:spTgt spid="7">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4" end="4"/>
                                            </p:txEl>
                                          </p:spTgt>
                                        </p:tgtEl>
                                        <p:attrNameLst>
                                          <p:attrName>style.visibility</p:attrName>
                                        </p:attrNameLst>
                                      </p:cBhvr>
                                      <p:to>
                                        <p:strVal val="visible"/>
                                      </p:to>
                                    </p:set>
                                    <p:animEffect transition="in" filter="dissolve">
                                      <p:cBhvr>
                                        <p:cTn id="16" dur="500"/>
                                        <p:tgtEl>
                                          <p:spTgt spid="7">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7">
                                            <p:txEl>
                                              <p:pRg st="5" end="5"/>
                                            </p:txEl>
                                          </p:spTgt>
                                        </p:tgtEl>
                                        <p:attrNameLst>
                                          <p:attrName>style.visibility</p:attrName>
                                        </p:attrNameLst>
                                      </p:cBhvr>
                                      <p:to>
                                        <p:strVal val="visible"/>
                                      </p:to>
                                    </p:set>
                                    <p:animEffect transition="in" filter="dissolve">
                                      <p:cBhvr>
                                        <p:cTn id="19" dur="500"/>
                                        <p:tgtEl>
                                          <p:spTgt spid="7">
                                            <p:txEl>
                                              <p:pRg st="5" end="5"/>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xEl>
                                              <p:pRg st="6" end="6"/>
                                            </p:txEl>
                                          </p:spTgt>
                                        </p:tgtEl>
                                        <p:attrNameLst>
                                          <p:attrName>style.visibility</p:attrName>
                                        </p:attrNameLst>
                                      </p:cBhvr>
                                      <p:to>
                                        <p:strVal val="visible"/>
                                      </p:to>
                                    </p:set>
                                    <p:animEffect transition="in" filter="dissolve">
                                      <p:cBhvr>
                                        <p:cTn id="22" dur="500"/>
                                        <p:tgtEl>
                                          <p:spTgt spid="7">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dissolve">
                                      <p:cBhvr>
                                        <p:cTn id="27" dur="500"/>
                                        <p:tgtEl>
                                          <p:spTgt spid="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
                                            <p:txEl>
                                              <p:pRg st="1" end="1"/>
                                            </p:txEl>
                                          </p:spTgt>
                                        </p:tgtEl>
                                        <p:attrNameLst>
                                          <p:attrName>style.visibility</p:attrName>
                                        </p:attrNameLst>
                                      </p:cBhvr>
                                      <p:to>
                                        <p:strVal val="visible"/>
                                      </p:to>
                                    </p:set>
                                    <p:animEffect transition="in" filter="dissolve">
                                      <p:cBhvr>
                                        <p:cTn id="32" dur="500"/>
                                        <p:tgtEl>
                                          <p:spTgt spid="7">
                                            <p:txEl>
                                              <p:pRg st="1" end="1"/>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Effect transition="in" filter="dissolve">
                                      <p:cBhvr>
                                        <p:cTn id="35" dur="500"/>
                                        <p:tgtEl>
                                          <p:spTgt spid="7">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Effect transition="in" filter="dissolve">
                                      <p:cBhvr>
                                        <p:cTn id="38" dur="500"/>
                                        <p:tgtEl>
                                          <p:spTgt spid="7">
                                            <p:txEl>
                                              <p:pRg st="3" end="3"/>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7">
                                            <p:txEl>
                                              <p:pRg st="4" end="4"/>
                                            </p:txEl>
                                          </p:spTgt>
                                        </p:tgtEl>
                                        <p:attrNameLst>
                                          <p:attrName>style.visibility</p:attrName>
                                        </p:attrNameLst>
                                      </p:cBhvr>
                                      <p:to>
                                        <p:strVal val="visible"/>
                                      </p:to>
                                    </p:set>
                                    <p:animEffect transition="in" filter="dissolve">
                                      <p:cBhvr>
                                        <p:cTn id="41" dur="500"/>
                                        <p:tgtEl>
                                          <p:spTgt spid="7">
                                            <p:txEl>
                                              <p:pRg st="4" end="4"/>
                                            </p:txEl>
                                          </p:spTgt>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7">
                                            <p:txEl>
                                              <p:pRg st="5" end="5"/>
                                            </p:txEl>
                                          </p:spTgt>
                                        </p:tgtEl>
                                        <p:attrNameLst>
                                          <p:attrName>style.visibility</p:attrName>
                                        </p:attrNameLst>
                                      </p:cBhvr>
                                      <p:to>
                                        <p:strVal val="visible"/>
                                      </p:to>
                                    </p:set>
                                    <p:animEffect transition="in" filter="dissolve">
                                      <p:cBhvr>
                                        <p:cTn id="44" dur="500"/>
                                        <p:tgtEl>
                                          <p:spTgt spid="7">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7">
                                            <p:txEl>
                                              <p:pRg st="6" end="6"/>
                                            </p:txEl>
                                          </p:spTgt>
                                        </p:tgtEl>
                                        <p:attrNameLst>
                                          <p:attrName>style.visibility</p:attrName>
                                        </p:attrNameLst>
                                      </p:cBhvr>
                                      <p:to>
                                        <p:strVal val="visible"/>
                                      </p:to>
                                    </p:set>
                                    <p:animEffect transition="in" filter="dissolve">
                                      <p:cBhvr>
                                        <p:cTn id="49" dur="500"/>
                                        <p:tgtEl>
                                          <p:spTgt spid="7">
                                            <p:txEl>
                                              <p:pRg st="6" end="6"/>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
                                            <p:txEl>
                                              <p:pRg st="7" end="7"/>
                                            </p:txEl>
                                          </p:spTgt>
                                        </p:tgtEl>
                                        <p:attrNameLst>
                                          <p:attrName>style.visibility</p:attrName>
                                        </p:attrNameLst>
                                      </p:cBhvr>
                                      <p:to>
                                        <p:strVal val="visible"/>
                                      </p:to>
                                    </p:set>
                                    <p:animEffect transition="in" filter="dissolve">
                                      <p:cBhvr>
                                        <p:cTn id="54"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3</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30</a:t>
            </a:fld>
            <a:endParaRPr lang="en-US" dirty="0"/>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dirty="0"/>
              <a:t>unslotted Aloha: simpler, no synchronization</a:t>
            </a:r>
          </a:p>
          <a:p>
            <a:pPr marL="747713" lvl="1" indent="-274638">
              <a:defRPr/>
            </a:pPr>
            <a:r>
              <a:rPr lang="en-US" sz="2800" dirty="0"/>
              <a:t>when</a:t>
            </a:r>
            <a:r>
              <a:rPr lang="en-US" dirty="0"/>
              <a:t> frame first arrives: transmit immediately </a:t>
            </a:r>
          </a:p>
          <a:p>
            <a:pPr marL="404813" indent="-274638">
              <a:defRPr/>
            </a:pPr>
            <a:r>
              <a:rPr lang="en-US" dirty="0"/>
              <a:t>collision probability increases with no synchronization:</a:t>
            </a:r>
          </a:p>
          <a:p>
            <a:pPr lvl="1">
              <a:defRPr/>
            </a:pPr>
            <a:r>
              <a:rPr lang="en-US" sz="2800" dirty="0"/>
              <a:t>frame sent at t</a:t>
            </a:r>
            <a:r>
              <a:rPr lang="en-US" sz="2800" baseline="-25000" dirty="0"/>
              <a:t>0</a:t>
            </a:r>
            <a:r>
              <a:rPr lang="en-US" sz="2800" dirty="0"/>
              <a:t> collides with other frames sent in [t</a:t>
            </a:r>
            <a:r>
              <a:rPr lang="en-US" sz="2800" baseline="-25000" dirty="0"/>
              <a:t>0</a:t>
            </a:r>
            <a:r>
              <a:rPr lang="en-US" sz="2800" dirty="0"/>
              <a:t>-1,t</a:t>
            </a:r>
            <a:r>
              <a:rPr lang="en-US" sz="2800" baseline="-25000" dirty="0"/>
              <a:t>0</a:t>
            </a:r>
            <a:r>
              <a:rPr lang="en-US" sz="2800" dirty="0"/>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r>
                <a:rPr lang="en-US" sz="2000" i="1" dirty="0"/>
                <a:t>t</a:t>
              </a:r>
              <a:r>
                <a:rPr lang="en-US" sz="2000" i="1" baseline="-25000" dirty="0"/>
                <a:t>0</a:t>
              </a:r>
              <a:r>
                <a:rPr lang="en-US" sz="2000" i="1" dirty="0"/>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r>
                <a:rPr lang="en-US" sz="2000" i="1" dirty="0"/>
                <a:t>t</a:t>
              </a:r>
              <a:r>
                <a:rPr lang="en-US" sz="2000" i="1" baseline="-25000" dirty="0"/>
                <a:t>0</a:t>
              </a:r>
              <a:r>
                <a:rPr lang="en-US" sz="2000" i="1" dirty="0"/>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r>
                <a:rPr lang="en-US" sz="2000" i="1" dirty="0"/>
                <a:t>t</a:t>
              </a:r>
              <a:r>
                <a:rPr lang="en-US" sz="2000" i="1" baseline="-25000" dirty="0"/>
                <a:t>0</a:t>
              </a:r>
              <a:endParaRPr lang="en-US" sz="2000" i="1" dirty="0"/>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algn="ctr">
                <a:lnSpc>
                  <a:spcPct val="80000"/>
                </a:lnSpc>
              </a:pPr>
              <a:r>
                <a:rPr lang="en-US" sz="1400" dirty="0"/>
                <a:t>will overlap</a:t>
              </a:r>
            </a:p>
            <a:p>
              <a:pPr algn="ctr">
                <a:lnSpc>
                  <a:spcPct val="80000"/>
                </a:lnSpc>
              </a:pPr>
              <a:r>
                <a:rPr lang="en-US" sz="1400" dirty="0"/>
                <a:t>with end of </a:t>
              </a:r>
            </a:p>
            <a:p>
              <a:pPr algn="ctr">
                <a:lnSpc>
                  <a:spcPct val="80000"/>
                </a:lnSpc>
              </a:pPr>
              <a:r>
                <a:rPr lang="en-US" sz="1400" dirty="0"/>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algn="ctr">
                <a:lnSpc>
                  <a:spcPct val="80000"/>
                </a:lnSpc>
              </a:pPr>
              <a:r>
                <a:rPr lang="en-US" sz="1400" dirty="0"/>
                <a:t>will overlap</a:t>
              </a:r>
            </a:p>
            <a:p>
              <a:pPr algn="ctr">
                <a:lnSpc>
                  <a:spcPct val="80000"/>
                </a:lnSpc>
              </a:pPr>
              <a:r>
                <a:rPr lang="en-US" sz="1400" dirty="0"/>
                <a:t>with start of </a:t>
              </a:r>
            </a:p>
            <a:p>
              <a:pPr algn="ctr">
                <a:lnSpc>
                  <a:spcPct val="80000"/>
                </a:lnSpc>
              </a:pPr>
              <a:r>
                <a:rPr lang="en-US" sz="1400" dirty="0"/>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dirty="0"/>
              <a:t>pure Aloha efficiency: 18% ! </a:t>
            </a:r>
            <a:endParaRPr lang="en-US" sz="2800" dirty="0"/>
          </a:p>
        </p:txBody>
      </p:sp>
    </p:spTree>
    <p:extLst>
      <p:ext uri="{BB962C8B-B14F-4D97-AF65-F5344CB8AC3E}">
        <p14:creationId xmlns:p14="http://schemas.microsoft.com/office/powerpoint/2010/main" val="3544367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31</a:t>
            </a:fld>
            <a:endParaRPr lang="en-US" dirty="0"/>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simple </a:t>
            </a:r>
            <a:r>
              <a:rPr lang="en-US" sz="3200" dirty="0">
                <a:solidFill>
                  <a:srgbClr val="C00000"/>
                </a:solidFill>
              </a:rPr>
              <a:t>CSMA:</a:t>
            </a:r>
            <a:r>
              <a:rPr lang="en-US" dirty="0">
                <a:solidFill>
                  <a:srgbClr val="C00000"/>
                </a:solidFill>
              </a:rPr>
              <a:t> </a:t>
            </a:r>
            <a:r>
              <a:rPr lang="en-US" dirty="0"/>
              <a:t>listen before transmit:</a:t>
            </a:r>
          </a:p>
          <a:p>
            <a:pPr lvl="1">
              <a:defRPr/>
            </a:pPr>
            <a:r>
              <a:rPr lang="en-US" sz="2800" dirty="0">
                <a:solidFill>
                  <a:srgbClr val="000099"/>
                </a:solidFill>
              </a:rPr>
              <a:t>if channel sensed idle:</a:t>
            </a:r>
            <a:r>
              <a:rPr lang="en-US" sz="2800" dirty="0"/>
              <a:t> transmit entire frame</a:t>
            </a:r>
          </a:p>
          <a:p>
            <a:pPr lvl="1">
              <a:defRPr/>
            </a:pPr>
            <a:r>
              <a:rPr lang="en-US" sz="2800" dirty="0">
                <a:solidFill>
                  <a:srgbClr val="000099"/>
                </a:solidFill>
              </a:rPr>
              <a:t>if channel sensed busy:</a:t>
            </a:r>
            <a:r>
              <a:rPr lang="en-US" sz="2800" dirty="0"/>
              <a:t> defer transmission </a:t>
            </a:r>
            <a:endParaRPr lang="en-US" dirty="0"/>
          </a:p>
          <a:p>
            <a:pPr>
              <a:defRPr/>
            </a:pPr>
            <a:r>
              <a:rPr lang="en-US" dirty="0"/>
              <a:t>human analogy: don</a:t>
            </a:r>
            <a:r>
              <a:rPr lang="ja-JP" altLang="en-US"/>
              <a:t>’</a:t>
            </a:r>
            <a:r>
              <a:rPr lang="en-US" dirty="0"/>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C00000"/>
                </a:solidFill>
              </a:rPr>
              <a:t>CSMA/CD:</a:t>
            </a:r>
            <a:r>
              <a:rPr lang="en-US" dirty="0">
                <a:solidFill>
                  <a:srgbClr val="C00000"/>
                </a:solidFill>
              </a:rPr>
              <a:t> </a:t>
            </a:r>
            <a:r>
              <a:rPr lang="en-US" sz="3200" dirty="0"/>
              <a:t>CSMA with </a:t>
            </a:r>
            <a:r>
              <a:rPr lang="en-US" sz="3200" i="1" dirty="0">
                <a:solidFill>
                  <a:srgbClr val="0000A8"/>
                </a:solidFill>
              </a:rPr>
              <a:t>collision detection</a:t>
            </a:r>
            <a:endParaRPr lang="en-US" i="1" dirty="0">
              <a:solidFill>
                <a:srgbClr val="0000A8"/>
              </a:solidFill>
            </a:endParaRPr>
          </a:p>
          <a:p>
            <a:pPr lvl="1">
              <a:defRPr/>
            </a:pPr>
            <a:r>
              <a:rPr lang="en-US" sz="2800" dirty="0"/>
              <a:t>collisions </a:t>
            </a:r>
            <a:r>
              <a:rPr lang="en-US" sz="2800" i="1" dirty="0"/>
              <a:t>detected</a:t>
            </a:r>
            <a:r>
              <a:rPr lang="en-US" sz="2800" dirty="0"/>
              <a:t> within short time</a:t>
            </a:r>
          </a:p>
          <a:p>
            <a:pPr lvl="1">
              <a:defRPr/>
            </a:pPr>
            <a:r>
              <a:rPr lang="en-US" sz="2800" dirty="0"/>
              <a:t>colliding transmissions aborted, reducing channel wastage</a:t>
            </a:r>
          </a:p>
          <a:p>
            <a:pPr lvl="1">
              <a:defRPr/>
            </a:pPr>
            <a:r>
              <a:rPr lang="en-US" sz="2800" dirty="0"/>
              <a:t>collision detection easy in wired, difficult with wireless</a:t>
            </a:r>
          </a:p>
          <a:p>
            <a:pPr>
              <a:defRPr/>
            </a:pPr>
            <a:r>
              <a:rPr lang="en-US" dirty="0"/>
              <a:t>human analogy: the polite conversationalist </a:t>
            </a:r>
          </a:p>
        </p:txBody>
      </p:sp>
    </p:spTree>
    <p:extLst>
      <p:ext uri="{BB962C8B-B14F-4D97-AF65-F5344CB8AC3E}">
        <p14:creationId xmlns:p14="http://schemas.microsoft.com/office/powerpoint/2010/main" val="308928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32</a:t>
            </a:fld>
            <a:endParaRPr lang="en-US" dirty="0"/>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collisions </a:t>
            </a:r>
            <a:r>
              <a:rPr lang="en-US" i="1" dirty="0"/>
              <a:t>can</a:t>
            </a:r>
            <a:r>
              <a:rPr lang="en-US" dirty="0"/>
              <a:t> still occur with carrier sensing: </a:t>
            </a:r>
          </a:p>
          <a:p>
            <a:pPr lvl="1">
              <a:defRPr/>
            </a:pPr>
            <a:r>
              <a:rPr lang="en-US" dirty="0"/>
              <a:t>propagation delay means  two nodes may not hear each other</a:t>
            </a:r>
            <a:r>
              <a:rPr lang="en-US" altLang="ja-JP" dirty="0"/>
              <a:t>’</a:t>
            </a:r>
            <a:r>
              <a:rPr lang="en-US" dirty="0"/>
              <a:t>s just-started transmission</a:t>
            </a:r>
          </a:p>
          <a:p>
            <a:pPr>
              <a:defRPr/>
            </a:pPr>
            <a:r>
              <a:rPr lang="en-US" dirty="0">
                <a:solidFill>
                  <a:srgbClr val="0000A8"/>
                </a:solidFill>
              </a:rPr>
              <a:t>collision: </a:t>
            </a:r>
            <a:r>
              <a:rPr lang="en-US" dirty="0"/>
              <a:t>entire packet transmission time wasted</a:t>
            </a:r>
          </a:p>
          <a:p>
            <a:pPr lvl="1">
              <a:defRPr/>
            </a:pPr>
            <a:r>
              <a:rPr lang="en-US" dirty="0"/>
              <a:t>distance &amp; propagation delay play role in in determining collision probability</a:t>
            </a:r>
          </a:p>
          <a:p>
            <a:pPr lvl="1">
              <a:defRPr/>
            </a:pPr>
            <a:endParaRPr lang="en-US" sz="2000" dirty="0">
              <a:latin typeface="Gill Sans MT" charset="0"/>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0" fontAlgn="base" hangingPunct="0">
              <a:spcBef>
                <a:spcPct val="0"/>
              </a:spcBef>
              <a:spcAft>
                <a:spcPct val="0"/>
              </a:spcAft>
              <a:defRPr/>
            </a:pPr>
            <a:r>
              <a:rPr lang="en-US" sz="1600" dirty="0">
                <a:solidFill>
                  <a:srgbClr val="000000"/>
                </a:solidFill>
                <a:latin typeface="Arial" charset="0"/>
                <a:ea typeface="ＭＳ Ｐゴシック" charset="0"/>
              </a:rPr>
              <a:t>spatial layout of nodes </a:t>
            </a:r>
            <a:endParaRPr lang="en-US" sz="2000" dirty="0">
              <a:solidFill>
                <a:srgbClr val="000000"/>
              </a:solidFill>
              <a:latin typeface="Arial" charset="0"/>
              <a:ea typeface="ＭＳ Ｐゴシック" charset="0"/>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16351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147674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33</a:t>
            </a:fld>
            <a:endParaRPr lang="en-US" dirty="0"/>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CSMA/CS reduces the amount of time wasted in collisions</a:t>
            </a:r>
          </a:p>
          <a:p>
            <a:pPr lvl="1">
              <a:defRPr/>
            </a:pPr>
            <a:r>
              <a:rPr lang="en-US" dirty="0"/>
              <a:t>transmission aborted on collision detection</a:t>
            </a:r>
          </a:p>
          <a:p>
            <a:pPr lvl="1">
              <a:defRPr/>
            </a:pPr>
            <a:endParaRPr lang="en-US" sz="2000" dirty="0">
              <a:latin typeface="Gill Sans MT" charset="0"/>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0" fontAlgn="base" hangingPunct="0">
              <a:spcBef>
                <a:spcPct val="0"/>
              </a:spcBef>
              <a:spcAft>
                <a:spcPct val="0"/>
              </a:spcAft>
              <a:defRPr/>
            </a:pPr>
            <a:r>
              <a:rPr lang="en-US" sz="1600" dirty="0">
                <a:solidFill>
                  <a:srgbClr val="000000"/>
                </a:solidFill>
                <a:latin typeface="Arial" charset="0"/>
                <a:ea typeface="ＭＳ Ｐゴシック" charset="0"/>
              </a:rPr>
              <a:t>spatial layout of nodes </a:t>
            </a:r>
            <a:endParaRPr lang="en-US" sz="2000" dirty="0">
              <a:solidFill>
                <a:srgbClr val="000000"/>
              </a:solidFill>
              <a:latin typeface="Arial" charset="0"/>
              <a:ea typeface="ＭＳ Ｐゴシック" charset="0"/>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378433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34</a:t>
            </a:fld>
            <a:endParaRPr lang="en-US" dirty="0"/>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a:defRPr/>
            </a:pPr>
            <a:r>
              <a:rPr lang="en-US" dirty="0"/>
              <a:t>NIC receives datagram from network layer, creates frame</a:t>
            </a:r>
          </a:p>
          <a:p>
            <a:pPr marL="457200" indent="-327025">
              <a:buFont typeface="+mj-lt"/>
              <a:buAutoNum type="arabicPeriod"/>
              <a:defRPr/>
            </a:pPr>
            <a:r>
              <a:rPr lang="en-US" dirty="0"/>
              <a:t>If NIC senses channel:</a:t>
            </a:r>
          </a:p>
          <a:p>
            <a:pPr lvl="1" indent="50800">
              <a:buNone/>
              <a:defRPr/>
            </a:pPr>
            <a:r>
              <a:rPr lang="en-US" sz="2600" dirty="0"/>
              <a:t>if </a:t>
            </a:r>
            <a:r>
              <a:rPr lang="en-US" sz="2600" dirty="0">
                <a:solidFill>
                  <a:srgbClr val="0000A8"/>
                </a:solidFill>
              </a:rPr>
              <a:t>idle: </a:t>
            </a:r>
            <a:r>
              <a:rPr lang="en-US" sz="2600" dirty="0"/>
              <a:t>start frame transmission. </a:t>
            </a:r>
          </a:p>
          <a:p>
            <a:pPr lvl="1" indent="50800">
              <a:buNone/>
              <a:defRPr/>
            </a:pPr>
            <a:r>
              <a:rPr lang="en-US" sz="2600" dirty="0"/>
              <a:t>if </a:t>
            </a:r>
            <a:r>
              <a:rPr lang="en-US" sz="2600" dirty="0">
                <a:solidFill>
                  <a:srgbClr val="0000A8"/>
                </a:solidFill>
              </a:rPr>
              <a:t>busy: </a:t>
            </a:r>
            <a:r>
              <a:rPr lang="en-US" sz="2600" dirty="0"/>
              <a:t>wait until channel idle, then transmit</a:t>
            </a:r>
          </a:p>
          <a:p>
            <a:pPr marL="457200" indent="-339725">
              <a:buFont typeface="+mj-lt"/>
              <a:buAutoNum type="arabicPeriod"/>
              <a:defRPr/>
            </a:pPr>
            <a:r>
              <a:rPr lang="en-US" dirty="0"/>
              <a:t>If NIC transmits entire frame without collision, NIC is done with frame !</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781879" y="3856384"/>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startAt="4"/>
              <a:defRPr/>
            </a:pPr>
            <a:r>
              <a:rPr lang="en-US" sz="2600" dirty="0"/>
              <a:t>If NIC detects another transmission while sending:  abort, send jam signal</a:t>
            </a:r>
          </a:p>
          <a:p>
            <a:pPr marL="457200" indent="-327025">
              <a:buFont typeface="+mj-lt"/>
              <a:buAutoNum type="arabicPeriod" startAt="4"/>
              <a:defRPr/>
            </a:pPr>
            <a:r>
              <a:rPr lang="en-US" sz="2600" dirty="0"/>
              <a:t>After aborting, NIC enters </a:t>
            </a:r>
            <a:r>
              <a:rPr lang="en-US" sz="2600" i="1" dirty="0">
                <a:solidFill>
                  <a:srgbClr val="C00000"/>
                </a:solidFill>
              </a:rPr>
              <a:t>binary (exponential) </a:t>
            </a:r>
            <a:r>
              <a:rPr lang="en-US" sz="2600" i="1" dirty="0" err="1">
                <a:solidFill>
                  <a:srgbClr val="C00000"/>
                </a:solidFill>
              </a:rPr>
              <a:t>backoff</a:t>
            </a:r>
            <a:r>
              <a:rPr lang="en-US" sz="2600" i="1" dirty="0">
                <a:solidFill>
                  <a:srgbClr val="C00000"/>
                </a:solidFill>
              </a:rPr>
              <a:t>: </a:t>
            </a:r>
          </a:p>
          <a:p>
            <a:pPr marL="1085850" lvl="1" indent="-274638">
              <a:defRPr/>
            </a:pPr>
            <a:r>
              <a:rPr lang="en-US" dirty="0"/>
              <a:t>after </a:t>
            </a:r>
            <a:r>
              <a:rPr lang="en-US" i="1" dirty="0" err="1"/>
              <a:t>m</a:t>
            </a:r>
            <a:r>
              <a:rPr lang="en-US" dirty="0" err="1"/>
              <a:t>th</a:t>
            </a:r>
            <a:r>
              <a:rPr lang="en-US" dirty="0"/>
              <a:t> collision, NIC chooses </a:t>
            </a:r>
            <a:r>
              <a:rPr lang="en-US" i="1" dirty="0"/>
              <a:t>K </a:t>
            </a:r>
            <a:r>
              <a:rPr lang="en-US" dirty="0"/>
              <a:t>at random from </a:t>
            </a:r>
            <a:r>
              <a:rPr lang="en-US" i="1" dirty="0"/>
              <a:t>{0,1,2, …, 2</a:t>
            </a:r>
            <a:r>
              <a:rPr lang="en-US" b="1" i="1" baseline="30000" dirty="0"/>
              <a:t>m</a:t>
            </a:r>
            <a:r>
              <a:rPr lang="en-US" i="1" dirty="0"/>
              <a:t>-1}</a:t>
            </a:r>
            <a:r>
              <a:rPr lang="en-US" dirty="0"/>
              <a:t>. NIC waits </a:t>
            </a:r>
            <a:r>
              <a:rPr lang="en-US" i="1" dirty="0"/>
              <a:t>K</a:t>
            </a:r>
            <a:r>
              <a:rPr lang="el-GR" dirty="0"/>
              <a:t>·</a:t>
            </a:r>
            <a:r>
              <a:rPr lang="en-US" dirty="0"/>
              <a:t>512 bit times, returns to Step 2</a:t>
            </a:r>
          </a:p>
          <a:p>
            <a:pPr marL="1085850" lvl="1" indent="-274638">
              <a:defRPr/>
            </a:pPr>
            <a:r>
              <a:rPr lang="en-US" dirty="0"/>
              <a:t>more collisions: longer </a:t>
            </a:r>
            <a:r>
              <a:rPr lang="en-US" dirty="0" err="1"/>
              <a:t>backoff</a:t>
            </a:r>
            <a:r>
              <a:rPr lang="en-US" dirty="0"/>
              <a:t> interval</a:t>
            </a:r>
          </a:p>
          <a:p>
            <a:pPr>
              <a:buFont typeface="Wingdings" charset="0"/>
              <a:buNone/>
              <a:defRPr/>
            </a:pPr>
            <a:endParaRPr lang="en-US" sz="2600" dirty="0"/>
          </a:p>
        </p:txBody>
      </p:sp>
    </p:spTree>
    <p:extLst>
      <p:ext uri="{BB962C8B-B14F-4D97-AF65-F5344CB8AC3E}">
        <p14:creationId xmlns:p14="http://schemas.microsoft.com/office/powerpoint/2010/main" val="4060232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35</a:t>
            </a:fld>
            <a:endParaRPr lang="en-US" dirty="0"/>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indent="-238125">
              <a:defRPr/>
            </a:pPr>
            <a:r>
              <a:rPr lang="en-US" kern="0" dirty="0" err="1">
                <a:cs typeface="+mn-cs"/>
              </a:rPr>
              <a:t>T</a:t>
            </a:r>
            <a:r>
              <a:rPr lang="en-US" kern="0" baseline="-25000" dirty="0" err="1">
                <a:cs typeface="+mn-cs"/>
              </a:rPr>
              <a:t>prop</a:t>
            </a:r>
            <a:r>
              <a:rPr lang="en-US" kern="0" dirty="0">
                <a:cs typeface="+mn-cs"/>
              </a:rPr>
              <a:t> = max prop delay between 2 nodes in LAN</a:t>
            </a:r>
          </a:p>
          <a:p>
            <a:pPr marL="238125" indent="-238125">
              <a:defRPr/>
            </a:pPr>
            <a:r>
              <a:rPr lang="en-US" kern="0" dirty="0" err="1">
                <a:cs typeface="+mn-cs"/>
              </a:rPr>
              <a:t>t</a:t>
            </a:r>
            <a:r>
              <a:rPr lang="en-US" kern="0" baseline="-25000" dirty="0" err="1">
                <a:cs typeface="+mn-cs"/>
              </a:rPr>
              <a:t>trans</a:t>
            </a:r>
            <a:r>
              <a:rPr lang="en-US" kern="0" dirty="0">
                <a:cs typeface="+mn-cs"/>
              </a:rPr>
              <a:t> = time to transmit max-size frame</a:t>
            </a:r>
            <a:endParaRPr lang="en-US" sz="3200" kern="0" dirty="0">
              <a:cs typeface="+mn-cs"/>
            </a:endParaRPr>
          </a:p>
          <a:p>
            <a:pPr>
              <a:defRPr/>
            </a:pPr>
            <a:endParaRPr lang="en-US" sz="3200" kern="0" dirty="0">
              <a:cs typeface="+mn-cs"/>
            </a:endParaRPr>
          </a:p>
          <a:p>
            <a:pPr>
              <a:defRPr/>
            </a:pPr>
            <a:endParaRPr lang="en-US" sz="3200" kern="0" dirty="0">
              <a:cs typeface="+mn-cs"/>
            </a:endParaRPr>
          </a:p>
          <a:p>
            <a:pPr>
              <a:defRPr/>
            </a:pPr>
            <a:r>
              <a:rPr lang="en-US" kern="0" dirty="0">
                <a:cs typeface="+mn-cs"/>
              </a:rPr>
              <a:t>efficiency goes to 1 </a:t>
            </a:r>
          </a:p>
          <a:p>
            <a:pPr marL="695325" lvl="1" indent="-238125">
              <a:defRPr/>
            </a:pPr>
            <a:r>
              <a:rPr lang="en-US" sz="2800" kern="0" dirty="0"/>
              <a:t>as </a:t>
            </a:r>
            <a:r>
              <a:rPr lang="en-US" sz="2800" i="1" kern="0" dirty="0" err="1"/>
              <a:t>t</a:t>
            </a:r>
            <a:r>
              <a:rPr lang="en-US" sz="2800" i="1" kern="0" baseline="-25000" dirty="0" err="1"/>
              <a:t>prop</a:t>
            </a:r>
            <a:r>
              <a:rPr lang="en-US" sz="2800" kern="0" dirty="0"/>
              <a:t>  goes to 0</a:t>
            </a:r>
          </a:p>
          <a:p>
            <a:pPr marL="695325" lvl="1" indent="-238125">
              <a:defRPr/>
            </a:pPr>
            <a:r>
              <a:rPr lang="en-US" sz="2800" kern="0" dirty="0"/>
              <a:t>as </a:t>
            </a:r>
            <a:r>
              <a:rPr lang="en-US" sz="2800" i="1" kern="0" dirty="0" err="1"/>
              <a:t>t</a:t>
            </a:r>
            <a:r>
              <a:rPr lang="en-US" sz="2800" i="1" kern="0" baseline="-25000" dirty="0" err="1"/>
              <a:t>trans</a:t>
            </a:r>
            <a:r>
              <a:rPr lang="en-US" sz="2800" kern="0" dirty="0"/>
              <a:t>  goes to infinity</a:t>
            </a:r>
          </a:p>
          <a:p>
            <a:pPr marL="277813" indent="-277813">
              <a:defRPr/>
            </a:pPr>
            <a:r>
              <a:rPr lang="en-US" kern="0" dirty="0">
                <a:cs typeface="+mn-cs"/>
              </a:rPr>
              <a:t>better performance than ALOHA: and simple, cheap, decentralized</a:t>
            </a:r>
            <a:r>
              <a:rPr lang="en-US" sz="3200" kern="0" dirty="0">
                <a:cs typeface="+mn-cs"/>
              </a:rPr>
              <a:t>!</a:t>
            </a:r>
            <a:endParaRPr lang="en-US" kern="0" dirty="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extLst>
              <p:ext uri="{D42A27DB-BD31-4B8C-83A1-F6EECF244321}">
                <p14:modId xmlns:p14="http://schemas.microsoft.com/office/powerpoint/2010/main" val="1199434639"/>
              </p:ext>
            </p:extLst>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spid="_x0000_s1067" name="Equation" r:id="rId4" imgW="1422400" imgH="393700" progId="Equation.3">
                  <p:embed/>
                </p:oleObj>
              </mc:Choice>
              <mc:Fallback>
                <p:oleObj name="Equation" r:id="rId4"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Tree>
    <p:extLst>
      <p:ext uri="{BB962C8B-B14F-4D97-AF65-F5344CB8AC3E}">
        <p14:creationId xmlns:p14="http://schemas.microsoft.com/office/powerpoint/2010/main" val="3627370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36</a:t>
            </a:fld>
            <a:endParaRPr lang="en-US" dirty="0"/>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997225" y="1454426"/>
            <a:ext cx="105984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99"/>
                </a:solidFill>
              </a:rPr>
              <a:t>channel partitioning MAC protocols:</a:t>
            </a:r>
          </a:p>
          <a:p>
            <a:pPr lvl="1">
              <a:buFont typeface="Wingdings" charset="2"/>
              <a:buChar char="§"/>
              <a:defRPr/>
            </a:pPr>
            <a:r>
              <a:rPr lang="en-US" sz="2800" dirty="0"/>
              <a:t>share channel </a:t>
            </a:r>
            <a:r>
              <a:rPr lang="en-US" sz="2800" i="1" dirty="0"/>
              <a:t>efficiently</a:t>
            </a:r>
            <a:r>
              <a:rPr lang="en-US" sz="2800" dirty="0"/>
              <a:t> and </a:t>
            </a:r>
            <a:r>
              <a:rPr lang="en-US" sz="2800" i="1" dirty="0"/>
              <a:t>fairly</a:t>
            </a:r>
            <a:r>
              <a:rPr lang="en-US" sz="2800" dirty="0"/>
              <a:t> at high load</a:t>
            </a:r>
          </a:p>
          <a:p>
            <a:pPr lvl="1">
              <a:buFont typeface="Wingdings" charset="2"/>
              <a:buChar char="§"/>
              <a:defRPr/>
            </a:pPr>
            <a:r>
              <a:rPr lang="en-US" sz="2800" dirty="0"/>
              <a:t>inefficient at low load: delay in channel access, 1/N bandwidth allocated even if only 1 active node! </a:t>
            </a:r>
          </a:p>
          <a:p>
            <a:pPr>
              <a:buFont typeface="Wingdings" charset="0"/>
              <a:buNone/>
              <a:defRPr/>
            </a:pPr>
            <a:r>
              <a:rPr lang="en-US" sz="3200" dirty="0">
                <a:solidFill>
                  <a:srgbClr val="000099"/>
                </a:solidFill>
              </a:rPr>
              <a:t>random access MAC protocols</a:t>
            </a:r>
          </a:p>
          <a:p>
            <a:pPr lvl="1">
              <a:buFont typeface="Wingdings" charset="2"/>
              <a:buChar char="§"/>
              <a:defRPr/>
            </a:pPr>
            <a:r>
              <a:rPr lang="en-US" sz="2800" dirty="0"/>
              <a:t>efficient at low load: single node can fully utilize channel</a:t>
            </a:r>
          </a:p>
          <a:p>
            <a:pPr lvl="1">
              <a:buFont typeface="Wingdings" charset="2"/>
              <a:buChar char="§"/>
              <a:defRPr/>
            </a:pPr>
            <a:r>
              <a:rPr lang="en-US" sz="2800" dirty="0"/>
              <a:t>high load: collision overhead</a:t>
            </a:r>
          </a:p>
          <a:p>
            <a:pPr>
              <a:buFont typeface="Wingdings" charset="0"/>
              <a:buNone/>
              <a:defRPr/>
            </a:pPr>
            <a:r>
              <a:rPr lang="en-US" altLang="ja-JP" sz="3200" dirty="0">
                <a:solidFill>
                  <a:srgbClr val="C00000"/>
                </a:solidFill>
              </a:rPr>
              <a:t>“</a:t>
            </a:r>
            <a:r>
              <a:rPr lang="en-US" sz="3200" dirty="0">
                <a:solidFill>
                  <a:srgbClr val="C00000"/>
                </a:solidFill>
              </a:rPr>
              <a:t>taking turns</a:t>
            </a:r>
            <a:r>
              <a:rPr lang="en-US" altLang="ja-JP" sz="3200" dirty="0">
                <a:solidFill>
                  <a:srgbClr val="C00000"/>
                </a:solidFill>
              </a:rPr>
              <a:t>”</a:t>
            </a:r>
            <a:r>
              <a:rPr lang="en-US" sz="3200" dirty="0">
                <a:solidFill>
                  <a:srgbClr val="C00000"/>
                </a:solidFill>
              </a:rPr>
              <a:t> protocols</a:t>
            </a:r>
          </a:p>
          <a:p>
            <a:pPr lvl="1">
              <a:buFont typeface="Wingdings" pitchFamily="2" charset="2"/>
              <a:buChar char="§"/>
              <a:defRPr/>
            </a:pPr>
            <a:r>
              <a:rPr lang="en-US" sz="2800" dirty="0"/>
              <a:t>look for best of both worlds!</a:t>
            </a:r>
          </a:p>
        </p:txBody>
      </p:sp>
    </p:spTree>
    <p:extLst>
      <p:ext uri="{BB962C8B-B14F-4D97-AF65-F5344CB8AC3E}">
        <p14:creationId xmlns:p14="http://schemas.microsoft.com/office/powerpoint/2010/main" val="129216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37</a:t>
            </a:fld>
            <a:endParaRPr lang="en-US" dirty="0"/>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sz="3200" kern="0" dirty="0">
                <a:solidFill>
                  <a:srgbClr val="C00000"/>
                </a:solidFill>
                <a:cs typeface="+mn-cs"/>
              </a:rPr>
              <a:t>polling:</a:t>
            </a:r>
            <a:r>
              <a:rPr lang="en-US" sz="3200" b="1" kern="0" dirty="0">
                <a:solidFill>
                  <a:srgbClr val="C00000"/>
                </a:solidFill>
                <a:cs typeface="+mn-cs"/>
              </a:rPr>
              <a:t> </a:t>
            </a:r>
            <a:endParaRPr lang="en-US" sz="3200" kern="0" dirty="0">
              <a:solidFill>
                <a:srgbClr val="C00000"/>
              </a:solidFill>
              <a:cs typeface="+mn-cs"/>
            </a:endParaRPr>
          </a:p>
          <a:p>
            <a:pPr marL="279400" indent="-228600">
              <a:defRPr/>
            </a:pPr>
            <a:r>
              <a:rPr lang="en-US" kern="0" dirty="0">
                <a:cs typeface="+mn-cs"/>
              </a:rPr>
              <a:t>master node “invites” other nodes to transmit in turn</a:t>
            </a:r>
          </a:p>
          <a:p>
            <a:pPr marL="279400" indent="-228600">
              <a:defRPr/>
            </a:pPr>
            <a:r>
              <a:rPr lang="en-US" kern="0" dirty="0">
                <a:cs typeface="+mn-cs"/>
              </a:rPr>
              <a:t>typically used with “dumb” devices</a:t>
            </a:r>
          </a:p>
          <a:p>
            <a:pPr marL="279400" indent="-228600">
              <a:defRPr/>
            </a:pPr>
            <a:r>
              <a:rPr lang="en-US" kern="0" dirty="0">
                <a:cs typeface="+mn-cs"/>
              </a:rPr>
              <a:t>concerns:</a:t>
            </a:r>
          </a:p>
          <a:p>
            <a:pPr lvl="1">
              <a:defRPr/>
            </a:pPr>
            <a:r>
              <a:rPr lang="en-US" sz="2800" kern="0" dirty="0"/>
              <a:t>polling overhead </a:t>
            </a:r>
          </a:p>
          <a:p>
            <a:pPr lvl="1">
              <a:defRPr/>
            </a:pPr>
            <a:r>
              <a:rPr lang="en-US" sz="2800" kern="0" dirty="0"/>
              <a:t>latency</a:t>
            </a:r>
          </a:p>
          <a:p>
            <a:pPr lvl="1">
              <a:defRPr/>
            </a:pPr>
            <a:r>
              <a:rPr lang="en-US" sz="2800" kern="0" dirty="0"/>
              <a:t>single point of failure (master)</a:t>
            </a: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9681404" y="3129859"/>
            <a:ext cx="1634296"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000" i="0" dirty="0" smtClean="0">
                <a:solidFill>
                  <a:srgbClr val="000000"/>
                </a:solidFill>
                <a:latin typeface="Arial" charset="0"/>
              </a:rPr>
              <a:t>Master / coordinator</a:t>
            </a:r>
            <a:endParaRPr lang="en-US" sz="2000" i="0" dirty="0">
              <a:solidFill>
                <a:srgbClr val="000000"/>
              </a:solidFill>
              <a:latin typeface="Arial" charset="0"/>
            </a:endParaRP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572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38</a:t>
            </a:fld>
            <a:endParaRPr lang="en-US" dirty="0"/>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244600" y="1490663"/>
            <a:ext cx="5194300"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85000"/>
              </a:lnSpc>
              <a:spcBef>
                <a:spcPct val="20000"/>
              </a:spcBef>
              <a:buClr>
                <a:srgbClr val="000099"/>
              </a:buClr>
              <a:buSzPct val="65000"/>
              <a:buFont typeface="Wingdings" charset="0"/>
              <a:buNone/>
              <a:defRPr/>
            </a:pPr>
            <a:r>
              <a:rPr lang="en-US" sz="3200" dirty="0">
                <a:solidFill>
                  <a:srgbClr val="C00000"/>
                </a:solidFill>
                <a:cs typeface="+mn-cs"/>
              </a:rPr>
              <a:t>token passing:</a:t>
            </a:r>
            <a:endParaRPr lang="en-US" sz="3200" b="1" dirty="0">
              <a:solidFill>
                <a:srgbClr val="C00000"/>
              </a:solidFill>
              <a:cs typeface="+mn-cs"/>
            </a:endParaRPr>
          </a:p>
          <a:p>
            <a:pPr marL="393700" indent="-279400">
              <a:lnSpc>
                <a:spcPct val="85000"/>
              </a:lnSpc>
              <a:spcBef>
                <a:spcPct val="20000"/>
              </a:spcBef>
              <a:buClr>
                <a:srgbClr val="000099"/>
              </a:buClr>
              <a:buSzPct val="100000"/>
              <a:buFont typeface="Wingdings" charset="2"/>
              <a:buChar char="§"/>
              <a:defRPr/>
            </a:pPr>
            <a:r>
              <a:rPr lang="en-US" sz="2800" i="0" dirty="0">
                <a:cs typeface="+mn-cs"/>
              </a:rPr>
              <a:t>control </a:t>
            </a:r>
            <a:r>
              <a:rPr lang="en-US" sz="3200" i="1" dirty="0">
                <a:solidFill>
                  <a:srgbClr val="C00000"/>
                </a:solidFill>
                <a:cs typeface="+mn-cs"/>
              </a:rPr>
              <a:t>token</a:t>
            </a:r>
            <a:r>
              <a:rPr lang="en-US" sz="2800" b="1" i="0" dirty="0">
                <a:cs typeface="+mn-cs"/>
              </a:rPr>
              <a:t> </a:t>
            </a:r>
            <a:r>
              <a:rPr lang="en-US" sz="2800" i="0" dirty="0">
                <a:cs typeface="+mn-cs"/>
              </a:rPr>
              <a:t>passed from one node to next sequentially.</a:t>
            </a:r>
          </a:p>
          <a:p>
            <a:pPr marL="393700" indent="-279400">
              <a:lnSpc>
                <a:spcPct val="85000"/>
              </a:lnSpc>
              <a:spcBef>
                <a:spcPct val="20000"/>
              </a:spcBef>
              <a:buClr>
                <a:srgbClr val="000099"/>
              </a:buClr>
              <a:buSzPct val="100000"/>
              <a:buFont typeface="Wingdings" charset="2"/>
              <a:buChar char="§"/>
              <a:defRPr/>
            </a:pPr>
            <a:r>
              <a:rPr lang="en-US" sz="2800" i="0" dirty="0">
                <a:cs typeface="+mn-cs"/>
              </a:rPr>
              <a:t>token message</a:t>
            </a:r>
          </a:p>
          <a:p>
            <a:pPr marL="393700" indent="-279400">
              <a:lnSpc>
                <a:spcPct val="85000"/>
              </a:lnSpc>
              <a:spcBef>
                <a:spcPct val="20000"/>
              </a:spcBef>
              <a:buClr>
                <a:srgbClr val="000099"/>
              </a:buClr>
              <a:buSzPct val="100000"/>
              <a:buFont typeface="Wingdings" charset="2"/>
              <a:buChar char="§"/>
              <a:defRPr/>
            </a:pPr>
            <a:r>
              <a:rPr lang="en-US" sz="2800" i="0" dirty="0">
                <a:cs typeface="+mn-cs"/>
              </a:rPr>
              <a:t>concerns:</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token overhead </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latency</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9718675"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004050"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321675"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8375650"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7850188" y="2212975"/>
            <a:ext cx="2046287" cy="2778125"/>
          </a:xfrm>
          <a:prstGeom prst="ellipse">
            <a:avLst/>
          </a:prstGeom>
          <a:noFill/>
          <a:ln w="2857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8694738"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8439150"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6831013" y="2674937"/>
            <a:ext cx="10096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(nothing</a:t>
            </a:r>
          </a:p>
          <a:p>
            <a:pPr eaLnBrk="0" fontAlgn="base" hangingPunct="0">
              <a:spcBef>
                <a:spcPct val="0"/>
              </a:spcBef>
              <a:spcAft>
                <a:spcPct val="0"/>
              </a:spcAft>
              <a:defRPr/>
            </a:pPr>
            <a:r>
              <a:rPr lang="en-US" i="0" dirty="0">
                <a:solidFill>
                  <a:srgbClr val="000000"/>
                </a:solidFill>
                <a:latin typeface="Arial" charset="0"/>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327900"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T</a:t>
            </a:r>
          </a:p>
        </p:txBody>
      </p:sp>
    </p:spTree>
    <p:extLst>
      <p:ext uri="{BB962C8B-B14F-4D97-AF65-F5344CB8AC3E}">
        <p14:creationId xmlns:p14="http://schemas.microsoft.com/office/powerpoint/2010/main" val="195530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8 0.20232 -0.10326 0.27847 -0.11471 0.29676 C -0.12617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4.16667E-7 4.81481E-6 C 0.01354 -0.0044 0.02708 -0.0088 0.03503 0.00671 C 0.0431 0.02222 0.04232 0.06875 0.04753 0.09328 C 0.05273 0.11782 0.05534 0.13402 0.06628 0.15347 C 0.07721 0.17291 0.09987 0.19861 0.11367 0.20995 C 0.1276 0.22129 0.14336 0.20925 0.15 0.22175 C 0.15664 0.23425 0.15521 0.25949 0.15378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5 -0.11273 0.05508 -0.1294 C 0.06888 -0.14607 0.0875 -0.1794 0.09753 -0.20926 C 0.10768 -0.23912 0.11367 -0.27824 0.1151 -0.30926 C 0.11654 -0.34028 0.11367 -0.36782 0.10625 -0.39607 C 0.09883 -0.42431 0.08451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 -0.21852 -0.08997 -0.20093 C -0.08281 -0.18333 -0.07552 -0.1669 -0.06497 -0.15255 C -0.0543 -0.1382 -0.03763 -0.12107 -0.02617 -0.11435 C -0.01471 -0.10764 -0.00169 -0.11806 0.00378 -0.11273 C 0.00938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en-US"/>
              <a:t>Link Layer: 6-</a:t>
            </a:r>
            <a:fld id="{C4204591-24BD-A542-B9D5-F8D8A88D2FEE}" type="slidenum">
              <a:rPr lang="en-US" smtClean="0"/>
              <a:pPr/>
              <a:t>39</a:t>
            </a:fld>
            <a:endParaRPr lang="en-US" dirty="0"/>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80000"/>
              </a:lnSpc>
              <a:spcBef>
                <a:spcPct val="0"/>
              </a:spcBef>
              <a:spcAft>
                <a:spcPct val="0"/>
              </a:spcAft>
            </a:pPr>
            <a:r>
              <a:rPr lang="en-US" sz="1600" i="0" dirty="0">
                <a:solidFill>
                  <a:srgbClr val="000000"/>
                </a:solidFill>
                <a:latin typeface="+mn-lt"/>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fontAlgn="base" hangingPunct="0">
              <a:spcBef>
                <a:spcPct val="0"/>
              </a:spcBef>
              <a:spcAft>
                <a:spcPct val="0"/>
              </a:spcAft>
              <a:defRPr/>
            </a:pPr>
            <a:endParaRPr lang="en-US" sz="2400" dirty="0">
              <a:solidFill>
                <a:srgbClr val="000000"/>
              </a:solidFill>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cs typeface="Arial" charset="0"/>
              </a:rPr>
              <a:t>cable modem</a:t>
            </a:r>
          </a:p>
          <a:p>
            <a:pPr marL="0" marR="0" lvl="0" indent="0" algn="r" defTabSz="91440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cable</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mn-lt"/>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mn-lt"/>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Internet frames, TV channels, control  transmitted </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indent="-231775">
              <a:lnSpc>
                <a:spcPct val="85000"/>
              </a:lnSpc>
              <a:spcBef>
                <a:spcPct val="20000"/>
              </a:spcBef>
              <a:buClr>
                <a:srgbClr val="000099"/>
              </a:buClr>
              <a:buSzPct val="100000"/>
              <a:buFont typeface="Wingdings" charset="2"/>
              <a:buChar char="§"/>
            </a:pPr>
            <a:r>
              <a:rPr lang="en-US" sz="2400" dirty="0">
                <a:solidFill>
                  <a:srgbClr val="C00000"/>
                </a:solidFill>
              </a:rPr>
              <a:t>multiple</a:t>
            </a:r>
            <a:r>
              <a:rPr lang="en-US" sz="2400" i="0" dirty="0">
                <a:solidFill>
                  <a:srgbClr val="CC0000"/>
                </a:solidFill>
              </a:rPr>
              <a:t> </a:t>
            </a:r>
            <a:r>
              <a:rPr lang="en-US" sz="2400" i="0" dirty="0">
                <a:solidFill>
                  <a:srgbClr val="000000"/>
                </a:solidFill>
              </a:rPr>
              <a:t>downstream (broadcast) </a:t>
            </a:r>
            <a:r>
              <a:rPr lang="en-US" sz="2400" dirty="0">
                <a:solidFill>
                  <a:srgbClr val="000000"/>
                </a:solidFill>
              </a:rPr>
              <a:t>FDM channels: up to 1.6 Gbps/channel </a:t>
            </a:r>
            <a:endParaRPr lang="en-US" sz="2400" i="0" dirty="0">
              <a:solidFill>
                <a:srgbClr val="000000"/>
              </a:solidFill>
            </a:endParaRPr>
          </a:p>
          <a:p>
            <a:pPr marL="800100" lvl="1" indent="-342900" eaLnBrk="1" hangingPunct="1">
              <a:lnSpc>
                <a:spcPct val="85000"/>
              </a:lnSpc>
              <a:spcBef>
                <a:spcPct val="20000"/>
              </a:spcBef>
              <a:buClr>
                <a:srgbClr val="000099"/>
              </a:buClr>
              <a:buSzPct val="100000"/>
              <a:buFont typeface="Wingdings" charset="0"/>
              <a:buChar char="§"/>
            </a:pPr>
            <a:r>
              <a:rPr lang="en-US" sz="2400" i="0" dirty="0">
                <a:solidFill>
                  <a:srgbClr val="000000"/>
                </a:solidFill>
              </a:rPr>
              <a:t>single CMTS transmits into channels</a:t>
            </a:r>
          </a:p>
          <a:p>
            <a:pPr marL="231775" indent="-231775" eaLnBrk="1" hangingPunct="1">
              <a:lnSpc>
                <a:spcPct val="85000"/>
              </a:lnSpc>
              <a:spcBef>
                <a:spcPct val="20000"/>
              </a:spcBef>
              <a:buClr>
                <a:srgbClr val="000099"/>
              </a:buClr>
              <a:buSzPct val="100000"/>
              <a:buFont typeface="Wingdings" charset="2"/>
              <a:buChar char="§"/>
            </a:pPr>
            <a:r>
              <a:rPr lang="en-US" sz="2400" dirty="0">
                <a:solidFill>
                  <a:srgbClr val="C00000"/>
                </a:solidFill>
              </a:rPr>
              <a:t>multiple</a:t>
            </a:r>
            <a:r>
              <a:rPr lang="en-US" sz="2400" dirty="0">
                <a:solidFill>
                  <a:srgbClr val="000099"/>
                </a:solidFill>
              </a:rPr>
              <a:t> </a:t>
            </a:r>
            <a:r>
              <a:rPr lang="en-US" sz="2400" i="0" dirty="0">
                <a:solidFill>
                  <a:srgbClr val="000000"/>
                </a:solidFill>
              </a:rPr>
              <a:t>upstream channels (up to 1 Gbps/channel)</a:t>
            </a:r>
          </a:p>
          <a:p>
            <a:pPr marL="681038" lvl="1" indent="-223838" eaLnBrk="1" hangingPunct="1">
              <a:lnSpc>
                <a:spcPct val="85000"/>
              </a:lnSpc>
              <a:spcBef>
                <a:spcPct val="20000"/>
              </a:spcBef>
              <a:buClr>
                <a:srgbClr val="000099"/>
              </a:buClr>
              <a:buSzPct val="100000"/>
              <a:buFont typeface="Wingdings" charset="0"/>
              <a:buChar char="§"/>
            </a:pPr>
            <a:r>
              <a:rPr lang="en-US" sz="2400" dirty="0">
                <a:solidFill>
                  <a:srgbClr val="C00000"/>
                </a:solidFill>
              </a:rPr>
              <a:t>multiple access: </a:t>
            </a:r>
            <a:r>
              <a:rPr lang="en-US" sz="2400" dirty="0">
                <a:solidFill>
                  <a:srgbClr val="000000"/>
                </a:solidFill>
              </a:rPr>
              <a:t>all </a:t>
            </a:r>
            <a:r>
              <a:rPr lang="en-US" sz="2400" i="0" dirty="0">
                <a:solidFill>
                  <a:srgbClr val="000000"/>
                </a:solidFill>
              </a:rPr>
              <a:t>users contend (random access) for certain upstream channel time slots; others assigned TDM</a:t>
            </a:r>
            <a:endParaRPr lang="en-US" sz="2000" i="0" dirty="0">
              <a:solidFill>
                <a:srgbClr val="000000"/>
              </a:solidFill>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lvl="0" indent="0">
              <a:buNone/>
              <a:defRPr/>
            </a:pPr>
            <a:r>
              <a:rPr lang="en-US" altLang="en-US" sz="3000" dirty="0">
                <a:solidFill>
                  <a:prstClr val="black"/>
                </a:solidFill>
                <a:ea typeface="ＭＳ Ｐゴシック" panose="020B0600070205080204" pitchFamily="34" charset="-128"/>
                <a:cs typeface="ＭＳ Ｐゴシック" panose="020B0600070205080204" pitchFamily="34" charset="-128"/>
              </a:rPr>
              <a:t>terminology:</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hosts and routers: nodes</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communication channels that connect adjacent nodes along communication path: links</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wired </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wireless </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LANs</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layer-2 packet: </a:t>
            </a:r>
            <a:r>
              <a:rPr lang="en-US" altLang="en-US" sz="3000" i="1" dirty="0">
                <a:solidFill>
                  <a:srgbClr val="0000A8"/>
                </a:solidFill>
                <a:ea typeface="ＭＳ Ｐゴシック" panose="020B0600070205080204" pitchFamily="34" charset="-128"/>
                <a:cs typeface="ＭＳ Ｐゴシック" panose="020B0600070205080204" pitchFamily="34" charset="-128"/>
              </a:rPr>
              <a:t>frame</a:t>
            </a:r>
            <a:r>
              <a:rPr lang="en-US" altLang="en-US" sz="3000" dirty="0">
                <a:solidFill>
                  <a:prstClr val="black"/>
                </a:solidFill>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188030" y="5368348"/>
            <a:ext cx="4933787" cy="1036887"/>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lnSpc>
                <a:spcPct val="85000"/>
              </a:lnSpc>
              <a:defRPr/>
            </a:pPr>
            <a:r>
              <a:rPr lang="en-US" sz="2400" dirty="0">
                <a:solidFill>
                  <a:srgbClr val="C00000"/>
                </a:solidFill>
                <a:latin typeface="+mn-lt"/>
                <a:cs typeface="+mn-cs"/>
              </a:rPr>
              <a:t>link layer </a:t>
            </a:r>
            <a:r>
              <a:rPr lang="en-US" sz="2400" dirty="0">
                <a:latin typeface="+mn-lt"/>
                <a:cs typeface="+mn-cs"/>
              </a:rPr>
              <a:t>has responsibility of </a:t>
            </a:r>
          </a:p>
          <a:p>
            <a:pPr algn="ctr">
              <a:lnSpc>
                <a:spcPct val="85000"/>
              </a:lnSpc>
              <a:defRPr/>
            </a:pPr>
            <a:r>
              <a:rPr lang="en-US" sz="2400" dirty="0">
                <a:latin typeface="+mn-lt"/>
                <a:cs typeface="+mn-cs"/>
              </a:rPr>
              <a:t>transferring datagram from one node </a:t>
            </a:r>
          </a:p>
          <a:p>
            <a:pPr algn="ctr">
              <a:lnSpc>
                <a:spcPct val="85000"/>
              </a:lnSpc>
              <a:defRPr/>
            </a:pPr>
            <a:r>
              <a:rPr lang="en-US" sz="2400" dirty="0">
                <a:latin typeface="+mn-lt"/>
                <a:cs typeface="+mn-cs"/>
              </a:rPr>
              <a:t>to </a:t>
            </a:r>
            <a:r>
              <a:rPr lang="en-US" sz="2400" dirty="0">
                <a:solidFill>
                  <a:srgbClr val="C00000"/>
                </a:solidFill>
                <a:latin typeface="+mn-lt"/>
                <a:cs typeface="+mn-cs"/>
              </a:rPr>
              <a:t>physically adjacent </a:t>
            </a:r>
            <a:r>
              <a:rPr lang="en-US" sz="2400" dirty="0">
                <a:latin typeface="+mn-lt"/>
                <a:cs typeface="+mn-cs"/>
              </a:rPr>
              <a:t>node over a li</a:t>
            </a:r>
            <a:r>
              <a:rPr lang="en-US" sz="2400" i="0" dirty="0">
                <a:latin typeface="+mn-lt"/>
                <a:cs typeface="+mn-cs"/>
              </a:rPr>
              <a:t>nk</a:t>
            </a:r>
            <a:endParaRPr lang="en-US" i="0" dirty="0">
              <a:latin typeface="+mn-lt"/>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Slide Number Placeholder 4">
            <a:extLst>
              <a:ext uri="{FF2B5EF4-FFF2-40B4-BE49-F238E27FC236}">
                <a16:creationId xmlns:a16="http://schemas.microsoft.com/office/drawing/2014/main" id="{B8D7466E-52C9-2747-A341-DA3B16D5D015}"/>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4</a:t>
            </a:fld>
            <a:endParaRPr lang="en-US" dirty="0"/>
          </a:p>
        </p:txBody>
      </p:sp>
    </p:spTree>
    <p:extLst>
      <p:ext uri="{BB962C8B-B14F-4D97-AF65-F5344CB8AC3E}">
        <p14:creationId xmlns:p14="http://schemas.microsoft.com/office/powerpoint/2010/main" val="358414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dissolv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dissolv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dissolv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dissolv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dissolve">
                                      <p:cBhvr>
                                        <p:cTn id="3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en-US"/>
              <a:t>Link Layer: 6-</a:t>
            </a:r>
            <a:fld id="{C4204591-24BD-A542-B9D5-F8D8A88D2FEE}" type="slidenum">
              <a:rPr lang="en-US" smtClean="0"/>
              <a:pPr/>
              <a:t>40</a:t>
            </a:fld>
            <a:endParaRPr lang="en-US" dirty="0"/>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85000"/>
              </a:lnSpc>
              <a:spcBef>
                <a:spcPct val="20000"/>
              </a:spcBef>
              <a:spcAft>
                <a:spcPct val="0"/>
              </a:spcAft>
              <a:buClr>
                <a:srgbClr val="000099"/>
              </a:buClr>
              <a:buSzPct val="65000"/>
              <a:defRPr/>
            </a:pPr>
            <a:r>
              <a:rPr lang="en-US" sz="3200" dirty="0">
                <a:solidFill>
                  <a:srgbClr val="C00000"/>
                </a:solidFill>
                <a:ea typeface="ＭＳ Ｐゴシック" charset="0"/>
              </a:rPr>
              <a:t>DOCSIS: </a:t>
            </a:r>
            <a:r>
              <a:rPr lang="en-US" sz="2800" dirty="0">
                <a:solidFill>
                  <a:srgbClr val="000000"/>
                </a:solidFill>
                <a:ea typeface="ＭＳ Ｐゴシック" charset="0"/>
              </a:rPr>
              <a:t>data over cable service interface </a:t>
            </a:r>
            <a:r>
              <a:rPr lang="en-US" sz="2800" dirty="0" err="1">
                <a:solidFill>
                  <a:srgbClr val="000000"/>
                </a:solidFill>
                <a:ea typeface="ＭＳ Ｐゴシック" charset="0"/>
              </a:rPr>
              <a:t>specificaiton</a:t>
            </a:r>
            <a:endParaRPr lang="en-US" sz="2800" b="1" dirty="0">
              <a:solidFill>
                <a:srgbClr val="000000"/>
              </a:solidFill>
              <a:ea typeface="ＭＳ Ｐゴシック" charset="0"/>
            </a:endParaRP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FDM over upstream, downstream frequency channels</a:t>
            </a: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TDM upstream: some slots assigned, some have contention</a:t>
            </a: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en-US" sz="2400" dirty="0">
                <a:solidFill>
                  <a:srgbClr val="000000"/>
                </a:solidFill>
                <a:ea typeface="ＭＳ Ｐゴシック" charset="0"/>
              </a:rPr>
              <a:t>downstream MAP frame: assigns upstream slots</a:t>
            </a: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en-US" sz="2400" dirty="0">
                <a:solidFill>
                  <a:srgbClr val="000000"/>
                </a:solidFill>
                <a:ea typeface="ＭＳ Ｐゴシック" charset="0"/>
              </a:rPr>
              <a:t>request for upstream slots (and data) transmitted random access (binary backoff) in selected slots</a:t>
            </a:r>
          </a:p>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dirty="0">
                <a:solidFill>
                  <a:srgbClr val="000000"/>
                </a:solidFill>
                <a:latin typeface="Gill Sans MT" charset="0"/>
                <a:ea typeface="ＭＳ Ｐゴシック" charset="0"/>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mn-lt"/>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mn-lt"/>
                  <a:ea typeface="ＭＳ Ｐゴシック" charset="0"/>
                  <a:cs typeface="Arial" charset="0"/>
                </a:rPr>
                <a:t>MAP frame for</a:t>
              </a:r>
            </a:p>
            <a:p>
              <a:pPr marL="0" marR="0" lvl="0" indent="0" defTabSz="91440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mn-lt"/>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mn-lt"/>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mn-lt"/>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Assigned minislots containing cable modem</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Minislots containing </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41</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42</a:t>
            </a:fld>
            <a:endParaRPr lang="en-US" dirty="0"/>
          </a:p>
        </p:txBody>
      </p:sp>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43</a:t>
            </a:fld>
            <a:endParaRPr lang="en-US" dirty="0"/>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32-bit IP address: </a:t>
            </a:r>
          </a:p>
          <a:p>
            <a:pPr lvl="1">
              <a:defRPr/>
            </a:pPr>
            <a:r>
              <a:rPr lang="en-US" sz="2800" i="1" dirty="0"/>
              <a:t>network-layer</a:t>
            </a:r>
            <a:r>
              <a:rPr lang="en-US" sz="2800" dirty="0"/>
              <a:t> address for interface</a:t>
            </a:r>
          </a:p>
          <a:p>
            <a:pPr lvl="1">
              <a:defRPr/>
            </a:pPr>
            <a:r>
              <a:rPr lang="en-US" sz="2800" dirty="0"/>
              <a:t>used for layer 3 (network layer) forwarding</a:t>
            </a:r>
          </a:p>
          <a:p>
            <a:pPr lvl="1">
              <a:defRPr/>
            </a:pPr>
            <a:r>
              <a:rPr lang="en-US" sz="2800" dirty="0"/>
              <a:t>e.g.: 128.119.40.136</a:t>
            </a:r>
          </a:p>
          <a:p>
            <a:pPr lvl="1">
              <a:defRPr/>
            </a:pPr>
            <a:endParaRPr lang="en-US" dirty="0">
              <a:latin typeface="Gill Sans MT" charset="0"/>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MAC (or LAN or physical or Ethernet) address:</a:t>
            </a:r>
            <a:r>
              <a:rPr lang="en-US" sz="3200" dirty="0">
                <a:solidFill>
                  <a:srgbClr val="FF0000"/>
                </a:solidFill>
              </a:rPr>
              <a:t> </a:t>
            </a:r>
          </a:p>
          <a:p>
            <a:pPr lvl="1">
              <a:defRPr/>
            </a:pPr>
            <a:r>
              <a:rPr lang="en-US" sz="2800" dirty="0"/>
              <a:t>function:</a:t>
            </a:r>
            <a:r>
              <a:rPr lang="en-US" sz="2800" dirty="0">
                <a:solidFill>
                  <a:schemeClr val="accent2"/>
                </a:solidFill>
              </a:rPr>
              <a:t> </a:t>
            </a:r>
            <a:r>
              <a:rPr lang="en-US" sz="2800" dirty="0">
                <a:solidFill>
                  <a:srgbClr val="0000A8"/>
                </a:solidFill>
              </a:rPr>
              <a:t>used “locally” to get frame from one interface to another physically-connected interface (same subnet, in IP-addressing sense)</a:t>
            </a:r>
          </a:p>
          <a:p>
            <a:pPr lvl="1">
              <a:defRPr/>
            </a:pPr>
            <a:r>
              <a:rPr lang="en-US" sz="2800" dirty="0"/>
              <a:t>48-bit MAC address (for most LANs) burned in NIC ROM, also sometimes software settable</a:t>
            </a:r>
          </a:p>
          <a:p>
            <a:pPr lvl="1">
              <a:defRPr/>
            </a:pPr>
            <a:endParaRPr lang="en-US" dirty="0">
              <a:latin typeface="Gill Sans MT" charset="0"/>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99"/>
                  </a:solidFill>
                  <a:latin typeface="+mn-lt"/>
                  <a:cs typeface="+mn-cs"/>
                </a:rPr>
                <a:t>hexadecimal (base 16) notation</a:t>
              </a:r>
            </a:p>
            <a:p>
              <a:pPr>
                <a:defRPr/>
              </a:pPr>
              <a:r>
                <a:rPr lang="en-US" dirty="0">
                  <a:solidFill>
                    <a:srgbClr val="000099"/>
                  </a:solidFill>
                  <a:latin typeface="+mn-lt"/>
                  <a:cs typeface="+mn-cs"/>
                </a:rPr>
                <a:t>(each </a:t>
              </a:r>
              <a:r>
                <a:rPr lang="en-US" dirty="0">
                  <a:solidFill>
                    <a:srgbClr val="000099"/>
                  </a:solidFill>
                  <a:latin typeface="+mn-lt"/>
                </a:rPr>
                <a:t>“</a:t>
              </a:r>
              <a:r>
                <a:rPr lang="en-US" dirty="0">
                  <a:solidFill>
                    <a:srgbClr val="000099"/>
                  </a:solidFill>
                  <a:latin typeface="+mn-lt"/>
                  <a:cs typeface="+mn-cs"/>
                </a:rPr>
                <a:t>numeral</a:t>
              </a:r>
              <a:r>
                <a:rPr lang="en-US" dirty="0">
                  <a:solidFill>
                    <a:srgbClr val="000099"/>
                  </a:solidFill>
                  <a:latin typeface="+mn-lt"/>
                </a:rPr>
                <a:t>” </a:t>
              </a:r>
              <a:r>
                <a:rPr lang="en-US" dirty="0">
                  <a:solidFill>
                    <a:srgbClr val="000099"/>
                  </a:solidFill>
                  <a:latin typeface="+mn-lt"/>
                  <a:cs typeface="+mn-cs"/>
                </a:rPr>
                <a:t>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en-US" sz="2800" dirty="0"/>
                <a:t>e.g.: 1A-2F-BB-76-09-AD</a:t>
              </a:r>
            </a:p>
            <a:p>
              <a:pPr lvl="1">
                <a:defRPr/>
              </a:pPr>
              <a:endParaRPr lang="en-US" dirty="0">
                <a:latin typeface="Gill Sans MT" charset="0"/>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44</a:t>
            </a:fld>
            <a:endParaRPr lang="en-US" dirty="0"/>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800" i="0" dirty="0">
                <a:solidFill>
                  <a:srgbClr val="000000"/>
                </a:solidFill>
                <a:latin typeface="+mn-lt"/>
              </a:rPr>
              <a:t>each interface on LAN </a:t>
            </a:r>
          </a:p>
          <a:p>
            <a:pPr marL="457200" indent="-274638" eaLnBrk="0" fontAlgn="base" hangingPunct="0">
              <a:spcBef>
                <a:spcPct val="0"/>
              </a:spcBef>
              <a:spcAft>
                <a:spcPct val="0"/>
              </a:spcAft>
              <a:buClr>
                <a:srgbClr val="0000A8"/>
              </a:buClr>
              <a:buFont typeface="Wingdings" pitchFamily="2" charset="2"/>
              <a:buChar char="§"/>
              <a:defRPr/>
            </a:pPr>
            <a:r>
              <a:rPr lang="en-US" sz="2800" i="0" dirty="0">
                <a:solidFill>
                  <a:srgbClr val="000000"/>
                </a:solidFill>
                <a:latin typeface="+mn-lt"/>
              </a:rPr>
              <a:t>has unique 48-bit </a:t>
            </a:r>
            <a:r>
              <a:rPr lang="en-US" sz="2800" i="0" dirty="0">
                <a:solidFill>
                  <a:srgbClr val="0000A8"/>
                </a:solidFill>
                <a:latin typeface="+mn-lt"/>
              </a:rPr>
              <a:t>MAC</a:t>
            </a:r>
            <a:r>
              <a:rPr lang="en-US" sz="2800" i="0" dirty="0">
                <a:solidFill>
                  <a:srgbClr val="000000"/>
                </a:solidFill>
                <a:latin typeface="+mn-lt"/>
              </a:rPr>
              <a:t> address</a:t>
            </a:r>
          </a:p>
          <a:p>
            <a:pPr marL="457200" indent="-274638" eaLnBrk="0" fontAlgn="base" hangingPunct="0">
              <a:spcBef>
                <a:spcPct val="0"/>
              </a:spcBef>
              <a:spcAft>
                <a:spcPct val="0"/>
              </a:spcAft>
              <a:buClr>
                <a:srgbClr val="0000A8"/>
              </a:buClr>
              <a:buFont typeface="Wingdings" pitchFamily="2" charset="2"/>
              <a:buChar char="§"/>
              <a:defRPr/>
            </a:pPr>
            <a:r>
              <a:rPr lang="en-US" sz="2800" i="0" dirty="0">
                <a:solidFill>
                  <a:srgbClr val="000000"/>
                </a:solidFill>
                <a:latin typeface="+mn-lt"/>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i="0" dirty="0">
                <a:solidFill>
                  <a:srgbClr val="000000"/>
                </a:solidFill>
                <a:latin typeface="Arial" charset="0"/>
              </a:rPr>
              <a:t>   </a:t>
            </a:r>
            <a:r>
              <a:rPr lang="en-US" i="0" dirty="0">
                <a:solidFill>
                  <a:srgbClr val="000000"/>
                </a:solidFill>
                <a:latin typeface="+mn-lt"/>
              </a:rPr>
              <a:t>LAN</a:t>
            </a:r>
          </a:p>
          <a:p>
            <a:pPr algn="ctr" eaLnBrk="0" fontAlgn="base" hangingPunct="0">
              <a:spcBef>
                <a:spcPct val="0"/>
              </a:spcBef>
              <a:spcAft>
                <a:spcPct val="0"/>
              </a:spcAft>
              <a:defRPr/>
            </a:pPr>
            <a:r>
              <a:rPr lang="en-US" i="0" dirty="0">
                <a:solidFill>
                  <a:srgbClr val="000000"/>
                </a:solidFill>
                <a:latin typeface="+mn-lt"/>
              </a:rPr>
              <a:t>(wired or wireless)</a:t>
            </a:r>
          </a:p>
          <a:p>
            <a:pPr algn="ctr" eaLnBrk="0" fontAlgn="base" hangingPunct="0">
              <a:spcBef>
                <a:spcPct val="0"/>
              </a:spcBef>
              <a:spcAft>
                <a:spcPct val="0"/>
              </a:spcAft>
              <a:defRPr/>
            </a:pPr>
            <a:r>
              <a:rPr lang="en-US" sz="1400" i="0" dirty="0">
                <a:solidFill>
                  <a:srgbClr val="000000"/>
                </a:solidFill>
                <a:latin typeface="+mn-lt"/>
              </a:rPr>
              <a:t>137.196.7/24</a:t>
            </a:r>
            <a:endParaRPr lang="en-US" i="0" dirty="0">
              <a:solidFill>
                <a:srgbClr val="000000"/>
              </a:solidFill>
              <a:latin typeface="+mn-lt"/>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45</a:t>
            </a:fld>
            <a:endParaRPr lang="en-US" dirty="0"/>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sz="3200" dirty="0"/>
              <a:t>MAC address allocation administered by IEEE</a:t>
            </a:r>
          </a:p>
          <a:p>
            <a:pPr marL="404813" indent="-274638">
              <a:defRPr/>
            </a:pPr>
            <a:r>
              <a:rPr lang="en-US" sz="3200" dirty="0"/>
              <a:t>manufacturer buys portion of MAC address space (to assure uniqueness)</a:t>
            </a:r>
          </a:p>
          <a:p>
            <a:pPr marL="404813" indent="-274638">
              <a:defRPr/>
            </a:pPr>
            <a:r>
              <a:rPr lang="en-US" sz="3200" dirty="0"/>
              <a:t>analogy:</a:t>
            </a:r>
          </a:p>
          <a:p>
            <a:pPr lvl="1">
              <a:defRPr/>
            </a:pPr>
            <a:r>
              <a:rPr lang="en-US" sz="2800" dirty="0"/>
              <a:t>MAC address: like Social Security Number</a:t>
            </a:r>
          </a:p>
          <a:p>
            <a:pPr lvl="1">
              <a:defRPr/>
            </a:pPr>
            <a:r>
              <a:rPr lang="en-US" sz="2800" dirty="0"/>
              <a:t>IP address: like postal address</a:t>
            </a:r>
          </a:p>
          <a:p>
            <a:pPr>
              <a:defRPr/>
            </a:pPr>
            <a:r>
              <a:rPr lang="en-US" sz="3200" dirty="0"/>
              <a:t> MAC flat address: portability </a:t>
            </a:r>
          </a:p>
          <a:p>
            <a:pPr lvl="1">
              <a:defRPr/>
            </a:pPr>
            <a:r>
              <a:rPr lang="en-US" sz="2800" dirty="0"/>
              <a:t>can move interface from one LAN to another</a:t>
            </a:r>
          </a:p>
          <a:p>
            <a:pPr lvl="1">
              <a:defRPr/>
            </a:pPr>
            <a:r>
              <a:rPr lang="en-US" sz="2800" dirty="0"/>
              <a:t>recall IP address </a:t>
            </a:r>
            <a:r>
              <a:rPr lang="en-US" sz="2800" i="1" dirty="0"/>
              <a:t>not</a:t>
            </a:r>
            <a:r>
              <a:rPr lang="en-US" sz="2800" dirty="0"/>
              <a:t> portable: depends on IP subnet to which node is attached</a:t>
            </a:r>
          </a:p>
          <a:p>
            <a:pPr>
              <a:defRPr/>
            </a:pPr>
            <a:endParaRPr lang="en-US" sz="3200" dirty="0">
              <a:latin typeface="Gill Sans MT" charset="0"/>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46</a:t>
            </a:fld>
            <a:endParaRPr lang="en-US" dirty="0"/>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charset="0"/>
              <a:buNone/>
              <a:defRPr/>
            </a:pPr>
            <a:r>
              <a:rPr lang="en-US" dirty="0">
                <a:solidFill>
                  <a:srgbClr val="0000A8"/>
                </a:solidFill>
              </a:rPr>
              <a:t>ARP table: </a:t>
            </a:r>
            <a:r>
              <a:rPr lang="en-US" dirty="0"/>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dirty="0">
                <a:solidFill>
                  <a:srgbClr val="0000A8"/>
                </a:solidFill>
                <a:latin typeface="+mn-lt"/>
                <a:cs typeface="+mn-cs"/>
              </a:rPr>
              <a:t>Question:</a:t>
            </a:r>
            <a:r>
              <a:rPr lang="en-US" sz="2800" i="0" dirty="0">
                <a:solidFill>
                  <a:srgbClr val="0000A8"/>
                </a:solidFill>
                <a:latin typeface="+mn-lt"/>
                <a:cs typeface="+mn-cs"/>
              </a:rPr>
              <a:t> </a:t>
            </a:r>
            <a:r>
              <a:rPr lang="en-US" sz="2800" i="0" dirty="0">
                <a:latin typeface="+mn-lt"/>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ea typeface="ＭＳ Ｐゴシック" charset="0"/>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i="0" dirty="0">
                  <a:solidFill>
                    <a:srgbClr val="000000"/>
                  </a:solidFill>
                  <a:latin typeface="+mn-lt"/>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en-US" sz="2800" dirty="0"/>
              <a:t>IP/MAC address mappings for some LAN nodes:</a:t>
            </a:r>
          </a:p>
          <a:p>
            <a:pPr>
              <a:buFont typeface="Wingdings" charset="0"/>
              <a:buNone/>
              <a:defRPr/>
            </a:pPr>
            <a:r>
              <a:rPr lang="en-US" sz="2000" dirty="0"/>
              <a:t>          </a:t>
            </a:r>
            <a:r>
              <a:rPr lang="en-US" sz="2000" dirty="0">
                <a:solidFill>
                  <a:srgbClr val="0000A8"/>
                </a:solidFill>
              </a:rPr>
              <a:t>&lt; IP address; MAC address; TTL&gt;</a:t>
            </a:r>
          </a:p>
          <a:p>
            <a:pPr lvl="1">
              <a:defRPr/>
            </a:pPr>
            <a:r>
              <a:rPr lang="en-US" sz="2800" dirty="0"/>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7">
                                            <p:txEl>
                                              <p:pRg st="2" end="2"/>
                                            </p:txEl>
                                          </p:spTgt>
                                        </p:tgtEl>
                                        <p:attrNameLst>
                                          <p:attrName>style.visibility</p:attrName>
                                        </p:attrNameLst>
                                      </p:cBhvr>
                                      <p:to>
                                        <p:strVal val="visible"/>
                                      </p:to>
                                    </p:set>
                                    <p:animEffect transition="in" filter="dissolve">
                                      <p:cBhvr>
                                        <p:cTn id="22"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47</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indent="-231775">
                <a:defRPr/>
              </a:pPr>
              <a:r>
                <a:rPr lang="en-US" sz="2400" dirty="0">
                  <a:solidFill>
                    <a:srgbClr val="0000A8"/>
                  </a:solidFill>
                </a:rPr>
                <a:t>A</a:t>
              </a:r>
              <a:r>
                <a:rPr lang="en-US" sz="2000" dirty="0"/>
                <a:t> broadcasts ARP query, containing B's IP </a:t>
              </a:r>
              <a:r>
                <a:rPr lang="en-US" sz="2000" dirty="0" err="1"/>
                <a:t>addr</a:t>
              </a:r>
              <a:endParaRPr lang="en-US" sz="2000" dirty="0"/>
            </a:p>
            <a:p>
              <a:pPr marL="404813" lvl="1" indent="-234950">
                <a:lnSpc>
                  <a:spcPct val="90000"/>
                </a:lnSpc>
                <a:buFont typeface="Arial" panose="020B0604020202020204" pitchFamily="34" charset="0"/>
                <a:buChar char="•"/>
                <a:defRPr/>
              </a:pPr>
              <a:r>
                <a:rPr lang="en-US" sz="2000" dirty="0"/>
                <a:t>destination MAC address = FF-FF-FF-FF-FF-FF</a:t>
              </a:r>
            </a:p>
            <a:p>
              <a:pPr marL="404813" lvl="1" indent="-234950">
                <a:lnSpc>
                  <a:spcPct val="90000"/>
                </a:lnSpc>
                <a:buFont typeface="Arial" panose="020B0604020202020204" pitchFamily="34" charset="0"/>
                <a:buChar char="•"/>
                <a:defRPr/>
              </a:pPr>
              <a:r>
                <a:rPr lang="en-US" sz="2000" dirty="0"/>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r>
                <a:rPr lang="en-US" sz="1600" dirty="0">
                  <a:cs typeface="Courier New" panose="02070309020205020404" pitchFamily="49" charset="0"/>
                </a:rPr>
                <a:t>Source MAC:  </a:t>
              </a:r>
              <a:r>
                <a:rPr lang="en-US" sz="1600" dirty="0">
                  <a:solidFill>
                    <a:srgbClr val="000000"/>
                  </a:solidFill>
                </a:rPr>
                <a:t>71-65-F7-2B-08-53</a:t>
              </a:r>
            </a:p>
            <a:p>
              <a:r>
                <a:rPr lang="en-US" sz="1600" dirty="0">
                  <a:cs typeface="Courier New" panose="02070309020205020404" pitchFamily="49" charset="0"/>
                </a:rPr>
                <a:t>Source IP: </a:t>
              </a:r>
              <a:r>
                <a:rPr lang="en-US" sz="1600" dirty="0"/>
                <a:t>137.196.7.23</a:t>
              </a:r>
              <a:r>
                <a:rPr lang="en-US" sz="1600" dirty="0">
                  <a:cs typeface="Courier New" panose="02070309020205020404" pitchFamily="49" charset="0"/>
                </a:rPr>
                <a:t> </a:t>
              </a:r>
            </a:p>
            <a:p>
              <a:r>
                <a:rPr lang="en-US" sz="1600" dirty="0"/>
                <a:t>Target IP address: </a:t>
              </a:r>
              <a:r>
                <a:rPr lang="en-US" sz="1400" dirty="0"/>
                <a:t>137.196.7.14</a:t>
              </a:r>
            </a:p>
            <a:p>
              <a:r>
                <a:rPr lang="en-US" sz="1400" dirty="0">
                  <a:latin typeface="Arial" charset="0"/>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en-US" sz="2400" dirty="0"/>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r>
              <a:rPr lang="en-US" sz="1600" dirty="0">
                <a:cs typeface="Courier New" panose="02070309020205020404" pitchFamily="49" charset="0"/>
              </a:rPr>
              <a:t>Ethernet frame (sent to </a:t>
            </a:r>
            <a:r>
              <a:rPr lang="en-US" sz="1600" dirty="0"/>
              <a:t>FF-FF-FF-FF-FF-FF)</a:t>
            </a:r>
            <a:endParaRPr lang="en-US" sz="1400" dirty="0">
              <a:latin typeface="Arial" charset="0"/>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48</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a:defRPr/>
              </a:pPr>
              <a:r>
                <a:rPr lang="en-US" sz="2400" dirty="0">
                  <a:solidFill>
                    <a:srgbClr val="0000A8"/>
                  </a:solidFill>
                </a:rPr>
                <a:t>B</a:t>
              </a:r>
              <a:r>
                <a:rPr lang="en-US" sz="2000" dirty="0"/>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r>
                <a:rPr lang="en-US" sz="1600" dirty="0"/>
                <a:t>Target IP address: </a:t>
              </a:r>
              <a:r>
                <a:rPr lang="en-US" sz="1400" dirty="0"/>
                <a:t>137.196.7.14</a:t>
              </a:r>
            </a:p>
            <a:p>
              <a:r>
                <a:rPr lang="en-US" sz="1600" dirty="0"/>
                <a:t>Target MAC address: </a:t>
              </a:r>
              <a:endParaRPr lang="en-US" sz="1400" dirty="0"/>
            </a:p>
            <a:p>
              <a:r>
                <a:rPr lang="en-US" sz="1600" dirty="0">
                  <a:solidFill>
                    <a:srgbClr val="000000"/>
                  </a:solidFill>
                </a:rPr>
                <a:t>                    58-23-D7-FA-20-B0</a:t>
              </a:r>
              <a:endParaRPr lang="en-US" sz="1600" dirty="0"/>
            </a:p>
            <a:p>
              <a:r>
                <a:rPr lang="en-US" sz="1400" dirty="0">
                  <a:latin typeface="Arial" charset="0"/>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r>
              <a:rPr lang="en-US" sz="1600" dirty="0">
                <a:cs typeface="Courier New" panose="02070309020205020404" pitchFamily="49" charset="0"/>
              </a:rPr>
              <a:t>ARP message into Ethernet frame (sent to </a:t>
            </a:r>
            <a:r>
              <a:rPr lang="en-US" sz="1600" dirty="0">
                <a:solidFill>
                  <a:srgbClr val="000000"/>
                </a:solidFill>
              </a:rPr>
              <a:t>71-65-F7-2B-08-53</a:t>
            </a:r>
            <a:r>
              <a:rPr lang="en-US" sz="1600" dirty="0"/>
              <a:t>)</a:t>
            </a:r>
            <a:endParaRPr lang="en-US" sz="1400" dirty="0">
              <a:latin typeface="Arial" charset="0"/>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49</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a:defRPr/>
              </a:pPr>
              <a:r>
                <a:rPr lang="en-US" sz="2400" dirty="0">
                  <a:solidFill>
                    <a:srgbClr val="0000A8"/>
                  </a:solidFill>
                </a:rPr>
                <a:t>A</a:t>
              </a:r>
              <a:r>
                <a:rPr lang="en-US" sz="2000" dirty="0"/>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a:t>
              </a:r>
            </a:p>
            <a:p>
              <a:pPr>
                <a:defRPr/>
              </a:pPr>
              <a:r>
                <a:rPr lang="en-US" sz="1400" i="0" dirty="0">
                  <a:latin typeface="Arial" charset="0"/>
                </a:rPr>
                <a:t>       </a:t>
              </a:r>
              <a:r>
                <a:rPr lang="en-US" sz="1400" i="0" dirty="0">
                  <a:latin typeface="Arial" charset="0"/>
                  <a:cs typeface="+mn-cs"/>
                </a:rPr>
                <a:t>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context</a:t>
            </a:r>
            <a:endParaRPr lang="en-US" sz="4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3" y="1533959"/>
            <a:ext cx="487319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datagram transferred by different link protocols over different links:</a:t>
            </a:r>
          </a:p>
          <a:p>
            <a:pPr lvl="1">
              <a:defRPr/>
            </a:pPr>
            <a:r>
              <a:rPr lang="en-US" dirty="0"/>
              <a:t>e.g., </a:t>
            </a:r>
            <a:r>
              <a:rPr lang="en-US" dirty="0" err="1"/>
              <a:t>WiFi</a:t>
            </a:r>
            <a:r>
              <a:rPr lang="en-US" dirty="0"/>
              <a:t> on first link, Ethernet on next link</a:t>
            </a:r>
          </a:p>
          <a:p>
            <a:pPr>
              <a:defRPr/>
            </a:pPr>
            <a:r>
              <a:rPr lang="en-US" dirty="0"/>
              <a:t>each  link protocol provides different services</a:t>
            </a:r>
          </a:p>
          <a:p>
            <a:pPr lvl="1">
              <a:defRPr/>
            </a:pPr>
            <a:r>
              <a:rPr lang="en-US" dirty="0"/>
              <a:t>e.g., may or may not provide reliable data transfer over link</a:t>
            </a:r>
          </a:p>
        </p:txBody>
      </p:sp>
      <p:sp>
        <p:nvSpPr>
          <p:cNvPr id="555" name="Rectangle 4">
            <a:extLst>
              <a:ext uri="{FF2B5EF4-FFF2-40B4-BE49-F238E27FC236}">
                <a16:creationId xmlns:a16="http://schemas.microsoft.com/office/drawing/2014/main" id="{83117513-5A75-3E45-AEE9-E64565E223AB}"/>
              </a:ext>
            </a:extLst>
          </p:cNvPr>
          <p:cNvSpPr txBox="1">
            <a:spLocks noChangeArrowheads="1"/>
          </p:cNvSpPr>
          <p:nvPr/>
        </p:nvSpPr>
        <p:spPr>
          <a:xfrm>
            <a:off x="6904038" y="1493405"/>
            <a:ext cx="4664507" cy="4648200"/>
          </a:xfrm>
          <a:prstGeom prst="rect">
            <a:avLst/>
          </a:prstGeom>
          <a:solidFill>
            <a:schemeClr val="bg1"/>
          </a:solidFill>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solidFill>
                  <a:srgbClr val="C00000"/>
                </a:solidFill>
              </a:rPr>
              <a:t>transportation analogy:</a:t>
            </a:r>
          </a:p>
          <a:p>
            <a:pPr>
              <a:defRPr/>
            </a:pPr>
            <a:r>
              <a:rPr lang="en-US" sz="2400" dirty="0"/>
              <a:t>trip from Princeton to Lausanne</a:t>
            </a:r>
          </a:p>
          <a:p>
            <a:pPr lvl="1">
              <a:defRPr/>
            </a:pPr>
            <a:r>
              <a:rPr lang="en-US" sz="2000" dirty="0"/>
              <a:t>limo: Princeton to JFK</a:t>
            </a:r>
          </a:p>
          <a:p>
            <a:pPr lvl="1">
              <a:defRPr/>
            </a:pPr>
            <a:r>
              <a:rPr lang="en-US" sz="2000" dirty="0"/>
              <a:t>plane: JFK to Geneva</a:t>
            </a:r>
          </a:p>
          <a:p>
            <a:pPr lvl="1">
              <a:defRPr/>
            </a:pPr>
            <a:r>
              <a:rPr lang="en-US" sz="2000" dirty="0"/>
              <a:t>train: Geneva to Lausanne</a:t>
            </a:r>
          </a:p>
          <a:p>
            <a:pPr>
              <a:defRPr/>
            </a:pPr>
            <a:r>
              <a:rPr lang="en-US" sz="2400" dirty="0"/>
              <a:t>tourist = </a:t>
            </a:r>
            <a:r>
              <a:rPr lang="en-US" sz="2400" dirty="0">
                <a:solidFill>
                  <a:srgbClr val="C00000"/>
                </a:solidFill>
              </a:rPr>
              <a:t>datagram</a:t>
            </a:r>
          </a:p>
          <a:p>
            <a:pPr>
              <a:defRPr/>
            </a:pPr>
            <a:r>
              <a:rPr lang="en-US" sz="2400" dirty="0"/>
              <a:t>transport segment = </a:t>
            </a:r>
            <a:r>
              <a:rPr lang="en-US" sz="2400" dirty="0">
                <a:solidFill>
                  <a:srgbClr val="C00000"/>
                </a:solidFill>
              </a:rPr>
              <a:t>communication link</a:t>
            </a:r>
          </a:p>
          <a:p>
            <a:pPr>
              <a:defRPr/>
            </a:pPr>
            <a:r>
              <a:rPr lang="en-US" sz="2400" dirty="0"/>
              <a:t>transportation mode = </a:t>
            </a:r>
            <a:r>
              <a:rPr lang="en-US" sz="2400" dirty="0">
                <a:solidFill>
                  <a:srgbClr val="C00000"/>
                </a:solidFill>
              </a:rPr>
              <a:t>link-layer</a:t>
            </a:r>
            <a:r>
              <a:rPr lang="en-US" sz="2400" dirty="0">
                <a:solidFill>
                  <a:srgbClr val="CC0000"/>
                </a:solidFill>
              </a:rPr>
              <a:t> </a:t>
            </a:r>
            <a:r>
              <a:rPr lang="en-US" sz="2400" dirty="0">
                <a:solidFill>
                  <a:srgbClr val="C00000"/>
                </a:solidFill>
              </a:rPr>
              <a:t>protocol</a:t>
            </a:r>
          </a:p>
          <a:p>
            <a:pPr>
              <a:defRPr/>
            </a:pPr>
            <a:r>
              <a:rPr lang="en-US" sz="2400" dirty="0"/>
              <a:t>travel agent = </a:t>
            </a:r>
            <a:r>
              <a:rPr lang="en-US" sz="2400" dirty="0">
                <a:solidFill>
                  <a:srgbClr val="C00000"/>
                </a:solidFill>
              </a:rPr>
              <a:t>routing algorithm</a:t>
            </a:r>
          </a:p>
          <a:p>
            <a:pPr lvl="1">
              <a:defRPr/>
            </a:pPr>
            <a:endParaRPr lang="en-US" sz="2000" dirty="0">
              <a:solidFill>
                <a:srgbClr val="CC0000"/>
              </a:solidFill>
              <a:latin typeface="Gill Sans MT" charset="0"/>
            </a:endParaRPr>
          </a:p>
        </p:txBody>
      </p:sp>
      <p:sp>
        <p:nvSpPr>
          <p:cNvPr id="557" name="Slide Number Placeholder 4">
            <a:extLst>
              <a:ext uri="{FF2B5EF4-FFF2-40B4-BE49-F238E27FC236}">
                <a16:creationId xmlns:a16="http://schemas.microsoft.com/office/drawing/2014/main" id="{9D0184B3-8346-1F48-87BF-B85F067FB00D}"/>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5</a:t>
            </a:fld>
            <a:endParaRPr lang="en-US" dirty="0"/>
          </a:p>
        </p:txBody>
      </p:sp>
    </p:spTree>
    <p:extLst>
      <p:ext uri="{BB962C8B-B14F-4D97-AF65-F5344CB8AC3E}">
        <p14:creationId xmlns:p14="http://schemas.microsoft.com/office/powerpoint/2010/main" val="50889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50</a:t>
            </a:fld>
            <a:endParaRPr lang="en-US" dirty="0"/>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indent="-111125">
              <a:buFont typeface="Wingdings" charset="0"/>
              <a:buNone/>
              <a:defRPr/>
            </a:pPr>
            <a:r>
              <a:rPr lang="en-US" dirty="0"/>
              <a:t>walkthrough</a:t>
            </a:r>
            <a:r>
              <a:rPr lang="en-US" dirty="0">
                <a:solidFill>
                  <a:srgbClr val="CC0000"/>
                </a:solidFill>
              </a:rPr>
              <a:t>: sending a  datagram from </a:t>
            </a:r>
            <a:r>
              <a:rPr lang="en-US" i="1" dirty="0">
                <a:solidFill>
                  <a:srgbClr val="CC0000"/>
                </a:solidFill>
              </a:rPr>
              <a:t>A</a:t>
            </a:r>
            <a:r>
              <a:rPr lang="en-US" dirty="0">
                <a:solidFill>
                  <a:srgbClr val="CC0000"/>
                </a:solidFill>
              </a:rPr>
              <a:t> to </a:t>
            </a:r>
            <a:r>
              <a:rPr lang="en-US" i="1" dirty="0">
                <a:solidFill>
                  <a:srgbClr val="CC0000"/>
                </a:solidFill>
              </a:rPr>
              <a:t>B</a:t>
            </a:r>
            <a:r>
              <a:rPr lang="en-US" dirty="0">
                <a:solidFill>
                  <a:srgbClr val="CC0000"/>
                </a:solidFill>
              </a:rPr>
              <a:t> via </a:t>
            </a:r>
            <a:r>
              <a:rPr lang="en-US" i="1" dirty="0">
                <a:solidFill>
                  <a:srgbClr val="CC0000"/>
                </a:solidFill>
              </a:rPr>
              <a:t>R</a:t>
            </a:r>
          </a:p>
          <a:p>
            <a:pPr marL="457200" lvl="1" indent="-225425">
              <a:buFont typeface="Wingdings" charset="2"/>
              <a:buChar char="§"/>
              <a:defRPr/>
            </a:pPr>
            <a:r>
              <a:rPr lang="en-US" sz="2800" dirty="0"/>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1" indent="-225425">
              <a:buFont typeface="Wingdings" charset="2"/>
              <a:buChar char="§"/>
              <a:defRPr/>
            </a:pPr>
            <a:r>
              <a:rPr lang="en-US" sz="2800" dirty="0"/>
              <a:t>assume that:</a:t>
            </a:r>
          </a:p>
          <a:p>
            <a:pPr marL="1022350" lvl="2" indent="-342900">
              <a:spcBef>
                <a:spcPts val="0"/>
              </a:spcBef>
              <a:buClr>
                <a:srgbClr val="0000A8"/>
              </a:buClr>
              <a:defRPr/>
            </a:pPr>
            <a:r>
              <a:rPr lang="en-US" sz="2400" dirty="0"/>
              <a:t>A knows B’s IP address</a:t>
            </a:r>
          </a:p>
          <a:p>
            <a:pPr marL="1022350" lvl="2" indent="-342900">
              <a:spcBef>
                <a:spcPts val="0"/>
              </a:spcBef>
              <a:buClr>
                <a:srgbClr val="0000A8"/>
              </a:buClr>
              <a:defRPr/>
            </a:pPr>
            <a:r>
              <a:rPr lang="en-US" sz="2400" dirty="0"/>
              <a:t>A knows IP address of first hop router, R </a:t>
            </a:r>
            <a:r>
              <a:rPr lang="en-US" sz="2400" dirty="0">
                <a:solidFill>
                  <a:srgbClr val="0000A8"/>
                </a:solidFill>
              </a:rPr>
              <a:t>(how?)</a:t>
            </a:r>
          </a:p>
          <a:p>
            <a:pPr marL="1022350" lvl="2" indent="-342900">
              <a:spcBef>
                <a:spcPts val="0"/>
              </a:spcBef>
              <a:buClr>
                <a:srgbClr val="0000A8"/>
              </a:buClr>
              <a:defRPr/>
            </a:pPr>
            <a:r>
              <a:rPr lang="en-US" sz="2400" dirty="0"/>
              <a:t>A knows R’s MAC address </a:t>
            </a:r>
            <a:r>
              <a:rPr lang="en-US" sz="2400" dirty="0">
                <a:solidFill>
                  <a:srgbClr val="0000A8"/>
                </a:solidFill>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51</a:t>
            </a:fld>
            <a:endParaRPr lang="en-US" dirty="0"/>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A creates link-layer frame containing A-to-B IP datagram</a:t>
            </a:r>
          </a:p>
          <a:p>
            <a:pPr marL="574675" lvl="1" indent="-231775" eaLnBrk="0" fontAlgn="base" hangingPunct="0">
              <a:lnSpc>
                <a:spcPct val="85000"/>
              </a:lnSpc>
              <a:spcBef>
                <a:spcPts val="400"/>
              </a:spcBef>
              <a:spcAft>
                <a:spcPct val="0"/>
              </a:spcAft>
              <a:buClr>
                <a:srgbClr val="000099"/>
              </a:buClr>
              <a:buSzPct val="100000"/>
              <a:buFont typeface="Arial" panose="020B0604020202020204" pitchFamily="34" charset="0"/>
              <a:buChar char="•"/>
              <a:defRPr/>
            </a:pPr>
            <a:r>
              <a:rPr lang="en-US" sz="2400" dirty="0">
                <a:solidFill>
                  <a:srgbClr val="C00000"/>
                </a:solidFill>
                <a:ea typeface="ＭＳ Ｐゴシック" charset="0"/>
              </a:rPr>
              <a:t> R's </a:t>
            </a:r>
            <a:r>
              <a:rPr lang="en-US" sz="2400" dirty="0">
                <a:solidFill>
                  <a:srgbClr val="000000"/>
                </a:solidFill>
                <a:ea typeface="ＭＳ Ｐゴシック" charset="0"/>
              </a:rPr>
              <a:t>MAC address is frame’s destination</a:t>
            </a:r>
            <a:endParaRPr lang="en-US" sz="3200" dirty="0">
              <a:solidFill>
                <a:srgbClr val="000000"/>
              </a:solidFill>
              <a:ea typeface="ＭＳ Ｐゴシック" charset="0"/>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52</a:t>
            </a:fld>
            <a:endParaRPr lang="en-US" dirty="0"/>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53</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R creates link-layer frame </a:t>
            </a:r>
            <a:r>
              <a:rPr lang="en-US" sz="2400" dirty="0"/>
              <a:t>containing A-to-B IP datagram. Frame destination address: </a:t>
            </a:r>
            <a:r>
              <a:rPr lang="en-US" sz="2400" i="0" dirty="0">
                <a:cs typeface="+mn-cs"/>
              </a:rPr>
              <a:t>B's MAC address</a:t>
            </a:r>
            <a:endParaRPr lang="en-US" sz="3200" i="0" dirty="0">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54</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transmits link-layer frame</a:t>
            </a:r>
            <a:endParaRPr lang="en-US" sz="3200" i="0" dirty="0">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R creates link-layer frame </a:t>
            </a:r>
            <a:r>
              <a:rPr lang="en-US" sz="2400" dirty="0"/>
              <a:t>containing A-to-B IP datagram. Frame destination address: </a:t>
            </a:r>
            <a:r>
              <a:rPr lang="en-US" sz="2400" i="0" dirty="0">
                <a:cs typeface="+mn-cs"/>
              </a:rPr>
              <a:t>B's MAC address</a:t>
            </a:r>
            <a:endParaRPr lang="en-US" sz="3200" i="0" dirty="0">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55</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B passes datagram up protocol stack to IP</a:t>
            </a:r>
            <a:endParaRPr lang="en-US" sz="3200" i="0" dirty="0">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56</a:t>
            </a:fld>
            <a:endParaRPr lang="en-US" dirty="0"/>
          </a:p>
        </p:txBody>
      </p:sp>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57</a:t>
            </a:fld>
            <a:endParaRPr lang="en-US" dirty="0"/>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altLang="ja-JP" sz="4100" dirty="0"/>
              <a:t>“</a:t>
            </a:r>
            <a:r>
              <a:rPr lang="en-US" sz="4100" dirty="0"/>
              <a:t>dominant</a:t>
            </a:r>
            <a:r>
              <a:rPr lang="en-US" altLang="ja-JP" sz="4100" dirty="0"/>
              <a:t>”</a:t>
            </a:r>
            <a:r>
              <a:rPr lang="en-US" sz="4100" dirty="0"/>
              <a:t> wired LAN technology: </a:t>
            </a:r>
          </a:p>
          <a:p>
            <a:pPr marL="746125" indent="-301625">
              <a:defRPr/>
            </a:pPr>
            <a:r>
              <a:rPr lang="en-US" sz="4000" dirty="0"/>
              <a:t>first widely used LAN technology</a:t>
            </a:r>
          </a:p>
          <a:p>
            <a:pPr marL="746125" indent="-301625">
              <a:defRPr/>
            </a:pPr>
            <a:r>
              <a:rPr lang="en-US" sz="4000" dirty="0"/>
              <a:t>simpler, cheap</a:t>
            </a:r>
          </a:p>
          <a:p>
            <a:pPr marL="746125" indent="-301625">
              <a:defRPr/>
            </a:pPr>
            <a:r>
              <a:rPr lang="en-US" sz="4000" dirty="0"/>
              <a:t>kept up with speed race: 10 Mbps – 400 Gbps </a:t>
            </a:r>
          </a:p>
          <a:p>
            <a:pPr marL="746125" indent="-301625">
              <a:defRPr/>
            </a:pPr>
            <a:r>
              <a:rPr lang="en-US" sz="4000" dirty="0"/>
              <a:t>single chip, multiple speeds (e.g., Broadcom  BCM5761)</a:t>
            </a:r>
          </a:p>
          <a:p>
            <a:pPr marL="444500" indent="0">
              <a:buNone/>
              <a:defRPr/>
            </a:pPr>
            <a:endParaRPr lang="en-US" sz="4000" dirty="0"/>
          </a:p>
          <a:p>
            <a:pPr>
              <a:defRPr/>
            </a:pPr>
            <a:endParaRPr lang="en-US" dirty="0">
              <a:latin typeface="Gill Sans MT" charset="0"/>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7112743" y="5593291"/>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000" dirty="0">
                <a:latin typeface="+mn-lt"/>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r>
              <a:rPr lang="en-US" sz="1600" dirty="0"/>
              <a:t>https://</a:t>
            </a:r>
            <a:r>
              <a:rPr lang="en-US" sz="1600" dirty="0" err="1"/>
              <a:t>www.uspto.gov</a:t>
            </a:r>
            <a:r>
              <a:rPr lang="en-US" sz="1600" dirty="0"/>
              <a:t>/learning-and-resources/journeys-innovation/audio-stories/defying-doubters</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58</a:t>
            </a:fld>
            <a:endParaRPr lang="en-US" dirty="0"/>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en-US" dirty="0">
                <a:solidFill>
                  <a:srgbClr val="C00000"/>
                </a:solidFill>
              </a:rPr>
              <a:t>bus: </a:t>
            </a:r>
            <a:r>
              <a:rPr lang="en-US" dirty="0"/>
              <a:t>popular through mid 90s</a:t>
            </a:r>
          </a:p>
          <a:p>
            <a:pPr lvl="1">
              <a:lnSpc>
                <a:spcPct val="75000"/>
              </a:lnSpc>
              <a:defRPr/>
            </a:pPr>
            <a:r>
              <a:rPr lang="en-US" dirty="0"/>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solidFill>
                  <a:srgbClr val="CC0000"/>
                </a:solidFill>
                <a:latin typeface="+mn-lt"/>
                <a:cs typeface="Arial" charset="0"/>
              </a:rPr>
              <a:t>bus: </a:t>
            </a:r>
            <a:r>
              <a:rPr lang="en-US" sz="2400" i="0" dirty="0">
                <a:latin typeface="+mn-lt"/>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solidFill>
                    <a:srgbClr val="CC0000"/>
                  </a:solidFill>
                  <a:latin typeface="+mn-lt"/>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en-US" dirty="0">
                <a:solidFill>
                  <a:srgbClr val="C00000"/>
                </a:solidFill>
              </a:rPr>
              <a:t>switched: </a:t>
            </a:r>
            <a:r>
              <a:rPr lang="en-US" dirty="0"/>
              <a:t>prevails today</a:t>
            </a:r>
          </a:p>
          <a:p>
            <a:pPr lvl="1">
              <a:lnSpc>
                <a:spcPct val="75000"/>
              </a:lnSpc>
              <a:defRPr/>
            </a:pPr>
            <a:r>
              <a:rPr lang="en-US" dirty="0"/>
              <a:t>active link-layer 2 </a:t>
            </a:r>
            <a:r>
              <a:rPr lang="en-US" i="1" dirty="0">
                <a:solidFill>
                  <a:srgbClr val="0000A8"/>
                </a:solidFill>
              </a:rPr>
              <a:t>switch</a:t>
            </a:r>
            <a:r>
              <a:rPr lang="en-US" dirty="0">
                <a:solidFill>
                  <a:srgbClr val="CC0000"/>
                </a:solidFill>
              </a:rPr>
              <a:t> </a:t>
            </a:r>
            <a:r>
              <a:rPr lang="en-US" dirty="0"/>
              <a:t>in center</a:t>
            </a:r>
          </a:p>
          <a:p>
            <a:pPr lvl="1">
              <a:lnSpc>
                <a:spcPct val="100000"/>
              </a:lnSpc>
              <a:defRPr/>
            </a:pPr>
            <a:r>
              <a:rPr lang="en-US" dirty="0"/>
              <a:t>each </a:t>
            </a:r>
            <a:r>
              <a:rPr lang="en-US" altLang="ja-JP" dirty="0"/>
              <a:t>“</a:t>
            </a:r>
            <a:r>
              <a:rPr lang="en-US" dirty="0"/>
              <a:t>spoke</a:t>
            </a:r>
            <a:r>
              <a:rPr lang="en-US" altLang="ja-JP" dirty="0"/>
              <a:t>”</a:t>
            </a:r>
            <a:r>
              <a:rPr lang="en-US" dirty="0"/>
              <a:t> runs a (separate) Ethernet protocol (nodes do not collide with each other)</a:t>
            </a:r>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dissolve">
                                      <p:cBhvr>
                                        <p:cTn id="1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59</a:t>
            </a:fld>
            <a:endParaRPr lang="en-US" dirty="0"/>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sending interface encapsulates IP datagram (or other network layer protocol packet) in </a:t>
            </a:r>
            <a:r>
              <a:rPr lang="en-US" dirty="0">
                <a:solidFill>
                  <a:srgbClr val="CC0000"/>
                </a:solidFill>
              </a:rPr>
              <a:t>Ethernet frame</a:t>
            </a:r>
          </a:p>
          <a:p>
            <a:pPr>
              <a:defRPr/>
            </a:pPr>
            <a:endParaRPr lang="en-US" sz="2400" b="1" dirty="0"/>
          </a:p>
          <a:p>
            <a:pPr>
              <a:defRPr/>
            </a:pPr>
            <a:endParaRPr lang="en-US" sz="2400" b="1" dirty="0"/>
          </a:p>
          <a:p>
            <a:pPr>
              <a:buFont typeface="Wingdings" charset="0"/>
              <a:buNone/>
              <a:defRPr/>
            </a:pPr>
            <a:endParaRPr lang="en-US" sz="2400" dirty="0">
              <a:solidFill>
                <a:srgbClr val="FF0000"/>
              </a:solidFill>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i="1" dirty="0">
                <a:solidFill>
                  <a:srgbClr val="CC0000"/>
                </a:solidFill>
              </a:rPr>
              <a:t>preamble: </a:t>
            </a:r>
          </a:p>
          <a:p>
            <a:pPr marL="465138" indent="-233363">
              <a:defRPr/>
            </a:pPr>
            <a:r>
              <a:rPr lang="en-US" dirty="0"/>
              <a:t> used to synchronize receiver, sender clock rates</a:t>
            </a:r>
          </a:p>
          <a:p>
            <a:pPr marL="465138" indent="-233363">
              <a:defRPr/>
            </a:pPr>
            <a:r>
              <a:rPr lang="en-US" dirty="0"/>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064E10F-43DE-4D2A-ADA8-AC9CF92CC087}"/>
              </a:ext>
            </a:extLst>
          </p:cNvPr>
          <p:cNvSpPr>
            <a:spLocks noGrp="1"/>
          </p:cNvSpPr>
          <p:nvPr>
            <p:ph type="sldNum" sz="quarter" idx="4"/>
          </p:nvPr>
        </p:nvSpPr>
        <p:spPr/>
        <p:txBody>
          <a:bodyPr/>
          <a:lstStyle/>
          <a:p>
            <a:r>
              <a:rPr lang="en-US"/>
              <a:t>Link Layer: 6-</a:t>
            </a:r>
            <a:fld id="{C4204591-24BD-A542-B9D5-F8D8A88D2FEE}" type="slidenum">
              <a:rPr lang="en-US" smtClean="0"/>
              <a:pPr/>
              <a:t>6</a:t>
            </a:fld>
            <a:endParaRPr lang="en-US" dirty="0"/>
          </a:p>
        </p:txBody>
      </p:sp>
      <p:pic>
        <p:nvPicPr>
          <p:cNvPr id="6" name="Picture 5">
            <a:extLst>
              <a:ext uri="{FF2B5EF4-FFF2-40B4-BE49-F238E27FC236}">
                <a16:creationId xmlns:a16="http://schemas.microsoft.com/office/drawing/2014/main" id="{9FACF766-92B5-4B24-894F-2AF8999B9FD0}"/>
              </a:ext>
            </a:extLst>
          </p:cNvPr>
          <p:cNvPicPr>
            <a:picLocks noChangeAspect="1"/>
          </p:cNvPicPr>
          <p:nvPr/>
        </p:nvPicPr>
        <p:blipFill>
          <a:blip r:embed="rId3"/>
          <a:stretch>
            <a:fillRect/>
          </a:stretch>
        </p:blipFill>
        <p:spPr>
          <a:xfrm>
            <a:off x="436945" y="49786"/>
            <a:ext cx="10795542" cy="6758428"/>
          </a:xfrm>
          <a:prstGeom prst="rect">
            <a:avLst/>
          </a:prstGeom>
        </p:spPr>
      </p:pic>
    </p:spTree>
    <p:extLst>
      <p:ext uri="{BB962C8B-B14F-4D97-AF65-F5344CB8AC3E}">
        <p14:creationId xmlns:p14="http://schemas.microsoft.com/office/powerpoint/2010/main" val="352323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60</a:t>
            </a:fld>
            <a:endParaRPr lang="en-US" dirty="0"/>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solidFill>
                  <a:srgbClr val="C00000"/>
                </a:solidFill>
              </a:rPr>
              <a:t>addresses: </a:t>
            </a:r>
            <a:r>
              <a:rPr lang="en-US" dirty="0"/>
              <a:t>6 byte source, destination MAC addresses</a:t>
            </a:r>
          </a:p>
          <a:p>
            <a:pPr lvl="1">
              <a:defRPr/>
            </a:pPr>
            <a:r>
              <a:rPr lang="en-US" dirty="0"/>
              <a:t>if adapter receives frame with matching destination address, or with broadcast address (e.g., ARP packet), it passes data in frame to network layer protocol</a:t>
            </a:r>
          </a:p>
          <a:p>
            <a:pPr lvl="1">
              <a:defRPr/>
            </a:pPr>
            <a:r>
              <a:rPr lang="en-US" dirty="0"/>
              <a:t>otherwise, adapter discards frame</a:t>
            </a:r>
          </a:p>
          <a:p>
            <a:pPr>
              <a:defRPr/>
            </a:pPr>
            <a:r>
              <a:rPr lang="en-US" dirty="0">
                <a:solidFill>
                  <a:srgbClr val="C00000"/>
                </a:solidFill>
              </a:rPr>
              <a:t>type: </a:t>
            </a:r>
            <a:r>
              <a:rPr lang="en-US" dirty="0"/>
              <a:t>indicates higher layer protocol </a:t>
            </a:r>
          </a:p>
          <a:p>
            <a:pPr lvl="1">
              <a:defRPr/>
            </a:pPr>
            <a:r>
              <a:rPr lang="en-US" dirty="0"/>
              <a:t>mostly IP but others possible, e.g., Novell IPX, AppleTalk</a:t>
            </a:r>
          </a:p>
          <a:p>
            <a:pPr lvl="1">
              <a:defRPr/>
            </a:pPr>
            <a:r>
              <a:rPr lang="en-US" dirty="0"/>
              <a:t>used to demultiplex up at receiver</a:t>
            </a:r>
          </a:p>
          <a:p>
            <a:pPr>
              <a:defRPr/>
            </a:pPr>
            <a:r>
              <a:rPr lang="en-US" dirty="0">
                <a:solidFill>
                  <a:srgbClr val="C00000"/>
                </a:solidFill>
              </a:rPr>
              <a:t>CRC: </a:t>
            </a:r>
            <a:r>
              <a:rPr lang="en-US" dirty="0"/>
              <a:t>cyclic redundancy check at receiver</a:t>
            </a:r>
          </a:p>
          <a:p>
            <a:pPr lvl="1">
              <a:defRPr/>
            </a:pPr>
            <a:r>
              <a:rPr lang="en-US" dirty="0"/>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61</a:t>
            </a:fld>
            <a:endParaRPr lang="en-US" dirty="0"/>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3200" dirty="0">
                <a:solidFill>
                  <a:srgbClr val="C00000"/>
                </a:solidFill>
              </a:rPr>
              <a:t>connectionless: </a:t>
            </a:r>
            <a:r>
              <a:rPr lang="en-US" sz="3200" dirty="0"/>
              <a:t>no handshaking between sending and receiving NICs </a:t>
            </a:r>
          </a:p>
          <a:p>
            <a:pPr>
              <a:defRPr/>
            </a:pPr>
            <a:r>
              <a:rPr lang="en-US" sz="3200" dirty="0">
                <a:solidFill>
                  <a:srgbClr val="C00000"/>
                </a:solidFill>
              </a:rPr>
              <a:t>unreliable: </a:t>
            </a:r>
            <a:r>
              <a:rPr lang="en-US" sz="3200" dirty="0"/>
              <a:t>receiving NIC doesn’t send ACKs or NAKs to sending NIC</a:t>
            </a:r>
          </a:p>
          <a:p>
            <a:pPr lvl="1">
              <a:defRPr/>
            </a:pPr>
            <a:r>
              <a:rPr lang="en-US" sz="2800" dirty="0"/>
              <a:t>data in dropped frames recovered only if initial sender uses higher layer </a:t>
            </a:r>
            <a:r>
              <a:rPr lang="en-US" sz="2800" dirty="0" err="1"/>
              <a:t>rdt</a:t>
            </a:r>
            <a:r>
              <a:rPr lang="en-US" sz="2800" dirty="0"/>
              <a:t> (e.g., TCP), otherwise dropped data lost</a:t>
            </a:r>
          </a:p>
          <a:p>
            <a:pPr>
              <a:defRPr/>
            </a:pPr>
            <a:r>
              <a:rPr lang="en-US" sz="3200" dirty="0"/>
              <a:t>Ethernet’s MAC protocol: unslotted </a:t>
            </a:r>
            <a:r>
              <a:rPr lang="en-US" sz="3200" dirty="0">
                <a:solidFill>
                  <a:srgbClr val="C00000"/>
                </a:solidFill>
              </a:rPr>
              <a:t>CSMA/CD with binary </a:t>
            </a:r>
            <a:r>
              <a:rPr lang="en-US" sz="3200" dirty="0" smtClean="0">
                <a:solidFill>
                  <a:srgbClr val="C00000"/>
                </a:solidFill>
              </a:rPr>
              <a:t>exponential </a:t>
            </a:r>
            <a:r>
              <a:rPr lang="en-US" sz="3200" dirty="0" err="1" smtClean="0">
                <a:solidFill>
                  <a:srgbClr val="C00000"/>
                </a:solidFill>
              </a:rPr>
              <a:t>backoff</a:t>
            </a:r>
            <a:endParaRPr lang="en-US" sz="3200" dirty="0">
              <a:solidFill>
                <a:srgbClr val="C00000"/>
              </a:solidFill>
            </a:endParaRP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62</a:t>
            </a:fld>
            <a:endParaRPr lang="en-US" dirty="0"/>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lvl="1" indent="-284163">
              <a:lnSpc>
                <a:spcPct val="90000"/>
              </a:lnSpc>
              <a:defRPr/>
            </a:pPr>
            <a:r>
              <a:rPr lang="en-US" sz="2800" kern="0" dirty="0"/>
              <a:t>different physical layer media: fiber, cable</a:t>
            </a:r>
          </a:p>
          <a:p>
            <a:pPr>
              <a:lnSpc>
                <a:spcPct val="90000"/>
              </a:lnSpc>
              <a:defRPr/>
            </a:pPr>
            <a:endParaRPr lang="en-US" sz="3200" kern="0" dirty="0">
              <a:latin typeface="Gill Sans MT"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195762"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1783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rgbClr val="000000"/>
                </a:solidFill>
                <a:latin typeface="+mn-lt"/>
              </a:rPr>
              <a:t>MAC protocol</a:t>
            </a:r>
          </a:p>
          <a:p>
            <a:pPr algn="ctr" fontAlgn="base">
              <a:spcBef>
                <a:spcPct val="0"/>
              </a:spcBef>
              <a:spcAft>
                <a:spcPct val="0"/>
              </a:spcAft>
              <a:defRPr/>
            </a:pPr>
            <a:r>
              <a:rPr lang="en-US" i="0" dirty="0">
                <a:solidFill>
                  <a:srgbClr val="000000"/>
                </a:solidFill>
                <a:latin typeface="+mn-lt"/>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19135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100BASE-TX</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84436" y="5124632"/>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100BASE-T4</a:t>
            </a: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56199" y="4759507"/>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100BASE-FX</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16349" y="4757919"/>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100BASE-T2</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698886" y="5118282"/>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100BASE-SX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62549" y="5113519"/>
            <a:ext cx="1204176"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100BASE-BX</a:t>
            </a:r>
          </a:p>
        </p:txBody>
      </p:sp>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6656025" y="4713470"/>
            <a:ext cx="2798763" cy="1595438"/>
            <a:chOff x="3579" y="2988"/>
            <a:chExt cx="1763" cy="1005"/>
          </a:xfrm>
        </p:grpSpPr>
        <p:sp>
          <p:nvSpPr>
            <p:cNvPr id="57" name="Freeform 59">
              <a:extLst>
                <a:ext uri="{FF2B5EF4-FFF2-40B4-BE49-F238E27FC236}">
                  <a16:creationId xmlns:a16="http://schemas.microsoft.com/office/drawing/2014/main" id="{C50E32B5-3D8B-8548-B34B-8E5B3A3E59B1}"/>
                </a:ext>
              </a:extLst>
            </p:cNvPr>
            <p:cNvSpPr>
              <a:spLocks/>
            </p:cNvSpPr>
            <p:nvPr/>
          </p:nvSpPr>
          <p:spPr bwMode="auto">
            <a:xfrm>
              <a:off x="3579" y="2988"/>
              <a:ext cx="1709" cy="489"/>
            </a:xfrm>
            <a:custGeom>
              <a:avLst/>
              <a:gdLst>
                <a:gd name="T0" fmla="*/ 842 w 1709"/>
                <a:gd name="T1" fmla="*/ 0 h 489"/>
                <a:gd name="T2" fmla="*/ 843 w 1709"/>
                <a:gd name="T3" fmla="*/ 239 h 489"/>
                <a:gd name="T4" fmla="*/ 5 w 1709"/>
                <a:gd name="T5" fmla="*/ 239 h 489"/>
                <a:gd name="T6" fmla="*/ 0 w 1709"/>
                <a:gd name="T7" fmla="*/ 489 h 489"/>
                <a:gd name="T8" fmla="*/ 1709 w 1709"/>
                <a:gd name="T9" fmla="*/ 489 h 489"/>
                <a:gd name="T10" fmla="*/ 1704 w 1709"/>
                <a:gd name="T11" fmla="*/ 0 h 489"/>
                <a:gd name="T12" fmla="*/ 842 w 1709"/>
                <a:gd name="T13" fmla="*/ 0 h 4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09" h="489">
                  <a:moveTo>
                    <a:pt x="842" y="0"/>
                  </a:moveTo>
                  <a:lnTo>
                    <a:pt x="843" y="239"/>
                  </a:lnTo>
                  <a:lnTo>
                    <a:pt x="5" y="239"/>
                  </a:lnTo>
                  <a:lnTo>
                    <a:pt x="0" y="489"/>
                  </a:lnTo>
                  <a:lnTo>
                    <a:pt x="1709" y="489"/>
                  </a:lnTo>
                  <a:cubicBezTo>
                    <a:pt x="1707" y="330"/>
                    <a:pt x="1706" y="159"/>
                    <a:pt x="1704" y="0"/>
                  </a:cubicBezTo>
                  <a:lnTo>
                    <a:pt x="842" y="0"/>
                  </a:lnTo>
                  <a:close/>
                </a:path>
              </a:pathLst>
            </a:custGeom>
            <a:noFill/>
            <a:ln w="19050"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sz="2000" dirty="0">
                <a:solidFill>
                  <a:srgbClr val="000000"/>
                </a:solidFill>
                <a:ea typeface="ＭＳ Ｐゴシック" charset="0"/>
              </a:endParaRPr>
            </a:p>
          </p:txBody>
        </p:sp>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eaLnBrk="0" fontAlgn="base" hangingPunct="0">
                <a:spcBef>
                  <a:spcPct val="0"/>
                </a:spcBef>
                <a:spcAft>
                  <a:spcPct val="0"/>
                </a:spcAft>
                <a:defRPr/>
              </a:pPr>
              <a:endParaRPr lang="en-US" sz="2000" dirty="0">
                <a:solidFill>
                  <a:srgbClr val="000000"/>
                </a:solidFill>
                <a:ea typeface="ＭＳ Ｐゴシック" charset="0"/>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000" i="0" dirty="0">
                  <a:solidFill>
                    <a:srgbClr val="CC0000"/>
                  </a:solidFill>
                  <a:latin typeface="+mn-lt"/>
                  <a:cs typeface="Arial" charset="0"/>
                </a:rPr>
                <a:t>fiber physical layer</a:t>
              </a:r>
            </a:p>
          </p:txBody>
        </p:sp>
      </p:grpSp>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4703945"/>
            <a:ext cx="5059363" cy="1628776"/>
            <a:chOff x="1218" y="2982"/>
            <a:chExt cx="3187" cy="1026"/>
          </a:xfrm>
        </p:grpSpPr>
        <p:sp>
          <p:nvSpPr>
            <p:cNvPr id="61" name="Freeform 62">
              <a:extLst>
                <a:ext uri="{FF2B5EF4-FFF2-40B4-BE49-F238E27FC236}">
                  <a16:creationId xmlns:a16="http://schemas.microsoft.com/office/drawing/2014/main" id="{474C8A2E-BC6B-7A45-B113-AFB541E56880}"/>
                </a:ext>
              </a:extLst>
            </p:cNvPr>
            <p:cNvSpPr>
              <a:spLocks/>
            </p:cNvSpPr>
            <p:nvPr/>
          </p:nvSpPr>
          <p:spPr bwMode="auto">
            <a:xfrm>
              <a:off x="2741" y="2982"/>
              <a:ext cx="1664" cy="495"/>
            </a:xfrm>
            <a:custGeom>
              <a:avLst/>
              <a:gdLst>
                <a:gd name="T0" fmla="*/ 1664 w 1664"/>
                <a:gd name="T1" fmla="*/ 0 h 495"/>
                <a:gd name="T2" fmla="*/ 1652 w 1664"/>
                <a:gd name="T3" fmla="*/ 233 h 495"/>
                <a:gd name="T4" fmla="*/ 820 w 1664"/>
                <a:gd name="T5" fmla="*/ 233 h 495"/>
                <a:gd name="T6" fmla="*/ 814 w 1664"/>
                <a:gd name="T7" fmla="*/ 495 h 495"/>
                <a:gd name="T8" fmla="*/ 0 w 1664"/>
                <a:gd name="T9" fmla="*/ 495 h 495"/>
                <a:gd name="T10" fmla="*/ 0 w 1664"/>
                <a:gd name="T11" fmla="*/ 0 h 495"/>
                <a:gd name="T12" fmla="*/ 1664 w 1664"/>
                <a:gd name="T13" fmla="*/ 0 h 4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4" h="495">
                  <a:moveTo>
                    <a:pt x="1664" y="0"/>
                  </a:moveTo>
                  <a:lnTo>
                    <a:pt x="1652" y="233"/>
                  </a:lnTo>
                  <a:lnTo>
                    <a:pt x="820" y="233"/>
                  </a:lnTo>
                  <a:lnTo>
                    <a:pt x="814" y="495"/>
                  </a:lnTo>
                  <a:lnTo>
                    <a:pt x="0" y="495"/>
                  </a:lnTo>
                  <a:lnTo>
                    <a:pt x="0" y="0"/>
                  </a:lnTo>
                  <a:lnTo>
                    <a:pt x="1664" y="0"/>
                  </a:lnTo>
                  <a:close/>
                </a:path>
              </a:pathLst>
            </a:custGeom>
            <a:noFill/>
            <a:ln w="28575" cap="flat" cmpd="sng">
              <a:solidFill>
                <a:srgbClr val="3333CC"/>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mn-lt"/>
                  <a:ea typeface="ＭＳ Ｐゴシック" charset="0"/>
                  <a:cs typeface="Arial" charset="0"/>
                </a:rPr>
                <a:t>copper (twister pair) physical layer</a:t>
              </a:r>
            </a:p>
          </p:txBody>
        </p:sp>
      </p:gr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924898" y="1611604"/>
            <a:ext cx="11197652"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lang="en-US" sz="3200" i="1" kern="0" dirty="0">
                <a:solidFill>
                  <a:srgbClr val="0000A8"/>
                </a:solidFill>
                <a:cs typeface="+mn-cs"/>
              </a:rPr>
              <a:t>many</a:t>
            </a:r>
            <a:r>
              <a:rPr lang="en-US" sz="3200" kern="0" dirty="0">
                <a:solidFill>
                  <a:srgbClr val="0000A8"/>
                </a:solidFill>
                <a:cs typeface="+mn-cs"/>
              </a:rPr>
              <a:t> </a:t>
            </a:r>
            <a:r>
              <a:rPr lang="en-US" sz="3200" kern="0" dirty="0">
                <a:cs typeface="+mn-cs"/>
              </a:rPr>
              <a:t>different Ethernet standards</a:t>
            </a:r>
          </a:p>
          <a:p>
            <a:pPr marL="522288" lvl="1" indent="-284163">
              <a:lnSpc>
                <a:spcPct val="90000"/>
              </a:lnSpc>
              <a:defRPr/>
            </a:pPr>
            <a:r>
              <a:rPr lang="en-US" sz="2800" kern="0" dirty="0"/>
              <a:t>common MAC protocol and frame format</a:t>
            </a:r>
          </a:p>
          <a:p>
            <a:pPr marL="522288" lvl="1" indent="-284163">
              <a:lnSpc>
                <a:spcPct val="90000"/>
              </a:lnSpc>
              <a:defRPr/>
            </a:pPr>
            <a:r>
              <a:rPr lang="en-US" sz="2800" kern="0" dirty="0"/>
              <a:t>different speeds: 2 Mbps, 10 Mbps, 100 Mbps, 1Gbps, 10 Gbps, 40 Gbps</a:t>
            </a:r>
          </a:p>
          <a:p>
            <a:pPr marL="0" indent="0">
              <a:lnSpc>
                <a:spcPct val="90000"/>
              </a:lnSpc>
              <a:buNone/>
              <a:defRPr/>
            </a:pPr>
            <a:endParaRPr lang="en-US" sz="3200" kern="0" dirty="0">
              <a:latin typeface="Gill Sans MT" charset="0"/>
              <a:cs typeface="+mn-cs"/>
            </a:endParaRP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6"/>
                                        </p:tgtEl>
                                        <p:attrNameLst>
                                          <p:attrName>style.visibility</p:attrName>
                                        </p:attrNameLst>
                                      </p:cBhvr>
                                      <p:to>
                                        <p:strVal val="visible"/>
                                      </p:to>
                                    </p:set>
                                  </p:childTnLst>
                                </p:cTn>
                              </p:par>
                              <p:par>
                                <p:cTn id="10" presetID="9"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63</a:t>
            </a:fld>
            <a:endParaRPr lang="en-US" dirty="0"/>
          </a:p>
        </p:txBody>
      </p:sp>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64</a:t>
            </a:fld>
            <a:endParaRPr lang="en-US" dirty="0"/>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100000"/>
              </a:lnSpc>
              <a:buClr>
                <a:srgbClr val="0000A8"/>
              </a:buClr>
              <a:defRPr/>
            </a:pPr>
            <a:r>
              <a:rPr lang="en-US" sz="3200" dirty="0"/>
              <a:t>Switch is a </a:t>
            </a:r>
            <a:r>
              <a:rPr lang="en-US" sz="3200" dirty="0">
                <a:solidFill>
                  <a:srgbClr val="C00000"/>
                </a:solidFill>
              </a:rPr>
              <a:t>link-layer</a:t>
            </a:r>
            <a:r>
              <a:rPr lang="en-US" sz="3200" dirty="0"/>
              <a:t> device: takes an </a:t>
            </a:r>
            <a:r>
              <a:rPr lang="en-US" sz="3200" i="1" dirty="0">
                <a:solidFill>
                  <a:srgbClr val="0000A8"/>
                </a:solidFill>
              </a:rPr>
              <a:t>active</a:t>
            </a:r>
            <a:r>
              <a:rPr lang="en-US" sz="3200" dirty="0"/>
              <a:t> role</a:t>
            </a:r>
          </a:p>
          <a:p>
            <a:pPr lvl="1">
              <a:lnSpc>
                <a:spcPct val="100000"/>
              </a:lnSpc>
              <a:defRPr/>
            </a:pPr>
            <a:r>
              <a:rPr lang="en-US" sz="2800" dirty="0"/>
              <a:t>store, forward Ethernet frames</a:t>
            </a:r>
          </a:p>
          <a:p>
            <a:pPr lvl="1">
              <a:lnSpc>
                <a:spcPct val="100000"/>
              </a:lnSpc>
              <a:defRPr/>
            </a:pPr>
            <a:r>
              <a:rPr lang="en-US" sz="2800" dirty="0"/>
              <a:t>examine incoming frame’s MAC address, </a:t>
            </a:r>
            <a:r>
              <a:rPr lang="en-US" sz="2800" i="1" dirty="0">
                <a:solidFill>
                  <a:srgbClr val="0000A8"/>
                </a:solidFill>
              </a:rPr>
              <a:t>selectively</a:t>
            </a:r>
            <a:r>
              <a:rPr lang="en-US" sz="2800" dirty="0"/>
              <a:t> forward  frame to one-or-more outgoing links when frame is to be forwarded on segment, uses CSMA/CD to access segment</a:t>
            </a:r>
          </a:p>
          <a:p>
            <a:pPr marL="403225" indent="-273050">
              <a:lnSpc>
                <a:spcPct val="100000"/>
              </a:lnSpc>
              <a:buClr>
                <a:srgbClr val="0000A8"/>
              </a:buClr>
              <a:defRPr/>
            </a:pPr>
            <a:r>
              <a:rPr lang="en-US" sz="3200" dirty="0">
                <a:solidFill>
                  <a:srgbClr val="0000A8"/>
                </a:solidFill>
              </a:rPr>
              <a:t>transparent: </a:t>
            </a:r>
            <a:r>
              <a:rPr lang="en-US" sz="2800" dirty="0"/>
              <a:t>hosts </a:t>
            </a:r>
            <a:r>
              <a:rPr lang="en-US" sz="2800" i="1" dirty="0"/>
              <a:t>unaware</a:t>
            </a:r>
            <a:r>
              <a:rPr lang="en-US" sz="2800" dirty="0"/>
              <a:t> of presence of switches</a:t>
            </a:r>
          </a:p>
          <a:p>
            <a:pPr marL="403225" indent="-273050">
              <a:lnSpc>
                <a:spcPct val="100000"/>
              </a:lnSpc>
              <a:buClr>
                <a:srgbClr val="0000A8"/>
              </a:buClr>
              <a:defRPr/>
            </a:pPr>
            <a:r>
              <a:rPr lang="en-US" sz="3200" dirty="0">
                <a:solidFill>
                  <a:srgbClr val="0000A8"/>
                </a:solidFill>
              </a:rPr>
              <a:t>plug-and-play, self-learning</a:t>
            </a:r>
          </a:p>
          <a:p>
            <a:pPr lvl="1">
              <a:lnSpc>
                <a:spcPct val="100000"/>
              </a:lnSpc>
              <a:defRPr/>
            </a:pPr>
            <a:r>
              <a:rPr lang="en-US" sz="2800" dirty="0"/>
              <a:t>switches do not need to be configured</a:t>
            </a:r>
          </a:p>
          <a:p>
            <a:pPr>
              <a:defRPr/>
            </a:pPr>
            <a:endParaRPr lang="en-US" sz="2400" dirty="0">
              <a:latin typeface="Gill Sans MT" charset="0"/>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65</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t>hosts have dedicated, direct connection to switch</a:t>
            </a:r>
          </a:p>
          <a:p>
            <a:pPr indent="-293688">
              <a:buClr>
                <a:srgbClr val="0000A8"/>
              </a:buClr>
              <a:defRPr/>
            </a:pPr>
            <a:r>
              <a:rPr lang="en-US" dirty="0"/>
              <a:t>switches buffer packets</a:t>
            </a:r>
          </a:p>
          <a:p>
            <a:pPr indent="-293688">
              <a:buClr>
                <a:srgbClr val="0000A8"/>
              </a:buClr>
              <a:defRPr/>
            </a:pPr>
            <a:r>
              <a:rPr lang="en-US" dirty="0"/>
              <a:t>Ethernet protocol used on </a:t>
            </a:r>
            <a:r>
              <a:rPr lang="en-US" i="1" dirty="0"/>
              <a:t>each</a:t>
            </a:r>
            <a:r>
              <a:rPr lang="en-US" dirty="0"/>
              <a:t> incoming link, so: </a:t>
            </a:r>
          </a:p>
          <a:p>
            <a:pPr lvl="1" indent="-293688">
              <a:defRPr/>
            </a:pPr>
            <a:r>
              <a:rPr lang="en-US" sz="2800" dirty="0"/>
              <a:t>no collisions; full duplex</a:t>
            </a:r>
          </a:p>
          <a:p>
            <a:pPr lvl="1">
              <a:defRPr/>
            </a:pPr>
            <a:r>
              <a:rPr lang="en-US" sz="2800" dirty="0"/>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solidFill>
                  <a:srgbClr val="C00000"/>
                </a:solidFill>
              </a:rPr>
              <a:t>switching: </a:t>
            </a:r>
            <a:r>
              <a:rPr lang="en-US" dirty="0"/>
              <a:t>A-to-A’ and B-to-B</a:t>
            </a:r>
            <a:r>
              <a:rPr lang="en-US" altLang="ja-JP" dirty="0"/>
              <a:t>’</a:t>
            </a:r>
            <a:r>
              <a:rPr lang="en-US" dirty="0"/>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66</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t>hosts have dedicated, direct connection to switch</a:t>
            </a:r>
          </a:p>
          <a:p>
            <a:pPr indent="-293688">
              <a:buClr>
                <a:srgbClr val="0000A8"/>
              </a:buClr>
              <a:defRPr/>
            </a:pPr>
            <a:r>
              <a:rPr lang="en-US" dirty="0"/>
              <a:t>switches buffer packets</a:t>
            </a:r>
          </a:p>
          <a:p>
            <a:pPr indent="-293688">
              <a:buClr>
                <a:srgbClr val="0000A8"/>
              </a:buClr>
              <a:defRPr/>
            </a:pPr>
            <a:r>
              <a:rPr lang="en-US" dirty="0"/>
              <a:t>Ethernet protocol used on </a:t>
            </a:r>
            <a:r>
              <a:rPr lang="en-US" i="1" dirty="0"/>
              <a:t>each</a:t>
            </a:r>
            <a:r>
              <a:rPr lang="en-US" dirty="0"/>
              <a:t> incoming link, so: </a:t>
            </a:r>
          </a:p>
          <a:p>
            <a:pPr lvl="1" indent="-293688">
              <a:defRPr/>
            </a:pPr>
            <a:r>
              <a:rPr lang="en-US" sz="2800" dirty="0"/>
              <a:t>no collisions; full duplex</a:t>
            </a:r>
          </a:p>
          <a:p>
            <a:pPr lvl="1">
              <a:defRPr/>
            </a:pPr>
            <a:r>
              <a:rPr lang="en-US" sz="2800" dirty="0"/>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solidFill>
                  <a:srgbClr val="C00000"/>
                </a:solidFill>
              </a:rPr>
              <a:t>switching: </a:t>
            </a:r>
            <a:r>
              <a:rPr lang="en-US" dirty="0"/>
              <a:t>A-to-A’ and B-to-B</a:t>
            </a:r>
            <a:r>
              <a:rPr lang="en-US" altLang="ja-JP" dirty="0"/>
              <a:t>’</a:t>
            </a:r>
            <a:r>
              <a:rPr lang="en-US" dirty="0"/>
              <a:t> can transmit simultaneously, without collisions</a:t>
            </a:r>
          </a:p>
          <a:p>
            <a:pPr lvl="1" indent="-293688">
              <a:defRPr/>
            </a:pPr>
            <a:r>
              <a:rPr lang="en-US" dirty="0"/>
              <a:t>but A-to-A’ and C to A’ can </a:t>
            </a:r>
            <a:r>
              <a:rPr lang="en-US" i="1" dirty="0"/>
              <a:t>not </a:t>
            </a:r>
            <a:r>
              <a:rPr lang="en-US" dirty="0"/>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67</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388938">
              <a:lnSpc>
                <a:spcPts val="3000"/>
              </a:lnSpc>
              <a:buFont typeface="Wingdings" charset="0"/>
              <a:buNone/>
              <a:defRPr/>
            </a:pPr>
            <a:r>
              <a:rPr lang="en-US" i="1" u="sng" dirty="0">
                <a:solidFill>
                  <a:srgbClr val="CC0000"/>
                </a:solidFill>
              </a:rPr>
              <a:t>Q:</a:t>
            </a:r>
            <a:r>
              <a:rPr lang="en-US" dirty="0">
                <a:solidFill>
                  <a:srgbClr val="CC0000"/>
                </a:solidFill>
              </a:rPr>
              <a:t> </a:t>
            </a:r>
            <a:r>
              <a:rPr lang="en-US" dirty="0"/>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lnSpc>
                <a:spcPts val="3000"/>
              </a:lnSpc>
              <a:buSzPct val="100000"/>
              <a:buNone/>
              <a:defRPr/>
            </a:pPr>
            <a:r>
              <a:rPr lang="en-US" i="1" u="sng" dirty="0">
                <a:solidFill>
                  <a:srgbClr val="CC0000"/>
                </a:solidFill>
              </a:rPr>
              <a:t>A:</a:t>
            </a:r>
            <a:r>
              <a:rPr lang="en-US" i="1" dirty="0">
                <a:solidFill>
                  <a:srgbClr val="CC0000"/>
                </a:solidFill>
              </a:rPr>
              <a:t>  </a:t>
            </a:r>
            <a:r>
              <a:rPr lang="en-US" dirty="0"/>
              <a:t>each switch has a </a:t>
            </a:r>
            <a:r>
              <a:rPr lang="en-US" dirty="0">
                <a:solidFill>
                  <a:srgbClr val="CC0000"/>
                </a:solidFill>
              </a:rPr>
              <a:t>switch table,</a:t>
            </a:r>
            <a:r>
              <a:rPr lang="en-US" dirty="0">
                <a:solidFill>
                  <a:srgbClr val="FF0000"/>
                </a:solidFill>
              </a:rPr>
              <a:t> </a:t>
            </a:r>
            <a:r>
              <a:rPr lang="en-US" dirty="0"/>
              <a:t>each entry:</a:t>
            </a:r>
          </a:p>
          <a:p>
            <a:pPr marL="522288" lvl="1" indent="-284163">
              <a:lnSpc>
                <a:spcPct val="100000"/>
              </a:lnSpc>
              <a:defRPr/>
            </a:pPr>
            <a:r>
              <a:rPr lang="en-US" dirty="0"/>
              <a:t>(MAC address of host, interface to reach host, time stamp)</a:t>
            </a:r>
          </a:p>
          <a:p>
            <a:pPr marL="522288" lvl="1" indent="-284163">
              <a:lnSpc>
                <a:spcPct val="100000"/>
              </a:lnSpc>
              <a:defRPr/>
            </a:pPr>
            <a:r>
              <a:rPr lang="en-US" dirty="0"/>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indent="-403225">
              <a:lnSpc>
                <a:spcPct val="90000"/>
              </a:lnSpc>
              <a:buFont typeface="Wingdings" charset="0"/>
              <a:buNone/>
              <a:defRPr/>
            </a:pPr>
            <a:r>
              <a:rPr lang="en-US" sz="3200" i="1" u="sng" dirty="0">
                <a:solidFill>
                  <a:srgbClr val="CC0000"/>
                </a:solidFill>
              </a:rPr>
              <a:t>Q:</a:t>
            </a:r>
            <a:r>
              <a:rPr lang="en-US" sz="3200" i="1" dirty="0">
                <a:solidFill>
                  <a:srgbClr val="CC0000"/>
                </a:solidFill>
              </a:rPr>
              <a:t> </a:t>
            </a:r>
            <a:r>
              <a:rPr lang="en-US" dirty="0"/>
              <a:t>how are entries created, maintained in switch table? </a:t>
            </a:r>
            <a:endParaRPr lang="en-US" sz="3200" dirty="0"/>
          </a:p>
          <a:p>
            <a:pPr marL="806450" lvl="1" indent="-284163">
              <a:lnSpc>
                <a:spcPct val="100000"/>
              </a:lnSpc>
              <a:defRPr/>
            </a:pPr>
            <a:r>
              <a:rPr lang="en-US" dirty="0"/>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68</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lnSpc>
                <a:spcPct val="100000"/>
              </a:lnSpc>
              <a:defRPr/>
            </a:pPr>
            <a:r>
              <a:rPr lang="en-US" sz="3200" dirty="0"/>
              <a:t>switch</a:t>
            </a:r>
            <a:r>
              <a:rPr lang="en-US" sz="3200" dirty="0">
                <a:solidFill>
                  <a:srgbClr val="FF0000"/>
                </a:solidFill>
              </a:rPr>
              <a:t> </a:t>
            </a:r>
            <a:r>
              <a:rPr lang="en-US" sz="3200" i="1" dirty="0">
                <a:solidFill>
                  <a:srgbClr val="CC0000"/>
                </a:solidFill>
              </a:rPr>
              <a:t>learns</a:t>
            </a:r>
            <a:r>
              <a:rPr lang="en-US" sz="3200" dirty="0">
                <a:solidFill>
                  <a:srgbClr val="CC0000"/>
                </a:solidFill>
              </a:rPr>
              <a:t> </a:t>
            </a:r>
            <a:r>
              <a:rPr lang="en-US" sz="3200" dirty="0"/>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latin typeface="Arial" charset="0"/>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i="0" dirty="0">
                  <a:solidFill>
                    <a:srgbClr val="000000"/>
                  </a:solidFill>
                  <a:latin typeface="Arial"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dirty="0">
                <a:solidFill>
                  <a:srgbClr val="000000"/>
                </a:solidFill>
                <a:latin typeface="Arial" charset="0"/>
                <a:cs typeface="Arial" charset="0"/>
              </a:rPr>
              <a:t>Switch table </a:t>
            </a:r>
          </a:p>
          <a:p>
            <a:pPr algn="ctr">
              <a:defRPr/>
            </a:pPr>
            <a:r>
              <a:rPr lang="en-US" dirty="0">
                <a:solidFill>
                  <a:srgbClr val="000000"/>
                </a:solidFill>
                <a:latin typeface="Arial"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en-US" sz="2800" dirty="0"/>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en-US" sz="2800" dirty="0"/>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69</a:t>
            </a:fld>
            <a:endParaRPr lang="en-US" dirty="0"/>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000"/>
              </a:spcAft>
              <a:buFont typeface="Wingdings" charset="0"/>
              <a:buNone/>
              <a:defRPr/>
            </a:pPr>
            <a:r>
              <a:rPr lang="en-US" sz="3200" dirty="0"/>
              <a:t>when  frame received at switch:</a:t>
            </a:r>
            <a:endParaRPr lang="en-US" dirty="0"/>
          </a:p>
          <a:p>
            <a:pPr lvl="1">
              <a:buFont typeface="Wingdings" charset="0"/>
              <a:buNone/>
              <a:defRPr/>
            </a:pPr>
            <a:r>
              <a:rPr lang="en-US" dirty="0"/>
              <a:t>1. </a:t>
            </a:r>
            <a:r>
              <a:rPr lang="en-US" sz="2800" dirty="0"/>
              <a:t>record incoming link, MAC address of sending host</a:t>
            </a:r>
          </a:p>
          <a:p>
            <a:pPr lvl="1">
              <a:buFont typeface="Wingdings" charset="0"/>
              <a:buNone/>
              <a:defRPr/>
            </a:pPr>
            <a:r>
              <a:rPr lang="en-US" sz="2800" dirty="0"/>
              <a:t>2. index switch table using MAC destination address</a:t>
            </a:r>
            <a:endParaRPr lang="en-US" sz="2800" b="1" dirty="0">
              <a:solidFill>
                <a:schemeClr val="accent2"/>
              </a:solidFill>
            </a:endParaRPr>
          </a:p>
          <a:p>
            <a:pPr lvl="1">
              <a:buFont typeface="Wingdings" charset="0"/>
              <a:buNone/>
              <a:defRPr/>
            </a:pPr>
            <a:r>
              <a:rPr lang="en-US" sz="2800" dirty="0">
                <a:solidFill>
                  <a:srgbClr val="000099"/>
                </a:solidFill>
              </a:rPr>
              <a:t>3. if</a:t>
            </a:r>
            <a:r>
              <a:rPr lang="en-US" sz="2800" b="1" dirty="0">
                <a:solidFill>
                  <a:schemeClr val="accent2"/>
                </a:solidFill>
              </a:rPr>
              <a:t> </a:t>
            </a:r>
            <a:r>
              <a:rPr lang="en-US" sz="2800" dirty="0"/>
              <a:t>entry found for destination</a:t>
            </a:r>
            <a:br>
              <a:rPr lang="en-US" sz="2800" dirty="0"/>
            </a:br>
            <a:r>
              <a:rPr lang="en-US" sz="2800" dirty="0"/>
              <a:t>  </a:t>
            </a:r>
            <a:r>
              <a:rPr lang="en-US" sz="2800" dirty="0">
                <a:solidFill>
                  <a:srgbClr val="000099"/>
                </a:solidFill>
              </a:rPr>
              <a:t>then {</a:t>
            </a:r>
          </a:p>
          <a:p>
            <a:pPr lvl="1">
              <a:buFont typeface="Wingdings" charset="0"/>
              <a:buNone/>
              <a:defRPr/>
            </a:pPr>
            <a:r>
              <a:rPr lang="en-US" sz="2800" b="1" dirty="0">
                <a:solidFill>
                  <a:srgbClr val="000099"/>
                </a:solidFill>
              </a:rPr>
              <a:t>     </a:t>
            </a:r>
            <a:r>
              <a:rPr lang="en-US" sz="2800" dirty="0">
                <a:solidFill>
                  <a:srgbClr val="000099"/>
                </a:solidFill>
              </a:rPr>
              <a:t>if</a:t>
            </a:r>
            <a:r>
              <a:rPr lang="en-US" sz="2800" b="1" dirty="0">
                <a:solidFill>
                  <a:schemeClr val="accent2"/>
                </a:solidFill>
              </a:rPr>
              <a:t> </a:t>
            </a:r>
            <a:r>
              <a:rPr lang="en-US" sz="2800" dirty="0"/>
              <a:t>destination on segment from which frame arrived</a:t>
            </a:r>
            <a:br>
              <a:rPr lang="en-US" sz="2800" dirty="0"/>
            </a:br>
            <a:r>
              <a:rPr lang="en-US" sz="2800" dirty="0"/>
              <a:t>       </a:t>
            </a:r>
            <a:r>
              <a:rPr lang="en-US" sz="2800" dirty="0">
                <a:solidFill>
                  <a:srgbClr val="000099"/>
                </a:solidFill>
              </a:rPr>
              <a:t>then</a:t>
            </a:r>
            <a:r>
              <a:rPr lang="en-US" sz="2800" dirty="0"/>
              <a:t> drop frame</a:t>
            </a:r>
          </a:p>
          <a:p>
            <a:pPr lvl="1">
              <a:buFont typeface="Wingdings" charset="0"/>
              <a:buNone/>
              <a:defRPr/>
            </a:pPr>
            <a:r>
              <a:rPr lang="en-US" sz="2800" dirty="0"/>
              <a:t>           </a:t>
            </a:r>
            <a:r>
              <a:rPr lang="en-US" sz="2800" dirty="0">
                <a:solidFill>
                  <a:srgbClr val="000099"/>
                </a:solidFill>
              </a:rPr>
              <a:t>else</a:t>
            </a:r>
            <a:r>
              <a:rPr lang="en-US" sz="2800" dirty="0"/>
              <a:t> forward frame on interface indicated by entry</a:t>
            </a:r>
          </a:p>
          <a:p>
            <a:pPr lvl="1">
              <a:buFont typeface="Wingdings" charset="0"/>
              <a:buNone/>
              <a:defRPr/>
            </a:pPr>
            <a:r>
              <a:rPr lang="en-US" sz="2800" dirty="0"/>
              <a:t>     </a:t>
            </a:r>
            <a:r>
              <a:rPr lang="en-US" sz="2800" b="1" dirty="0">
                <a:solidFill>
                  <a:schemeClr val="accent2"/>
                </a:solidFill>
              </a:rPr>
              <a:t>  </a:t>
            </a:r>
            <a:r>
              <a:rPr lang="en-US" sz="2800" dirty="0">
                <a:solidFill>
                  <a:srgbClr val="000099"/>
                </a:solidFill>
              </a:rPr>
              <a:t>}</a:t>
            </a:r>
            <a:r>
              <a:rPr lang="en-US" sz="2800" b="1" dirty="0">
                <a:solidFill>
                  <a:schemeClr val="accent2"/>
                </a:solidFill>
              </a:rPr>
              <a:t>   </a:t>
            </a:r>
            <a:endParaRPr lang="en-US" sz="2800" dirty="0"/>
          </a:p>
          <a:p>
            <a:pPr lvl="1">
              <a:buFont typeface="Wingdings" charset="0"/>
              <a:buNone/>
              <a:defRPr/>
            </a:pPr>
            <a:r>
              <a:rPr lang="en-US" sz="2800" dirty="0"/>
              <a:t>      </a:t>
            </a:r>
            <a:r>
              <a:rPr lang="en-US" sz="2800" dirty="0">
                <a:solidFill>
                  <a:srgbClr val="000099"/>
                </a:solidFill>
              </a:rPr>
              <a:t>else</a:t>
            </a:r>
            <a:r>
              <a:rPr lang="en-US" sz="2800" dirty="0"/>
              <a:t> flood  /* forward on all interfaces except arriving interface */</a:t>
            </a:r>
          </a:p>
          <a:p>
            <a:pPr lvl="3">
              <a:buFontTx/>
              <a:buNone/>
              <a:defRPr/>
            </a:pPr>
            <a:r>
              <a:rPr lang="en-US" sz="2400" dirty="0">
                <a:latin typeface="+mj-lt"/>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services</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01882"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lnSpc>
                <a:spcPct val="75000"/>
              </a:lnSpc>
              <a:defRPr/>
            </a:pPr>
            <a:r>
              <a:rPr lang="en-US" dirty="0">
                <a:solidFill>
                  <a:srgbClr val="C00000"/>
                </a:solidFill>
              </a:rPr>
              <a:t>framing, link access:</a:t>
            </a:r>
            <a:r>
              <a:rPr lang="en-US" sz="3200" dirty="0">
                <a:solidFill>
                  <a:srgbClr val="C00000"/>
                </a:solidFill>
              </a:rPr>
              <a:t> </a:t>
            </a:r>
          </a:p>
          <a:p>
            <a:pPr lvl="1">
              <a:defRPr/>
            </a:pPr>
            <a:r>
              <a:rPr lang="en-US" dirty="0"/>
              <a:t>encapsulate datagram into frame, adding header, trailer</a:t>
            </a:r>
          </a:p>
          <a:p>
            <a:pPr lvl="1">
              <a:defRPr/>
            </a:pPr>
            <a:r>
              <a:rPr lang="en-US" dirty="0"/>
              <a:t>channel access if shared medium</a:t>
            </a:r>
          </a:p>
          <a:p>
            <a:pPr lvl="1">
              <a:defRPr/>
            </a:pPr>
            <a:r>
              <a:rPr lang="en-US" dirty="0"/>
              <a:t>“MAC” addresses in frame headers identify source, destination (</a:t>
            </a:r>
            <a:r>
              <a:rPr lang="en-US" sz="2400" dirty="0"/>
              <a:t>different from IP address!)</a:t>
            </a:r>
          </a:p>
          <a:p>
            <a:pPr indent="-284163">
              <a:lnSpc>
                <a:spcPct val="75000"/>
              </a:lnSpc>
              <a:defRPr/>
            </a:pPr>
            <a:r>
              <a:rPr lang="en-US" dirty="0">
                <a:solidFill>
                  <a:srgbClr val="C00000"/>
                </a:solidFill>
              </a:rPr>
              <a:t>reliable delivery between adjacent nodes</a:t>
            </a:r>
          </a:p>
          <a:p>
            <a:pPr lvl="1">
              <a:defRPr/>
            </a:pPr>
            <a:r>
              <a:rPr lang="en-US" dirty="0"/>
              <a:t>we already know how to do this!</a:t>
            </a:r>
          </a:p>
          <a:p>
            <a:pPr lvl="1">
              <a:defRPr/>
            </a:pPr>
            <a:r>
              <a:rPr lang="en-US" dirty="0"/>
              <a:t>seldom used on low bit-error links. </a:t>
            </a:r>
            <a:r>
              <a:rPr lang="en-US" b="1" dirty="0"/>
              <a:t>Why?</a:t>
            </a:r>
            <a:endParaRPr lang="en-US" dirty="0"/>
          </a:p>
          <a:p>
            <a:pPr lvl="1">
              <a:defRPr/>
            </a:pPr>
            <a:r>
              <a:rPr lang="en-US" dirty="0"/>
              <a:t>wireless links: high error rates</a:t>
            </a:r>
          </a:p>
          <a:p>
            <a:pPr lvl="2">
              <a:defRPr/>
            </a:pPr>
            <a:r>
              <a:rPr lang="en-US" sz="2400" i="1" u="sng" dirty="0">
                <a:solidFill>
                  <a:srgbClr val="0000A8"/>
                </a:solidFill>
              </a:rPr>
              <a:t>Q:</a:t>
            </a:r>
            <a:r>
              <a:rPr lang="en-US" sz="2400" u="sng" dirty="0">
                <a:solidFill>
                  <a:srgbClr val="0000A8"/>
                </a:solidFill>
              </a:rPr>
              <a:t> </a:t>
            </a:r>
            <a:r>
              <a:rPr lang="en-US" sz="2400" b="1" dirty="0"/>
              <a:t>Why</a:t>
            </a:r>
            <a:r>
              <a:rPr lang="en-US" sz="2400" dirty="0"/>
              <a:t> both link-level and end-end reliability?</a:t>
            </a:r>
            <a:endParaRPr lang="en-US" sz="2800"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91681"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7</a:t>
            </a:fld>
            <a:endParaRPr lang="en-US" dirty="0"/>
          </a:p>
        </p:txBody>
      </p:sp>
    </p:spTree>
    <p:extLst>
      <p:ext uri="{BB962C8B-B14F-4D97-AF65-F5344CB8AC3E}">
        <p14:creationId xmlns:p14="http://schemas.microsoft.com/office/powerpoint/2010/main" val="302204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70</a:t>
            </a:fld>
            <a:endParaRPr lang="en-US" dirty="0"/>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dirty="0">
                <a:solidFill>
                  <a:srgbClr val="000000"/>
                </a:solidFill>
                <a:latin typeface="Arial" charset="0"/>
                <a:cs typeface="Arial" charset="0"/>
              </a:rPr>
              <a:t>switch table </a:t>
            </a:r>
          </a:p>
          <a:p>
            <a:pPr algn="ctr" eaLnBrk="0" fontAlgn="base" hangingPunct="0">
              <a:spcBef>
                <a:spcPct val="0"/>
              </a:spcBef>
              <a:spcAft>
                <a:spcPct val="0"/>
              </a:spcAft>
              <a:defRPr/>
            </a:pPr>
            <a:r>
              <a:rPr lang="en-US" dirty="0">
                <a:solidFill>
                  <a:srgbClr val="000000"/>
                </a:solidFill>
                <a:latin typeface="Arial"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A</a:t>
              </a:r>
              <a:r>
                <a:rPr lang="ja-JP" altLang="en-US">
                  <a:solidFill>
                    <a:srgbClr val="000000"/>
                  </a:solidFill>
                  <a:latin typeface="Arial" charset="0"/>
                  <a:cs typeface="Arial" charset="0"/>
                </a:rPr>
                <a:t>’</a:t>
              </a:r>
              <a:endParaRPr lang="en-US" dirty="0">
                <a:solidFill>
                  <a:srgbClr val="000000"/>
                </a:solidFill>
                <a:latin typeface="Arial"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frame destination, A’, location unknown:</a:t>
            </a:r>
            <a:endParaRPr lang="en-US" i="1" dirty="0"/>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C0000"/>
                </a:solidFill>
                <a:latin typeface="+mn-lt"/>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indent="-279400">
              <a:spcBef>
                <a:spcPct val="20000"/>
              </a:spcBef>
              <a:buClr>
                <a:srgbClr val="000099"/>
              </a:buClr>
              <a:buSzPct val="100000"/>
              <a:buFont typeface="Wingdings" charset="2"/>
              <a:buChar char="§"/>
              <a:defRPr/>
            </a:pPr>
            <a:r>
              <a:rPr lang="en-US" sz="2800" i="0" dirty="0">
                <a:solidFill>
                  <a:srgbClr val="000000"/>
                </a:solidFill>
                <a:cs typeface="+mn-cs"/>
              </a:rPr>
              <a:t>destination A location known:</a:t>
            </a:r>
            <a:endParaRPr lang="en-US" sz="2800" dirty="0">
              <a:solidFill>
                <a:srgbClr val="FF0000"/>
              </a:solidFill>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ts val="3000"/>
              </a:lnSpc>
              <a:spcBef>
                <a:spcPct val="20000"/>
              </a:spcBef>
              <a:buClr>
                <a:srgbClr val="000099"/>
              </a:buClr>
              <a:buSzPct val="65000"/>
              <a:buFont typeface="Wingdings" charset="0"/>
              <a:buNone/>
              <a:defRPr/>
            </a:pPr>
            <a:r>
              <a:rPr lang="en-US" sz="2800" dirty="0">
                <a:solidFill>
                  <a:srgbClr val="CC0000"/>
                </a:solidFill>
                <a:cs typeface="+mn-cs"/>
              </a:rPr>
              <a:t>                selectively send </a:t>
            </a:r>
          </a:p>
          <a:p>
            <a:pPr marL="342900" indent="-342900">
              <a:lnSpc>
                <a:spcPts val="3000"/>
              </a:lnSpc>
              <a:spcBef>
                <a:spcPct val="20000"/>
              </a:spcBef>
              <a:buClr>
                <a:srgbClr val="000099"/>
              </a:buClr>
              <a:buSzPct val="65000"/>
              <a:buFont typeface="Wingdings" charset="0"/>
              <a:buNone/>
              <a:defRPr/>
            </a:pPr>
            <a:r>
              <a:rPr lang="en-US" sz="2800" dirty="0">
                <a:solidFill>
                  <a:srgbClr val="CC0000"/>
                </a:solidFill>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71</a:t>
            </a:fld>
            <a:endParaRPr lang="en-US" dirty="0"/>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Font typeface="Wingdings" charset="2"/>
              <a:buNone/>
              <a:defRPr/>
            </a:pPr>
            <a:r>
              <a:rPr lang="en-US" kern="0" dirty="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indent="-396875" eaLnBrk="0" fontAlgn="base" hangingPunct="0">
              <a:lnSpc>
                <a:spcPct val="85000"/>
              </a:lnSpc>
              <a:spcBef>
                <a:spcPct val="20000"/>
              </a:spcBef>
              <a:spcAft>
                <a:spcPct val="0"/>
              </a:spcAft>
              <a:buClr>
                <a:srgbClr val="000099"/>
              </a:buClr>
              <a:buSzPct val="65000"/>
              <a:defRPr/>
            </a:pPr>
            <a:r>
              <a:rPr lang="en-US" sz="2800" i="1" u="sng" dirty="0">
                <a:solidFill>
                  <a:srgbClr val="CC0000"/>
                </a:solidFill>
                <a:ea typeface="ＭＳ Ｐゴシック" charset="0"/>
              </a:rPr>
              <a:t>Q:</a:t>
            </a:r>
            <a:r>
              <a:rPr lang="en-US" sz="2800" i="1" dirty="0">
                <a:solidFill>
                  <a:srgbClr val="000000"/>
                </a:solidFill>
                <a:ea typeface="ＭＳ Ｐゴシック" charset="0"/>
              </a:rPr>
              <a:t> </a:t>
            </a:r>
            <a:r>
              <a:rPr lang="en-US" sz="2800" dirty="0">
                <a:solidFill>
                  <a:srgbClr val="000000"/>
                </a:solidFill>
                <a:ea typeface="ＭＳ Ｐゴシック" charset="0"/>
              </a:rPr>
              <a:t>sending from A to G - how does S</a:t>
            </a:r>
            <a:r>
              <a:rPr lang="en-US" sz="2800" baseline="-25000" dirty="0">
                <a:solidFill>
                  <a:srgbClr val="000000"/>
                </a:solidFill>
                <a:ea typeface="ＭＳ Ｐゴシック" charset="0"/>
              </a:rPr>
              <a:t>1</a:t>
            </a:r>
            <a:r>
              <a:rPr lang="en-US" sz="2800" dirty="0">
                <a:solidFill>
                  <a:srgbClr val="000000"/>
                </a:solidFill>
                <a:ea typeface="ＭＳ Ｐゴシック" charset="0"/>
              </a:rPr>
              <a:t> know to forward frame destined to G via S</a:t>
            </a:r>
            <a:r>
              <a:rPr lang="en-US" sz="2800" baseline="-25000" dirty="0">
                <a:solidFill>
                  <a:srgbClr val="000000"/>
                </a:solidFill>
                <a:ea typeface="ＭＳ Ｐゴシック" charset="0"/>
              </a:rPr>
              <a:t>4</a:t>
            </a:r>
            <a:r>
              <a:rPr lang="en-US" sz="2800" dirty="0">
                <a:solidFill>
                  <a:srgbClr val="000000"/>
                </a:solidFill>
                <a:ea typeface="ＭＳ Ｐゴシック" charset="0"/>
              </a:rPr>
              <a:t> and S</a:t>
            </a:r>
            <a:r>
              <a:rPr lang="en-US" sz="2800" baseline="-25000" dirty="0">
                <a:solidFill>
                  <a:srgbClr val="000000"/>
                </a:solidFill>
                <a:ea typeface="ＭＳ Ｐゴシック" charset="0"/>
              </a:rPr>
              <a:t>3</a:t>
            </a:r>
            <a:r>
              <a:rPr lang="en-US" sz="2800" dirty="0">
                <a:solidFill>
                  <a:srgbClr val="000000"/>
                </a:solidFill>
                <a:ea typeface="ＭＳ Ｐゴシック" charset="0"/>
              </a:rPr>
              <a:t>?</a:t>
            </a:r>
          </a:p>
          <a:p>
            <a:pPr marL="457200" indent="-287338" eaLnBrk="0" fontAlgn="base" hangingPunct="0">
              <a:lnSpc>
                <a:spcPct val="85000"/>
              </a:lnSpc>
              <a:spcBef>
                <a:spcPct val="20000"/>
              </a:spcBef>
              <a:spcAft>
                <a:spcPct val="0"/>
              </a:spcAft>
              <a:buClr>
                <a:srgbClr val="000099"/>
              </a:buClr>
              <a:buSzPct val="100000"/>
              <a:buFont typeface="Wingdings" charset="2"/>
              <a:buChar char="§"/>
              <a:defRPr/>
            </a:pPr>
            <a:r>
              <a:rPr lang="en-US" sz="2800" i="1" u="sng" dirty="0">
                <a:solidFill>
                  <a:srgbClr val="CC0000"/>
                </a:solidFill>
                <a:ea typeface="ＭＳ Ｐゴシック" charset="0"/>
              </a:rPr>
              <a:t>A:</a:t>
            </a:r>
            <a:r>
              <a:rPr lang="en-US" sz="2800" i="1" dirty="0">
                <a:solidFill>
                  <a:srgbClr val="CC0000"/>
                </a:solidFill>
                <a:ea typeface="ＭＳ Ｐゴシック" charset="0"/>
              </a:rPr>
              <a:t> </a:t>
            </a:r>
            <a:r>
              <a:rPr lang="en-US" sz="2800" dirty="0">
                <a:solidFill>
                  <a:srgbClr val="000000"/>
                </a:solidFill>
                <a:ea typeface="ＭＳ Ｐゴシック" charset="0"/>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72</a:t>
            </a:fld>
            <a:endParaRPr lang="en-US" dirty="0"/>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Suppose C sends frame to I, I responds to C</a:t>
            </a:r>
            <a:endParaRPr lang="en-US" sz="3600" dirty="0"/>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85000"/>
              </a:lnSpc>
              <a:spcBef>
                <a:spcPct val="20000"/>
              </a:spcBef>
              <a:buClr>
                <a:srgbClr val="000099"/>
              </a:buClr>
              <a:buSzPct val="100000"/>
              <a:defRPr/>
            </a:pPr>
            <a:r>
              <a:rPr lang="en-US" sz="3200" u="sng" dirty="0">
                <a:solidFill>
                  <a:srgbClr val="CC0000"/>
                </a:solidFill>
                <a:cs typeface="+mn-cs"/>
              </a:rPr>
              <a:t>Q:</a:t>
            </a:r>
            <a:r>
              <a:rPr lang="en-US" sz="3200" i="0" dirty="0">
                <a:solidFill>
                  <a:srgbClr val="CC0000"/>
                </a:solidFill>
                <a:cs typeface="+mn-cs"/>
              </a:rPr>
              <a:t> </a:t>
            </a:r>
            <a:r>
              <a:rPr lang="en-US" sz="3200" i="0" dirty="0">
                <a:solidFill>
                  <a:srgbClr val="000000"/>
                </a:solidFill>
                <a:cs typeface="+mn-cs"/>
              </a:rPr>
              <a:t>show switch tables and packet forwarding in S</a:t>
            </a:r>
            <a:r>
              <a:rPr lang="en-US" sz="3200" i="0" baseline="-25000" dirty="0">
                <a:solidFill>
                  <a:srgbClr val="000000"/>
                </a:solidFill>
                <a:cs typeface="+mn-cs"/>
              </a:rPr>
              <a:t>1</a:t>
            </a:r>
            <a:r>
              <a:rPr lang="en-US" sz="3200" i="0" dirty="0">
                <a:solidFill>
                  <a:srgbClr val="000000"/>
                </a:solidFill>
                <a:cs typeface="+mn-cs"/>
              </a:rPr>
              <a:t>, S</a:t>
            </a:r>
            <a:r>
              <a:rPr lang="en-US" sz="3200" i="0" baseline="-25000" dirty="0">
                <a:solidFill>
                  <a:srgbClr val="000000"/>
                </a:solidFill>
                <a:cs typeface="+mn-cs"/>
              </a:rPr>
              <a:t>2</a:t>
            </a:r>
            <a:r>
              <a:rPr lang="en-US" sz="3200" i="0" dirty="0">
                <a:solidFill>
                  <a:srgbClr val="000000"/>
                </a:solidFill>
                <a:cs typeface="+mn-cs"/>
              </a:rPr>
              <a:t>, S</a:t>
            </a:r>
            <a:r>
              <a:rPr lang="en-US" sz="3200" i="0" baseline="-25000" dirty="0">
                <a:solidFill>
                  <a:srgbClr val="000000"/>
                </a:solidFill>
                <a:cs typeface="+mn-cs"/>
              </a:rPr>
              <a:t>3</a:t>
            </a:r>
            <a:r>
              <a:rPr lang="en-US" sz="3200" i="0" dirty="0">
                <a:solidFill>
                  <a:srgbClr val="000000"/>
                </a:solidFill>
                <a:cs typeface="+mn-cs"/>
              </a:rPr>
              <a:t>, S</a:t>
            </a:r>
            <a:r>
              <a:rPr lang="en-US" sz="3200" i="0" baseline="-25000" dirty="0">
                <a:solidFill>
                  <a:srgbClr val="000000"/>
                </a:solidFill>
                <a:cs typeface="+mn-cs"/>
              </a:rPr>
              <a:t>4</a:t>
            </a:r>
            <a:r>
              <a:rPr lang="en-US" sz="3200" i="0" dirty="0">
                <a:solidFill>
                  <a:srgbClr val="000000"/>
                </a:solidFill>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Small institutional network</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73</a:t>
            </a:fld>
            <a:endParaRPr lang="en-US" dirty="0"/>
          </a:p>
        </p:txBody>
      </p:sp>
      <p:sp>
        <p:nvSpPr>
          <p:cNvPr id="338" name="Freeform 81">
            <a:extLst>
              <a:ext uri="{FF2B5EF4-FFF2-40B4-BE49-F238E27FC236}">
                <a16:creationId xmlns:a16="http://schemas.microsoft.com/office/drawing/2014/main" id="{1DD2AEB4-851F-3544-B2F7-195B95897CCD}"/>
              </a:ext>
            </a:extLst>
          </p:cNvPr>
          <p:cNvSpPr>
            <a:spLocks/>
          </p:cNvSpPr>
          <p:nvPr/>
        </p:nvSpPr>
        <p:spPr bwMode="auto">
          <a:xfrm rot="5400000">
            <a:off x="4293252" y="225426"/>
            <a:ext cx="4321175" cy="747395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9831">
                <a:moveTo>
                  <a:pt x="3018" y="119"/>
                </a:moveTo>
                <a:cubicBezTo>
                  <a:pt x="2111" y="198"/>
                  <a:pt x="1047" y="-39"/>
                  <a:pt x="545" y="518"/>
                </a:cubicBezTo>
                <a:cubicBezTo>
                  <a:pt x="43" y="1076"/>
                  <a:pt x="40" y="2518"/>
                  <a:pt x="8" y="3464"/>
                </a:cubicBezTo>
                <a:cubicBezTo>
                  <a:pt x="-24" y="4411"/>
                  <a:pt x="32" y="5681"/>
                  <a:pt x="354" y="6198"/>
                </a:cubicBezTo>
                <a:cubicBezTo>
                  <a:pt x="677" y="6715"/>
                  <a:pt x="1127" y="6126"/>
                  <a:pt x="1947" y="6568"/>
                </a:cubicBezTo>
                <a:cubicBezTo>
                  <a:pt x="2769" y="7010"/>
                  <a:pt x="4247" y="8310"/>
                  <a:pt x="5285" y="8849"/>
                </a:cubicBezTo>
                <a:cubicBezTo>
                  <a:pt x="6321" y="9388"/>
                  <a:pt x="7408" y="9963"/>
                  <a:pt x="8172" y="9805"/>
                </a:cubicBezTo>
                <a:cubicBezTo>
                  <a:pt x="8934" y="9645"/>
                  <a:pt x="9588" y="8930"/>
                  <a:pt x="9864" y="7895"/>
                </a:cubicBezTo>
                <a:cubicBezTo>
                  <a:pt x="10140" y="6857"/>
                  <a:pt x="9927" y="4774"/>
                  <a:pt x="9830" y="3590"/>
                </a:cubicBezTo>
                <a:cubicBezTo>
                  <a:pt x="9733" y="2406"/>
                  <a:pt x="10004" y="1276"/>
                  <a:pt x="9282" y="788"/>
                </a:cubicBezTo>
                <a:cubicBezTo>
                  <a:pt x="8561" y="302"/>
                  <a:pt x="7028" y="160"/>
                  <a:pt x="5984" y="49"/>
                </a:cubicBezTo>
                <a:cubicBezTo>
                  <a:pt x="4940" y="-62"/>
                  <a:pt x="3924" y="41"/>
                  <a:pt x="3018" y="119"/>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9" name="Line 33">
            <a:extLst>
              <a:ext uri="{FF2B5EF4-FFF2-40B4-BE49-F238E27FC236}">
                <a16:creationId xmlns:a16="http://schemas.microsoft.com/office/drawing/2014/main" id="{9C1D8CDE-7155-F441-98A2-3C45AB8689DF}"/>
              </a:ext>
            </a:extLst>
          </p:cNvPr>
          <p:cNvSpPr>
            <a:spLocks noChangeShapeType="1"/>
          </p:cNvSpPr>
          <p:nvPr/>
        </p:nvSpPr>
        <p:spPr bwMode="auto">
          <a:xfrm flipH="1">
            <a:off x="4264678" y="3368675"/>
            <a:ext cx="2047875" cy="14160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Line 34">
            <a:extLst>
              <a:ext uri="{FF2B5EF4-FFF2-40B4-BE49-F238E27FC236}">
                <a16:creationId xmlns:a16="http://schemas.microsoft.com/office/drawing/2014/main" id="{20739350-D08C-5A41-88F0-04FEE1E01B70}"/>
              </a:ext>
            </a:extLst>
          </p:cNvPr>
          <p:cNvSpPr>
            <a:spLocks noChangeShapeType="1"/>
          </p:cNvSpPr>
          <p:nvPr/>
        </p:nvSpPr>
        <p:spPr bwMode="auto">
          <a:xfrm>
            <a:off x="6504640" y="3355975"/>
            <a:ext cx="0" cy="14668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35">
            <a:extLst>
              <a:ext uri="{FF2B5EF4-FFF2-40B4-BE49-F238E27FC236}">
                <a16:creationId xmlns:a16="http://schemas.microsoft.com/office/drawing/2014/main" id="{C23179C1-50B5-DF48-96CD-F4BCBE2B8705}"/>
              </a:ext>
            </a:extLst>
          </p:cNvPr>
          <p:cNvSpPr>
            <a:spLocks noChangeShapeType="1"/>
          </p:cNvSpPr>
          <p:nvPr/>
        </p:nvSpPr>
        <p:spPr bwMode="auto">
          <a:xfrm flipH="1" flipV="1">
            <a:off x="6698315" y="3290888"/>
            <a:ext cx="1841500" cy="16224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59">
            <a:extLst>
              <a:ext uri="{FF2B5EF4-FFF2-40B4-BE49-F238E27FC236}">
                <a16:creationId xmlns:a16="http://schemas.microsoft.com/office/drawing/2014/main" id="{FEFC486E-98E8-D243-B2DA-33F74D0F1494}"/>
              </a:ext>
            </a:extLst>
          </p:cNvPr>
          <p:cNvSpPr>
            <a:spLocks noChangeShapeType="1"/>
          </p:cNvSpPr>
          <p:nvPr/>
        </p:nvSpPr>
        <p:spPr bwMode="auto">
          <a:xfrm flipV="1">
            <a:off x="6801503" y="2673350"/>
            <a:ext cx="1223962" cy="4238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Line 60">
            <a:extLst>
              <a:ext uri="{FF2B5EF4-FFF2-40B4-BE49-F238E27FC236}">
                <a16:creationId xmlns:a16="http://schemas.microsoft.com/office/drawing/2014/main" id="{CCC7534E-E985-2943-898D-A4D514E538E5}"/>
              </a:ext>
            </a:extLst>
          </p:cNvPr>
          <p:cNvSpPr>
            <a:spLocks noChangeShapeType="1"/>
          </p:cNvSpPr>
          <p:nvPr/>
        </p:nvSpPr>
        <p:spPr bwMode="auto">
          <a:xfrm flipV="1">
            <a:off x="6595128" y="2351088"/>
            <a:ext cx="669925" cy="7588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Line 77">
            <a:extLst>
              <a:ext uri="{FF2B5EF4-FFF2-40B4-BE49-F238E27FC236}">
                <a16:creationId xmlns:a16="http://schemas.microsoft.com/office/drawing/2014/main" id="{AB6C4A41-CCC9-F54B-8FBA-C0BD38886ED7}"/>
              </a:ext>
            </a:extLst>
          </p:cNvPr>
          <p:cNvSpPr>
            <a:spLocks noChangeShapeType="1"/>
          </p:cNvSpPr>
          <p:nvPr/>
        </p:nvSpPr>
        <p:spPr bwMode="auto">
          <a:xfrm>
            <a:off x="5501340" y="2505075"/>
            <a:ext cx="862013" cy="6445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Line 78">
            <a:extLst>
              <a:ext uri="{FF2B5EF4-FFF2-40B4-BE49-F238E27FC236}">
                <a16:creationId xmlns:a16="http://schemas.microsoft.com/office/drawing/2014/main" id="{4A44EE39-C1D8-AE4F-8DD7-B92BE6639758}"/>
              </a:ext>
            </a:extLst>
          </p:cNvPr>
          <p:cNvSpPr>
            <a:spLocks noChangeShapeType="1"/>
          </p:cNvSpPr>
          <p:nvPr/>
        </p:nvSpPr>
        <p:spPr bwMode="auto">
          <a:xfrm flipH="1">
            <a:off x="4109103" y="2401888"/>
            <a:ext cx="850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Text Box 79">
            <a:extLst>
              <a:ext uri="{FF2B5EF4-FFF2-40B4-BE49-F238E27FC236}">
                <a16:creationId xmlns:a16="http://schemas.microsoft.com/office/drawing/2014/main" id="{FBFB42CB-34E2-D24C-B58D-B3E379117922}"/>
              </a:ext>
            </a:extLst>
          </p:cNvPr>
          <p:cNvSpPr txBox="1">
            <a:spLocks noChangeArrowheads="1"/>
          </p:cNvSpPr>
          <p:nvPr/>
        </p:nvSpPr>
        <p:spPr bwMode="auto">
          <a:xfrm>
            <a:off x="2858153" y="2022475"/>
            <a:ext cx="1262062"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to external</a:t>
            </a:r>
          </a:p>
          <a:p>
            <a:pPr eaLnBrk="0" fontAlgn="base" hangingPunct="0">
              <a:spcBef>
                <a:spcPct val="0"/>
              </a:spcBef>
              <a:spcAft>
                <a:spcPct val="0"/>
              </a:spcAft>
              <a:defRPr/>
            </a:pPr>
            <a:r>
              <a:rPr lang="en-US" i="0" dirty="0">
                <a:solidFill>
                  <a:srgbClr val="000000"/>
                </a:solidFill>
                <a:latin typeface="Arial" charset="0"/>
                <a:cs typeface="Arial" charset="0"/>
              </a:rPr>
              <a:t>network</a:t>
            </a:r>
          </a:p>
        </p:txBody>
      </p:sp>
      <p:sp>
        <p:nvSpPr>
          <p:cNvPr id="347" name="Text Box 80">
            <a:extLst>
              <a:ext uri="{FF2B5EF4-FFF2-40B4-BE49-F238E27FC236}">
                <a16:creationId xmlns:a16="http://schemas.microsoft.com/office/drawing/2014/main" id="{E6535D94-AEC3-AD4D-8510-1EF310CA2BDF}"/>
              </a:ext>
            </a:extLst>
          </p:cNvPr>
          <p:cNvSpPr txBox="1">
            <a:spLocks noChangeArrowheads="1"/>
          </p:cNvSpPr>
          <p:nvPr/>
        </p:nvSpPr>
        <p:spPr bwMode="auto">
          <a:xfrm>
            <a:off x="4829828" y="2589213"/>
            <a:ext cx="787400" cy="369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router</a:t>
            </a:r>
          </a:p>
        </p:txBody>
      </p:sp>
      <p:sp>
        <p:nvSpPr>
          <p:cNvPr id="348" name="Text Box 82">
            <a:extLst>
              <a:ext uri="{FF2B5EF4-FFF2-40B4-BE49-F238E27FC236}">
                <a16:creationId xmlns:a16="http://schemas.microsoft.com/office/drawing/2014/main" id="{728FD7CE-1C4E-3742-901C-649915E6055D}"/>
              </a:ext>
            </a:extLst>
          </p:cNvPr>
          <p:cNvSpPr txBox="1">
            <a:spLocks noChangeArrowheads="1"/>
          </p:cNvSpPr>
          <p:nvPr/>
        </p:nvSpPr>
        <p:spPr bwMode="auto">
          <a:xfrm>
            <a:off x="8549340" y="3497263"/>
            <a:ext cx="1549400" cy="461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dirty="0">
                <a:solidFill>
                  <a:srgbClr val="CC0000"/>
                </a:solidFill>
                <a:latin typeface="Arial" charset="0"/>
                <a:cs typeface="Arial" charset="0"/>
              </a:rPr>
              <a:t>IP subnet</a:t>
            </a:r>
          </a:p>
        </p:txBody>
      </p:sp>
      <p:sp>
        <p:nvSpPr>
          <p:cNvPr id="349" name="Text Box 83">
            <a:extLst>
              <a:ext uri="{FF2B5EF4-FFF2-40B4-BE49-F238E27FC236}">
                <a16:creationId xmlns:a16="http://schemas.microsoft.com/office/drawing/2014/main" id="{E3A2D782-9E47-194D-A995-3E10BA06F9C6}"/>
              </a:ext>
            </a:extLst>
          </p:cNvPr>
          <p:cNvSpPr txBox="1">
            <a:spLocks noChangeArrowheads="1"/>
          </p:cNvSpPr>
          <p:nvPr/>
        </p:nvSpPr>
        <p:spPr bwMode="auto">
          <a:xfrm>
            <a:off x="7546040" y="1816100"/>
            <a:ext cx="1365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mail server</a:t>
            </a:r>
          </a:p>
        </p:txBody>
      </p:sp>
      <p:sp>
        <p:nvSpPr>
          <p:cNvPr id="350" name="Text Box 84">
            <a:extLst>
              <a:ext uri="{FF2B5EF4-FFF2-40B4-BE49-F238E27FC236}">
                <a16:creationId xmlns:a16="http://schemas.microsoft.com/office/drawing/2014/main" id="{BF948EC1-0E64-1446-8EBB-3F705B661815}"/>
              </a:ext>
            </a:extLst>
          </p:cNvPr>
          <p:cNvSpPr txBox="1">
            <a:spLocks noChangeArrowheads="1"/>
          </p:cNvSpPr>
          <p:nvPr/>
        </p:nvSpPr>
        <p:spPr bwMode="auto">
          <a:xfrm>
            <a:off x="8344553" y="2486025"/>
            <a:ext cx="13620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web server</a:t>
            </a:r>
          </a:p>
        </p:txBody>
      </p:sp>
      <p:sp>
        <p:nvSpPr>
          <p:cNvPr id="351" name="Line 20">
            <a:extLst>
              <a:ext uri="{FF2B5EF4-FFF2-40B4-BE49-F238E27FC236}">
                <a16:creationId xmlns:a16="http://schemas.microsoft.com/office/drawing/2014/main" id="{CA36AD85-4F0F-B949-9B2B-9D467D7BC864}"/>
              </a:ext>
            </a:extLst>
          </p:cNvPr>
          <p:cNvSpPr>
            <a:spLocks noChangeShapeType="1"/>
          </p:cNvSpPr>
          <p:nvPr/>
        </p:nvSpPr>
        <p:spPr bwMode="auto">
          <a:xfrm flipH="1">
            <a:off x="3578878" y="47355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Line 21">
            <a:extLst>
              <a:ext uri="{FF2B5EF4-FFF2-40B4-BE49-F238E27FC236}">
                <a16:creationId xmlns:a16="http://schemas.microsoft.com/office/drawing/2014/main" id="{2C2F95BF-E0B6-CF4E-AC71-5428A58F04EC}"/>
              </a:ext>
            </a:extLst>
          </p:cNvPr>
          <p:cNvSpPr>
            <a:spLocks noChangeShapeType="1"/>
          </p:cNvSpPr>
          <p:nvPr/>
        </p:nvSpPr>
        <p:spPr bwMode="auto">
          <a:xfrm flipH="1">
            <a:off x="3966228" y="4783138"/>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22">
            <a:extLst>
              <a:ext uri="{FF2B5EF4-FFF2-40B4-BE49-F238E27FC236}">
                <a16:creationId xmlns:a16="http://schemas.microsoft.com/office/drawing/2014/main" id="{4B6A0F97-8361-514F-ABF1-10DAB9513705}"/>
              </a:ext>
            </a:extLst>
          </p:cNvPr>
          <p:cNvSpPr>
            <a:spLocks noChangeShapeType="1"/>
          </p:cNvSpPr>
          <p:nvPr/>
        </p:nvSpPr>
        <p:spPr bwMode="auto">
          <a:xfrm>
            <a:off x="4385328" y="4811713"/>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4" name="Group 44">
            <a:extLst>
              <a:ext uri="{FF2B5EF4-FFF2-40B4-BE49-F238E27FC236}">
                <a16:creationId xmlns:a16="http://schemas.microsoft.com/office/drawing/2014/main" id="{941C3232-2EC1-3E45-861B-43206D07B044}"/>
              </a:ext>
            </a:extLst>
          </p:cNvPr>
          <p:cNvGrpSpPr>
            <a:grpSpLocks/>
          </p:cNvGrpSpPr>
          <p:nvPr/>
        </p:nvGrpSpPr>
        <p:grpSpPr bwMode="auto">
          <a:xfrm>
            <a:off x="3123265" y="4538663"/>
            <a:ext cx="568325" cy="481012"/>
            <a:chOff x="-44" y="1473"/>
            <a:chExt cx="981" cy="1105"/>
          </a:xfrm>
        </p:grpSpPr>
        <p:pic>
          <p:nvPicPr>
            <p:cNvPr id="355" name="Picture 45" descr="desktop_computer_stylized_medium">
              <a:extLst>
                <a:ext uri="{FF2B5EF4-FFF2-40B4-BE49-F238E27FC236}">
                  <a16:creationId xmlns:a16="http://schemas.microsoft.com/office/drawing/2014/main" id="{56C4DE76-422A-3F41-B5E3-7E3F0577EA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 name="Freeform 46">
              <a:extLst>
                <a:ext uri="{FF2B5EF4-FFF2-40B4-BE49-F238E27FC236}">
                  <a16:creationId xmlns:a16="http://schemas.microsoft.com/office/drawing/2014/main" id="{102BD1D2-8765-F94B-AE22-07E54C03C4A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7" name="Group 44">
            <a:extLst>
              <a:ext uri="{FF2B5EF4-FFF2-40B4-BE49-F238E27FC236}">
                <a16:creationId xmlns:a16="http://schemas.microsoft.com/office/drawing/2014/main" id="{04CCA9C4-C7E7-0D49-8ED5-C0A424C22AFF}"/>
              </a:ext>
            </a:extLst>
          </p:cNvPr>
          <p:cNvGrpSpPr>
            <a:grpSpLocks/>
          </p:cNvGrpSpPr>
          <p:nvPr/>
        </p:nvGrpSpPr>
        <p:grpSpPr bwMode="auto">
          <a:xfrm>
            <a:off x="3529665" y="4995863"/>
            <a:ext cx="568325" cy="481012"/>
            <a:chOff x="-44" y="1473"/>
            <a:chExt cx="981" cy="1105"/>
          </a:xfrm>
        </p:grpSpPr>
        <p:pic>
          <p:nvPicPr>
            <p:cNvPr id="358" name="Picture 45" descr="desktop_computer_stylized_medium">
              <a:extLst>
                <a:ext uri="{FF2B5EF4-FFF2-40B4-BE49-F238E27FC236}">
                  <a16:creationId xmlns:a16="http://schemas.microsoft.com/office/drawing/2014/main" id="{A1E987A4-00BB-DE46-B53A-3E267AEDB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 name="Freeform 46">
              <a:extLst>
                <a:ext uri="{FF2B5EF4-FFF2-40B4-BE49-F238E27FC236}">
                  <a16:creationId xmlns:a16="http://schemas.microsoft.com/office/drawing/2014/main" id="{105A5D6D-DF1C-E04D-AF77-07EB2A6B5BA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60" name="Group 44">
            <a:extLst>
              <a:ext uri="{FF2B5EF4-FFF2-40B4-BE49-F238E27FC236}">
                <a16:creationId xmlns:a16="http://schemas.microsoft.com/office/drawing/2014/main" id="{B09E3AAA-200D-6348-AB8E-E9E0B74D373A}"/>
              </a:ext>
            </a:extLst>
          </p:cNvPr>
          <p:cNvGrpSpPr>
            <a:grpSpLocks/>
          </p:cNvGrpSpPr>
          <p:nvPr/>
        </p:nvGrpSpPr>
        <p:grpSpPr bwMode="auto">
          <a:xfrm>
            <a:off x="4058303" y="5027613"/>
            <a:ext cx="568325" cy="481012"/>
            <a:chOff x="-44" y="1473"/>
            <a:chExt cx="981" cy="1105"/>
          </a:xfrm>
        </p:grpSpPr>
        <p:pic>
          <p:nvPicPr>
            <p:cNvPr id="361" name="Picture 45" descr="desktop_computer_stylized_medium">
              <a:extLst>
                <a:ext uri="{FF2B5EF4-FFF2-40B4-BE49-F238E27FC236}">
                  <a16:creationId xmlns:a16="http://schemas.microsoft.com/office/drawing/2014/main" id="{DC09FF8D-C636-6347-BC58-1E42C10B35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 name="Freeform 46">
              <a:extLst>
                <a:ext uri="{FF2B5EF4-FFF2-40B4-BE49-F238E27FC236}">
                  <a16:creationId xmlns:a16="http://schemas.microsoft.com/office/drawing/2014/main" id="{5CEDCE92-3307-C345-B156-BC62565D2A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63" name="Line 21">
            <a:extLst>
              <a:ext uri="{FF2B5EF4-FFF2-40B4-BE49-F238E27FC236}">
                <a16:creationId xmlns:a16="http://schemas.microsoft.com/office/drawing/2014/main" id="{8707D218-BC2D-E147-BF42-31916D82FAF0}"/>
              </a:ext>
            </a:extLst>
          </p:cNvPr>
          <p:cNvSpPr>
            <a:spLocks noChangeShapeType="1"/>
          </p:cNvSpPr>
          <p:nvPr/>
        </p:nvSpPr>
        <p:spPr bwMode="auto">
          <a:xfrm>
            <a:off x="4604403" y="4741863"/>
            <a:ext cx="377825" cy="3048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Line 22">
            <a:extLst>
              <a:ext uri="{FF2B5EF4-FFF2-40B4-BE49-F238E27FC236}">
                <a16:creationId xmlns:a16="http://schemas.microsoft.com/office/drawing/2014/main" id="{8DA81E08-E605-2C4A-B116-07559D95DFC7}"/>
              </a:ext>
            </a:extLst>
          </p:cNvPr>
          <p:cNvSpPr>
            <a:spLocks noChangeShapeType="1"/>
          </p:cNvSpPr>
          <p:nvPr/>
        </p:nvSpPr>
        <p:spPr bwMode="auto">
          <a:xfrm flipH="1">
            <a:off x="4836178" y="5237163"/>
            <a:ext cx="120650" cy="2936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Line 22">
            <a:extLst>
              <a:ext uri="{FF2B5EF4-FFF2-40B4-BE49-F238E27FC236}">
                <a16:creationId xmlns:a16="http://schemas.microsoft.com/office/drawing/2014/main" id="{74B35603-8088-6343-A1DD-EFD3214EDA16}"/>
              </a:ext>
            </a:extLst>
          </p:cNvPr>
          <p:cNvSpPr>
            <a:spLocks noChangeShapeType="1"/>
          </p:cNvSpPr>
          <p:nvPr/>
        </p:nvSpPr>
        <p:spPr bwMode="auto">
          <a:xfrm>
            <a:off x="5240990" y="52482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Line 20">
            <a:extLst>
              <a:ext uri="{FF2B5EF4-FFF2-40B4-BE49-F238E27FC236}">
                <a16:creationId xmlns:a16="http://schemas.microsoft.com/office/drawing/2014/main" id="{6DFE18D9-1340-4D4E-BCDA-2F5EB7328CCD}"/>
              </a:ext>
            </a:extLst>
          </p:cNvPr>
          <p:cNvSpPr>
            <a:spLocks noChangeShapeType="1"/>
          </p:cNvSpPr>
          <p:nvPr/>
        </p:nvSpPr>
        <p:spPr bwMode="auto">
          <a:xfrm flipH="1">
            <a:off x="5139390" y="51292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7" name="Group 44">
            <a:extLst>
              <a:ext uri="{FF2B5EF4-FFF2-40B4-BE49-F238E27FC236}">
                <a16:creationId xmlns:a16="http://schemas.microsoft.com/office/drawing/2014/main" id="{2BB0F214-8617-AC45-AF28-614088ABC5AF}"/>
              </a:ext>
            </a:extLst>
          </p:cNvPr>
          <p:cNvGrpSpPr>
            <a:grpSpLocks/>
          </p:cNvGrpSpPr>
          <p:nvPr/>
        </p:nvGrpSpPr>
        <p:grpSpPr bwMode="auto">
          <a:xfrm>
            <a:off x="4463115" y="5400675"/>
            <a:ext cx="568325" cy="481013"/>
            <a:chOff x="-44" y="1473"/>
            <a:chExt cx="981" cy="1105"/>
          </a:xfrm>
        </p:grpSpPr>
        <p:pic>
          <p:nvPicPr>
            <p:cNvPr id="368" name="Picture 45" descr="desktop_computer_stylized_medium">
              <a:extLst>
                <a:ext uri="{FF2B5EF4-FFF2-40B4-BE49-F238E27FC236}">
                  <a16:creationId xmlns:a16="http://schemas.microsoft.com/office/drawing/2014/main" id="{D749DC47-C064-0840-8A4D-B6E7E9B42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 name="Freeform 46">
              <a:extLst>
                <a:ext uri="{FF2B5EF4-FFF2-40B4-BE49-F238E27FC236}">
                  <a16:creationId xmlns:a16="http://schemas.microsoft.com/office/drawing/2014/main" id="{798F3421-D990-3C41-BAEF-6AD50E20B46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0" name="Group 44">
            <a:extLst>
              <a:ext uri="{FF2B5EF4-FFF2-40B4-BE49-F238E27FC236}">
                <a16:creationId xmlns:a16="http://schemas.microsoft.com/office/drawing/2014/main" id="{490EB974-D8DC-2041-A57F-76393D20BB6D}"/>
              </a:ext>
            </a:extLst>
          </p:cNvPr>
          <p:cNvGrpSpPr>
            <a:grpSpLocks/>
          </p:cNvGrpSpPr>
          <p:nvPr/>
        </p:nvGrpSpPr>
        <p:grpSpPr bwMode="auto">
          <a:xfrm>
            <a:off x="4920315" y="5468938"/>
            <a:ext cx="568325" cy="481012"/>
            <a:chOff x="-44" y="1473"/>
            <a:chExt cx="981" cy="1105"/>
          </a:xfrm>
        </p:grpSpPr>
        <p:pic>
          <p:nvPicPr>
            <p:cNvPr id="371" name="Picture 45" descr="desktop_computer_stylized_medium">
              <a:extLst>
                <a:ext uri="{FF2B5EF4-FFF2-40B4-BE49-F238E27FC236}">
                  <a16:creationId xmlns:a16="http://schemas.microsoft.com/office/drawing/2014/main" id="{1957017E-88FD-1641-944A-A44AF61DDA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 name="Freeform 46">
              <a:extLst>
                <a:ext uri="{FF2B5EF4-FFF2-40B4-BE49-F238E27FC236}">
                  <a16:creationId xmlns:a16="http://schemas.microsoft.com/office/drawing/2014/main" id="{5905493A-8F06-CA4E-98F5-D104CA7308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5" name="Group 44">
            <a:extLst>
              <a:ext uri="{FF2B5EF4-FFF2-40B4-BE49-F238E27FC236}">
                <a16:creationId xmlns:a16="http://schemas.microsoft.com/office/drawing/2014/main" id="{546516DA-D987-804E-B9DE-22A3D14F68D4}"/>
              </a:ext>
            </a:extLst>
          </p:cNvPr>
          <p:cNvGrpSpPr>
            <a:grpSpLocks/>
          </p:cNvGrpSpPr>
          <p:nvPr/>
        </p:nvGrpSpPr>
        <p:grpSpPr bwMode="auto">
          <a:xfrm>
            <a:off x="5345765" y="4927600"/>
            <a:ext cx="568325" cy="481013"/>
            <a:chOff x="-44" y="1473"/>
            <a:chExt cx="981" cy="1105"/>
          </a:xfrm>
        </p:grpSpPr>
        <p:pic>
          <p:nvPicPr>
            <p:cNvPr id="376" name="Picture 45" descr="desktop_computer_stylized_medium">
              <a:extLst>
                <a:ext uri="{FF2B5EF4-FFF2-40B4-BE49-F238E27FC236}">
                  <a16:creationId xmlns:a16="http://schemas.microsoft.com/office/drawing/2014/main" id="{4A582920-8075-9B41-9AD3-3968BFABBF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 name="Freeform 46">
              <a:extLst>
                <a:ext uri="{FF2B5EF4-FFF2-40B4-BE49-F238E27FC236}">
                  <a16:creationId xmlns:a16="http://schemas.microsoft.com/office/drawing/2014/main" id="{5232BF48-896A-2440-A098-B901E4E7D26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78" name="Line 20">
            <a:extLst>
              <a:ext uri="{FF2B5EF4-FFF2-40B4-BE49-F238E27FC236}">
                <a16:creationId xmlns:a16="http://schemas.microsoft.com/office/drawing/2014/main" id="{DBEDF0CB-00D7-0548-824A-81E9C6FA5047}"/>
              </a:ext>
            </a:extLst>
          </p:cNvPr>
          <p:cNvSpPr>
            <a:spLocks noChangeShapeType="1"/>
          </p:cNvSpPr>
          <p:nvPr/>
        </p:nvSpPr>
        <p:spPr bwMode="auto">
          <a:xfrm flipH="1">
            <a:off x="7798453" y="5003800"/>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21">
            <a:extLst>
              <a:ext uri="{FF2B5EF4-FFF2-40B4-BE49-F238E27FC236}">
                <a16:creationId xmlns:a16="http://schemas.microsoft.com/office/drawing/2014/main" id="{5327C553-0FC2-8C41-80DD-5D1C853FF8DB}"/>
              </a:ext>
            </a:extLst>
          </p:cNvPr>
          <p:cNvSpPr>
            <a:spLocks noChangeShapeType="1"/>
          </p:cNvSpPr>
          <p:nvPr/>
        </p:nvSpPr>
        <p:spPr bwMode="auto">
          <a:xfrm flipH="1">
            <a:off x="8185803" y="5051425"/>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22">
            <a:extLst>
              <a:ext uri="{FF2B5EF4-FFF2-40B4-BE49-F238E27FC236}">
                <a16:creationId xmlns:a16="http://schemas.microsoft.com/office/drawing/2014/main" id="{2522FB8B-3AB1-AB43-8650-28F7ACFDE847}"/>
              </a:ext>
            </a:extLst>
          </p:cNvPr>
          <p:cNvSpPr>
            <a:spLocks noChangeShapeType="1"/>
          </p:cNvSpPr>
          <p:nvPr/>
        </p:nvSpPr>
        <p:spPr bwMode="auto">
          <a:xfrm>
            <a:off x="8604903" y="5080000"/>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81" name="Group 44">
            <a:extLst>
              <a:ext uri="{FF2B5EF4-FFF2-40B4-BE49-F238E27FC236}">
                <a16:creationId xmlns:a16="http://schemas.microsoft.com/office/drawing/2014/main" id="{05CBF0A1-4254-5C4B-8A95-3790E40E52D6}"/>
              </a:ext>
            </a:extLst>
          </p:cNvPr>
          <p:cNvGrpSpPr>
            <a:grpSpLocks/>
          </p:cNvGrpSpPr>
          <p:nvPr/>
        </p:nvGrpSpPr>
        <p:grpSpPr bwMode="auto">
          <a:xfrm>
            <a:off x="7490478" y="4818063"/>
            <a:ext cx="568325" cy="481012"/>
            <a:chOff x="-44" y="1473"/>
            <a:chExt cx="981" cy="1105"/>
          </a:xfrm>
        </p:grpSpPr>
        <p:pic>
          <p:nvPicPr>
            <p:cNvPr id="382" name="Picture 45" descr="desktop_computer_stylized_medium">
              <a:extLst>
                <a:ext uri="{FF2B5EF4-FFF2-40B4-BE49-F238E27FC236}">
                  <a16:creationId xmlns:a16="http://schemas.microsoft.com/office/drawing/2014/main" id="{48A3D65B-B90E-114C-B7F8-81813E2AE6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3" name="Freeform 46">
              <a:extLst>
                <a:ext uri="{FF2B5EF4-FFF2-40B4-BE49-F238E27FC236}">
                  <a16:creationId xmlns:a16="http://schemas.microsoft.com/office/drawing/2014/main" id="{8C40008B-9985-4946-A656-DC94A014C49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4" name="Group 44">
            <a:extLst>
              <a:ext uri="{FF2B5EF4-FFF2-40B4-BE49-F238E27FC236}">
                <a16:creationId xmlns:a16="http://schemas.microsoft.com/office/drawing/2014/main" id="{48F1C933-4EBC-5043-9E08-EED2B5CD3B6B}"/>
              </a:ext>
            </a:extLst>
          </p:cNvPr>
          <p:cNvGrpSpPr>
            <a:grpSpLocks/>
          </p:cNvGrpSpPr>
          <p:nvPr/>
        </p:nvGrpSpPr>
        <p:grpSpPr bwMode="auto">
          <a:xfrm>
            <a:off x="7749240" y="5264150"/>
            <a:ext cx="569913" cy="481013"/>
            <a:chOff x="-44" y="1473"/>
            <a:chExt cx="981" cy="1105"/>
          </a:xfrm>
        </p:grpSpPr>
        <p:pic>
          <p:nvPicPr>
            <p:cNvPr id="385" name="Picture 45" descr="desktop_computer_stylized_medium">
              <a:extLst>
                <a:ext uri="{FF2B5EF4-FFF2-40B4-BE49-F238E27FC236}">
                  <a16:creationId xmlns:a16="http://schemas.microsoft.com/office/drawing/2014/main" id="{DD47D611-8FDA-9145-8B8C-7E0DAF88AC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 name="Freeform 46">
              <a:extLst>
                <a:ext uri="{FF2B5EF4-FFF2-40B4-BE49-F238E27FC236}">
                  <a16:creationId xmlns:a16="http://schemas.microsoft.com/office/drawing/2014/main" id="{2005903E-2F47-354D-9158-187170A92CB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7" name="Group 44">
            <a:extLst>
              <a:ext uri="{FF2B5EF4-FFF2-40B4-BE49-F238E27FC236}">
                <a16:creationId xmlns:a16="http://schemas.microsoft.com/office/drawing/2014/main" id="{442B24C8-889C-A148-AD4B-172A25362150}"/>
              </a:ext>
            </a:extLst>
          </p:cNvPr>
          <p:cNvGrpSpPr>
            <a:grpSpLocks/>
          </p:cNvGrpSpPr>
          <p:nvPr/>
        </p:nvGrpSpPr>
        <p:grpSpPr bwMode="auto">
          <a:xfrm>
            <a:off x="8277878" y="5294313"/>
            <a:ext cx="568325" cy="482600"/>
            <a:chOff x="-44" y="1473"/>
            <a:chExt cx="981" cy="1105"/>
          </a:xfrm>
        </p:grpSpPr>
        <p:pic>
          <p:nvPicPr>
            <p:cNvPr id="388" name="Picture 45" descr="desktop_computer_stylized_medium">
              <a:extLst>
                <a:ext uri="{FF2B5EF4-FFF2-40B4-BE49-F238E27FC236}">
                  <a16:creationId xmlns:a16="http://schemas.microsoft.com/office/drawing/2014/main" id="{EE095724-2313-224E-A105-C354F085A1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 name="Freeform 46">
              <a:extLst>
                <a:ext uri="{FF2B5EF4-FFF2-40B4-BE49-F238E27FC236}">
                  <a16:creationId xmlns:a16="http://schemas.microsoft.com/office/drawing/2014/main" id="{E5278B7E-CF34-8644-9800-2590E12D12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90" name="Line 20">
            <a:extLst>
              <a:ext uri="{FF2B5EF4-FFF2-40B4-BE49-F238E27FC236}">
                <a16:creationId xmlns:a16="http://schemas.microsoft.com/office/drawing/2014/main" id="{F31177A2-08FB-D649-8137-218BCBAA959F}"/>
              </a:ext>
            </a:extLst>
          </p:cNvPr>
          <p:cNvSpPr>
            <a:spLocks noChangeShapeType="1"/>
          </p:cNvSpPr>
          <p:nvPr/>
        </p:nvSpPr>
        <p:spPr bwMode="auto">
          <a:xfrm flipH="1" flipV="1">
            <a:off x="6772928" y="5049838"/>
            <a:ext cx="606425" cy="3127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1" name="Line 21">
            <a:extLst>
              <a:ext uri="{FF2B5EF4-FFF2-40B4-BE49-F238E27FC236}">
                <a16:creationId xmlns:a16="http://schemas.microsoft.com/office/drawing/2014/main" id="{86917A5E-DF0C-3645-A831-E70C6AECBFF6}"/>
              </a:ext>
            </a:extLst>
          </p:cNvPr>
          <p:cNvSpPr>
            <a:spLocks noChangeShapeType="1"/>
          </p:cNvSpPr>
          <p:nvPr/>
        </p:nvSpPr>
        <p:spPr bwMode="auto">
          <a:xfrm flipH="1">
            <a:off x="6309378" y="5003800"/>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2" name="Line 22">
            <a:extLst>
              <a:ext uri="{FF2B5EF4-FFF2-40B4-BE49-F238E27FC236}">
                <a16:creationId xmlns:a16="http://schemas.microsoft.com/office/drawing/2014/main" id="{59638B79-290F-974B-AA54-66E4644BD0BF}"/>
              </a:ext>
            </a:extLst>
          </p:cNvPr>
          <p:cNvSpPr>
            <a:spLocks noChangeShapeType="1"/>
          </p:cNvSpPr>
          <p:nvPr/>
        </p:nvSpPr>
        <p:spPr bwMode="auto">
          <a:xfrm>
            <a:off x="6728478" y="50323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93" name="Group 44">
            <a:extLst>
              <a:ext uri="{FF2B5EF4-FFF2-40B4-BE49-F238E27FC236}">
                <a16:creationId xmlns:a16="http://schemas.microsoft.com/office/drawing/2014/main" id="{6DC045E6-78AD-5649-9438-E026B64715BA}"/>
              </a:ext>
            </a:extLst>
          </p:cNvPr>
          <p:cNvGrpSpPr>
            <a:grpSpLocks/>
          </p:cNvGrpSpPr>
          <p:nvPr/>
        </p:nvGrpSpPr>
        <p:grpSpPr bwMode="auto">
          <a:xfrm>
            <a:off x="6917390" y="5211763"/>
            <a:ext cx="569913" cy="481012"/>
            <a:chOff x="-44" y="1473"/>
            <a:chExt cx="981" cy="1105"/>
          </a:xfrm>
        </p:grpSpPr>
        <p:pic>
          <p:nvPicPr>
            <p:cNvPr id="394" name="Picture 45" descr="desktop_computer_stylized_medium">
              <a:extLst>
                <a:ext uri="{FF2B5EF4-FFF2-40B4-BE49-F238E27FC236}">
                  <a16:creationId xmlns:a16="http://schemas.microsoft.com/office/drawing/2014/main" id="{08EEEF9C-176E-0740-8B83-5B2CC85CF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 name="Freeform 46">
              <a:extLst>
                <a:ext uri="{FF2B5EF4-FFF2-40B4-BE49-F238E27FC236}">
                  <a16:creationId xmlns:a16="http://schemas.microsoft.com/office/drawing/2014/main" id="{CF428064-F6F1-E346-B336-6FAD5386D25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6" name="Group 44">
            <a:extLst>
              <a:ext uri="{FF2B5EF4-FFF2-40B4-BE49-F238E27FC236}">
                <a16:creationId xmlns:a16="http://schemas.microsoft.com/office/drawing/2014/main" id="{F7DC80A6-D9DB-F84F-9225-1A52CA48A6D5}"/>
              </a:ext>
            </a:extLst>
          </p:cNvPr>
          <p:cNvGrpSpPr>
            <a:grpSpLocks/>
          </p:cNvGrpSpPr>
          <p:nvPr/>
        </p:nvGrpSpPr>
        <p:grpSpPr bwMode="auto">
          <a:xfrm>
            <a:off x="5872815" y="5216525"/>
            <a:ext cx="569913" cy="482600"/>
            <a:chOff x="-44" y="1473"/>
            <a:chExt cx="981" cy="1105"/>
          </a:xfrm>
        </p:grpSpPr>
        <p:pic>
          <p:nvPicPr>
            <p:cNvPr id="397" name="Picture 45" descr="desktop_computer_stylized_medium">
              <a:extLst>
                <a:ext uri="{FF2B5EF4-FFF2-40B4-BE49-F238E27FC236}">
                  <a16:creationId xmlns:a16="http://schemas.microsoft.com/office/drawing/2014/main" id="{5B916C64-22C9-964E-A895-2BB4426577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 name="Freeform 46">
              <a:extLst>
                <a:ext uri="{FF2B5EF4-FFF2-40B4-BE49-F238E27FC236}">
                  <a16:creationId xmlns:a16="http://schemas.microsoft.com/office/drawing/2014/main" id="{8F1A2616-3F9C-1443-8FC2-598CBA0777B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9" name="Group 44">
            <a:extLst>
              <a:ext uri="{FF2B5EF4-FFF2-40B4-BE49-F238E27FC236}">
                <a16:creationId xmlns:a16="http://schemas.microsoft.com/office/drawing/2014/main" id="{164A88BF-33ED-D647-BB76-7AD2B2966070}"/>
              </a:ext>
            </a:extLst>
          </p:cNvPr>
          <p:cNvGrpSpPr>
            <a:grpSpLocks/>
          </p:cNvGrpSpPr>
          <p:nvPr/>
        </p:nvGrpSpPr>
        <p:grpSpPr bwMode="auto">
          <a:xfrm>
            <a:off x="6401453" y="5248275"/>
            <a:ext cx="569912" cy="481013"/>
            <a:chOff x="-44" y="1473"/>
            <a:chExt cx="981" cy="1105"/>
          </a:xfrm>
        </p:grpSpPr>
        <p:pic>
          <p:nvPicPr>
            <p:cNvPr id="400" name="Picture 45" descr="desktop_computer_stylized_medium">
              <a:extLst>
                <a:ext uri="{FF2B5EF4-FFF2-40B4-BE49-F238E27FC236}">
                  <a16:creationId xmlns:a16="http://schemas.microsoft.com/office/drawing/2014/main" id="{6D8BE219-D629-4344-9062-A7BB61D92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 name="Freeform 46">
              <a:extLst>
                <a:ext uri="{FF2B5EF4-FFF2-40B4-BE49-F238E27FC236}">
                  <a16:creationId xmlns:a16="http://schemas.microsoft.com/office/drawing/2014/main" id="{860563F5-CC50-744F-87D1-5CFECCB56D3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3" name="Line 20">
            <a:extLst>
              <a:ext uri="{FF2B5EF4-FFF2-40B4-BE49-F238E27FC236}">
                <a16:creationId xmlns:a16="http://schemas.microsoft.com/office/drawing/2014/main" id="{0E474B3A-FCAF-C343-A649-E9B83258A0FE}"/>
              </a:ext>
            </a:extLst>
          </p:cNvPr>
          <p:cNvSpPr>
            <a:spLocks noChangeShapeType="1"/>
          </p:cNvSpPr>
          <p:nvPr/>
        </p:nvSpPr>
        <p:spPr bwMode="auto">
          <a:xfrm flipH="1">
            <a:off x="8633478" y="5081588"/>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05" name="Group 44">
            <a:extLst>
              <a:ext uri="{FF2B5EF4-FFF2-40B4-BE49-F238E27FC236}">
                <a16:creationId xmlns:a16="http://schemas.microsoft.com/office/drawing/2014/main" id="{DEE37EF7-2C39-C140-B9D9-3CA9F1B65775}"/>
              </a:ext>
            </a:extLst>
          </p:cNvPr>
          <p:cNvGrpSpPr>
            <a:grpSpLocks/>
          </p:cNvGrpSpPr>
          <p:nvPr/>
        </p:nvGrpSpPr>
        <p:grpSpPr bwMode="auto">
          <a:xfrm>
            <a:off x="8798578" y="4865688"/>
            <a:ext cx="569912" cy="481012"/>
            <a:chOff x="-44" y="1473"/>
            <a:chExt cx="981" cy="1105"/>
          </a:xfrm>
        </p:grpSpPr>
        <p:pic>
          <p:nvPicPr>
            <p:cNvPr id="406" name="Picture 45" descr="desktop_computer_stylized_medium">
              <a:extLst>
                <a:ext uri="{FF2B5EF4-FFF2-40B4-BE49-F238E27FC236}">
                  <a16:creationId xmlns:a16="http://schemas.microsoft.com/office/drawing/2014/main" id="{2D3AB814-7A31-8245-A0F5-F7361A6B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7" name="Freeform 46">
              <a:extLst>
                <a:ext uri="{FF2B5EF4-FFF2-40B4-BE49-F238E27FC236}">
                  <a16:creationId xmlns:a16="http://schemas.microsoft.com/office/drawing/2014/main" id="{95F1AA1F-5CA8-1C4B-808E-D7B05ACF053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9" name="Group 906">
            <a:extLst>
              <a:ext uri="{FF2B5EF4-FFF2-40B4-BE49-F238E27FC236}">
                <a16:creationId xmlns:a16="http://schemas.microsoft.com/office/drawing/2014/main" id="{9FA00216-E422-F043-A6BC-D7F2D6292183}"/>
              </a:ext>
            </a:extLst>
          </p:cNvPr>
          <p:cNvGrpSpPr>
            <a:grpSpLocks/>
          </p:cNvGrpSpPr>
          <p:nvPr/>
        </p:nvGrpSpPr>
        <p:grpSpPr bwMode="auto">
          <a:xfrm>
            <a:off x="7253940" y="2092325"/>
            <a:ext cx="366713" cy="579438"/>
            <a:chOff x="4140" y="429"/>
            <a:chExt cx="1425" cy="2396"/>
          </a:xfrm>
        </p:grpSpPr>
        <p:sp>
          <p:nvSpPr>
            <p:cNvPr id="410" name="Freeform 907">
              <a:extLst>
                <a:ext uri="{FF2B5EF4-FFF2-40B4-BE49-F238E27FC236}">
                  <a16:creationId xmlns:a16="http://schemas.microsoft.com/office/drawing/2014/main" id="{A6DCAB35-6772-A346-860B-3DEC4F19C39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908">
              <a:extLst>
                <a:ext uri="{FF2B5EF4-FFF2-40B4-BE49-F238E27FC236}">
                  <a16:creationId xmlns:a16="http://schemas.microsoft.com/office/drawing/2014/main" id="{AEDDB3DD-EAAE-AF4D-8BD3-0D7469DF3388}"/>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 name="Freeform 909">
              <a:extLst>
                <a:ext uri="{FF2B5EF4-FFF2-40B4-BE49-F238E27FC236}">
                  <a16:creationId xmlns:a16="http://schemas.microsoft.com/office/drawing/2014/main" id="{222A8086-05CB-6D4D-B2D7-85C20BFFB7C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Freeform 910">
              <a:extLst>
                <a:ext uri="{FF2B5EF4-FFF2-40B4-BE49-F238E27FC236}">
                  <a16:creationId xmlns:a16="http://schemas.microsoft.com/office/drawing/2014/main" id="{3CEAD03B-5C15-7242-8F96-B847E73D69C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Rectangle 911">
              <a:extLst>
                <a:ext uri="{FF2B5EF4-FFF2-40B4-BE49-F238E27FC236}">
                  <a16:creationId xmlns:a16="http://schemas.microsoft.com/office/drawing/2014/main" id="{BE2E6454-71F1-DB4F-BE07-4D20497AD6C5}"/>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5" name="Group 912">
              <a:extLst>
                <a:ext uri="{FF2B5EF4-FFF2-40B4-BE49-F238E27FC236}">
                  <a16:creationId xmlns:a16="http://schemas.microsoft.com/office/drawing/2014/main" id="{F1AC1EA4-26B9-C24D-B883-A8FE35EF8F7E}"/>
                </a:ext>
              </a:extLst>
            </p:cNvPr>
            <p:cNvGrpSpPr>
              <a:grpSpLocks/>
            </p:cNvGrpSpPr>
            <p:nvPr/>
          </p:nvGrpSpPr>
          <p:grpSpPr bwMode="auto">
            <a:xfrm>
              <a:off x="4749" y="668"/>
              <a:ext cx="581" cy="145"/>
              <a:chOff x="614" y="2568"/>
              <a:chExt cx="725" cy="139"/>
            </a:xfrm>
          </p:grpSpPr>
          <p:sp>
            <p:nvSpPr>
              <p:cNvPr id="441" name="AutoShape 913">
                <a:extLst>
                  <a:ext uri="{FF2B5EF4-FFF2-40B4-BE49-F238E27FC236}">
                    <a16:creationId xmlns:a16="http://schemas.microsoft.com/office/drawing/2014/main" id="{6B532944-5855-E44E-A4E9-213C05A03EF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2" name="AutoShape 914">
                <a:extLst>
                  <a:ext uri="{FF2B5EF4-FFF2-40B4-BE49-F238E27FC236}">
                    <a16:creationId xmlns:a16="http://schemas.microsoft.com/office/drawing/2014/main" id="{E8DB8C4C-A541-224F-A24E-230E9ADACE08}"/>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6" name="Rectangle 915">
              <a:extLst>
                <a:ext uri="{FF2B5EF4-FFF2-40B4-BE49-F238E27FC236}">
                  <a16:creationId xmlns:a16="http://schemas.microsoft.com/office/drawing/2014/main" id="{FB0B862A-AC1F-C244-BE2A-3909E5F85AD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7" name="Group 916">
              <a:extLst>
                <a:ext uri="{FF2B5EF4-FFF2-40B4-BE49-F238E27FC236}">
                  <a16:creationId xmlns:a16="http://schemas.microsoft.com/office/drawing/2014/main" id="{C81C8D89-3C65-4940-881B-9EE41418B1EC}"/>
                </a:ext>
              </a:extLst>
            </p:cNvPr>
            <p:cNvGrpSpPr>
              <a:grpSpLocks/>
            </p:cNvGrpSpPr>
            <p:nvPr/>
          </p:nvGrpSpPr>
          <p:grpSpPr bwMode="auto">
            <a:xfrm>
              <a:off x="4747" y="994"/>
              <a:ext cx="581" cy="134"/>
              <a:chOff x="614" y="2568"/>
              <a:chExt cx="725" cy="139"/>
            </a:xfrm>
          </p:grpSpPr>
          <p:sp>
            <p:nvSpPr>
              <p:cNvPr id="438" name="AutoShape 917">
                <a:extLst>
                  <a:ext uri="{FF2B5EF4-FFF2-40B4-BE49-F238E27FC236}">
                    <a16:creationId xmlns:a16="http://schemas.microsoft.com/office/drawing/2014/main" id="{970A92D1-DE3D-A746-82B2-D9CE1A643F65}"/>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0" name="AutoShape 918">
                <a:extLst>
                  <a:ext uri="{FF2B5EF4-FFF2-40B4-BE49-F238E27FC236}">
                    <a16:creationId xmlns:a16="http://schemas.microsoft.com/office/drawing/2014/main" id="{CBF27E18-7854-324C-AA43-69A4BA77AC28}"/>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8" name="Rectangle 919">
              <a:extLst>
                <a:ext uri="{FF2B5EF4-FFF2-40B4-BE49-F238E27FC236}">
                  <a16:creationId xmlns:a16="http://schemas.microsoft.com/office/drawing/2014/main" id="{4C856C7C-9B4D-E34E-BEF8-6FE14DF3FA2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9" name="Rectangle 920">
              <a:extLst>
                <a:ext uri="{FF2B5EF4-FFF2-40B4-BE49-F238E27FC236}">
                  <a16:creationId xmlns:a16="http://schemas.microsoft.com/office/drawing/2014/main" id="{E75357F7-348C-7C46-AE06-7A7DF580A1E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20" name="Group 921">
              <a:extLst>
                <a:ext uri="{FF2B5EF4-FFF2-40B4-BE49-F238E27FC236}">
                  <a16:creationId xmlns:a16="http://schemas.microsoft.com/office/drawing/2014/main" id="{FF488E2B-47A2-B440-A599-04535AB72DFB}"/>
                </a:ext>
              </a:extLst>
            </p:cNvPr>
            <p:cNvGrpSpPr>
              <a:grpSpLocks/>
            </p:cNvGrpSpPr>
            <p:nvPr/>
          </p:nvGrpSpPr>
          <p:grpSpPr bwMode="auto">
            <a:xfrm>
              <a:off x="4735" y="1627"/>
              <a:ext cx="582" cy="151"/>
              <a:chOff x="614" y="2568"/>
              <a:chExt cx="725" cy="139"/>
            </a:xfrm>
          </p:grpSpPr>
          <p:sp>
            <p:nvSpPr>
              <p:cNvPr id="436" name="AutoShape 922">
                <a:extLst>
                  <a:ext uri="{FF2B5EF4-FFF2-40B4-BE49-F238E27FC236}">
                    <a16:creationId xmlns:a16="http://schemas.microsoft.com/office/drawing/2014/main" id="{415D750D-E3C1-6E4E-B4EC-3463E7619C72}"/>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7" name="AutoShape 923">
                <a:extLst>
                  <a:ext uri="{FF2B5EF4-FFF2-40B4-BE49-F238E27FC236}">
                    <a16:creationId xmlns:a16="http://schemas.microsoft.com/office/drawing/2014/main" id="{37701C35-EF2F-B04C-BD54-87B4B1643C0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1" name="Freeform 924">
              <a:extLst>
                <a:ext uri="{FF2B5EF4-FFF2-40B4-BE49-F238E27FC236}">
                  <a16:creationId xmlns:a16="http://schemas.microsoft.com/office/drawing/2014/main" id="{E22AAC27-6B47-3742-B283-B9A1BD590210}"/>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2" name="Group 925">
              <a:extLst>
                <a:ext uri="{FF2B5EF4-FFF2-40B4-BE49-F238E27FC236}">
                  <a16:creationId xmlns:a16="http://schemas.microsoft.com/office/drawing/2014/main" id="{4FBE4506-2CCA-2F46-A053-51F3D09B330F}"/>
                </a:ext>
              </a:extLst>
            </p:cNvPr>
            <p:cNvGrpSpPr>
              <a:grpSpLocks/>
            </p:cNvGrpSpPr>
            <p:nvPr/>
          </p:nvGrpSpPr>
          <p:grpSpPr bwMode="auto">
            <a:xfrm>
              <a:off x="4739" y="1327"/>
              <a:ext cx="582" cy="139"/>
              <a:chOff x="614" y="2568"/>
              <a:chExt cx="725" cy="139"/>
            </a:xfrm>
          </p:grpSpPr>
          <p:sp>
            <p:nvSpPr>
              <p:cNvPr id="434" name="AutoShape 926">
                <a:extLst>
                  <a:ext uri="{FF2B5EF4-FFF2-40B4-BE49-F238E27FC236}">
                    <a16:creationId xmlns:a16="http://schemas.microsoft.com/office/drawing/2014/main" id="{4AEB9237-7E7B-A84B-8DE4-0516B7928505}"/>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5" name="AutoShape 927">
                <a:extLst>
                  <a:ext uri="{FF2B5EF4-FFF2-40B4-BE49-F238E27FC236}">
                    <a16:creationId xmlns:a16="http://schemas.microsoft.com/office/drawing/2014/main" id="{E5DA622B-C9CC-BA47-961A-7980BB6311B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3" name="Rectangle 928">
              <a:extLst>
                <a:ext uri="{FF2B5EF4-FFF2-40B4-BE49-F238E27FC236}">
                  <a16:creationId xmlns:a16="http://schemas.microsoft.com/office/drawing/2014/main" id="{8706B57A-1C9E-8744-AB23-A6BA829AEAEF}"/>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4" name="Freeform 929">
              <a:extLst>
                <a:ext uri="{FF2B5EF4-FFF2-40B4-BE49-F238E27FC236}">
                  <a16:creationId xmlns:a16="http://schemas.microsoft.com/office/drawing/2014/main" id="{F32936CF-B1D3-E548-8F28-FA4ADA6EF20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Freeform 930">
              <a:extLst>
                <a:ext uri="{FF2B5EF4-FFF2-40B4-BE49-F238E27FC236}">
                  <a16:creationId xmlns:a16="http://schemas.microsoft.com/office/drawing/2014/main" id="{4BB4341B-5C57-D949-B418-C55712B1852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Oval 931">
              <a:extLst>
                <a:ext uri="{FF2B5EF4-FFF2-40B4-BE49-F238E27FC236}">
                  <a16:creationId xmlns:a16="http://schemas.microsoft.com/office/drawing/2014/main" id="{394FB08B-5FA1-3048-8588-FBA09886A221}"/>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7" name="Freeform 932">
              <a:extLst>
                <a:ext uri="{FF2B5EF4-FFF2-40B4-BE49-F238E27FC236}">
                  <a16:creationId xmlns:a16="http://schemas.microsoft.com/office/drawing/2014/main" id="{29E6F9D3-F17E-A144-BBD9-7523BE3D5F8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AutoShape 933">
              <a:extLst>
                <a:ext uri="{FF2B5EF4-FFF2-40B4-BE49-F238E27FC236}">
                  <a16:creationId xmlns:a16="http://schemas.microsoft.com/office/drawing/2014/main" id="{D7E1D2B9-3681-3047-A7AF-EECD87500A43}"/>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9" name="AutoShape 934">
              <a:extLst>
                <a:ext uri="{FF2B5EF4-FFF2-40B4-BE49-F238E27FC236}">
                  <a16:creationId xmlns:a16="http://schemas.microsoft.com/office/drawing/2014/main" id="{C311279F-1D0A-2D4E-B6EB-9C1AE2949C5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0" name="Oval 935">
              <a:extLst>
                <a:ext uri="{FF2B5EF4-FFF2-40B4-BE49-F238E27FC236}">
                  <a16:creationId xmlns:a16="http://schemas.microsoft.com/office/drawing/2014/main" id="{C5C3F5E3-0BBB-854A-A8B1-DEADB4DC344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1" name="Oval 936">
              <a:extLst>
                <a:ext uri="{FF2B5EF4-FFF2-40B4-BE49-F238E27FC236}">
                  <a16:creationId xmlns:a16="http://schemas.microsoft.com/office/drawing/2014/main" id="{94E44572-FDAB-9D47-A897-89E0D3D3D47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2" name="Oval 937">
              <a:extLst>
                <a:ext uri="{FF2B5EF4-FFF2-40B4-BE49-F238E27FC236}">
                  <a16:creationId xmlns:a16="http://schemas.microsoft.com/office/drawing/2014/main" id="{73E691BA-07FF-3643-9EB3-CC062E94EEB8}"/>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3" name="Rectangle 938">
              <a:extLst>
                <a:ext uri="{FF2B5EF4-FFF2-40B4-BE49-F238E27FC236}">
                  <a16:creationId xmlns:a16="http://schemas.microsoft.com/office/drawing/2014/main" id="{9658C81D-C19E-F24D-B06A-39A73010F253}"/>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43" name="Group 906">
            <a:extLst>
              <a:ext uri="{FF2B5EF4-FFF2-40B4-BE49-F238E27FC236}">
                <a16:creationId xmlns:a16="http://schemas.microsoft.com/office/drawing/2014/main" id="{FFB99537-5E59-B644-AEB4-233A66C95366}"/>
              </a:ext>
            </a:extLst>
          </p:cNvPr>
          <p:cNvGrpSpPr>
            <a:grpSpLocks/>
          </p:cNvGrpSpPr>
          <p:nvPr/>
        </p:nvGrpSpPr>
        <p:grpSpPr bwMode="auto">
          <a:xfrm>
            <a:off x="7858778" y="2601913"/>
            <a:ext cx="366712" cy="579437"/>
            <a:chOff x="4140" y="429"/>
            <a:chExt cx="1425" cy="2396"/>
          </a:xfrm>
        </p:grpSpPr>
        <p:sp>
          <p:nvSpPr>
            <p:cNvPr id="444" name="Freeform 907">
              <a:extLst>
                <a:ext uri="{FF2B5EF4-FFF2-40B4-BE49-F238E27FC236}">
                  <a16:creationId xmlns:a16="http://schemas.microsoft.com/office/drawing/2014/main" id="{BB807DDF-4DDF-6F4B-845D-CF6391B2E4C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Rectangle 908">
              <a:extLst>
                <a:ext uri="{FF2B5EF4-FFF2-40B4-BE49-F238E27FC236}">
                  <a16:creationId xmlns:a16="http://schemas.microsoft.com/office/drawing/2014/main" id="{B7550DCD-25D6-154E-995F-FFFAE1F685F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6" name="Freeform 909">
              <a:extLst>
                <a:ext uri="{FF2B5EF4-FFF2-40B4-BE49-F238E27FC236}">
                  <a16:creationId xmlns:a16="http://schemas.microsoft.com/office/drawing/2014/main" id="{7410F70D-EA20-E144-83F7-22C56E47323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910">
              <a:extLst>
                <a:ext uri="{FF2B5EF4-FFF2-40B4-BE49-F238E27FC236}">
                  <a16:creationId xmlns:a16="http://schemas.microsoft.com/office/drawing/2014/main" id="{2276AAC4-1AF3-2146-A809-02D976615BF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Rectangle 911">
              <a:extLst>
                <a:ext uri="{FF2B5EF4-FFF2-40B4-BE49-F238E27FC236}">
                  <a16:creationId xmlns:a16="http://schemas.microsoft.com/office/drawing/2014/main" id="{04D7B686-975F-EC43-A7D8-457A254E864E}"/>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49" name="Group 912">
              <a:extLst>
                <a:ext uri="{FF2B5EF4-FFF2-40B4-BE49-F238E27FC236}">
                  <a16:creationId xmlns:a16="http://schemas.microsoft.com/office/drawing/2014/main" id="{7F435D06-BA46-DB48-91BB-46CF713E2E9E}"/>
                </a:ext>
              </a:extLst>
            </p:cNvPr>
            <p:cNvGrpSpPr>
              <a:grpSpLocks/>
            </p:cNvGrpSpPr>
            <p:nvPr/>
          </p:nvGrpSpPr>
          <p:grpSpPr bwMode="auto">
            <a:xfrm>
              <a:off x="4749" y="668"/>
              <a:ext cx="581" cy="145"/>
              <a:chOff x="614" y="2568"/>
              <a:chExt cx="725" cy="139"/>
            </a:xfrm>
          </p:grpSpPr>
          <p:sp>
            <p:nvSpPr>
              <p:cNvPr id="474" name="AutoShape 913">
                <a:extLst>
                  <a:ext uri="{FF2B5EF4-FFF2-40B4-BE49-F238E27FC236}">
                    <a16:creationId xmlns:a16="http://schemas.microsoft.com/office/drawing/2014/main" id="{D8D71F51-73F7-694D-AA70-44AD27E40E48}"/>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5" name="AutoShape 914">
                <a:extLst>
                  <a:ext uri="{FF2B5EF4-FFF2-40B4-BE49-F238E27FC236}">
                    <a16:creationId xmlns:a16="http://schemas.microsoft.com/office/drawing/2014/main" id="{2A4CD895-5D57-C846-B8B5-773EAD0FE250}"/>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0" name="Rectangle 915">
              <a:extLst>
                <a:ext uri="{FF2B5EF4-FFF2-40B4-BE49-F238E27FC236}">
                  <a16:creationId xmlns:a16="http://schemas.microsoft.com/office/drawing/2014/main" id="{8F0CEBF5-51C2-8F4E-A20F-D95B3F3DA7ED}"/>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1" name="Group 916">
              <a:extLst>
                <a:ext uri="{FF2B5EF4-FFF2-40B4-BE49-F238E27FC236}">
                  <a16:creationId xmlns:a16="http://schemas.microsoft.com/office/drawing/2014/main" id="{AB037EC5-0777-3348-B801-D80BB4A0689C}"/>
                </a:ext>
              </a:extLst>
            </p:cNvPr>
            <p:cNvGrpSpPr>
              <a:grpSpLocks/>
            </p:cNvGrpSpPr>
            <p:nvPr/>
          </p:nvGrpSpPr>
          <p:grpSpPr bwMode="auto">
            <a:xfrm>
              <a:off x="4747" y="994"/>
              <a:ext cx="581" cy="134"/>
              <a:chOff x="614" y="2568"/>
              <a:chExt cx="725" cy="139"/>
            </a:xfrm>
          </p:grpSpPr>
          <p:sp>
            <p:nvSpPr>
              <p:cNvPr id="472" name="AutoShape 917">
                <a:extLst>
                  <a:ext uri="{FF2B5EF4-FFF2-40B4-BE49-F238E27FC236}">
                    <a16:creationId xmlns:a16="http://schemas.microsoft.com/office/drawing/2014/main" id="{57705BC2-4269-A546-A2F7-44D6E6FA6642}"/>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3" name="AutoShape 918">
                <a:extLst>
                  <a:ext uri="{FF2B5EF4-FFF2-40B4-BE49-F238E27FC236}">
                    <a16:creationId xmlns:a16="http://schemas.microsoft.com/office/drawing/2014/main" id="{606F8FBB-6E7D-5240-AB6F-3743412B8E0B}"/>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2" name="Rectangle 919">
              <a:extLst>
                <a:ext uri="{FF2B5EF4-FFF2-40B4-BE49-F238E27FC236}">
                  <a16:creationId xmlns:a16="http://schemas.microsoft.com/office/drawing/2014/main" id="{8764B3B1-163F-6743-BB00-4BEBDFA76C7D}"/>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3" name="Rectangle 920">
              <a:extLst>
                <a:ext uri="{FF2B5EF4-FFF2-40B4-BE49-F238E27FC236}">
                  <a16:creationId xmlns:a16="http://schemas.microsoft.com/office/drawing/2014/main" id="{31A39B1E-BEC2-484D-A529-ED02B246BB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4" name="Group 921">
              <a:extLst>
                <a:ext uri="{FF2B5EF4-FFF2-40B4-BE49-F238E27FC236}">
                  <a16:creationId xmlns:a16="http://schemas.microsoft.com/office/drawing/2014/main" id="{8518BA7E-0F47-1642-8C94-0EEF9F7EAD96}"/>
                </a:ext>
              </a:extLst>
            </p:cNvPr>
            <p:cNvGrpSpPr>
              <a:grpSpLocks/>
            </p:cNvGrpSpPr>
            <p:nvPr/>
          </p:nvGrpSpPr>
          <p:grpSpPr bwMode="auto">
            <a:xfrm>
              <a:off x="4735" y="1627"/>
              <a:ext cx="582" cy="151"/>
              <a:chOff x="614" y="2568"/>
              <a:chExt cx="725" cy="139"/>
            </a:xfrm>
          </p:grpSpPr>
          <p:sp>
            <p:nvSpPr>
              <p:cNvPr id="470" name="AutoShape 922">
                <a:extLst>
                  <a:ext uri="{FF2B5EF4-FFF2-40B4-BE49-F238E27FC236}">
                    <a16:creationId xmlns:a16="http://schemas.microsoft.com/office/drawing/2014/main" id="{93172085-A077-D449-B4F0-964160352C6B}"/>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1" name="AutoShape 923">
                <a:extLst>
                  <a:ext uri="{FF2B5EF4-FFF2-40B4-BE49-F238E27FC236}">
                    <a16:creationId xmlns:a16="http://schemas.microsoft.com/office/drawing/2014/main" id="{9CD7E6D4-1563-CC47-9787-5045B582D19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5" name="Freeform 924">
              <a:extLst>
                <a:ext uri="{FF2B5EF4-FFF2-40B4-BE49-F238E27FC236}">
                  <a16:creationId xmlns:a16="http://schemas.microsoft.com/office/drawing/2014/main" id="{717941A9-04EE-C24B-86D5-FAD41723059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6" name="Group 925">
              <a:extLst>
                <a:ext uri="{FF2B5EF4-FFF2-40B4-BE49-F238E27FC236}">
                  <a16:creationId xmlns:a16="http://schemas.microsoft.com/office/drawing/2014/main" id="{02A7942B-5E16-664A-AD8B-9FCCC81FDE4B}"/>
                </a:ext>
              </a:extLst>
            </p:cNvPr>
            <p:cNvGrpSpPr>
              <a:grpSpLocks/>
            </p:cNvGrpSpPr>
            <p:nvPr/>
          </p:nvGrpSpPr>
          <p:grpSpPr bwMode="auto">
            <a:xfrm>
              <a:off x="4739" y="1327"/>
              <a:ext cx="582" cy="139"/>
              <a:chOff x="614" y="2568"/>
              <a:chExt cx="725" cy="139"/>
            </a:xfrm>
          </p:grpSpPr>
          <p:sp>
            <p:nvSpPr>
              <p:cNvPr id="468" name="AutoShape 926">
                <a:extLst>
                  <a:ext uri="{FF2B5EF4-FFF2-40B4-BE49-F238E27FC236}">
                    <a16:creationId xmlns:a16="http://schemas.microsoft.com/office/drawing/2014/main" id="{70D7759D-E01C-DE4B-90E5-9E27F2F4D5E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9" name="AutoShape 927">
                <a:extLst>
                  <a:ext uri="{FF2B5EF4-FFF2-40B4-BE49-F238E27FC236}">
                    <a16:creationId xmlns:a16="http://schemas.microsoft.com/office/drawing/2014/main" id="{52773811-A440-9246-B4E6-A2AB3D516AA5}"/>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7" name="Rectangle 928">
              <a:extLst>
                <a:ext uri="{FF2B5EF4-FFF2-40B4-BE49-F238E27FC236}">
                  <a16:creationId xmlns:a16="http://schemas.microsoft.com/office/drawing/2014/main" id="{2B266F5F-A708-CB4C-8E5D-A7C3959DF097}"/>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8" name="Freeform 929">
              <a:extLst>
                <a:ext uri="{FF2B5EF4-FFF2-40B4-BE49-F238E27FC236}">
                  <a16:creationId xmlns:a16="http://schemas.microsoft.com/office/drawing/2014/main" id="{5852E06D-545E-CA4C-8238-C649A61E2F6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Freeform 930">
              <a:extLst>
                <a:ext uri="{FF2B5EF4-FFF2-40B4-BE49-F238E27FC236}">
                  <a16:creationId xmlns:a16="http://schemas.microsoft.com/office/drawing/2014/main" id="{42EE8B88-BF03-304C-9E14-BCBF64A235A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Oval 931">
              <a:extLst>
                <a:ext uri="{FF2B5EF4-FFF2-40B4-BE49-F238E27FC236}">
                  <a16:creationId xmlns:a16="http://schemas.microsoft.com/office/drawing/2014/main" id="{74C7C49F-A655-9D4D-A31E-1961915991A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1" name="Freeform 932">
              <a:extLst>
                <a:ext uri="{FF2B5EF4-FFF2-40B4-BE49-F238E27FC236}">
                  <a16:creationId xmlns:a16="http://schemas.microsoft.com/office/drawing/2014/main" id="{927851E8-58B0-EE45-9D21-E7B0DCE9023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AutoShape 933">
              <a:extLst>
                <a:ext uri="{FF2B5EF4-FFF2-40B4-BE49-F238E27FC236}">
                  <a16:creationId xmlns:a16="http://schemas.microsoft.com/office/drawing/2014/main" id="{7EC4AB0D-E1AA-7347-A2C2-89F18FBF1FD1}"/>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3" name="AutoShape 934">
              <a:extLst>
                <a:ext uri="{FF2B5EF4-FFF2-40B4-BE49-F238E27FC236}">
                  <a16:creationId xmlns:a16="http://schemas.microsoft.com/office/drawing/2014/main" id="{1E4BDC9C-CD6F-0B4F-A99F-51B87F9CA91C}"/>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4" name="Oval 935">
              <a:extLst>
                <a:ext uri="{FF2B5EF4-FFF2-40B4-BE49-F238E27FC236}">
                  <a16:creationId xmlns:a16="http://schemas.microsoft.com/office/drawing/2014/main" id="{0B33FC98-AC2F-614C-9455-D77527D7DD07}"/>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5" name="Oval 936">
              <a:extLst>
                <a:ext uri="{FF2B5EF4-FFF2-40B4-BE49-F238E27FC236}">
                  <a16:creationId xmlns:a16="http://schemas.microsoft.com/office/drawing/2014/main" id="{6FEEFCEB-E528-BB43-A2A5-DD1F31DBEE1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66" name="Oval 937">
              <a:extLst>
                <a:ext uri="{FF2B5EF4-FFF2-40B4-BE49-F238E27FC236}">
                  <a16:creationId xmlns:a16="http://schemas.microsoft.com/office/drawing/2014/main" id="{495857E5-6CAF-F843-9D1C-1A92C264C94E}"/>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7" name="Rectangle 938">
              <a:extLst>
                <a:ext uri="{FF2B5EF4-FFF2-40B4-BE49-F238E27FC236}">
                  <a16:creationId xmlns:a16="http://schemas.microsoft.com/office/drawing/2014/main" id="{9E0DC27B-37F7-D049-AA0C-9AB63EC63DFB}"/>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86" name="Group 485">
            <a:extLst>
              <a:ext uri="{FF2B5EF4-FFF2-40B4-BE49-F238E27FC236}">
                <a16:creationId xmlns:a16="http://schemas.microsoft.com/office/drawing/2014/main" id="{7E3426FA-3482-5E4A-A528-0E8E566A4D7E}"/>
              </a:ext>
            </a:extLst>
          </p:cNvPr>
          <p:cNvGrpSpPr/>
          <p:nvPr/>
        </p:nvGrpSpPr>
        <p:grpSpPr>
          <a:xfrm>
            <a:off x="6081784" y="2929417"/>
            <a:ext cx="914400" cy="479686"/>
            <a:chOff x="3668110" y="2448910"/>
            <a:chExt cx="3794234" cy="2165130"/>
          </a:xfrm>
        </p:grpSpPr>
        <p:sp>
          <p:nvSpPr>
            <p:cNvPr id="487" name="Rectangle 486">
              <a:extLst>
                <a:ext uri="{FF2B5EF4-FFF2-40B4-BE49-F238E27FC236}">
                  <a16:creationId xmlns:a16="http://schemas.microsoft.com/office/drawing/2014/main" id="{5B50E342-10AE-DD45-B84C-290673A4820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2BA9AB2A-EBFD-5D41-ACFD-A73D2D397A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89" name="Group 488">
              <a:extLst>
                <a:ext uri="{FF2B5EF4-FFF2-40B4-BE49-F238E27FC236}">
                  <a16:creationId xmlns:a16="http://schemas.microsoft.com/office/drawing/2014/main" id="{75E7BF97-6EB0-9B4B-812E-F41672042DFA}"/>
                </a:ext>
              </a:extLst>
            </p:cNvPr>
            <p:cNvGrpSpPr/>
            <p:nvPr/>
          </p:nvGrpSpPr>
          <p:grpSpPr>
            <a:xfrm>
              <a:off x="3941378" y="2603243"/>
              <a:ext cx="3202061" cy="1066110"/>
              <a:chOff x="7939341" y="3037317"/>
              <a:chExt cx="897649" cy="353919"/>
            </a:xfrm>
          </p:grpSpPr>
          <p:sp>
            <p:nvSpPr>
              <p:cNvPr id="490" name="Freeform 489">
                <a:extLst>
                  <a:ext uri="{FF2B5EF4-FFF2-40B4-BE49-F238E27FC236}">
                    <a16:creationId xmlns:a16="http://schemas.microsoft.com/office/drawing/2014/main" id="{532D22AD-3B9D-DC46-94FD-EF7A344D65E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Freeform 490">
                <a:extLst>
                  <a:ext uri="{FF2B5EF4-FFF2-40B4-BE49-F238E27FC236}">
                    <a16:creationId xmlns:a16="http://schemas.microsoft.com/office/drawing/2014/main" id="{E3DA8968-5BE7-7A4D-B9D3-E505E57CD6A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Freeform 491">
                <a:extLst>
                  <a:ext uri="{FF2B5EF4-FFF2-40B4-BE49-F238E27FC236}">
                    <a16:creationId xmlns:a16="http://schemas.microsoft.com/office/drawing/2014/main" id="{38F10849-6789-B147-9F87-B51CE4DE4E0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Freeform 492">
                <a:extLst>
                  <a:ext uri="{FF2B5EF4-FFF2-40B4-BE49-F238E27FC236}">
                    <a16:creationId xmlns:a16="http://schemas.microsoft.com/office/drawing/2014/main" id="{0484EB68-033C-1642-B24F-4A3A9B54A45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97" name="Group 496">
            <a:extLst>
              <a:ext uri="{FF2B5EF4-FFF2-40B4-BE49-F238E27FC236}">
                <a16:creationId xmlns:a16="http://schemas.microsoft.com/office/drawing/2014/main" id="{EDB87E7C-D7FD-D444-9A5D-25D76A2CE906}"/>
              </a:ext>
            </a:extLst>
          </p:cNvPr>
          <p:cNvGrpSpPr/>
          <p:nvPr/>
        </p:nvGrpSpPr>
        <p:grpSpPr>
          <a:xfrm>
            <a:off x="4861367" y="2210765"/>
            <a:ext cx="894855" cy="442494"/>
            <a:chOff x="7493876" y="2774731"/>
            <a:chExt cx="1481958" cy="894622"/>
          </a:xfrm>
        </p:grpSpPr>
        <p:sp>
          <p:nvSpPr>
            <p:cNvPr id="498" name="Freeform 497">
              <a:extLst>
                <a:ext uri="{FF2B5EF4-FFF2-40B4-BE49-F238E27FC236}">
                  <a16:creationId xmlns:a16="http://schemas.microsoft.com/office/drawing/2014/main" id="{BC20C5BE-F060-ED46-8005-38BC63A57B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9" name="Oval 498">
              <a:extLst>
                <a:ext uri="{FF2B5EF4-FFF2-40B4-BE49-F238E27FC236}">
                  <a16:creationId xmlns:a16="http://schemas.microsoft.com/office/drawing/2014/main" id="{9E7D6CAC-C7AB-3943-99DE-0F0AA0F6448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00" name="Group 499">
              <a:extLst>
                <a:ext uri="{FF2B5EF4-FFF2-40B4-BE49-F238E27FC236}">
                  <a16:creationId xmlns:a16="http://schemas.microsoft.com/office/drawing/2014/main" id="{0D41025D-1978-4D43-9CC3-306E9010B7D3}"/>
                </a:ext>
              </a:extLst>
            </p:cNvPr>
            <p:cNvGrpSpPr/>
            <p:nvPr/>
          </p:nvGrpSpPr>
          <p:grpSpPr>
            <a:xfrm>
              <a:off x="7713663" y="2848339"/>
              <a:ext cx="1042107" cy="425543"/>
              <a:chOff x="7786941" y="2884917"/>
              <a:chExt cx="897649" cy="353919"/>
            </a:xfrm>
          </p:grpSpPr>
          <p:sp>
            <p:nvSpPr>
              <p:cNvPr id="501" name="Freeform 500">
                <a:extLst>
                  <a:ext uri="{FF2B5EF4-FFF2-40B4-BE49-F238E27FC236}">
                    <a16:creationId xmlns:a16="http://schemas.microsoft.com/office/drawing/2014/main" id="{52CB287C-BAC6-394B-8022-7463D50891E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Freeform 501">
                <a:extLst>
                  <a:ext uri="{FF2B5EF4-FFF2-40B4-BE49-F238E27FC236}">
                    <a16:creationId xmlns:a16="http://schemas.microsoft.com/office/drawing/2014/main" id="{5DEB1CA4-CAC3-C240-9AAF-91D0139DA8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1C2693DA-778C-4944-919A-CF21C578E1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F6DC7364-F4E4-CF49-BB2A-77390D7D6B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7B0CED86-761A-374B-AB2F-FCFDE7448080}"/>
              </a:ext>
            </a:extLst>
          </p:cNvPr>
          <p:cNvGrpSpPr/>
          <p:nvPr/>
        </p:nvGrpSpPr>
        <p:grpSpPr>
          <a:xfrm>
            <a:off x="4035095" y="4580587"/>
            <a:ext cx="652815" cy="339144"/>
            <a:chOff x="3668110" y="2448910"/>
            <a:chExt cx="3794234" cy="2165130"/>
          </a:xfrm>
        </p:grpSpPr>
        <p:sp>
          <p:nvSpPr>
            <p:cNvPr id="530" name="Rectangle 529">
              <a:extLst>
                <a:ext uri="{FF2B5EF4-FFF2-40B4-BE49-F238E27FC236}">
                  <a16:creationId xmlns:a16="http://schemas.microsoft.com/office/drawing/2014/main" id="{9BBAA179-C5C9-934E-87E1-FA617CE006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C29E590F-6825-9A40-A498-A44BF2188D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2A3D89C3-8CC4-AA4C-8A47-636A30916C86}"/>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97371B1-6A40-1543-86A4-EE158E3D1C3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49607A7E-6C2B-1A4F-A0AC-371B2BF0E95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A4992BAF-197D-0A46-B4D7-0A015D6E4E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4ECF90B-EFDD-434F-8F31-3916EDC874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E9A6FA6C-F6BD-FA40-BBDA-D7EA0AED53F2}"/>
              </a:ext>
            </a:extLst>
          </p:cNvPr>
          <p:cNvGrpSpPr/>
          <p:nvPr/>
        </p:nvGrpSpPr>
        <p:grpSpPr>
          <a:xfrm>
            <a:off x="4730749" y="4991280"/>
            <a:ext cx="666096" cy="353718"/>
            <a:chOff x="3668110" y="2448910"/>
            <a:chExt cx="3794234" cy="2165130"/>
          </a:xfrm>
        </p:grpSpPr>
        <p:sp>
          <p:nvSpPr>
            <p:cNvPr id="538" name="Rectangle 537">
              <a:extLst>
                <a:ext uri="{FF2B5EF4-FFF2-40B4-BE49-F238E27FC236}">
                  <a16:creationId xmlns:a16="http://schemas.microsoft.com/office/drawing/2014/main" id="{CAE2F039-DD40-3A48-9AC8-9C2A99EEFA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6D740F9F-16A3-B143-8C62-AC01C4B6EFA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0" name="Group 539">
              <a:extLst>
                <a:ext uri="{FF2B5EF4-FFF2-40B4-BE49-F238E27FC236}">
                  <a16:creationId xmlns:a16="http://schemas.microsoft.com/office/drawing/2014/main" id="{222CD540-1DC4-CE47-8E55-94622339956A}"/>
                </a:ext>
              </a:extLst>
            </p:cNvPr>
            <p:cNvGrpSpPr/>
            <p:nvPr/>
          </p:nvGrpSpPr>
          <p:grpSpPr>
            <a:xfrm>
              <a:off x="3941378" y="2603243"/>
              <a:ext cx="3202061" cy="1066110"/>
              <a:chOff x="7939341" y="3037317"/>
              <a:chExt cx="897649" cy="353919"/>
            </a:xfrm>
          </p:grpSpPr>
          <p:sp>
            <p:nvSpPr>
              <p:cNvPr id="541" name="Freeform 540">
                <a:extLst>
                  <a:ext uri="{FF2B5EF4-FFF2-40B4-BE49-F238E27FC236}">
                    <a16:creationId xmlns:a16="http://schemas.microsoft.com/office/drawing/2014/main" id="{7BB2F9F3-42C5-C14F-874D-3891695081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F5CA110F-36BE-0544-8D7E-2DE8D4B4741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209D7ABC-C606-2A48-A8BD-7A7EE760D9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672D5EB4-39AD-D845-85C0-1E266B28683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1" name="Group 560">
            <a:extLst>
              <a:ext uri="{FF2B5EF4-FFF2-40B4-BE49-F238E27FC236}">
                <a16:creationId xmlns:a16="http://schemas.microsoft.com/office/drawing/2014/main" id="{077C9074-AE78-0E43-AFCC-F714715C1D80}"/>
              </a:ext>
            </a:extLst>
          </p:cNvPr>
          <p:cNvGrpSpPr/>
          <p:nvPr/>
        </p:nvGrpSpPr>
        <p:grpSpPr>
          <a:xfrm>
            <a:off x="6268889" y="4785461"/>
            <a:ext cx="666096" cy="353718"/>
            <a:chOff x="3668110" y="2448910"/>
            <a:chExt cx="3794234" cy="2165130"/>
          </a:xfrm>
        </p:grpSpPr>
        <p:sp>
          <p:nvSpPr>
            <p:cNvPr id="562" name="Rectangle 561">
              <a:extLst>
                <a:ext uri="{FF2B5EF4-FFF2-40B4-BE49-F238E27FC236}">
                  <a16:creationId xmlns:a16="http://schemas.microsoft.com/office/drawing/2014/main" id="{7C2B1C24-ED53-7248-9224-FDF65E2FB0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6B962A42-1C84-294B-971C-D6BB6C70822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4" name="Group 563">
              <a:extLst>
                <a:ext uri="{FF2B5EF4-FFF2-40B4-BE49-F238E27FC236}">
                  <a16:creationId xmlns:a16="http://schemas.microsoft.com/office/drawing/2014/main" id="{4507F2CE-D7DB-B34C-A5C0-1D0636D5EEE0}"/>
                </a:ext>
              </a:extLst>
            </p:cNvPr>
            <p:cNvGrpSpPr/>
            <p:nvPr/>
          </p:nvGrpSpPr>
          <p:grpSpPr>
            <a:xfrm>
              <a:off x="3941378" y="2603243"/>
              <a:ext cx="3202061" cy="1066110"/>
              <a:chOff x="7939341" y="3037317"/>
              <a:chExt cx="897649" cy="353919"/>
            </a:xfrm>
          </p:grpSpPr>
          <p:sp>
            <p:nvSpPr>
              <p:cNvPr id="565" name="Freeform 564">
                <a:extLst>
                  <a:ext uri="{FF2B5EF4-FFF2-40B4-BE49-F238E27FC236}">
                    <a16:creationId xmlns:a16="http://schemas.microsoft.com/office/drawing/2014/main" id="{37028B07-0480-9843-B746-F1C1B22906F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1531C185-F635-6D42-ADCA-E4BE28DB2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264F9469-1DC3-3C41-8274-0B629F42DC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C51DDA58-AB33-EB45-A6DC-64C2A9A27FF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9" name="Group 568">
            <a:extLst>
              <a:ext uri="{FF2B5EF4-FFF2-40B4-BE49-F238E27FC236}">
                <a16:creationId xmlns:a16="http://schemas.microsoft.com/office/drawing/2014/main" id="{55DFCCBC-22D3-2D40-9740-FFE6A5719573}"/>
              </a:ext>
            </a:extLst>
          </p:cNvPr>
          <p:cNvGrpSpPr/>
          <p:nvPr/>
        </p:nvGrpSpPr>
        <p:grpSpPr>
          <a:xfrm>
            <a:off x="8198241" y="4810599"/>
            <a:ext cx="666096" cy="353718"/>
            <a:chOff x="3668110" y="2448910"/>
            <a:chExt cx="3794234" cy="2165130"/>
          </a:xfrm>
        </p:grpSpPr>
        <p:sp>
          <p:nvSpPr>
            <p:cNvPr id="570" name="Rectangle 569">
              <a:extLst>
                <a:ext uri="{FF2B5EF4-FFF2-40B4-BE49-F238E27FC236}">
                  <a16:creationId xmlns:a16="http://schemas.microsoft.com/office/drawing/2014/main" id="{7A98DD32-3395-6C44-9263-FD896166264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B4972D53-F88E-F841-9E16-8268923AB1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72" name="Group 571">
              <a:extLst>
                <a:ext uri="{FF2B5EF4-FFF2-40B4-BE49-F238E27FC236}">
                  <a16:creationId xmlns:a16="http://schemas.microsoft.com/office/drawing/2014/main" id="{88BF304D-88B6-4840-AEA5-FDE07CDB9B46}"/>
                </a:ext>
              </a:extLst>
            </p:cNvPr>
            <p:cNvGrpSpPr/>
            <p:nvPr/>
          </p:nvGrpSpPr>
          <p:grpSpPr>
            <a:xfrm>
              <a:off x="3941378" y="2603243"/>
              <a:ext cx="3202061" cy="1066110"/>
              <a:chOff x="7939341" y="3037317"/>
              <a:chExt cx="897649" cy="353919"/>
            </a:xfrm>
          </p:grpSpPr>
          <p:sp>
            <p:nvSpPr>
              <p:cNvPr id="573" name="Freeform 572">
                <a:extLst>
                  <a:ext uri="{FF2B5EF4-FFF2-40B4-BE49-F238E27FC236}">
                    <a16:creationId xmlns:a16="http://schemas.microsoft.com/office/drawing/2014/main" id="{5D8F1ECA-65DB-0A40-8059-392C8EBB135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01153B8F-C99F-FD4D-AE0D-172E3D5276B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62AAEB46-CB40-6041-83A4-8D950D0F86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80F12A0B-3E4C-0444-989C-75899CBF68F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99584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74</a:t>
            </a:fld>
            <a:endParaRPr lang="en-US" dirty="0"/>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en-US" sz="1800" i="0" dirty="0">
                <a:solidFill>
                  <a:srgbClr val="000000"/>
                </a:solidFill>
                <a:latin typeface="+mn-lt"/>
                <a:cs typeface="Arial" charset="0"/>
              </a:rPr>
              <a:t>application</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transport</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network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link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network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link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link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b="1" i="0" dirty="0">
                <a:solidFill>
                  <a:srgbClr val="000000"/>
                </a:solidFill>
                <a:latin typeface="+mn-lt"/>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mn-lt"/>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en-US" sz="1800" i="0" dirty="0">
                <a:solidFill>
                  <a:srgbClr val="000000"/>
                </a:solidFill>
                <a:latin typeface="+mn-lt"/>
                <a:cs typeface="Arial" charset="0"/>
              </a:rPr>
              <a:t>application</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transport</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network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link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ea typeface="ＭＳ Ｐゴシック" charset="0"/>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mn-lt"/>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r>
              <a:rPr lang="en-US" sz="1200">
                <a:solidFill>
                  <a:srgbClr val="000000"/>
                </a:solidFill>
                <a:latin typeface="Tahoma" charset="0"/>
              </a:rPr>
              <a:t>6-</a:t>
            </a:r>
            <a:fld id="{8E8C6E93-DF5B-BC4B-80F9-500DED1EEDCC}" type="slidenum">
              <a:rPr lang="en-US" sz="1200" smtClean="0">
                <a:solidFill>
                  <a:srgbClr val="000000"/>
                </a:solidFill>
                <a:latin typeface="Tahoma" charset="0"/>
              </a:rPr>
              <a:pPr/>
              <a:t>74</a:t>
            </a:fld>
            <a:endParaRPr lang="en-US" sz="1200" dirty="0">
              <a:solidFill>
                <a:srgbClr val="000000"/>
              </a:solidFill>
              <a:latin typeface="Tahoma"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buFont typeface="Wingdings" charset="0"/>
              <a:buNone/>
              <a:defRPr/>
            </a:pPr>
            <a:r>
              <a:rPr lang="en-US" sz="3200" dirty="0">
                <a:solidFill>
                  <a:srgbClr val="C00000"/>
                </a:solidFill>
              </a:rPr>
              <a:t>both are store-and-forward: </a:t>
            </a:r>
          </a:p>
          <a:p>
            <a:pPr marL="231775" indent="-231775">
              <a:buSzPct val="100000"/>
              <a:buFont typeface="Wingdings" charset="2"/>
              <a:buChar char="§"/>
              <a:defRPr/>
            </a:pPr>
            <a:r>
              <a:rPr lang="en-US" i="1" dirty="0">
                <a:solidFill>
                  <a:srgbClr val="0000A8"/>
                </a:solidFill>
              </a:rPr>
              <a:t>routers</a:t>
            </a:r>
            <a:r>
              <a:rPr lang="en-US" dirty="0">
                <a:solidFill>
                  <a:srgbClr val="CC0000"/>
                </a:solidFill>
              </a:rPr>
              <a:t>: </a:t>
            </a:r>
            <a:r>
              <a:rPr lang="en-US" dirty="0"/>
              <a:t>network-layer devices (examine network-layer headers)</a:t>
            </a:r>
          </a:p>
          <a:p>
            <a:pPr marL="231775" indent="-231775">
              <a:buSzPct val="100000"/>
              <a:buFont typeface="Wingdings" charset="2"/>
              <a:buChar char="§"/>
              <a:defRPr/>
            </a:pPr>
            <a:r>
              <a:rPr lang="en-US" i="1" dirty="0">
                <a:solidFill>
                  <a:srgbClr val="0000A8"/>
                </a:solidFill>
              </a:rPr>
              <a:t>switches: </a:t>
            </a:r>
            <a:r>
              <a:rPr lang="en-US" dirty="0"/>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spcBef>
                <a:spcPts val="0"/>
              </a:spcBef>
              <a:buFont typeface="Wingdings" charset="0"/>
              <a:buNone/>
              <a:defRPr/>
            </a:pPr>
            <a:endParaRPr lang="en-US" sz="2400" i="1" dirty="0">
              <a:solidFill>
                <a:srgbClr val="CC0000"/>
              </a:solidFill>
            </a:endParaRPr>
          </a:p>
          <a:p>
            <a:pPr marL="0" indent="0">
              <a:lnSpc>
                <a:spcPct val="80000"/>
              </a:lnSpc>
              <a:spcBef>
                <a:spcPts val="0"/>
              </a:spcBef>
              <a:buFont typeface="Wingdings" charset="0"/>
              <a:buNone/>
              <a:defRPr/>
            </a:pPr>
            <a:r>
              <a:rPr lang="en-US" sz="3200" dirty="0">
                <a:solidFill>
                  <a:srgbClr val="C00000"/>
                </a:solidFill>
              </a:rPr>
              <a:t>both have forwarding tables:</a:t>
            </a:r>
          </a:p>
          <a:p>
            <a:pPr marL="231775" indent="-231775">
              <a:lnSpc>
                <a:spcPct val="80000"/>
              </a:lnSpc>
              <a:buSzPct val="100000"/>
              <a:buFont typeface="Wingdings" charset="2"/>
              <a:buChar char="§"/>
              <a:defRPr/>
            </a:pPr>
            <a:r>
              <a:rPr lang="en-US" i="1" dirty="0">
                <a:solidFill>
                  <a:srgbClr val="0000A8"/>
                </a:solidFill>
              </a:rPr>
              <a:t>routers: </a:t>
            </a:r>
            <a:r>
              <a:rPr lang="en-US" dirty="0"/>
              <a:t>compute tables using routing algorithms, IP addresses</a:t>
            </a:r>
          </a:p>
          <a:p>
            <a:pPr marL="231775" indent="-231775">
              <a:lnSpc>
                <a:spcPct val="80000"/>
              </a:lnSpc>
              <a:buSzPct val="100000"/>
              <a:buFont typeface="Wingdings" charset="2"/>
              <a:buChar char="§"/>
              <a:defRPr/>
            </a:pPr>
            <a:r>
              <a:rPr lang="en-US" i="1" dirty="0">
                <a:solidFill>
                  <a:srgbClr val="0000A8"/>
                </a:solidFill>
              </a:rPr>
              <a:t>switches: </a:t>
            </a:r>
            <a:r>
              <a:rPr lang="en-US" dirty="0"/>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r>
              <a:rPr lang="en-US"/>
              <a:t>Link Layer: 6-</a:t>
            </a:r>
            <a:fld id="{C4204591-24BD-A542-B9D5-F8D8A88D2FEE}" type="slidenum">
              <a:rPr lang="en-US" smtClean="0"/>
              <a:pPr/>
              <a:t>75</a:t>
            </a:fld>
            <a:endParaRPr lang="en-US" dirty="0"/>
          </a:p>
        </p:txBody>
      </p:sp>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76</a:t>
            </a:fld>
            <a:endParaRPr lang="en-US" dirty="0"/>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a:lnSpc>
                <a:spcPct val="85000"/>
              </a:lnSpc>
            </a:pPr>
            <a:r>
              <a:rPr lang="en-US" sz="1600" dirty="0"/>
              <a:t>Computer </a:t>
            </a:r>
          </a:p>
          <a:p>
            <a:pPr>
              <a:lnSpc>
                <a:spcPct val="85000"/>
              </a:lnSpc>
            </a:pPr>
            <a:r>
              <a:rPr lang="en-US" sz="1600" dirty="0"/>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en-US" sz="1600" dirty="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endParaRPr lang="en-US" sz="2400" dirty="0">
              <a:latin typeface="Gill Sans MT" charset="0"/>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r>
              <a:rPr lang="en-US" sz="2800" i="1" dirty="0">
                <a:solidFill>
                  <a:srgbClr val="0000A8"/>
                </a:solidFill>
              </a:rPr>
              <a:t>Q: </a:t>
            </a:r>
            <a:r>
              <a:rPr lang="en-US" sz="2800" dirty="0"/>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en-US" dirty="0">
                <a:solidFill>
                  <a:srgbClr val="0000A8"/>
                </a:solidFill>
              </a:rPr>
              <a:t>single broadcast domain:</a:t>
            </a:r>
          </a:p>
          <a:p>
            <a:pPr marL="576263" lvl="1" indent="-230188">
              <a:buFont typeface="Wingdings" pitchFamily="2" charset="2"/>
              <a:buChar char="§"/>
              <a:defRPr/>
            </a:pPr>
            <a:r>
              <a:rPr lang="en-US" sz="2600" i="1" dirty="0">
                <a:solidFill>
                  <a:srgbClr val="0000A8"/>
                </a:solidFill>
              </a:rPr>
              <a:t>scaling: </a:t>
            </a:r>
            <a:r>
              <a:rPr lang="en-US" sz="2600" dirty="0"/>
              <a:t>all layer-2 broadcast traffic (ARP, DHCP, unknown MAC) must cross entire LAN </a:t>
            </a:r>
          </a:p>
          <a:p>
            <a:pPr marL="576263" lvl="1" indent="-230188">
              <a:buFont typeface="Wingdings" pitchFamily="2" charset="2"/>
              <a:buChar char="§"/>
              <a:defRPr/>
            </a:pPr>
            <a:r>
              <a:rPr lang="en-US" sz="2600" dirty="0"/>
              <a:t>efficiency, security</a:t>
            </a:r>
            <a:r>
              <a:rPr lang="en-US" sz="2600"/>
              <a:t>, privacy issues</a:t>
            </a:r>
            <a:endParaRPr lang="en-US" sz="2600" dirty="0"/>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77</a:t>
            </a:fld>
            <a:endParaRPr lang="en-US" dirty="0"/>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buFont typeface="Wingdings" charset="0"/>
              <a:buNone/>
              <a:defRPr/>
            </a:pPr>
            <a:r>
              <a:rPr lang="en-US" dirty="0">
                <a:solidFill>
                  <a:srgbClr val="000099"/>
                </a:solidFill>
              </a:rPr>
              <a:t>administrative issues:</a:t>
            </a:r>
            <a:endParaRPr lang="en-US" dirty="0"/>
          </a:p>
          <a:p>
            <a:pPr marL="346075" indent="-282575">
              <a:defRPr/>
            </a:pPr>
            <a:r>
              <a:rPr lang="en-US" sz="2600" dirty="0"/>
              <a:t>CS user moves office to EE - </a:t>
            </a:r>
            <a:r>
              <a:rPr lang="en-US" sz="2600" i="1" dirty="0">
                <a:solidFill>
                  <a:srgbClr val="0000A8"/>
                </a:solidFill>
              </a:rPr>
              <a:t>physically</a:t>
            </a:r>
            <a:r>
              <a:rPr lang="en-US" sz="2600" dirty="0"/>
              <a:t> attached to EE switch, but wants to remain</a:t>
            </a:r>
            <a:r>
              <a:rPr lang="en-US" sz="2600" i="1" dirty="0">
                <a:solidFill>
                  <a:srgbClr val="0000A8"/>
                </a:solidFill>
              </a:rPr>
              <a:t> logically </a:t>
            </a:r>
            <a:r>
              <a:rPr lang="en-US" sz="2600" dirty="0"/>
              <a:t>attached to CS switch</a:t>
            </a:r>
          </a:p>
          <a:p>
            <a:pPr marL="130175" indent="0">
              <a:buNone/>
              <a:defRPr/>
            </a:pPr>
            <a:endParaRPr lang="en-US" sz="2400" dirty="0">
              <a:latin typeface="Gill Sans MT" charset="0"/>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a:lnSpc>
                <a:spcPct val="85000"/>
              </a:lnSpc>
            </a:pPr>
            <a:r>
              <a:rPr lang="en-US" sz="1600" dirty="0"/>
              <a:t>Computer </a:t>
            </a:r>
          </a:p>
          <a:p>
            <a:pPr>
              <a:lnSpc>
                <a:spcPct val="85000"/>
              </a:lnSpc>
            </a:pPr>
            <a:r>
              <a:rPr lang="en-US" sz="1600" dirty="0"/>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en-US" sz="1600" dirty="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en-US" dirty="0">
                <a:solidFill>
                  <a:srgbClr val="0000A8"/>
                </a:solidFill>
              </a:rPr>
              <a:t>single broadcast domain:</a:t>
            </a:r>
          </a:p>
          <a:p>
            <a:pPr marL="576263" lvl="1" indent="-230188">
              <a:buFont typeface="Wingdings" pitchFamily="2" charset="2"/>
              <a:buChar char="§"/>
              <a:defRPr/>
            </a:pPr>
            <a:r>
              <a:rPr lang="en-US" sz="2600" i="1" dirty="0">
                <a:solidFill>
                  <a:srgbClr val="0000A8"/>
                </a:solidFill>
              </a:rPr>
              <a:t>scaling: </a:t>
            </a:r>
            <a:r>
              <a:rPr lang="en-US" sz="2600" dirty="0"/>
              <a:t>all layer-2 broadcast traffic (ARP, DHCP, unknown MAC) must cross entire LAN </a:t>
            </a:r>
          </a:p>
          <a:p>
            <a:pPr marL="576263" lvl="1" indent="-230188">
              <a:buFont typeface="Wingdings" pitchFamily="2" charset="2"/>
              <a:buChar char="§"/>
              <a:defRPr/>
            </a:pPr>
            <a:r>
              <a:rPr lang="en-US" sz="2600" dirty="0"/>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r>
              <a:rPr lang="en-US" sz="2800" i="1" dirty="0">
                <a:solidFill>
                  <a:srgbClr val="0000A8"/>
                </a:solidFill>
              </a:rPr>
              <a:t>Q: </a:t>
            </a:r>
            <a:r>
              <a:rPr lang="en-US" sz="2800" dirty="0"/>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78</a:t>
            </a:fld>
            <a:endParaRPr lang="en-US" dirty="0"/>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800" i="0" dirty="0">
                <a:solidFill>
                  <a:srgbClr val="000000"/>
                </a:solidFill>
                <a:latin typeface="+mn-lt"/>
                <a:cs typeface="Arial" charset="0"/>
              </a:rPr>
              <a:t>switch(es) supporting VLAN capabilities can be configured to define multiple </a:t>
            </a:r>
            <a:r>
              <a:rPr lang="en-US" sz="2800" dirty="0">
                <a:solidFill>
                  <a:srgbClr val="0000A8"/>
                </a:solidFill>
                <a:latin typeface="+mn-lt"/>
                <a:cs typeface="Arial" charset="0"/>
              </a:rPr>
              <a:t>virtual </a:t>
            </a:r>
            <a:r>
              <a:rPr lang="en-US" sz="2800" i="0" dirty="0">
                <a:solidFill>
                  <a:srgbClr val="000000"/>
                </a:solidFill>
                <a:latin typeface="+mn-lt"/>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2800" i="0" u="none" strike="noStrike" kern="0" cap="none" spc="0" normalizeH="0" baseline="0" noProof="0" dirty="0">
                <a:ln>
                  <a:noFill/>
                </a:ln>
                <a:solidFill>
                  <a:srgbClr val="C00000"/>
                </a:solidFill>
                <a:effectLst/>
                <a:uLnTx/>
                <a:uFillTx/>
                <a:latin typeface="+mn-lt"/>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kern="0" dirty="0">
                <a:solidFill>
                  <a:srgbClr val="CC0000"/>
                </a:solidFill>
                <a:cs typeface="+mn-cs"/>
              </a:rPr>
              <a:t>port-based VLAN: </a:t>
            </a:r>
            <a:r>
              <a:rPr lang="en-US" sz="2400" kern="0" dirty="0">
                <a:cs typeface="+mn-cs"/>
              </a:rPr>
              <a:t>switch ports grouped (by switch management software) so that </a:t>
            </a:r>
            <a:r>
              <a:rPr lang="en-US" sz="2400" i="1" kern="0" dirty="0">
                <a:solidFill>
                  <a:srgbClr val="0000A8"/>
                </a:solidFill>
                <a:cs typeface="+mn-cs"/>
              </a:rPr>
              <a:t>single</a:t>
            </a:r>
            <a:r>
              <a:rPr lang="en-US" sz="2400" kern="0" dirty="0">
                <a:solidFill>
                  <a:srgbClr val="CC0000"/>
                </a:solidFill>
                <a:cs typeface="+mn-cs"/>
              </a:rPr>
              <a:t> </a:t>
            </a:r>
            <a:r>
              <a:rPr lang="en-US" sz="2400" kern="0" dirty="0">
                <a:cs typeface="+mn-cs"/>
              </a:rPr>
              <a:t>physical switch ……</a:t>
            </a:r>
          </a:p>
          <a:p>
            <a:pPr>
              <a:defRPr/>
            </a:pPr>
            <a:endParaRPr lang="en-US" sz="2000" kern="0" dirty="0">
              <a:latin typeface="Gill Sans MT"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 operates as </a:t>
              </a:r>
              <a:r>
                <a:rPr kumimoji="0" lang="en-US" sz="2400" b="0" i="0" u="none" strike="noStrike" kern="0" cap="none" spc="0" normalizeH="0" baseline="0" noProof="0" dirty="0">
                  <a:ln>
                    <a:noFill/>
                  </a:ln>
                  <a:solidFill>
                    <a:srgbClr val="CC0000"/>
                  </a:solidFill>
                  <a:effectLst/>
                  <a:uLnTx/>
                  <a:uFillTx/>
                  <a:ea typeface="ＭＳ Ｐゴシック" charset="0"/>
                </a:rPr>
                <a:t>multiple </a:t>
              </a:r>
              <a:r>
                <a:rPr kumimoji="0" lang="en-US" sz="2400" b="0" i="0" u="none" strike="noStrike" kern="0" cap="none" spc="0" normalizeH="0" baseline="0" noProof="0" dirty="0">
                  <a:ln>
                    <a:noFill/>
                  </a:ln>
                  <a:solidFill>
                    <a:srgbClr val="000000"/>
                  </a:solidFill>
                  <a:effectLst/>
                  <a:uLnTx/>
                  <a:uFillTx/>
                  <a:ea typeface="ＭＳ Ｐゴシック" charset="0"/>
                </a:rPr>
                <a:t>virtual switches</a:t>
              </a:r>
            </a:p>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79</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solidFill>
                  <a:srgbClr val="C00000"/>
                </a:solidFill>
                <a:cs typeface="+mn-cs"/>
              </a:rPr>
              <a:t>traffic isolation: </a:t>
            </a:r>
            <a:r>
              <a:rPr lang="en-US" kern="0" dirty="0">
                <a:cs typeface="+mn-cs"/>
              </a:rPr>
              <a:t>frames to/from ports </a:t>
            </a:r>
            <a:r>
              <a:rPr lang="en-US" kern="0" dirty="0">
                <a:cs typeface="Arial"/>
              </a:rPr>
              <a:t>1</a:t>
            </a:r>
            <a:r>
              <a:rPr lang="en-US" kern="0" dirty="0">
                <a:cs typeface="+mn-cs"/>
              </a:rPr>
              <a:t>-8 can </a:t>
            </a:r>
            <a:r>
              <a:rPr lang="en-US" i="1" kern="0" dirty="0">
                <a:cs typeface="+mn-cs"/>
              </a:rPr>
              <a:t>only</a:t>
            </a:r>
            <a:r>
              <a:rPr lang="en-US" kern="0" dirty="0">
                <a:cs typeface="+mn-cs"/>
              </a:rPr>
              <a:t> reach ports </a:t>
            </a:r>
            <a:r>
              <a:rPr lang="en-US" kern="0" dirty="0">
                <a:cs typeface="Arial"/>
              </a:rPr>
              <a:t>1</a:t>
            </a:r>
            <a:r>
              <a:rPr lang="en-US" kern="0" dirty="0">
                <a:cs typeface="+mn-cs"/>
              </a:rPr>
              <a:t>-8</a:t>
            </a:r>
          </a:p>
          <a:p>
            <a:pPr marL="681038" lvl="1" indent="-223838">
              <a:defRPr/>
            </a:pPr>
            <a:r>
              <a:rPr lang="en-US" kern="0" dirty="0"/>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800" dirty="0">
                <a:solidFill>
                  <a:srgbClr val="CC0000"/>
                </a:solidFill>
                <a:ea typeface="ＭＳ Ｐゴシック" charset="0"/>
              </a:rPr>
              <a:t>dynamic membership</a:t>
            </a:r>
            <a:r>
              <a:rPr lang="en-US" sz="2800" dirty="0">
                <a:solidFill>
                  <a:srgbClr val="FF0000"/>
                </a:solidFill>
                <a:ea typeface="ＭＳ Ｐゴシック" charset="0"/>
              </a:rPr>
              <a:t>:</a:t>
            </a:r>
            <a:r>
              <a:rPr lang="en-US" sz="2800" dirty="0">
                <a:solidFill>
                  <a:srgbClr val="000000"/>
                </a:solidFill>
                <a:ea typeface="ＭＳ Ｐゴシック" charset="0"/>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ea typeface="ＭＳ Ｐゴシック" charset="0"/>
                </a:rPr>
                <a:t>forwarding between VLANS: </a:t>
              </a:r>
              <a:r>
                <a:rPr kumimoji="0" lang="en-US" sz="2800" b="0" i="0" u="none" strike="noStrike" kern="0" cap="none" spc="0" normalizeH="0" baseline="0" noProof="0" dirty="0">
                  <a:ln>
                    <a:noFill/>
                  </a:ln>
                  <a:solidFill>
                    <a:srgbClr val="000000"/>
                  </a:solidFill>
                  <a:effectLst/>
                  <a:uLnTx/>
                  <a:uFillTx/>
                  <a:ea typeface="ＭＳ Ｐゴシック" charset="0"/>
                </a:rPr>
                <a:t>done via routing (just as with separate switches)</a:t>
              </a:r>
            </a:p>
            <a:p>
              <a:pPr marL="681038" marR="0" lvl="1" indent="-223838" defTabSz="91440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services (more)</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15015" y="1383579"/>
            <a:ext cx="6141748"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dirty="0">
                <a:solidFill>
                  <a:srgbClr val="C00000"/>
                </a:solidFill>
              </a:rPr>
              <a:t>flow control: </a:t>
            </a:r>
          </a:p>
          <a:p>
            <a:pPr lvl="1">
              <a:defRPr/>
            </a:pPr>
            <a:r>
              <a:rPr lang="en-US" dirty="0"/>
              <a:t>pacing between adjacent sending and receiving nodes</a:t>
            </a:r>
          </a:p>
          <a:p>
            <a:pPr marL="344488" indent="-276225">
              <a:defRPr/>
            </a:pPr>
            <a:r>
              <a:rPr lang="en-US" dirty="0">
                <a:solidFill>
                  <a:srgbClr val="C00000"/>
                </a:solidFill>
              </a:rPr>
              <a:t>error detection: </a:t>
            </a:r>
          </a:p>
          <a:p>
            <a:pPr lvl="1">
              <a:defRPr/>
            </a:pPr>
            <a:r>
              <a:rPr lang="en-US" dirty="0"/>
              <a:t>errors caused by signal attenuation, noise. </a:t>
            </a:r>
          </a:p>
          <a:p>
            <a:pPr lvl="1">
              <a:defRPr/>
            </a:pPr>
            <a:r>
              <a:rPr lang="en-US" dirty="0"/>
              <a:t>receiver detects errors, s</a:t>
            </a:r>
            <a:r>
              <a:rPr lang="en-US" sz="2400" dirty="0"/>
              <a:t>ignals retransmission, or drops frame </a:t>
            </a:r>
          </a:p>
          <a:p>
            <a:pPr indent="-339725">
              <a:defRPr/>
            </a:pPr>
            <a:r>
              <a:rPr lang="en-US" dirty="0">
                <a:solidFill>
                  <a:srgbClr val="C00000"/>
                </a:solidFill>
              </a:rPr>
              <a:t>error correction: </a:t>
            </a:r>
          </a:p>
          <a:p>
            <a:pPr lvl="1">
              <a:defRPr/>
            </a:pPr>
            <a:r>
              <a:rPr lang="en-US" dirty="0"/>
              <a:t>receiver identifies </a:t>
            </a:r>
            <a:r>
              <a:rPr lang="en-US" i="1" dirty="0">
                <a:solidFill>
                  <a:srgbClr val="0000A8"/>
                </a:solidFill>
              </a:rPr>
              <a:t>and corrects</a:t>
            </a:r>
            <a:r>
              <a:rPr lang="en-US" dirty="0">
                <a:solidFill>
                  <a:srgbClr val="0000A8"/>
                </a:solidFill>
              </a:rPr>
              <a:t> </a:t>
            </a:r>
            <a:r>
              <a:rPr lang="en-US" dirty="0"/>
              <a:t>bit error(s) without retransmission</a:t>
            </a:r>
          </a:p>
          <a:p>
            <a:pPr marL="344488" indent="-331788">
              <a:defRPr/>
            </a:pPr>
            <a:r>
              <a:rPr lang="en-US" dirty="0">
                <a:solidFill>
                  <a:srgbClr val="C00000"/>
                </a:solidFill>
              </a:rPr>
              <a:t>half-duplex and full-duplex:</a:t>
            </a:r>
          </a:p>
          <a:p>
            <a:pPr lvl="1">
              <a:defRPr/>
            </a:pPr>
            <a:r>
              <a:rPr lang="en-US" dirty="0"/>
              <a:t>with half duplex, nodes at both ends of link can transmit, but not at same time</a:t>
            </a:r>
            <a:endParaRPr lang="en-US" sz="2800"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43945"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8980811"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080582"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22406"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59" name="Slide Number Placeholder 4">
            <a:extLst>
              <a:ext uri="{FF2B5EF4-FFF2-40B4-BE49-F238E27FC236}">
                <a16:creationId xmlns:a16="http://schemas.microsoft.com/office/drawing/2014/main" id="{3B06334E-8708-6947-A6AF-0C8FD071840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8</a:t>
            </a:fld>
            <a:endParaRPr lang="en-US" dirty="0"/>
          </a:p>
        </p:txBody>
      </p:sp>
    </p:spTree>
    <p:extLst>
      <p:ext uri="{BB962C8B-B14F-4D97-AF65-F5344CB8AC3E}">
        <p14:creationId xmlns:p14="http://schemas.microsoft.com/office/powerpoint/2010/main" val="190942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80</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1" hangingPunct="1"/>
            <a:r>
              <a:rPr lang="en-US" sz="1200" i="0" dirty="0">
                <a:solidFill>
                  <a:srgbClr val="000000"/>
                </a:solidFill>
                <a:latin typeface="Arial" charset="0"/>
              </a:rPr>
              <a:t>Ports 2,3,5 belong to EE VLAN</a:t>
            </a:r>
          </a:p>
          <a:p>
            <a:pPr algn="ctr" eaLnBrk="1" hangingPunct="1"/>
            <a:r>
              <a:rPr lang="en-US" sz="1200" i="0" dirty="0">
                <a:solidFill>
                  <a:srgbClr val="000000"/>
                </a:solidFill>
                <a:latin typeface="Arial"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solidFill>
                  <a:srgbClr val="CC0000"/>
                </a:solidFill>
              </a:rPr>
              <a:t>trunk port: </a:t>
            </a:r>
            <a:r>
              <a:rPr lang="en-US" dirty="0"/>
              <a:t>carries frames between VLANS defined over multiple physical switches</a:t>
            </a:r>
          </a:p>
          <a:p>
            <a:pPr marL="466725" lvl="1" indent="-227013">
              <a:buFont typeface="Wingdings" pitchFamily="2" charset="2"/>
              <a:buChar char="§"/>
              <a:defRPr/>
            </a:pPr>
            <a:r>
              <a:rPr lang="en-US" dirty="0"/>
              <a:t>frames forwarded within VLAN between switches can’t be vanilla 802.1 frames (must carry VLAN ID info)</a:t>
            </a:r>
          </a:p>
          <a:p>
            <a:pPr marL="466725" lvl="1" indent="-227013">
              <a:buFont typeface="Wingdings" pitchFamily="2" charset="2"/>
              <a:buChar char="§"/>
              <a:defRPr/>
            </a:pPr>
            <a:r>
              <a:rPr lang="en-US" dirty="0"/>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81</a:t>
            </a:fld>
            <a:endParaRPr lang="en-US" dirty="0"/>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i="0" dirty="0">
                <a:solidFill>
                  <a:srgbClr val="000000"/>
                </a:solidFill>
                <a:latin typeface="+mn-lt"/>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fontAlgn="base">
              <a:spcBef>
                <a:spcPct val="0"/>
              </a:spcBef>
              <a:spcAft>
                <a:spcPct val="0"/>
              </a:spcAft>
            </a:pPr>
            <a:r>
              <a:rPr lang="en-US" altLang="ko-KR" sz="2000" dirty="0">
                <a:solidFill>
                  <a:srgbClr val="000000"/>
                </a:solidFill>
                <a:ea typeface="Gulim" charset="0"/>
                <a:cs typeface="Gulim" charset="0"/>
              </a:rPr>
              <a:t>2-byte Tag Protocol Identifier</a:t>
            </a:r>
          </a:p>
          <a:p>
            <a:pPr algn="r" fontAlgn="base">
              <a:spcBef>
                <a:spcPct val="0"/>
              </a:spcBef>
              <a:spcAft>
                <a:spcPct val="0"/>
              </a:spcAft>
            </a:pPr>
            <a:r>
              <a:rPr lang="en-US" altLang="ko-KR" dirty="0">
                <a:solidFill>
                  <a:srgbClr val="000000"/>
                </a:solidFill>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fontAlgn="base">
              <a:spcBef>
                <a:spcPct val="0"/>
              </a:spcBef>
              <a:spcAft>
                <a:spcPct val="0"/>
              </a:spcAft>
            </a:pPr>
            <a:r>
              <a:rPr lang="en-US" altLang="ko-KR" sz="2000" dirty="0">
                <a:solidFill>
                  <a:srgbClr val="000000"/>
                </a:solidFill>
                <a:ea typeface="Gulim" charset="0"/>
                <a:cs typeface="Gulim" charset="0"/>
              </a:rPr>
              <a:t>Tag Control Information </a:t>
            </a:r>
          </a:p>
          <a:p>
            <a:pPr fontAlgn="base">
              <a:spcBef>
                <a:spcPct val="0"/>
              </a:spcBef>
              <a:spcAft>
                <a:spcPct val="0"/>
              </a:spcAft>
            </a:pPr>
            <a:r>
              <a:rPr lang="en-US" altLang="ko-KR" dirty="0">
                <a:solidFill>
                  <a:srgbClr val="000000"/>
                </a:solidFill>
                <a:ea typeface="Gulim" charset="0"/>
                <a:cs typeface="Gulim" charset="0"/>
              </a:rPr>
              <a:t>(12 bit VLAN ID field, 3 bit priority field like IP TOS)</a:t>
            </a:r>
            <a:r>
              <a:rPr lang="en-US" altLang="ko-KR" sz="2400" dirty="0">
                <a:solidFill>
                  <a:srgbClr val="000000"/>
                </a:solidFill>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fontAlgn="base">
              <a:lnSpc>
                <a:spcPct val="80000"/>
              </a:lnSpc>
              <a:spcBef>
                <a:spcPct val="0"/>
              </a:spcBef>
              <a:spcAft>
                <a:spcPct val="0"/>
              </a:spcAft>
            </a:pPr>
            <a:r>
              <a:rPr lang="en-US" altLang="ko-KR" sz="1400" dirty="0">
                <a:solidFill>
                  <a:srgbClr val="000000"/>
                </a:solidFill>
                <a:latin typeface="Arial" charset="0"/>
                <a:ea typeface="Gulim" charset="0"/>
                <a:cs typeface="Gulim" charset="0"/>
              </a:rPr>
              <a:t>Recomputed </a:t>
            </a:r>
          </a:p>
          <a:p>
            <a:pPr fontAlgn="base">
              <a:lnSpc>
                <a:spcPct val="80000"/>
              </a:lnSpc>
              <a:spcBef>
                <a:spcPct val="0"/>
              </a:spcBef>
              <a:spcAft>
                <a:spcPct val="0"/>
              </a:spcAft>
            </a:pPr>
            <a:r>
              <a:rPr lang="en-US" altLang="ko-KR" sz="1400" dirty="0">
                <a:solidFill>
                  <a:srgbClr val="000000"/>
                </a:solidFill>
                <a:latin typeface="Arial" charset="0"/>
                <a:ea typeface="Gulim" charset="0"/>
                <a:cs typeface="Gulim" charset="0"/>
              </a:rPr>
              <a:t>CRC</a:t>
            </a:r>
            <a:r>
              <a:rPr lang="en-US" altLang="ko-KR" dirty="0">
                <a:solidFill>
                  <a:srgbClr val="000000"/>
                </a:solidFill>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i="0" dirty="0">
                  <a:solidFill>
                    <a:srgbClr val="000000"/>
                  </a:solidFill>
                  <a:latin typeface="+mn-lt"/>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82</a:t>
            </a:fld>
            <a:endParaRPr lang="en-US" dirty="0"/>
          </a:p>
        </p:txBody>
      </p:sp>
    </p:spTree>
    <p:extLst>
      <p:ext uri="{BB962C8B-B14F-4D97-AF65-F5344CB8AC3E}">
        <p14:creationId xmlns:p14="http://schemas.microsoft.com/office/powerpoint/2010/main" val="359934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83</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of shortest 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84</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85</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88</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89</a:t>
            </a:fld>
            <a:endParaRPr lang="en-US" dirty="0"/>
          </a:p>
        </p:txBody>
      </p:sp>
    </p:spTree>
    <p:extLst>
      <p:ext uri="{BB962C8B-B14F-4D97-AF65-F5344CB8AC3E}">
        <p14:creationId xmlns:p14="http://schemas.microsoft.com/office/powerpoint/2010/main" val="100665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dirty="0">
                <a:cs typeface="Calibri" panose="020F0502020204030204" pitchFamily="34" charset="0"/>
              </a:rPr>
              <a:t>Where is the link layer implemented?</a:t>
            </a:r>
            <a:endParaRPr lang="en-US" sz="44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80353" y="1561667"/>
            <a:ext cx="5808373" cy="465931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4163">
              <a:defRPr/>
            </a:pPr>
            <a:r>
              <a:rPr lang="en-US" sz="3200" dirty="0"/>
              <a:t>in each-and-every host</a:t>
            </a:r>
          </a:p>
          <a:p>
            <a:pPr indent="-284163">
              <a:defRPr/>
            </a:pPr>
            <a:r>
              <a:rPr lang="en-US" sz="3200" dirty="0"/>
              <a:t>link layer implemented in </a:t>
            </a:r>
            <a:r>
              <a:rPr lang="en-US" sz="3200" i="1" dirty="0">
                <a:solidFill>
                  <a:srgbClr val="0000A8"/>
                </a:solidFill>
              </a:rPr>
              <a:t>network interface card</a:t>
            </a:r>
            <a:r>
              <a:rPr lang="en-US" sz="3200" dirty="0"/>
              <a:t> (NIC) or on a chip</a:t>
            </a:r>
          </a:p>
          <a:p>
            <a:pPr lvl="1">
              <a:lnSpc>
                <a:spcPct val="100000"/>
              </a:lnSpc>
              <a:defRPr/>
            </a:pPr>
            <a:r>
              <a:rPr lang="en-US" sz="2800" dirty="0"/>
              <a:t>Ethernet, </a:t>
            </a:r>
            <a:r>
              <a:rPr lang="en-US" sz="2800" dirty="0" err="1"/>
              <a:t>WiFi</a:t>
            </a:r>
            <a:r>
              <a:rPr lang="en-US" sz="2800" dirty="0"/>
              <a:t> card or chip</a:t>
            </a:r>
          </a:p>
          <a:p>
            <a:pPr lvl="1">
              <a:lnSpc>
                <a:spcPct val="100000"/>
              </a:lnSpc>
              <a:defRPr/>
            </a:pPr>
            <a:r>
              <a:rPr lang="en-US" sz="2800" dirty="0"/>
              <a:t>implements link, physical layer</a:t>
            </a:r>
          </a:p>
          <a:p>
            <a:pPr indent="-284163">
              <a:defRPr/>
            </a:pPr>
            <a:r>
              <a:rPr lang="en-US" sz="3200" dirty="0"/>
              <a:t>attaches into host’s system buses</a:t>
            </a:r>
          </a:p>
          <a:p>
            <a:pPr indent="-284163">
              <a:defRPr/>
            </a:pPr>
            <a:r>
              <a:rPr lang="en-US" sz="3200" dirty="0"/>
              <a:t>combination of hardware, software, firmware</a:t>
            </a:r>
          </a:p>
          <a:p>
            <a:pPr lvl="1">
              <a:defRPr/>
            </a:pPr>
            <a:endParaRPr lang="en-US" dirty="0">
              <a:latin typeface="Gill Sans MT" charset="0"/>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Arial" charset="0"/>
              </a:rPr>
              <a:t>host bus </a:t>
            </a:r>
          </a:p>
          <a:p>
            <a:pPr fontAlgn="base">
              <a:spcBef>
                <a:spcPct val="0"/>
              </a:spcBef>
              <a:spcAft>
                <a:spcPct val="0"/>
              </a:spcAft>
              <a:defRPr/>
            </a:pPr>
            <a:r>
              <a:rPr lang="en-US" sz="1200" dirty="0">
                <a:solidFill>
                  <a:srgbClr val="000000"/>
                </a:solidFill>
                <a:latin typeface="Arial" charset="0"/>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9717665" y="4408487"/>
            <a:ext cx="12700" cy="339725"/>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Arial" charset="0"/>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77915" y="3989387"/>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392" name="Picture 86">
            <a:extLst>
              <a:ext uri="{FF2B5EF4-FFF2-40B4-BE49-F238E27FC236}">
                <a16:creationId xmlns:a16="http://schemas.microsoft.com/office/drawing/2014/main" id="{0409F287-178A-D34A-9140-43A7C128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19409" y="1312716"/>
            <a:ext cx="1350963" cy="1350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41327" y="1452562"/>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4" name="Slide Number Placeholder 4">
            <a:extLst>
              <a:ext uri="{FF2B5EF4-FFF2-40B4-BE49-F238E27FC236}">
                <a16:creationId xmlns:a16="http://schemas.microsoft.com/office/drawing/2014/main" id="{BF70CCDB-E94F-5544-94C2-5D89403246F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9</a:t>
            </a:fld>
            <a:endParaRPr lang="en-US" dirty="0"/>
          </a:p>
        </p:txBody>
      </p:sp>
    </p:spTree>
    <p:extLst>
      <p:ext uri="{BB962C8B-B14F-4D97-AF65-F5344CB8AC3E}">
        <p14:creationId xmlns:p14="http://schemas.microsoft.com/office/powerpoint/2010/main" val="2461491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60"/>
                                        </p:tgtEl>
                                        <p:attrNameLst>
                                          <p:attrName>style.visibility</p:attrName>
                                        </p:attrNameLst>
                                      </p:cBhvr>
                                      <p:to>
                                        <p:strVal val="visible"/>
                                      </p:to>
                                    </p:set>
                                    <p:animEffect transition="in" filter="wipe(right)">
                                      <p:cBhvr>
                                        <p:cTn id="7"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90</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68548" y="5355232"/>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015663"/>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switch</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dirty="0">
                <a:solidFill>
                  <a:prstClr val="black"/>
                </a:solidFill>
                <a:latin typeface="Calibri"/>
              </a:rPr>
              <a:t>40-100Gbps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pic>
        <p:nvPicPr>
          <p:cNvPr id="71682" name="Picture 2">
            <a:extLst>
              <a:ext uri="{FF2B5EF4-FFF2-40B4-BE49-F238E27FC236}">
                <a16:creationId xmlns:a16="http://schemas.microsoft.com/office/drawing/2014/main" id="{0B55521C-E9E4-5442-8901-A188490A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5463FECF-8C61-1440-ADD1-65A1FD646313}"/>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p:txBody>
          <a:bodyPr>
            <a:normAutofit/>
          </a:bodyPr>
          <a:lstStyle/>
          <a:p>
            <a:pPr indent="-301625"/>
            <a:r>
              <a:rPr lang="en-US" sz="3200" dirty="0">
                <a:solidFill>
                  <a:srgbClr val="0000A8"/>
                </a:solidFill>
              </a:rPr>
              <a:t>link layer: </a:t>
            </a:r>
          </a:p>
          <a:p>
            <a:pPr lvl="1"/>
            <a:r>
              <a:rPr lang="en-US" dirty="0" err="1"/>
              <a:t>RoCE</a:t>
            </a:r>
            <a:r>
              <a:rPr lang="en-US" dirty="0"/>
              <a:t>: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95</a:t>
            </a:fld>
            <a:endParaRPr lang="en-US" dirty="0"/>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96</a:t>
            </a:fld>
            <a:endParaRPr lang="en-US" dirty="0"/>
          </a:p>
        </p:txBody>
      </p:sp>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97</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a:t>
            </a:r>
            <a:r>
              <a:rPr lang="en-US" sz="2800" dirty="0" err="1"/>
              <a:t>www.google.com</a:t>
            </a:r>
            <a:r>
              <a:rPr lang="en-US" sz="2800" dirty="0"/>
              <a:t>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98</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err="1"/>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99</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t>
            </a:r>
            <a:r>
              <a:rPr lang="en-US" kern="0" dirty="0" err="1">
                <a:cs typeface="+mn-cs"/>
              </a:rPr>
              <a:t>addr</a:t>
            </a:r>
            <a:r>
              <a:rPr lang="en-US" kern="0" dirty="0">
                <a:cs typeface="+mn-cs"/>
              </a:rPr>
              <a:t> of first-hop router, </a:t>
            </a:r>
            <a:r>
              <a:rPr lang="en-US" kern="0" dirty="0" err="1">
                <a:cs typeface="+mn-cs"/>
              </a:rPr>
              <a:t>addr</a:t>
            </a:r>
            <a:r>
              <a:rPr lang="en-US" kern="0" dirty="0">
                <a:cs typeface="+mn-cs"/>
              </a:rPr>
              <a:t>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3DE36B09-57A2-47E0-8395-E678A149B67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A4EEB37-3117-4AD3-8E94-5053EB99FBDC}">
  <ds:schemaRefs>
    <ds:schemaRef ds:uri="http://schemas.microsoft.com/sharepoint/v3/contenttype/forms"/>
  </ds:schemaRefs>
</ds:datastoreItem>
</file>

<file path=customXml/itemProps3.xml><?xml version="1.0" encoding="utf-8"?>
<ds:datastoreItem xmlns:ds="http://schemas.openxmlformats.org/officeDocument/2006/customXml" ds:itemID="{8677AB17-45C4-48D8-84DE-59883E164F56}">
  <ds:schemaRefs>
    <ds:schemaRef ds:uri="http://schemas.openxmlformats.org/package/2006/metadata/core-properties"/>
    <ds:schemaRef ds:uri="http://schemas.microsoft.com/office/2006/documentManagement/types"/>
    <ds:schemaRef ds:uri="http://purl.org/dc/dcmitype/"/>
    <ds:schemaRef ds:uri="http://schemas.microsoft.com/office/infopath/2007/PartnerControls"/>
    <ds:schemaRef ds:uri="http://purl.org/dc/elements/1.1/"/>
    <ds:schemaRef ds:uri="http://schemas.microsoft.com/office/2006/metadata/properties"/>
    <ds:schemaRef ds:uri="00a6824a-5175-474a-91df-dfffe83c6e6e"/>
    <ds:schemaRef ds:uri="http://purl.org/dc/term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24128</TotalTime>
  <Words>9174</Words>
  <Application>Microsoft Office PowerPoint</Application>
  <PresentationFormat>Widescreen</PresentationFormat>
  <Paragraphs>2224</Paragraphs>
  <Slides>108</Slides>
  <Notes>99</Notes>
  <HiddenSlides>0</HiddenSlides>
  <MMClips>0</MMClips>
  <ScaleCrop>false</ScaleCrop>
  <HeadingPairs>
    <vt:vector size="8" baseType="variant">
      <vt:variant>
        <vt:lpstr>Fonts Used</vt:lpstr>
      </vt:variant>
      <vt:variant>
        <vt:i4>13</vt:i4>
      </vt:variant>
      <vt:variant>
        <vt:lpstr>Theme</vt:lpstr>
      </vt:variant>
      <vt:variant>
        <vt:i4>1</vt:i4>
      </vt:variant>
      <vt:variant>
        <vt:lpstr>Embedded OLE Servers</vt:lpstr>
      </vt:variant>
      <vt:variant>
        <vt:i4>1</vt:i4>
      </vt:variant>
      <vt:variant>
        <vt:lpstr>Slide Titles</vt:lpstr>
      </vt:variant>
      <vt:variant>
        <vt:i4>108</vt:i4>
      </vt:variant>
    </vt:vector>
  </HeadingPairs>
  <TitlesOfParts>
    <vt:vector size="123" baseType="lpstr">
      <vt:lpstr>Gulim</vt:lpstr>
      <vt:lpstr>ＭＳ Ｐゴシック</vt:lpstr>
      <vt:lpstr>ＭＳ Ｐゴシック</vt:lpstr>
      <vt:lpstr>游ゴシック</vt:lpstr>
      <vt:lpstr>Arial</vt:lpstr>
      <vt:lpstr>Calibri</vt:lpstr>
      <vt:lpstr>Calibri Light</vt:lpstr>
      <vt:lpstr>Comic Sans MS</vt:lpstr>
      <vt:lpstr>Courier New</vt:lpstr>
      <vt:lpstr>Gill Sans MT</vt:lpstr>
      <vt:lpstr>Tahoma</vt:lpstr>
      <vt:lpstr>Times New Roman</vt:lpstr>
      <vt:lpstr>Wingdings</vt:lpstr>
      <vt:lpstr>Office Theme</vt:lpstr>
      <vt:lpstr>Equation</vt:lpstr>
      <vt:lpstr>PowerPoint Presentation</vt:lpstr>
      <vt:lpstr>Link layer and LANs: our goals</vt:lpstr>
      <vt:lpstr>Link layer, LANs: roadmap</vt:lpstr>
      <vt:lpstr>Link layer: introduction</vt:lpstr>
      <vt:lpstr>Link layer: context</vt:lpstr>
      <vt:lpstr>PowerPoint Presentation</vt:lpstr>
      <vt:lpstr>Link layer: services</vt:lpstr>
      <vt:lpstr>Link layer: services (more)</vt:lpstr>
      <vt:lpstr>Where is the link layer implemented?</vt:lpstr>
      <vt:lpstr>Interfaces communicating</vt:lpstr>
      <vt:lpstr>Link layer, LANs: roadmap</vt:lpstr>
      <vt:lpstr>Error detection</vt:lpstr>
      <vt:lpstr>Parity checking</vt:lpstr>
      <vt:lpstr>Internet checksum (review)</vt:lpstr>
      <vt:lpstr>Cyclic Redundancy Check (CRC)</vt:lpstr>
      <vt:lpstr>Cyclic Redundancy Check (CRC): example</vt:lpstr>
      <vt:lpstr>Cyclic Redundancy Check (CRC): example</vt:lpstr>
      <vt:lpstr>Cyclic Redundancy Check (CRC): example (cont.)</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Slotted ALOHA</vt:lpstr>
      <vt:lpstr>Slotted ALOHA</vt:lpstr>
      <vt:lpstr>Slotted ALOHA: efficiency</vt:lpstr>
      <vt:lpstr>Pure ALOHA</vt:lpstr>
      <vt:lpstr>CSMA (carrier sense multiple access)</vt:lpstr>
      <vt:lpstr>CSMA: collisions</vt:lpstr>
      <vt:lpstr>CSMA/CD:</vt:lpstr>
      <vt:lpstr>Ethernet CSMA/CD algorithm</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Small institutional network</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Datacenter networks: multipath</vt:lpstr>
      <vt:lpstr>Datacenter networks: application-layer routing</vt:lpstr>
      <vt:lpstr>Datacenter networks: protocol innovations</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lpstr>Pure ALOHA efficiency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894</cp:revision>
  <dcterms:created xsi:type="dcterms:W3CDTF">2020-01-18T07:24:59Z</dcterms:created>
  <dcterms:modified xsi:type="dcterms:W3CDTF">2024-11-13T14:21:52Z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