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5" r:id="rId1"/>
  </p:sldMasterIdLst>
  <p:notesMasterIdLst>
    <p:notesMasterId r:id="rId29"/>
  </p:notesMasterIdLst>
  <p:sldIdLst>
    <p:sldId id="256" r:id="rId2"/>
    <p:sldId id="257" r:id="rId3"/>
    <p:sldId id="268" r:id="rId4"/>
    <p:sldId id="269" r:id="rId5"/>
    <p:sldId id="258" r:id="rId6"/>
    <p:sldId id="259" r:id="rId7"/>
    <p:sldId id="270" r:id="rId8"/>
    <p:sldId id="260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CEEE3-8F3B-4E7D-B092-379E58424D3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186F8-C8B5-406B-AE5F-16070E3C1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1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5B1BE-C117-2946-9575-7A00B18A6E4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73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5B1BE-C117-2946-9575-7A00B18A6E4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4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5B1BE-C117-2946-9575-7A00B18A6E4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1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2915-5E03-4A4F-9562-1E20AA832ED3}" type="datetime1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65DE-2A05-404F-A353-6A0E5FB6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4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1DFF-7CEF-4B8F-85AF-65D0B01C03AB}" type="datetime1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65DE-2A05-404F-A353-6A0E5FB6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7763-FA76-407E-9FE9-E41CF5FE81C8}" type="datetime1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65DE-2A05-404F-A353-6A0E5FB6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2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13B2-8284-4356-9D81-4CC41392AF9E}" type="datetime1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65DE-2A05-404F-A353-6A0E5FB6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0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0843-7CD4-4467-94E0-5BF66EB57EE7}" type="datetime1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65DE-2A05-404F-A353-6A0E5FB6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1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8327-7812-4452-BC34-769BF31D8077}" type="datetime1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65DE-2A05-404F-A353-6A0E5FB6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1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5453-B766-44A0-B885-0F124F1AD96C}" type="datetime1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65DE-2A05-404F-A353-6A0E5FB6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2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7821-F0E1-46CC-9C0D-4FFB32E3AC68}" type="datetime1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65DE-2A05-404F-A353-6A0E5FB6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3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AD884-8DC4-49F7-9A37-6726CC6C59B5}" type="datetime1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65DE-2A05-404F-A353-6A0E5FB6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5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2138-9BD2-4D14-A21A-9234CD4F93B3}" type="datetime1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65DE-2A05-404F-A353-6A0E5FB6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7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4DE0-A351-4F3A-B9C2-5B59FD2CB09E}" type="datetime1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65DE-2A05-404F-A353-6A0E5FB6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0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E3467-E8D4-4426-A7EA-5BB8D85B3141}" type="datetime1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C65DE-2A05-404F-A353-6A0E5FB6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fc-editor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nformationisbeautiful.net/visualizations/worlds-biggest-data-breaches-hack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9703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of Web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4787900"/>
            <a:ext cx="9144000" cy="1252220"/>
          </a:xfrm>
        </p:spPr>
        <p:txBody>
          <a:bodyPr/>
          <a:lstStyle/>
          <a:p>
            <a:r>
              <a:rPr lang="en-US" dirty="0"/>
              <a:t>Michal </a:t>
            </a:r>
            <a:r>
              <a:rPr lang="en-US" dirty="0" err="1"/>
              <a:t>Zalewski</a:t>
            </a:r>
            <a:r>
              <a:rPr lang="en-US" dirty="0"/>
              <a:t>, </a:t>
            </a:r>
            <a:r>
              <a:rPr lang="en-US" i="1" dirty="0"/>
              <a:t>The Tangled Web: A Guide to Securing Modern Web Applications</a:t>
            </a:r>
            <a:r>
              <a:rPr lang="en-US" dirty="0"/>
              <a:t>, No Starch Press; 1 edition (November 15, 2011).</a:t>
            </a:r>
          </a:p>
          <a:p>
            <a:pPr algn="l"/>
            <a:r>
              <a:rPr lang="en-US" dirty="0"/>
              <a:t>+ other sources</a:t>
            </a:r>
          </a:p>
        </p:txBody>
      </p:sp>
    </p:spTree>
    <p:extLst>
      <p:ext uri="{BB962C8B-B14F-4D97-AF65-F5344CB8AC3E}">
        <p14:creationId xmlns:p14="http://schemas.microsoft.com/office/powerpoint/2010/main" val="34233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01383" y="358559"/>
            <a:ext cx="8515207" cy="753413"/>
          </a:xfrm>
        </p:spPr>
        <p:txBody>
          <a:bodyPr>
            <a:normAutofit/>
          </a:bodyPr>
          <a:lstStyle/>
          <a:p>
            <a:r>
              <a:rPr lang="en-US" sz="3600" b="1" dirty="0"/>
              <a:t>Q: Is your computer system secure?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25296" y="1252707"/>
            <a:ext cx="4268182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300" dirty="0"/>
          </a:p>
          <a:p>
            <a:pPr eaLnBrk="0" hangingPunct="0"/>
            <a:r>
              <a:rPr lang="en-US" sz="2800" dirty="0"/>
              <a:t>Q1: What is a </a:t>
            </a:r>
            <a:r>
              <a:rPr lang="en-US" sz="2800" i="1" u="sng" dirty="0"/>
              <a:t>networked system</a:t>
            </a:r>
            <a:r>
              <a:rPr lang="en-US" sz="2800" dirty="0"/>
              <a:t>?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24A5-5B7C-6345-981D-3DC1C61B65E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48" y="2402543"/>
            <a:ext cx="6716300" cy="44135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91200" y="125270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en-US" sz="2800" dirty="0"/>
              <a:t>Q2: What does </a:t>
            </a:r>
            <a:r>
              <a:rPr lang="en-US" sz="2800" u="sng" dirty="0"/>
              <a:t>securing</a:t>
            </a:r>
            <a:r>
              <a:rPr lang="en-US" sz="2800" dirty="0"/>
              <a:t> a networked system mean?</a:t>
            </a:r>
          </a:p>
        </p:txBody>
      </p:sp>
    </p:spTree>
    <p:extLst>
      <p:ext uri="{BB962C8B-B14F-4D97-AF65-F5344CB8AC3E}">
        <p14:creationId xmlns:p14="http://schemas.microsoft.com/office/powerpoint/2010/main" val="3424286272"/>
      </p:ext>
    </p:extLst>
  </p:cSld>
  <p:clrMapOvr>
    <a:masterClrMapping/>
  </p:clrMapOvr>
  <p:transition spd="slow" advTm="11014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24A5-5B7C-6345-981D-3DC1C61B65E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75" y="1538177"/>
            <a:ext cx="5819618" cy="445149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01383" y="358559"/>
            <a:ext cx="8515207" cy="753413"/>
          </a:xfrm>
        </p:spPr>
        <p:txBody>
          <a:bodyPr>
            <a:normAutofit/>
          </a:bodyPr>
          <a:lstStyle/>
          <a:p>
            <a:r>
              <a:rPr lang="en-US" sz="3600" b="1" dirty="0"/>
              <a:t>The ISO/OSI Network Reference Model</a:t>
            </a:r>
          </a:p>
        </p:txBody>
      </p:sp>
    </p:spTree>
    <p:extLst>
      <p:ext uri="{BB962C8B-B14F-4D97-AF65-F5344CB8AC3E}">
        <p14:creationId xmlns:p14="http://schemas.microsoft.com/office/powerpoint/2010/main" val="1372466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24A5-5B7C-6345-981D-3DC1C61B65E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55181"/>
            <a:ext cx="9120230" cy="408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33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24A5-5B7C-6345-981D-3DC1C61B65E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95" y="581248"/>
            <a:ext cx="8620711" cy="586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42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24A5-5B7C-6345-981D-3DC1C61B65E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75488" y="1026956"/>
            <a:ext cx="9735312" cy="49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0" hangingPunct="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Two or more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nodes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connected to support applications running over that network</a:t>
            </a:r>
          </a:p>
          <a:p>
            <a:pPr marL="971496" lvl="1" indent="-514350" eaLnBrk="0" hangingPunct="0">
              <a:buFont typeface="Wingdings" panose="05000000000000000000" pitchFamily="2" charset="2"/>
              <a:buChar char="ü"/>
            </a:pPr>
            <a:endParaRPr lang="en-US" sz="100" dirty="0">
              <a:latin typeface="Times New Roman" pitchFamily="18" charset="0"/>
              <a:cs typeface="Times New Roman" pitchFamily="18" charset="0"/>
            </a:endParaRPr>
          </a:p>
          <a:p>
            <a:pPr marL="971496" lvl="1" indent="-5143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Two computers directly hooked together</a:t>
            </a:r>
          </a:p>
          <a:p>
            <a:pPr marL="971496" lvl="1" indent="-5143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Local area networks (LAN), Metropolitan area networks (MAN), Wide area networks (WAN)</a:t>
            </a:r>
          </a:p>
          <a:p>
            <a:pPr marL="971496" lvl="1" indent="-5143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Wireless networks, Mobile networks</a:t>
            </a:r>
          </a:p>
          <a:p>
            <a:pPr marL="971496" lvl="1" indent="-5143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Internet/Intranet/Extranet</a:t>
            </a:r>
          </a:p>
          <a:p>
            <a:pPr marL="971496" lvl="1" indent="-5143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Cloud</a:t>
            </a:r>
          </a:p>
          <a:p>
            <a:pPr marL="971496" lvl="1" indent="-5143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Virtual private networks</a:t>
            </a:r>
          </a:p>
          <a:p>
            <a:pPr marL="971496" lvl="1" indent="-5143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Network virtualization</a:t>
            </a:r>
          </a:p>
          <a:p>
            <a:pPr marL="971496" lvl="1" indent="-5143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WSN</a:t>
            </a:r>
          </a:p>
          <a:p>
            <a:pPr marL="971496" lvl="1" indent="-5143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Ad hoc networks</a:t>
            </a:r>
          </a:p>
          <a:p>
            <a:pPr marL="971496" lvl="1" indent="-5143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05188"/>
            <a:ext cx="8229600" cy="814526"/>
          </a:xfrm>
        </p:spPr>
        <p:txBody>
          <a:bodyPr/>
          <a:lstStyle/>
          <a:p>
            <a:r>
              <a:rPr lang="en-US" dirty="0"/>
              <a:t>A networked system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73" y="3008792"/>
            <a:ext cx="5713671" cy="38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25187"/>
      </p:ext>
    </p:extLst>
  </p:cSld>
  <p:clrMapOvr>
    <a:masterClrMapping/>
  </p:clrMapOvr>
  <p:transition spd="slow" advTm="11014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24A5-5B7C-6345-981D-3DC1C61B65E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717765" y="1313462"/>
            <a:ext cx="8174729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0" hangingPunct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Assets ?</a:t>
            </a:r>
          </a:p>
          <a:p>
            <a:pPr marL="971496" lvl="1" indent="-514350" eaLnBrk="0" hangingPunct="0">
              <a:buFont typeface="Wingdings" panose="05000000000000000000" pitchFamily="2" charset="2"/>
              <a:buChar char="ü"/>
            </a:pP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pPr marL="971496" lvl="1" indent="-514350" eaLnBrk="0" hangingPunct="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Network devices (hubs, switches, routers, firewalls, …)</a:t>
            </a:r>
          </a:p>
          <a:p>
            <a:pPr marL="971496" lvl="1" indent="-514350" eaLnBrk="0" hangingPunct="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Medium (cables, radio transmission)</a:t>
            </a:r>
          </a:p>
          <a:p>
            <a:pPr marL="971496" lvl="1" indent="-514350" eaLnBrk="0" hangingPunct="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Network appliances (authentication servers, gateways)</a:t>
            </a:r>
          </a:p>
          <a:p>
            <a:pPr marL="971496" lvl="1" indent="-514350" eaLnBrk="0" hangingPunct="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Servers (Web servers, database servers, application servers, …)</a:t>
            </a:r>
          </a:p>
          <a:p>
            <a:pPr marL="971496" lvl="1" indent="-514350" eaLnBrk="0" hangingPunct="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Workstations</a:t>
            </a:r>
          </a:p>
          <a:p>
            <a:pPr marL="971496" lvl="1" indent="-514350" eaLnBrk="0" hangingPunct="0">
              <a:buFont typeface="Wingdings" panose="05000000000000000000" pitchFamily="2" charset="2"/>
              <a:buChar char="ü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Things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IoT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14526"/>
          </a:xfrm>
        </p:spPr>
        <p:txBody>
          <a:bodyPr/>
          <a:lstStyle/>
          <a:p>
            <a:r>
              <a:rPr lang="en-US" dirty="0"/>
              <a:t>Assets in a computer system</a:t>
            </a:r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705" y="3610272"/>
            <a:ext cx="4813421" cy="312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717764" y="4658208"/>
            <a:ext cx="817472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1496" lvl="1" indent="-514350" eaLnBrk="0" hangingPunct="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Software applications</a:t>
            </a:r>
          </a:p>
          <a:p>
            <a:pPr marL="971496" lvl="1" indent="-514350" eaLnBrk="0" hangingPunct="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Data</a:t>
            </a:r>
          </a:p>
          <a:p>
            <a:pPr marL="971496" lvl="1" indent="-514350" eaLnBrk="0" hangingPunct="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People ?</a:t>
            </a:r>
          </a:p>
          <a:p>
            <a:pPr marL="971496" lvl="1" indent="-514350" eaLnBrk="0" hangingPunct="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38962000"/>
      </p:ext>
    </p:extLst>
  </p:cSld>
  <p:clrMapOvr>
    <a:masterClrMapping/>
  </p:clrMapOvr>
  <p:transition spd="slow" advTm="110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3617"/>
            <a:ext cx="8229600" cy="1143000"/>
          </a:xfrm>
        </p:spPr>
        <p:txBody>
          <a:bodyPr/>
          <a:lstStyle/>
          <a:p>
            <a:r>
              <a:rPr lang="en-US" b="1" dirty="0"/>
              <a:t>Assumptions (</a:t>
            </a:r>
            <a:r>
              <a:rPr lang="en-US" b="1" dirty="0" err="1"/>
              <a:t>wrt</a:t>
            </a:r>
            <a:r>
              <a:rPr lang="en-US" b="1" dirty="0"/>
              <a:t> cybersecurity)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4691" y="1438218"/>
            <a:ext cx="7326774" cy="932021"/>
          </a:xfrm>
        </p:spPr>
        <p:txBody>
          <a:bodyPr anchor="ctr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An attacker may exploit any vulnerabilities in your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24A5-5B7C-6345-981D-3DC1C61B65E1}" type="slidenum">
              <a:rPr lang="en-US" sz="1100"/>
              <a:pPr/>
              <a:t>16</a:t>
            </a:fld>
            <a:endParaRPr lang="en-US" sz="11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74692" y="2498164"/>
            <a:ext cx="7604567" cy="964115"/>
          </a:xfrm>
          <a:prstGeom prst="rect">
            <a:avLst/>
          </a:prstGeom>
        </p:spPr>
        <p:txBody>
          <a:bodyPr vert="horz" lIns="91429" tIns="45714" rIns="91429" bIns="45714" rtlCol="0" anchor="ctr">
            <a:noAutofit/>
          </a:bodyPr>
          <a:lstStyle>
            <a:lvl1pPr marL="342860" indent="-342860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3" indent="-285717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7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3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US" sz="2000" dirty="0"/>
              <a:t>A successful breach at a certain layer within a device may get propagated to other layers.</a:t>
            </a:r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2374691" y="3669441"/>
            <a:ext cx="7326774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000" dirty="0"/>
              <a:t>A successful breach of a device may get propagated to other devices.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2374691" y="4694004"/>
            <a:ext cx="7326775" cy="163121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000" dirty="0"/>
              <a:t>Any data/message transmitted over the network is considered available to the hacker.</a:t>
            </a:r>
          </a:p>
          <a:p>
            <a:pPr marL="514350" indent="-514350">
              <a:buFont typeface="+mj-lt"/>
              <a:buAutoNum type="arabicPeriod" startAt="4"/>
            </a:pPr>
            <a:endParaRPr lang="en-US" sz="2000" dirty="0"/>
          </a:p>
          <a:p>
            <a:pPr marL="514350" indent="-514350">
              <a:buFont typeface="+mj-lt"/>
              <a:buAutoNum type="arabicPeriod" startAt="4"/>
            </a:pPr>
            <a:r>
              <a:rPr lang="en-US" sz="2000" dirty="0"/>
              <a:t>The hacker is knowledgeable about the underlying computer/network protocols. </a:t>
            </a:r>
          </a:p>
        </p:txBody>
      </p:sp>
    </p:spTree>
    <p:extLst>
      <p:ext uri="{BB962C8B-B14F-4D97-AF65-F5344CB8AC3E}">
        <p14:creationId xmlns:p14="http://schemas.microsoft.com/office/powerpoint/2010/main" val="342225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01383" y="509034"/>
            <a:ext cx="8515207" cy="753413"/>
          </a:xfrm>
        </p:spPr>
        <p:txBody>
          <a:bodyPr>
            <a:normAutofit/>
          </a:bodyPr>
          <a:lstStyle/>
          <a:p>
            <a:r>
              <a:rPr lang="en-US" sz="3600" b="1" dirty="0"/>
              <a:t>Is your </a:t>
            </a:r>
            <a:r>
              <a:rPr lang="en-US" altLang="zh-CN" sz="3600" b="1" dirty="0"/>
              <a:t>computer </a:t>
            </a:r>
            <a:r>
              <a:rPr lang="en-US" sz="3600" b="1" dirty="0"/>
              <a:t>system secure?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837383" y="1394966"/>
            <a:ext cx="83551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/>
              <a:t>Q2: What does </a:t>
            </a:r>
            <a:r>
              <a:rPr lang="en-US" sz="2800" i="1" dirty="0"/>
              <a:t>securing a computer system </a:t>
            </a:r>
            <a:r>
              <a:rPr lang="en-US" sz="2800" dirty="0"/>
              <a:t>mean?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24A5-5B7C-6345-981D-3DC1C61B65E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180754" y="2087180"/>
            <a:ext cx="77233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0" hangingPunct="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process of building security into a system</a:t>
            </a:r>
          </a:p>
          <a:p>
            <a:pPr marL="514350" indent="-514350" eaLnBrk="0" hangingPunct="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multi facets of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security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94" y="3381153"/>
            <a:ext cx="3545854" cy="320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05220"/>
      </p:ext>
    </p:extLst>
  </p:cSld>
  <p:clrMapOvr>
    <a:masterClrMapping/>
  </p:clrMapOvr>
  <p:transition spd="slow" advTm="110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24A5-5B7C-6345-981D-3DC1C61B65E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Security 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38" y="1617562"/>
            <a:ext cx="5459479" cy="473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90092"/>
      </p:ext>
    </p:extLst>
  </p:cSld>
  <p:clrMapOvr>
    <a:masterClrMapping/>
  </p:clrMapOvr>
  <p:transition spd="slow" advTm="11014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24A5-5B7C-6345-981D-3DC1C61B65E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20" y="1618707"/>
            <a:ext cx="5703184" cy="47792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i="1" dirty="0"/>
              <a:t>Securing a networked system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27644"/>
      </p:ext>
    </p:extLst>
  </p:cSld>
  <p:clrMapOvr>
    <a:masterClrMapping/>
  </p:clrMapOvr>
  <p:transition spd="slow" advTm="11014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WWW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HTTP was created as a simple request-and-response protocol </a:t>
            </a:r>
            <a:r>
              <a:rPr lang="en-US" altLang="en-US" dirty="0"/>
              <a:t>between a web browser and a web server.</a:t>
            </a:r>
          </a:p>
          <a:p>
            <a:pPr marL="457200" indent="-457200"/>
            <a:r>
              <a:rPr lang="en-US" altLang="en-US" dirty="0"/>
              <a:t>A </a:t>
            </a:r>
            <a:r>
              <a:rPr lang="en-US" altLang="en-US" i="1" dirty="0"/>
              <a:t>request</a:t>
            </a:r>
            <a:r>
              <a:rPr lang="en-US" altLang="en-US" dirty="0"/>
              <a:t> is in the form of an URL.</a:t>
            </a:r>
          </a:p>
          <a:p>
            <a:pPr marL="457200" indent="-457200"/>
            <a:r>
              <a:rPr lang="en-US" altLang="en-US" dirty="0"/>
              <a:t>Processing of a request: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/>
              <a:t>The </a:t>
            </a:r>
            <a:r>
              <a:rPr lang="en-US" altLang="en-US" dirty="0" err="1"/>
              <a:t>url</a:t>
            </a:r>
            <a:r>
              <a:rPr lang="en-US" altLang="en-US" dirty="0"/>
              <a:t> is resolved by the DNS to get the IP address of the web server;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/>
              <a:t>A TCP connection is established between the browser and the server at port 80;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 dirty="0"/>
              <a:t>The browser sends an </a:t>
            </a:r>
            <a:r>
              <a:rPr lang="en-US" altLang="en-US" i="1" dirty="0"/>
              <a:t>HTTP request</a:t>
            </a:r>
            <a:r>
              <a:rPr lang="en-US" altLang="en-US" dirty="0"/>
              <a:t> over this connection to the server.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65DE-2A05-404F-A353-6A0E5FB6F6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98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24A5-5B7C-6345-981D-3DC1C61B65E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214" y="1115535"/>
            <a:ext cx="5435085" cy="567754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11079" y="36135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>
            <a:lvl1pPr algn="ctr" defTabSz="45714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/>
              <a:t>The multi layers of Cybersecurity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93359"/>
      </p:ext>
    </p:extLst>
  </p:cSld>
  <p:clrMapOvr>
    <a:masterClrMapping/>
  </p:clrMapOvr>
  <p:transition spd="slow" advTm="11014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24A5-5B7C-6345-981D-3DC1C61B65E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59107"/>
            <a:ext cx="8229600" cy="871256"/>
          </a:xfrm>
        </p:spPr>
        <p:txBody>
          <a:bodyPr/>
          <a:lstStyle/>
          <a:p>
            <a:r>
              <a:rPr lang="en-US" i="1" dirty="0"/>
              <a:t>Security services ?</a:t>
            </a:r>
            <a:endParaRPr lang="en-US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125884" y="1570555"/>
            <a:ext cx="806665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2800" u="sng" dirty="0"/>
              <a:t>Confidentiality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2800" u="sng" dirty="0"/>
              <a:t>Data integrity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2800" u="sng" dirty="0"/>
              <a:t>Origin integrity / Authentication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2800" u="sng" dirty="0"/>
              <a:t>Availability</a:t>
            </a:r>
            <a:r>
              <a:rPr lang="en-US" sz="2800" dirty="0"/>
              <a:t> (e.g., Anti-replay)</a:t>
            </a:r>
            <a:endParaRPr lang="en-US" sz="2800" u="sng" dirty="0"/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2800" dirty="0"/>
              <a:t>Non-</a:t>
            </a:r>
            <a:r>
              <a:rPr lang="en-US" sz="2800" dirty="0" err="1"/>
              <a:t>repudiability</a:t>
            </a:r>
            <a:endParaRPr lang="en-US" sz="2800" dirty="0"/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2800" dirty="0"/>
              <a:t>Privacy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2800" dirty="0"/>
              <a:t>Access control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2800" dirty="0"/>
              <a:t>Anonymity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2800" dirty="0"/>
              <a:t>Anti-traffic-analysis</a:t>
            </a:r>
          </a:p>
          <a:p>
            <a:pPr lvl="1" eaLnBrk="0" hangingPunct="0"/>
            <a:r>
              <a:rPr lang="en-US" sz="2800" dirty="0"/>
              <a:t>…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910868" y="4510084"/>
            <a:ext cx="4110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/>
              <a:t>NOTE: </a:t>
            </a:r>
          </a:p>
          <a:p>
            <a:pPr eaLnBrk="0" hangingPunct="0"/>
            <a:r>
              <a:rPr lang="en-US" sz="2800" dirty="0"/>
              <a:t>Do not confuse </a:t>
            </a:r>
            <a:r>
              <a:rPr lang="en-US" sz="2800" i="1" u="sng" dirty="0"/>
              <a:t>services</a:t>
            </a:r>
            <a:r>
              <a:rPr lang="en-US" sz="2800" dirty="0"/>
              <a:t> with </a:t>
            </a:r>
            <a:r>
              <a:rPr lang="en-US" sz="2800" i="1" u="sng" dirty="0"/>
              <a:t>mechanisms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35442"/>
      </p:ext>
    </p:extLst>
  </p:cSld>
  <p:clrMapOvr>
    <a:masterClrMapping/>
  </p:clrMapOvr>
  <p:transition spd="slow" advTm="110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524A5-5B7C-6345-981D-3DC1C61B65E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71256"/>
          </a:xfrm>
        </p:spPr>
        <p:txBody>
          <a:bodyPr/>
          <a:lstStyle/>
          <a:p>
            <a:r>
              <a:rPr lang="en-US" i="1" dirty="0"/>
              <a:t>Security mechanisms?</a:t>
            </a:r>
            <a:endParaRPr lang="en-US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125884" y="1244491"/>
            <a:ext cx="8066659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2800" dirty="0"/>
              <a:t>Encryption/Decryption</a:t>
            </a:r>
          </a:p>
          <a:p>
            <a:pPr marL="914346" lvl="1" indent="-457200" eaLnBrk="0" hangingPunct="0">
              <a:buFont typeface="Wingdings" panose="05000000000000000000" pitchFamily="2" charset="2"/>
              <a:buChar char="§"/>
            </a:pPr>
            <a:r>
              <a:rPr lang="en-US" sz="2800" dirty="0"/>
              <a:t>Symmetric encryption</a:t>
            </a:r>
          </a:p>
          <a:p>
            <a:pPr marL="914346" lvl="1" indent="-457200" eaLnBrk="0" hangingPunct="0">
              <a:buFont typeface="Wingdings" panose="05000000000000000000" pitchFamily="2" charset="2"/>
              <a:buChar char="§"/>
            </a:pPr>
            <a:r>
              <a:rPr lang="en-US" sz="2800" dirty="0"/>
              <a:t>Asymmetric encryption (aka public key encryption)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2800" dirty="0"/>
              <a:t>Hashing / Message digests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2800" dirty="0"/>
              <a:t>Message Authentication Codes (MAC)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2800" dirty="0"/>
              <a:t>Digital signatures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2800" dirty="0"/>
              <a:t>Digital certificates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2800" dirty="0"/>
              <a:t>Key exchanges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2800" dirty="0"/>
              <a:t>Access Control (authentication, authorization, accounting)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2800" dirty="0"/>
              <a:t>Firewalls, Gateways</a:t>
            </a:r>
          </a:p>
          <a:p>
            <a:pPr lvl="1" eaLnBrk="0" hangingPunct="0"/>
            <a:r>
              <a:rPr lang="en-U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48675777"/>
      </p:ext>
    </p:extLst>
  </p:cSld>
  <p:clrMapOvr>
    <a:masterClrMapping/>
  </p:clrMapOvr>
  <p:transition spd="slow" advTm="11014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DE879E1E-437F-409A-A83F-C353AFE41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/>
          <a:lstStyle/>
          <a:p>
            <a:r>
              <a:rPr lang="en-US" altLang="en-US" sz="4000" dirty="0"/>
              <a:t>Why is </a:t>
            </a:r>
            <a:r>
              <a:rPr lang="en-US" altLang="en-US" sz="4000" b="1" dirty="0"/>
              <a:t>HTTPS</a:t>
            </a:r>
            <a:r>
              <a:rPr lang="en-US" altLang="en-US" sz="4000" dirty="0"/>
              <a:t> not sufficient?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049DB243-9199-4703-BF76-0013DA943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057401"/>
            <a:ext cx="8229600" cy="4068763"/>
          </a:xfrm>
        </p:spPr>
        <p:txBody>
          <a:bodyPr/>
          <a:lstStyle/>
          <a:p>
            <a:r>
              <a:rPr lang="en-US" altLang="en-US" sz="2400" dirty="0"/>
              <a:t>HTTPS: HTTP over SSL (Secure Socket Layer)</a:t>
            </a:r>
          </a:p>
          <a:p>
            <a:r>
              <a:rPr lang="en-US" altLang="en-US" sz="2400" dirty="0"/>
              <a:t>SSL is a certificate-based security mechanism.</a:t>
            </a:r>
          </a:p>
          <a:p>
            <a:r>
              <a:rPr lang="en-US" altLang="en-US" sz="2400" dirty="0"/>
              <a:t>SSL provides confidentiality, data integrity, and origin integrity. How?</a:t>
            </a:r>
          </a:p>
          <a:p>
            <a:r>
              <a:rPr lang="en-US" altLang="en-US" sz="2400" dirty="0"/>
              <a:t>SSL does not stop attacks that directly target the server or client components of an application.</a:t>
            </a:r>
          </a:p>
          <a:p>
            <a:endParaRPr lang="en-US" altLang="en-US" sz="2400" dirty="0"/>
          </a:p>
          <a:p>
            <a:r>
              <a:rPr lang="en-US" altLang="en-US" sz="2400" dirty="0"/>
              <a:t>Conclusion: SSL is not a cure-all for securing web applications.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pPr lvl="1"/>
            <a:endParaRPr lang="en-US" altLang="en-US" sz="2000" dirty="0"/>
          </a:p>
        </p:txBody>
      </p:sp>
      <p:sp>
        <p:nvSpPr>
          <p:cNvPr id="11268" name="Slide Number Placeholder 4">
            <a:extLst>
              <a:ext uri="{FF2B5EF4-FFF2-40B4-BE49-F238E27FC236}">
                <a16:creationId xmlns:a16="http://schemas.microsoft.com/office/drawing/2014/main" id="{10EE966A-EA13-4E1D-8FF9-5E09451B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02F367-F6EE-418A-AC8C-4AB6A0F7A0F5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6CCBD14-DE98-46D4-A08A-09C4DC984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Fundamental issue with web vulnerabilities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532A2F3A-3879-4642-818B-FA56518DD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05001"/>
            <a:ext cx="8229600" cy="4221163"/>
          </a:xfrm>
        </p:spPr>
        <p:txBody>
          <a:bodyPr/>
          <a:lstStyle/>
          <a:p>
            <a:r>
              <a:rPr lang="en-US" altLang="en-US" sz="2400" dirty="0"/>
              <a:t>Users are outside the application’s direct control.</a:t>
            </a:r>
          </a:p>
          <a:p>
            <a:pPr lvl="1"/>
            <a:r>
              <a:rPr lang="en-US" altLang="en-US" sz="2000" dirty="0"/>
              <a:t>Valid users with valid devices</a:t>
            </a:r>
          </a:p>
          <a:p>
            <a:pPr lvl="1"/>
            <a:r>
              <a:rPr lang="en-US" altLang="en-US" sz="2000" dirty="0"/>
              <a:t>Valid users with compromised devices</a:t>
            </a:r>
          </a:p>
          <a:p>
            <a:pPr lvl="1"/>
            <a:r>
              <a:rPr lang="en-US" altLang="en-US" sz="2000" dirty="0"/>
              <a:t>Malicious users with malicious devices</a:t>
            </a:r>
          </a:p>
          <a:p>
            <a:endParaRPr lang="en-US" altLang="en-US" sz="900" dirty="0"/>
          </a:p>
          <a:p>
            <a:r>
              <a:rPr lang="en-US" altLang="en-US" sz="2400" dirty="0"/>
              <a:t>Attackers may use </a:t>
            </a:r>
            <a:r>
              <a:rPr lang="en-US" altLang="en-US" sz="2400" u="sng" dirty="0"/>
              <a:t>crafted input </a:t>
            </a:r>
            <a:r>
              <a:rPr lang="en-US" altLang="en-US" sz="2400" dirty="0"/>
              <a:t>to compromise the application, by interfering with its logic and behavior, therefore gaining unauthorized access to its data and functionality.</a:t>
            </a:r>
          </a:p>
          <a:p>
            <a:endParaRPr lang="en-US" altLang="en-US" sz="1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pPr lvl="1"/>
            <a:endParaRPr lang="en-US" altLang="en-US" sz="2000" dirty="0"/>
          </a:p>
        </p:txBody>
      </p:sp>
      <p:sp>
        <p:nvSpPr>
          <p:cNvPr id="12292" name="Slide Number Placeholder 4">
            <a:extLst>
              <a:ext uri="{FF2B5EF4-FFF2-40B4-BE49-F238E27FC236}">
                <a16:creationId xmlns:a16="http://schemas.microsoft.com/office/drawing/2014/main" id="{26B802B6-3818-4D65-8C1F-6E9A3A313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A29602-2643-4869-BCBE-7DB5B9B2E815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5A44305-39EB-4DE3-8D7E-29FA2DB0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685800"/>
          </a:xfrm>
        </p:spPr>
        <p:txBody>
          <a:bodyPr/>
          <a:lstStyle/>
          <a:p>
            <a:r>
              <a:rPr lang="en-US" altLang="en-US" sz="4000"/>
              <a:t>Crafted user input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6BE1FA0-CAD8-4C92-AAF5-7A44F56B7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900"/>
          </a:p>
          <a:p>
            <a:r>
              <a:rPr lang="en-US" altLang="en-US" sz="2400"/>
              <a:t>Attackers may use crafted input to compromise the application.</a:t>
            </a:r>
          </a:p>
          <a:p>
            <a:pPr lvl="1"/>
            <a:r>
              <a:rPr lang="en-US" altLang="en-US" sz="2000"/>
              <a:t>Interfere with any data transmitted btwn the client and the server (request params, cookies, HTTP headers, …)</a:t>
            </a:r>
          </a:p>
          <a:p>
            <a:pPr lvl="1"/>
            <a:r>
              <a:rPr lang="en-US" altLang="en-US" sz="2000"/>
              <a:t>Send requests in any sequence or submit parameters out of the anticipated order</a:t>
            </a:r>
          </a:p>
          <a:p>
            <a:pPr lvl="1"/>
            <a:r>
              <a:rPr lang="en-US" altLang="en-US" sz="2000"/>
              <a:t>Replay attacks</a:t>
            </a:r>
          </a:p>
          <a:p>
            <a:pPr lvl="1"/>
            <a:r>
              <a:rPr lang="en-US" altLang="en-US" sz="2000"/>
              <a:t>Use additional tools alongside or independently of the browser</a:t>
            </a:r>
          </a:p>
          <a:p>
            <a:endParaRPr lang="en-US" altLang="en-US" sz="1000"/>
          </a:p>
          <a:p>
            <a:r>
              <a:rPr lang="en-US" altLang="en-US" sz="2400"/>
              <a:t>Conclusion: The Web application must assume that all input from the user is potentially malicious.</a:t>
            </a:r>
          </a:p>
          <a:p>
            <a:endParaRPr lang="en-US" altLang="en-US" sz="2000"/>
          </a:p>
          <a:p>
            <a:endParaRPr lang="en-US" altLang="en-US" sz="2000"/>
          </a:p>
          <a:p>
            <a:pPr lvl="1"/>
            <a:endParaRPr lang="en-US" altLang="en-US" sz="2000"/>
          </a:p>
        </p:txBody>
      </p:sp>
      <p:sp>
        <p:nvSpPr>
          <p:cNvPr id="13316" name="Slide Number Placeholder 4">
            <a:extLst>
              <a:ext uri="{FF2B5EF4-FFF2-40B4-BE49-F238E27FC236}">
                <a16:creationId xmlns:a16="http://schemas.microsoft.com/office/drawing/2014/main" id="{F71657AC-4A68-4C5B-8E23-1954C407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B5464B-A79A-44AD-A79D-36115EB212A6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AC490AE-6BA5-4C4A-BCCB-E5A5F066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The expanding </a:t>
            </a:r>
            <a:r>
              <a:rPr lang="en-US" altLang="en-US" sz="4000" i="1" dirty="0"/>
              <a:t>network perimeter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5BF04C3-9375-48B8-9BF6-21AFD396A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057401"/>
            <a:ext cx="8229600" cy="4068763"/>
          </a:xfrm>
        </p:spPr>
        <p:txBody>
          <a:bodyPr/>
          <a:lstStyle/>
          <a:p>
            <a:r>
              <a:rPr lang="en-US" altLang="en-US" sz="2400" dirty="0"/>
              <a:t>The traditional concept of ‘network perimeter’ does not work.</a:t>
            </a:r>
          </a:p>
          <a:p>
            <a:r>
              <a:rPr lang="en-US" altLang="en-US" sz="2400" dirty="0"/>
              <a:t>User devices are often outside the corporate network.</a:t>
            </a:r>
          </a:p>
          <a:p>
            <a:pPr lvl="1"/>
            <a:r>
              <a:rPr lang="en-US" altLang="en-US" sz="2000" dirty="0"/>
              <a:t>BYOD</a:t>
            </a:r>
          </a:p>
          <a:p>
            <a:endParaRPr lang="en-US" altLang="en-US" sz="2400" dirty="0"/>
          </a:p>
          <a:p>
            <a:r>
              <a:rPr lang="en-US" altLang="en-US" sz="2400" dirty="0"/>
              <a:t>Web applications are the potential gateways for attacks.</a:t>
            </a:r>
          </a:p>
          <a:p>
            <a:pPr lvl="1"/>
            <a:r>
              <a:rPr lang="en-US" altLang="en-US" sz="2000" dirty="0"/>
              <a:t>A HTTP or HTTPS server must process all inbound requests.</a:t>
            </a:r>
          </a:p>
          <a:p>
            <a:pPr lvl="1"/>
            <a:r>
              <a:rPr lang="en-US" altLang="en-US" sz="2000" dirty="0"/>
              <a:t>A web server often connects to back-end servers.</a:t>
            </a:r>
          </a:p>
          <a:p>
            <a:pPr lvl="1"/>
            <a:r>
              <a:rPr lang="en-US" altLang="en-US" sz="2000" dirty="0"/>
              <a:t>A web application may involve cross-domain integration (e.g., mash-up, 3</a:t>
            </a:r>
            <a:r>
              <a:rPr lang="en-US" altLang="en-US" sz="2000" baseline="30000" dirty="0"/>
              <a:t>rd</a:t>
            </a:r>
            <a:r>
              <a:rPr lang="en-US" altLang="en-US" sz="2000" dirty="0"/>
              <a:t>-party widgets).</a:t>
            </a:r>
          </a:p>
        </p:txBody>
      </p:sp>
      <p:sp>
        <p:nvSpPr>
          <p:cNvPr id="14340" name="Slide Number Placeholder 4">
            <a:extLst>
              <a:ext uri="{FF2B5EF4-FFF2-40B4-BE49-F238E27FC236}">
                <a16:creationId xmlns:a16="http://schemas.microsoft.com/office/drawing/2014/main" id="{7B95CC5B-D110-45BD-A4E2-50150B5D8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413F15-A72E-4F69-A781-E95BEE586EA5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D98F5D4-4B17-47D6-99CB-56F26EB22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/>
          <a:lstStyle/>
          <a:p>
            <a:r>
              <a:rPr lang="en-US" altLang="en-US" sz="4000"/>
              <a:t>Summary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21EF01EE-0415-4052-9E01-B13B03A1A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057401"/>
            <a:ext cx="8229600" cy="4068763"/>
          </a:xfrm>
        </p:spPr>
        <p:txBody>
          <a:bodyPr>
            <a:normAutofit lnSpcReduction="10000"/>
          </a:bodyPr>
          <a:lstStyle/>
          <a:p>
            <a:r>
              <a:rPr lang="en-US" altLang="en-US" sz="2400"/>
              <a:t>While older vulnerabilities may have been patched, new vulnerabilities continue to be discovered and exploited.</a:t>
            </a:r>
          </a:p>
          <a:p>
            <a:endParaRPr lang="en-US" altLang="en-US" sz="2400"/>
          </a:p>
          <a:p>
            <a:r>
              <a:rPr lang="en-US" altLang="en-US" sz="2400"/>
              <a:t>A recent trend is increased attacks against users or user devices.</a:t>
            </a:r>
          </a:p>
          <a:p>
            <a:endParaRPr lang="en-US" altLang="en-US" sz="2400"/>
          </a:p>
          <a:p>
            <a:r>
              <a:rPr lang="en-US" altLang="en-US" sz="2400"/>
              <a:t>New technological advances may bring new vulnerabilities – cloud, social networks, etc.</a:t>
            </a:r>
          </a:p>
          <a:p>
            <a:endParaRPr lang="en-US" altLang="en-US" sz="2400"/>
          </a:p>
          <a:p>
            <a:r>
              <a:rPr lang="en-US" altLang="en-US" sz="2400"/>
              <a:t>SSL is not a cure-all.</a:t>
            </a:r>
          </a:p>
          <a:p>
            <a:endParaRPr lang="en-US" altLang="en-US" sz="2400"/>
          </a:p>
          <a:p>
            <a:endParaRPr lang="en-US" altLang="en-US" sz="2400"/>
          </a:p>
          <a:p>
            <a:pPr lvl="1"/>
            <a:endParaRPr lang="en-US" altLang="en-US"/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3D7AA679-8904-44EB-BB91-620ADD24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1876CF-86FC-4DD4-B30D-AF84E3CC80B5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473200" y="365125"/>
            <a:ext cx="9880600" cy="1325563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Web applications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38200" y="1841499"/>
            <a:ext cx="10325100" cy="4335463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Early web applications</a:t>
            </a:r>
          </a:p>
          <a:p>
            <a:pPr lvl="1"/>
            <a:r>
              <a:rPr lang="en-US" altLang="en-US" sz="2000" dirty="0"/>
              <a:t>Web sites for posting information</a:t>
            </a:r>
          </a:p>
          <a:p>
            <a:pPr lvl="1"/>
            <a:r>
              <a:rPr lang="en-US" altLang="en-US" sz="2000" dirty="0"/>
              <a:t>static</a:t>
            </a:r>
          </a:p>
          <a:p>
            <a:pPr lvl="1"/>
            <a:r>
              <a:rPr lang="en-US" altLang="en-US" sz="2000" dirty="0"/>
              <a:t>Attacks: defacing, distributing malwares</a:t>
            </a:r>
          </a:p>
          <a:p>
            <a:pPr lvl="1"/>
            <a:endParaRPr lang="en-US" altLang="en-US" sz="2000" dirty="0"/>
          </a:p>
          <a:p>
            <a:r>
              <a:rPr lang="en-US" altLang="en-US" sz="2400" dirty="0"/>
              <a:t>Later web applications are true online “applications”.</a:t>
            </a:r>
          </a:p>
          <a:p>
            <a:pPr lvl="1"/>
            <a:r>
              <a:rPr lang="en-US" altLang="en-US" sz="2000" dirty="0"/>
              <a:t>The Web has become a </a:t>
            </a:r>
            <a:r>
              <a:rPr lang="en-US" altLang="en-US" sz="2000" i="1" dirty="0"/>
              <a:t>universal</a:t>
            </a:r>
            <a:r>
              <a:rPr lang="en-US" altLang="en-US" sz="2000" dirty="0"/>
              <a:t> platform.</a:t>
            </a:r>
          </a:p>
          <a:p>
            <a:pPr lvl="1"/>
            <a:r>
              <a:rPr lang="en-US" altLang="en-US" sz="2000" dirty="0"/>
              <a:t>Interactive</a:t>
            </a:r>
          </a:p>
          <a:p>
            <a:pPr lvl="1"/>
            <a:r>
              <a:rPr lang="en-US" altLang="en-US" sz="2000" dirty="0"/>
              <a:t>User-contributed content</a:t>
            </a:r>
          </a:p>
          <a:p>
            <a:pPr lvl="1"/>
            <a:r>
              <a:rPr lang="en-US" altLang="en-US" sz="2000" dirty="0"/>
              <a:t>User-tailored content</a:t>
            </a:r>
          </a:p>
          <a:p>
            <a:pPr lvl="1"/>
            <a:r>
              <a:rPr lang="en-US" altLang="en-US" sz="2000" dirty="0"/>
              <a:t>Dynamic</a:t>
            </a:r>
          </a:p>
          <a:p>
            <a:pPr lvl="1"/>
            <a:r>
              <a:rPr lang="en-US" altLang="en-US" sz="2000" dirty="0"/>
              <a:t>Internet applications vs Intranet applications</a:t>
            </a:r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CB3B45-580E-479B-B711-FEB89D47EF62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37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206500" y="342900"/>
            <a:ext cx="9004300" cy="114300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are web applications vulnerable?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206500" y="1663700"/>
            <a:ext cx="9880600" cy="4692650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access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 lacks strong security mechanisms.</a:t>
            </a:r>
          </a:p>
          <a:p>
            <a:pPr marL="457200" lvl="1" indent="0">
              <a:buNone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“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When taking a look at the past decade, it is difficult not to be slightly disappointed: Nearly every single noteworthy online application devised so far has had to pay a price for the corners cut in the early days of the Web.”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Zalewski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Tangled Web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2011).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web application developers are not knowledgeable about security.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applications often connect to back-end servers. </a:t>
            </a:r>
          </a:p>
          <a:p>
            <a:pPr marL="457200" lvl="1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turning the web server into a jumping board for the attackers to attack the back-end servers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layer vulnerabilities may impact the application layer.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91082E-A1F1-4B50-864B-11C53776E348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69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RFCs: protocols, Internet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https://www.rfc-editor.org/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65DE-2A05-404F-A353-6A0E5FB6F6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8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02336"/>
            <a:ext cx="9067800" cy="91440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Network Organization 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853184"/>
            <a:ext cx="7772400" cy="41148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altLang="en-US" dirty="0"/>
              <a:t>	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8F99-9EC7-456D-B886-DD6E89F20C4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70365" name="Rectangle 29"/>
          <p:cNvSpPr>
            <a:spLocks noChangeArrowheads="1"/>
          </p:cNvSpPr>
          <p:nvPr/>
        </p:nvSpPr>
        <p:spPr bwMode="auto">
          <a:xfrm>
            <a:off x="6096000" y="1243584"/>
            <a:ext cx="4495800" cy="2362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0" name="Oval 4"/>
          <p:cNvSpPr>
            <a:spLocks noChangeArrowheads="1"/>
          </p:cNvSpPr>
          <p:nvPr/>
        </p:nvSpPr>
        <p:spPr bwMode="auto">
          <a:xfrm>
            <a:off x="6324600" y="2005584"/>
            <a:ext cx="1733550" cy="5715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panose="020B0604020202020204" pitchFamily="34" charset="0"/>
              </a:rPr>
              <a:t>Mail Server</a:t>
            </a:r>
          </a:p>
        </p:txBody>
      </p:sp>
      <p:sp>
        <p:nvSpPr>
          <p:cNvPr id="270341" name="Oval 5"/>
          <p:cNvSpPr>
            <a:spLocks noChangeArrowheads="1"/>
          </p:cNvSpPr>
          <p:nvPr/>
        </p:nvSpPr>
        <p:spPr bwMode="auto">
          <a:xfrm>
            <a:off x="7543800" y="3681984"/>
            <a:ext cx="1809750" cy="571500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panose="020B0604020202020204" pitchFamily="34" charset="0"/>
              </a:rPr>
              <a:t>Outer Firewall</a:t>
            </a:r>
          </a:p>
        </p:txBody>
      </p:sp>
      <p:sp>
        <p:nvSpPr>
          <p:cNvPr id="270342" name="Oval 6"/>
          <p:cNvSpPr>
            <a:spLocks noChangeArrowheads="1"/>
          </p:cNvSpPr>
          <p:nvPr/>
        </p:nvSpPr>
        <p:spPr bwMode="auto">
          <a:xfrm>
            <a:off x="1828800" y="3834384"/>
            <a:ext cx="1581150" cy="5715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panose="020B0604020202020204" pitchFamily="34" charset="0"/>
              </a:rPr>
              <a:t>Mail server</a:t>
            </a:r>
          </a:p>
        </p:txBody>
      </p:sp>
      <p:sp>
        <p:nvSpPr>
          <p:cNvPr id="270343" name="Oval 7"/>
          <p:cNvSpPr>
            <a:spLocks noChangeArrowheads="1"/>
          </p:cNvSpPr>
          <p:nvPr/>
        </p:nvSpPr>
        <p:spPr bwMode="auto">
          <a:xfrm>
            <a:off x="3886200" y="3758184"/>
            <a:ext cx="2133600" cy="8382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dirty="0">
                <a:latin typeface="Arial" panose="020B0604020202020204" pitchFamily="34" charset="0"/>
              </a:rPr>
              <a:t>Internal</a:t>
            </a:r>
          </a:p>
          <a:p>
            <a:pPr algn="ctr"/>
            <a:r>
              <a:rPr lang="en-US" altLang="en-US" sz="1600" dirty="0">
                <a:latin typeface="Arial" panose="020B0604020202020204" pitchFamily="34" charset="0"/>
              </a:rPr>
              <a:t>DNS Server(internal)</a:t>
            </a:r>
          </a:p>
        </p:txBody>
      </p:sp>
      <p:sp>
        <p:nvSpPr>
          <p:cNvPr id="270344" name="Oval 8"/>
          <p:cNvSpPr>
            <a:spLocks noChangeArrowheads="1"/>
          </p:cNvSpPr>
          <p:nvPr/>
        </p:nvSpPr>
        <p:spPr bwMode="auto">
          <a:xfrm>
            <a:off x="8763000" y="1853184"/>
            <a:ext cx="1828800" cy="7620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panose="020B0604020202020204" pitchFamily="34" charset="0"/>
              </a:rPr>
              <a:t>DNS Server(DMZ)</a:t>
            </a:r>
          </a:p>
        </p:txBody>
      </p:sp>
      <p:sp>
        <p:nvSpPr>
          <p:cNvPr id="270345" name="Cloud"/>
          <p:cNvSpPr>
            <a:spLocks noChangeAspect="1" noEditPoints="1" noChangeArrowheads="1"/>
          </p:cNvSpPr>
          <p:nvPr/>
        </p:nvSpPr>
        <p:spPr bwMode="auto">
          <a:xfrm>
            <a:off x="7524750" y="4702748"/>
            <a:ext cx="1822450" cy="12207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en-US" altLang="en-US" dirty="0">
              <a:latin typeface="Arial" panose="020B0604020202020204" pitchFamily="34" charset="0"/>
            </a:endParaRPr>
          </a:p>
          <a:p>
            <a:pPr algn="ctr"/>
            <a:r>
              <a:rPr lang="en-US" altLang="en-US" dirty="0">
                <a:latin typeface="Arial" panose="020B0604020202020204" pitchFamily="34" charset="0"/>
              </a:rPr>
              <a:t>Internet</a:t>
            </a:r>
          </a:p>
        </p:txBody>
      </p:sp>
      <p:sp>
        <p:nvSpPr>
          <p:cNvPr id="270346" name="Oval 10"/>
          <p:cNvSpPr>
            <a:spLocks noChangeArrowheads="1"/>
          </p:cNvSpPr>
          <p:nvPr/>
        </p:nvSpPr>
        <p:spPr bwMode="auto">
          <a:xfrm>
            <a:off x="6400800" y="2691384"/>
            <a:ext cx="1581150" cy="5715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panose="020B0604020202020204" pitchFamily="34" charset="0"/>
              </a:rPr>
              <a:t>Web Server</a:t>
            </a:r>
          </a:p>
        </p:txBody>
      </p:sp>
      <p:cxnSp>
        <p:nvCxnSpPr>
          <p:cNvPr id="270347" name="AutoShape 11"/>
          <p:cNvCxnSpPr>
            <a:cxnSpLocks noChangeShapeType="1"/>
            <a:stCxn id="270341" idx="4"/>
            <a:endCxn id="270345" idx="3"/>
          </p:cNvCxnSpPr>
          <p:nvPr/>
        </p:nvCxnSpPr>
        <p:spPr bwMode="auto">
          <a:xfrm flipH="1">
            <a:off x="8435975" y="4253485"/>
            <a:ext cx="12700" cy="5191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348" name="Oval 12"/>
          <p:cNvSpPr>
            <a:spLocks noChangeArrowheads="1"/>
          </p:cNvSpPr>
          <p:nvPr/>
        </p:nvSpPr>
        <p:spPr bwMode="auto">
          <a:xfrm>
            <a:off x="3886200" y="1472184"/>
            <a:ext cx="1581150" cy="571500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panose="020B0604020202020204" pitchFamily="34" charset="0"/>
              </a:rPr>
              <a:t>Inner Firewall</a:t>
            </a:r>
          </a:p>
        </p:txBody>
      </p:sp>
      <p:cxnSp>
        <p:nvCxnSpPr>
          <p:cNvPr id="270349" name="AutoShape 13"/>
          <p:cNvCxnSpPr>
            <a:cxnSpLocks noChangeShapeType="1"/>
            <a:stCxn id="270341" idx="0"/>
            <a:endCxn id="270348" idx="6"/>
          </p:cNvCxnSpPr>
          <p:nvPr/>
        </p:nvCxnSpPr>
        <p:spPr bwMode="auto">
          <a:xfrm rot="5400000" flipH="1">
            <a:off x="5995988" y="1229297"/>
            <a:ext cx="1924050" cy="2981325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350" name="AutoShape 14"/>
          <p:cNvCxnSpPr>
            <a:cxnSpLocks noChangeShapeType="1"/>
            <a:stCxn id="270348" idx="2"/>
          </p:cNvCxnSpPr>
          <p:nvPr/>
        </p:nvCxnSpPr>
        <p:spPr bwMode="auto">
          <a:xfrm rot="10800000" flipV="1">
            <a:off x="3733800" y="1757934"/>
            <a:ext cx="152400" cy="315595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351" name="AutoShape 15"/>
          <p:cNvCxnSpPr>
            <a:cxnSpLocks noChangeShapeType="1"/>
            <a:stCxn id="270342" idx="6"/>
            <a:endCxn id="270343" idx="2"/>
          </p:cNvCxnSpPr>
          <p:nvPr/>
        </p:nvCxnSpPr>
        <p:spPr bwMode="auto">
          <a:xfrm>
            <a:off x="3409950" y="4120134"/>
            <a:ext cx="476250" cy="571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352" name="AutoShape 16"/>
          <p:cNvCxnSpPr>
            <a:cxnSpLocks noChangeShapeType="1"/>
            <a:stCxn id="270340" idx="6"/>
          </p:cNvCxnSpPr>
          <p:nvPr/>
        </p:nvCxnSpPr>
        <p:spPr bwMode="auto">
          <a:xfrm>
            <a:off x="8058150" y="2291334"/>
            <a:ext cx="37623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353" name="AutoShape 17"/>
          <p:cNvCxnSpPr>
            <a:cxnSpLocks noChangeShapeType="1"/>
          </p:cNvCxnSpPr>
          <p:nvPr/>
        </p:nvCxnSpPr>
        <p:spPr bwMode="auto">
          <a:xfrm>
            <a:off x="8467726" y="2234184"/>
            <a:ext cx="2952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354" name="AutoShape 18"/>
          <p:cNvCxnSpPr>
            <a:cxnSpLocks noChangeShapeType="1"/>
            <a:stCxn id="270346" idx="6"/>
          </p:cNvCxnSpPr>
          <p:nvPr/>
        </p:nvCxnSpPr>
        <p:spPr bwMode="auto">
          <a:xfrm>
            <a:off x="7981950" y="2977134"/>
            <a:ext cx="45243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355" name="Text Box 19"/>
          <p:cNvSpPr txBox="1">
            <a:spLocks noChangeArrowheads="1"/>
          </p:cNvSpPr>
          <p:nvPr/>
        </p:nvSpPr>
        <p:spPr bwMode="auto">
          <a:xfrm>
            <a:off x="6248400" y="1334072"/>
            <a:ext cx="419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dash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i="1">
                <a:solidFill>
                  <a:srgbClr val="FF5050"/>
                </a:solidFill>
                <a:latin typeface="Arial" panose="020B0604020202020204" pitchFamily="34" charset="0"/>
              </a:rPr>
              <a:t>Demilitarized Zone (DMZ)</a:t>
            </a:r>
          </a:p>
        </p:txBody>
      </p:sp>
      <p:sp>
        <p:nvSpPr>
          <p:cNvPr id="270356" name="Text Box 20"/>
          <p:cNvSpPr txBox="1">
            <a:spLocks noChangeArrowheads="1"/>
          </p:cNvSpPr>
          <p:nvPr/>
        </p:nvSpPr>
        <p:spPr bwMode="auto">
          <a:xfrm>
            <a:off x="2514601" y="2056385"/>
            <a:ext cx="111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Intranet</a:t>
            </a:r>
          </a:p>
        </p:txBody>
      </p:sp>
      <p:sp>
        <p:nvSpPr>
          <p:cNvPr id="270357" name="Line 21"/>
          <p:cNvSpPr>
            <a:spLocks noChangeShapeType="1"/>
          </p:cNvSpPr>
          <p:nvPr/>
        </p:nvSpPr>
        <p:spPr bwMode="auto">
          <a:xfrm flipH="1">
            <a:off x="3352800" y="291998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0358" name="AutoShape 22"/>
          <p:cNvSpPr>
            <a:spLocks noChangeArrowheads="1"/>
          </p:cNvSpPr>
          <p:nvPr/>
        </p:nvSpPr>
        <p:spPr bwMode="auto">
          <a:xfrm>
            <a:off x="1524000" y="2691384"/>
            <a:ext cx="2133600" cy="457200"/>
          </a:xfrm>
          <a:prstGeom prst="flowChartTerminator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chemeClr val="tx2"/>
                </a:solidFill>
              </a:rPr>
              <a:t>Corporate data subnet</a:t>
            </a:r>
          </a:p>
        </p:txBody>
      </p:sp>
      <p:sp>
        <p:nvSpPr>
          <p:cNvPr id="270359" name="AutoShape 23"/>
          <p:cNvSpPr>
            <a:spLocks noChangeArrowheads="1"/>
          </p:cNvSpPr>
          <p:nvPr/>
        </p:nvSpPr>
        <p:spPr bwMode="auto">
          <a:xfrm>
            <a:off x="3886200" y="2691384"/>
            <a:ext cx="2133600" cy="457200"/>
          </a:xfrm>
          <a:prstGeom prst="flowChartTerminator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tx2"/>
                </a:solidFill>
              </a:rPr>
              <a:t>Customer data subnet</a:t>
            </a:r>
          </a:p>
        </p:txBody>
      </p:sp>
      <p:sp>
        <p:nvSpPr>
          <p:cNvPr id="270360" name="Line 24"/>
          <p:cNvSpPr>
            <a:spLocks noChangeShapeType="1"/>
          </p:cNvSpPr>
          <p:nvPr/>
        </p:nvSpPr>
        <p:spPr bwMode="auto">
          <a:xfrm flipH="1">
            <a:off x="3657600" y="291998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0361" name="AutoShape 25"/>
          <p:cNvSpPr>
            <a:spLocks noChangeArrowheads="1"/>
          </p:cNvSpPr>
          <p:nvPr/>
        </p:nvSpPr>
        <p:spPr bwMode="auto">
          <a:xfrm>
            <a:off x="2667000" y="4901184"/>
            <a:ext cx="2133600" cy="457200"/>
          </a:xfrm>
          <a:prstGeom prst="flowChartTerminator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tx2"/>
                </a:solidFill>
              </a:rPr>
              <a:t>Development subnet</a:t>
            </a:r>
          </a:p>
        </p:txBody>
      </p:sp>
      <p:sp>
        <p:nvSpPr>
          <p:cNvPr id="270362" name="Oval 26"/>
          <p:cNvSpPr>
            <a:spLocks noChangeArrowheads="1"/>
          </p:cNvSpPr>
          <p:nvPr/>
        </p:nvSpPr>
        <p:spPr bwMode="auto">
          <a:xfrm>
            <a:off x="8839200" y="2767584"/>
            <a:ext cx="1581150" cy="5715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panose="020B0604020202020204" pitchFamily="34" charset="0"/>
              </a:rPr>
              <a:t>Log Server</a:t>
            </a:r>
          </a:p>
        </p:txBody>
      </p:sp>
      <p:sp>
        <p:nvSpPr>
          <p:cNvPr id="270363" name="Line 27"/>
          <p:cNvSpPr>
            <a:spLocks noChangeShapeType="1"/>
          </p:cNvSpPr>
          <p:nvPr/>
        </p:nvSpPr>
        <p:spPr bwMode="auto">
          <a:xfrm flipV="1">
            <a:off x="8458200" y="2996184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4935576-8C5A-4CF2-ABCB-82C8B3697F1D}"/>
              </a:ext>
            </a:extLst>
          </p:cNvPr>
          <p:cNvSpPr txBox="1">
            <a:spLocks/>
          </p:cNvSpPr>
          <p:nvPr/>
        </p:nvSpPr>
        <p:spPr>
          <a:xfrm>
            <a:off x="649224" y="5599685"/>
            <a:ext cx="6803136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Q: </a:t>
            </a:r>
            <a:r>
              <a:rPr lang="en-US" sz="2400" dirty="0"/>
              <a:t>Why is this model becoming obsolete?</a:t>
            </a:r>
            <a:endParaRPr lang="en-US" sz="2400" b="1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1E11C93-769C-4CE2-852A-A605E457998F}"/>
              </a:ext>
            </a:extLst>
          </p:cNvPr>
          <p:cNvSpPr txBox="1">
            <a:spLocks/>
          </p:cNvSpPr>
          <p:nvPr/>
        </p:nvSpPr>
        <p:spPr>
          <a:xfrm>
            <a:off x="649224" y="6044183"/>
            <a:ext cx="7114032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The move from perimeter-based model to zero-trust model</a:t>
            </a:r>
          </a:p>
        </p:txBody>
      </p:sp>
    </p:spTree>
    <p:extLst>
      <p:ext uri="{BB962C8B-B14F-4D97-AF65-F5344CB8AC3E}">
        <p14:creationId xmlns:p14="http://schemas.microsoft.com/office/powerpoint/2010/main" val="282228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498600" y="427038"/>
            <a:ext cx="8712200" cy="715962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Threats against web applications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87500" y="1460500"/>
            <a:ext cx="8623300" cy="4876800"/>
          </a:xfrm>
        </p:spPr>
        <p:txBody>
          <a:bodyPr/>
          <a:lstStyle/>
          <a:p>
            <a:r>
              <a:rPr lang="en-US" altLang="en-US" sz="2400" dirty="0"/>
              <a:t>Leakage of sensitive data</a:t>
            </a:r>
          </a:p>
          <a:p>
            <a:pPr lvl="1"/>
            <a:r>
              <a:rPr lang="en-US" altLang="en-US" sz="2000" dirty="0"/>
              <a:t>eavesdropping</a:t>
            </a:r>
          </a:p>
          <a:p>
            <a:pPr lvl="1"/>
            <a:r>
              <a:rPr lang="en-US" altLang="en-US" sz="2000" dirty="0"/>
              <a:t>industrial/military espionage</a:t>
            </a:r>
            <a:endParaRPr lang="en-US" altLang="en-US" sz="1600" dirty="0"/>
          </a:p>
          <a:p>
            <a:r>
              <a:rPr lang="en-US" altLang="en-US" sz="2400" dirty="0"/>
              <a:t>System/service downtime</a:t>
            </a:r>
          </a:p>
          <a:p>
            <a:pPr lvl="1"/>
            <a:r>
              <a:rPr lang="en-US" altLang="en-US" sz="2000" dirty="0"/>
              <a:t>Denial of Service attacks</a:t>
            </a:r>
          </a:p>
          <a:p>
            <a:r>
              <a:rPr lang="en-US" altLang="en-US" sz="2400" dirty="0"/>
              <a:t>False data</a:t>
            </a:r>
          </a:p>
          <a:p>
            <a:pPr lvl="1"/>
            <a:r>
              <a:rPr lang="en-US" altLang="en-US" sz="2000" dirty="0"/>
              <a:t>Invalid user input</a:t>
            </a:r>
          </a:p>
          <a:p>
            <a:pPr lvl="1"/>
            <a:r>
              <a:rPr lang="en-US" altLang="en-US" sz="2000" dirty="0"/>
              <a:t>Command injections</a:t>
            </a:r>
          </a:p>
          <a:p>
            <a:pPr lvl="1"/>
            <a:r>
              <a:rPr lang="en-US" altLang="en-US" sz="2000" dirty="0"/>
              <a:t>SQL injections</a:t>
            </a:r>
          </a:p>
          <a:p>
            <a:r>
              <a:rPr lang="en-US" altLang="en-US" sz="2400" dirty="0"/>
              <a:t>Hijacked sessions</a:t>
            </a:r>
          </a:p>
          <a:p>
            <a:r>
              <a:rPr lang="en-US" altLang="en-US" sz="2400" dirty="0"/>
              <a:t>Spreading viruses and other malwares</a:t>
            </a:r>
          </a:p>
          <a:p>
            <a:r>
              <a:rPr lang="en-US" altLang="en-US" sz="2400" dirty="0"/>
              <a:t>Impact on the physical systems</a:t>
            </a:r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8DF1EC-CD62-458D-A084-F1D28CD3948C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28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85407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XSS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(cross-site scripting) leads to session hijacking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65DE-2A05-404F-A353-6A0E5FB6F6DA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19200"/>
            <a:ext cx="8991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12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636520" cy="1596231"/>
          </a:xfrm>
        </p:spPr>
        <p:txBody>
          <a:bodyPr>
            <a:normAutofit fontScale="90000"/>
          </a:bodyPr>
          <a:lstStyle/>
          <a:p>
            <a:r>
              <a:rPr lang="en-US" dirty="0"/>
              <a:t>History of data breaches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9956"/>
            <a:ext cx="2273046" cy="4531519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https://informationisbeautiful.net/visualizations/worlds-biggest-data-breaches-hacks/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B7C0-955E-4629-8CC3-C34DE976AD79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 descr="https://digitalguardian.com/sites/default/files/biggest-data-breaches-of-all-time-slate.png">
            <a:extLst>
              <a:ext uri="{FF2B5EF4-FFF2-40B4-BE49-F238E27FC236}">
                <a16:creationId xmlns:a16="http://schemas.microsoft.com/office/drawing/2014/main" id="{904568BA-9508-4EEF-A125-B8227F47D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57" y="22839"/>
            <a:ext cx="3246578" cy="681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319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32506</TotalTime>
  <Words>1107</Words>
  <Application>Microsoft Office PowerPoint</Application>
  <PresentationFormat>Widescreen</PresentationFormat>
  <Paragraphs>214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等线 Light</vt:lpstr>
      <vt:lpstr>Arial</vt:lpstr>
      <vt:lpstr>Calibri</vt:lpstr>
      <vt:lpstr>Calibri Light</vt:lpstr>
      <vt:lpstr>Times New Roman</vt:lpstr>
      <vt:lpstr>Wingdings</vt:lpstr>
      <vt:lpstr>Office Theme</vt:lpstr>
      <vt:lpstr>Security of Web Applications</vt:lpstr>
      <vt:lpstr>The WWW protocols</vt:lpstr>
      <vt:lpstr>Evolution of Web applications</vt:lpstr>
      <vt:lpstr>Why are web applications vulnerable?</vt:lpstr>
      <vt:lpstr>RFCs: protocols, Internet standards</vt:lpstr>
      <vt:lpstr>Sample Network Organization </vt:lpstr>
      <vt:lpstr>Threats against web applications</vt:lpstr>
      <vt:lpstr>XSS (cross-site scripting) leads to session hijacking</vt:lpstr>
      <vt:lpstr>History of data breaches</vt:lpstr>
      <vt:lpstr>Q: Is your computer system secure?</vt:lpstr>
      <vt:lpstr>The ISO/OSI Network Reference Model</vt:lpstr>
      <vt:lpstr>PowerPoint Presentation</vt:lpstr>
      <vt:lpstr>PowerPoint Presentation</vt:lpstr>
      <vt:lpstr>A networked system ?</vt:lpstr>
      <vt:lpstr>Assets in a computer system</vt:lpstr>
      <vt:lpstr>Assumptions (wrt cybersecurity)</vt:lpstr>
      <vt:lpstr>Is your computer system secure?</vt:lpstr>
      <vt:lpstr>Security ?</vt:lpstr>
      <vt:lpstr>Securing a networked system ?</vt:lpstr>
      <vt:lpstr>PowerPoint Presentation</vt:lpstr>
      <vt:lpstr>Security services ?</vt:lpstr>
      <vt:lpstr>Security mechanisms?</vt:lpstr>
      <vt:lpstr>Why is HTTPS not sufficient?</vt:lpstr>
      <vt:lpstr>Fundamental issue with web vulnerabilities</vt:lpstr>
      <vt:lpstr>Crafted user input</vt:lpstr>
      <vt:lpstr>The expanding network perimeter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of Web Applications</dc:title>
  <dc:creator>andrew</dc:creator>
  <cp:lastModifiedBy>Yang, T. Andrew</cp:lastModifiedBy>
  <cp:revision>29</cp:revision>
  <dcterms:created xsi:type="dcterms:W3CDTF">2020-01-28T03:05:25Z</dcterms:created>
  <dcterms:modified xsi:type="dcterms:W3CDTF">2020-02-19T20:03:56Z</dcterms:modified>
</cp:coreProperties>
</file>