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697" r:id="rId5"/>
    <p:sldMasterId id="2147483711" r:id="rId6"/>
  </p:sldMasterIdLst>
  <p:notesMasterIdLst>
    <p:notesMasterId r:id="rId65"/>
  </p:notesMasterIdLst>
  <p:handoutMasterIdLst>
    <p:handoutMasterId r:id="rId66"/>
  </p:handoutMasterIdLst>
  <p:sldIdLst>
    <p:sldId id="333" r:id="rId7"/>
    <p:sldId id="334" r:id="rId8"/>
    <p:sldId id="374" r:id="rId9"/>
    <p:sldId id="336" r:id="rId10"/>
    <p:sldId id="337" r:id="rId11"/>
    <p:sldId id="338" r:id="rId12"/>
    <p:sldId id="339" r:id="rId13"/>
    <p:sldId id="340" r:id="rId14"/>
    <p:sldId id="341" r:id="rId15"/>
    <p:sldId id="342" r:id="rId16"/>
    <p:sldId id="379" r:id="rId17"/>
    <p:sldId id="375" r:id="rId18"/>
    <p:sldId id="345" r:id="rId19"/>
    <p:sldId id="346" r:id="rId20"/>
    <p:sldId id="347" r:id="rId21"/>
    <p:sldId id="343" r:id="rId22"/>
    <p:sldId id="344" r:id="rId23"/>
    <p:sldId id="348" r:id="rId24"/>
    <p:sldId id="349" r:id="rId25"/>
    <p:sldId id="350" r:id="rId26"/>
    <p:sldId id="376" r:id="rId27"/>
    <p:sldId id="351" r:id="rId28"/>
    <p:sldId id="352" r:id="rId29"/>
    <p:sldId id="353" r:id="rId30"/>
    <p:sldId id="354" r:id="rId31"/>
    <p:sldId id="355" r:id="rId32"/>
    <p:sldId id="357" r:id="rId33"/>
    <p:sldId id="356" r:id="rId34"/>
    <p:sldId id="358" r:id="rId35"/>
    <p:sldId id="359" r:id="rId36"/>
    <p:sldId id="361" r:id="rId37"/>
    <p:sldId id="362" r:id="rId38"/>
    <p:sldId id="363" r:id="rId39"/>
    <p:sldId id="364" r:id="rId40"/>
    <p:sldId id="365" r:id="rId41"/>
    <p:sldId id="377" r:id="rId42"/>
    <p:sldId id="366" r:id="rId43"/>
    <p:sldId id="335" r:id="rId44"/>
    <p:sldId id="378" r:id="rId45"/>
    <p:sldId id="369" r:id="rId46"/>
    <p:sldId id="367" r:id="rId47"/>
    <p:sldId id="368" r:id="rId48"/>
    <p:sldId id="282" r:id="rId49"/>
    <p:sldId id="318" r:id="rId50"/>
    <p:sldId id="322" r:id="rId51"/>
    <p:sldId id="319" r:id="rId52"/>
    <p:sldId id="324" r:id="rId53"/>
    <p:sldId id="325" r:id="rId54"/>
    <p:sldId id="326" r:id="rId55"/>
    <p:sldId id="302" r:id="rId56"/>
    <p:sldId id="304" r:id="rId57"/>
    <p:sldId id="370" r:id="rId58"/>
    <p:sldId id="305" r:id="rId59"/>
    <p:sldId id="306" r:id="rId60"/>
    <p:sldId id="371" r:id="rId61"/>
    <p:sldId id="372" r:id="rId62"/>
    <p:sldId id="373" r:id="rId63"/>
    <p:sldId id="310" r:id="rId6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79827" autoAdjust="0"/>
  </p:normalViewPr>
  <p:slideViewPr>
    <p:cSldViewPr>
      <p:cViewPr varScale="1">
        <p:scale>
          <a:sx n="85" d="100"/>
          <a:sy n="85" d="100"/>
        </p:scale>
        <p:origin x="24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96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FC6B2DB8-436F-442D-95FB-EF4ECAFBA4D2}"/>
    <pc:docChg chg="undo custSel addSld modSld">
      <pc:chgData name="Yang, T. Andrew" userId="eff186eb-56df-45f2-9ca9-ccec608ed918" providerId="ADAL" clId="{FC6B2DB8-436F-442D-95FB-EF4ECAFBA4D2}" dt="2023-11-07T17:21:19.398" v="114" actId="14100"/>
      <pc:docMkLst>
        <pc:docMk/>
      </pc:docMkLst>
      <pc:sldChg chg="modSp">
        <pc:chgData name="Yang, T. Andrew" userId="eff186eb-56df-45f2-9ca9-ccec608ed918" providerId="ADAL" clId="{FC6B2DB8-436F-442D-95FB-EF4ECAFBA4D2}" dt="2023-11-07T17:02:58.383" v="57" actId="20577"/>
        <pc:sldMkLst>
          <pc:docMk/>
          <pc:sldMk cId="0" sldId="342"/>
        </pc:sldMkLst>
        <pc:spChg chg="mod">
          <ac:chgData name="Yang, T. Andrew" userId="eff186eb-56df-45f2-9ca9-ccec608ed918" providerId="ADAL" clId="{FC6B2DB8-436F-442D-95FB-EF4ECAFBA4D2}" dt="2023-11-07T17:02:58.383" v="57" actId="20577"/>
          <ac:spMkLst>
            <pc:docMk/>
            <pc:sldMk cId="0" sldId="342"/>
            <ac:spMk id="3" creationId="{00000000-0000-0000-0000-000000000000}"/>
          </ac:spMkLst>
        </pc:spChg>
      </pc:sldChg>
      <pc:sldChg chg="modSp">
        <pc:chgData name="Yang, T. Andrew" userId="eff186eb-56df-45f2-9ca9-ccec608ed918" providerId="ADAL" clId="{FC6B2DB8-436F-442D-95FB-EF4ECAFBA4D2}" dt="2023-11-07T17:03:51.178" v="60" actId="20577"/>
        <pc:sldMkLst>
          <pc:docMk/>
          <pc:sldMk cId="2666543856" sldId="375"/>
        </pc:sldMkLst>
        <pc:spChg chg="mod">
          <ac:chgData name="Yang, T. Andrew" userId="eff186eb-56df-45f2-9ca9-ccec608ed918" providerId="ADAL" clId="{FC6B2DB8-436F-442D-95FB-EF4ECAFBA4D2}" dt="2023-11-07T17:03:51.178" v="60" actId="20577"/>
          <ac:spMkLst>
            <pc:docMk/>
            <pc:sldMk cId="2666543856" sldId="375"/>
            <ac:spMk id="2" creationId="{253EC83B-B058-458E-AB75-6A2072496E23}"/>
          </ac:spMkLst>
        </pc:spChg>
      </pc:sldChg>
      <pc:sldChg chg="addSp modSp">
        <pc:chgData name="Yang, T. Andrew" userId="eff186eb-56df-45f2-9ca9-ccec608ed918" providerId="ADAL" clId="{FC6B2DB8-436F-442D-95FB-EF4ECAFBA4D2}" dt="2023-11-07T17:21:19.398" v="114" actId="14100"/>
        <pc:sldMkLst>
          <pc:docMk/>
          <pc:sldMk cId="2687891256" sldId="376"/>
        </pc:sldMkLst>
        <pc:cxnChg chg="add mod">
          <ac:chgData name="Yang, T. Andrew" userId="eff186eb-56df-45f2-9ca9-ccec608ed918" providerId="ADAL" clId="{FC6B2DB8-436F-442D-95FB-EF4ECAFBA4D2}" dt="2023-11-07T17:21:10.173" v="111" actId="13822"/>
          <ac:cxnSpMkLst>
            <pc:docMk/>
            <pc:sldMk cId="2687891256" sldId="376"/>
            <ac:cxnSpMk id="5" creationId="{BFC1C9D6-B746-4CE4-B187-3B4B81EE8DCF}"/>
          </ac:cxnSpMkLst>
        </pc:cxnChg>
        <pc:cxnChg chg="add mod">
          <ac:chgData name="Yang, T. Andrew" userId="eff186eb-56df-45f2-9ca9-ccec608ed918" providerId="ADAL" clId="{FC6B2DB8-436F-442D-95FB-EF4ECAFBA4D2}" dt="2023-11-07T17:21:19.398" v="114" actId="14100"/>
          <ac:cxnSpMkLst>
            <pc:docMk/>
            <pc:sldMk cId="2687891256" sldId="376"/>
            <ac:cxnSpMk id="7" creationId="{F8103F21-3B77-4417-BFBF-B5164034117B}"/>
          </ac:cxnSpMkLst>
        </pc:cxnChg>
      </pc:sldChg>
      <pc:sldChg chg="addSp modSp add">
        <pc:chgData name="Yang, T. Andrew" userId="eff186eb-56df-45f2-9ca9-ccec608ed918" providerId="ADAL" clId="{FC6B2DB8-436F-442D-95FB-EF4ECAFBA4D2}" dt="2023-11-07T17:06:40.046" v="109" actId="20577"/>
        <pc:sldMkLst>
          <pc:docMk/>
          <pc:sldMk cId="1694616867" sldId="379"/>
        </pc:sldMkLst>
        <pc:spChg chg="mod">
          <ac:chgData name="Yang, T. Andrew" userId="eff186eb-56df-45f2-9ca9-ccec608ed918" providerId="ADAL" clId="{FC6B2DB8-436F-442D-95FB-EF4ECAFBA4D2}" dt="2023-11-07T17:06:40.046" v="109" actId="20577"/>
          <ac:spMkLst>
            <pc:docMk/>
            <pc:sldMk cId="1694616867" sldId="379"/>
            <ac:spMk id="2" creationId="{266B6EC3-B3F6-441B-8CC0-DBE735B81ADE}"/>
          </ac:spMkLst>
        </pc:spChg>
        <pc:spChg chg="mod">
          <ac:chgData name="Yang, T. Andrew" userId="eff186eb-56df-45f2-9ca9-ccec608ed918" providerId="ADAL" clId="{FC6B2DB8-436F-442D-95FB-EF4ECAFBA4D2}" dt="2023-11-07T17:06:23.438" v="81" actId="404"/>
          <ac:spMkLst>
            <pc:docMk/>
            <pc:sldMk cId="1694616867" sldId="379"/>
            <ac:spMk id="3" creationId="{196870A4-6B99-4811-BB64-9CD238B1B3EA}"/>
          </ac:spMkLst>
        </pc:spChg>
        <pc:picChg chg="add mod">
          <ac:chgData name="Yang, T. Andrew" userId="eff186eb-56df-45f2-9ca9-ccec608ed918" providerId="ADAL" clId="{FC6B2DB8-436F-442D-95FB-EF4ECAFBA4D2}" dt="2023-11-07T17:06:28.904" v="93" actId="1038"/>
          <ac:picMkLst>
            <pc:docMk/>
            <pc:sldMk cId="1694616867" sldId="379"/>
            <ac:picMk id="3074" creationId="{7464BE97-EF25-44A8-B417-CE8B0BC297AD}"/>
          </ac:picMkLst>
        </pc:pic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ABF51-30C1-6543-9458-63B946F8F597}"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0FB2F9AA-20DA-4A4F-9BAA-45CD8F61403F}">
      <dgm:prSet/>
      <dgm:spPr/>
      <dgm:t>
        <a:bodyPr/>
        <a:lstStyle/>
        <a:p>
          <a:pPr rtl="0"/>
          <a:r>
            <a:rPr lang="en-US" dirty="0"/>
            <a:t>Post Office Protocol (POP3)</a:t>
          </a:r>
        </a:p>
      </dgm:t>
    </dgm:pt>
    <dgm:pt modelId="{98038289-C051-DA4A-93CC-1A372ABD3BFA}" type="parTrans" cxnId="{40AFFBDE-1707-6945-808E-6186BB67FAFE}">
      <dgm:prSet/>
      <dgm:spPr/>
      <dgm:t>
        <a:bodyPr/>
        <a:lstStyle/>
        <a:p>
          <a:endParaRPr lang="en-US"/>
        </a:p>
      </dgm:t>
    </dgm:pt>
    <dgm:pt modelId="{026373E4-FDE0-8945-8397-FA57F21CCE22}" type="sibTrans" cxnId="{40AFFBDE-1707-6945-808E-6186BB67FAFE}">
      <dgm:prSet/>
      <dgm:spPr/>
      <dgm:t>
        <a:bodyPr/>
        <a:lstStyle/>
        <a:p>
          <a:endParaRPr lang="en-US"/>
        </a:p>
      </dgm:t>
    </dgm:pt>
    <dgm:pt modelId="{5259B02F-53CE-1541-B835-1AFAE7CD371A}">
      <dgm:prSet/>
      <dgm:spPr/>
      <dgm:t>
        <a:bodyPr/>
        <a:lstStyle/>
        <a:p>
          <a:pPr rtl="0"/>
          <a:r>
            <a:rPr lang="en-US" dirty="0"/>
            <a:t>Allows an e-mail client (user agent) to download an e-mail from an e-mail server (MTA)</a:t>
          </a:r>
        </a:p>
      </dgm:t>
    </dgm:pt>
    <dgm:pt modelId="{AEA7D881-9A49-6A45-A3FB-1E4BF9EBB5B0}" type="parTrans" cxnId="{12F387F1-73BB-2E4F-9D6E-B71652061CBA}">
      <dgm:prSet/>
      <dgm:spPr/>
      <dgm:t>
        <a:bodyPr/>
        <a:lstStyle/>
        <a:p>
          <a:endParaRPr lang="en-US"/>
        </a:p>
      </dgm:t>
    </dgm:pt>
    <dgm:pt modelId="{A3E7D881-7ED0-1546-9F8A-7746938C899B}" type="sibTrans" cxnId="{12F387F1-73BB-2E4F-9D6E-B71652061CBA}">
      <dgm:prSet/>
      <dgm:spPr/>
      <dgm:t>
        <a:bodyPr/>
        <a:lstStyle/>
        <a:p>
          <a:endParaRPr lang="en-US"/>
        </a:p>
      </dgm:t>
    </dgm:pt>
    <dgm:pt modelId="{BBC3066C-6BA0-7543-8C69-CF47767F9A27}">
      <dgm:prSet/>
      <dgm:spPr/>
      <dgm:t>
        <a:bodyPr/>
        <a:lstStyle/>
        <a:p>
          <a:pPr rtl="0"/>
          <a:r>
            <a:rPr lang="en-US" dirty="0"/>
            <a:t>POP3 user agents connect via TCP to the server (usually port 110)</a:t>
          </a:r>
        </a:p>
      </dgm:t>
    </dgm:pt>
    <dgm:pt modelId="{A52D9A26-2634-F448-8FE0-B860ED88568F}" type="parTrans" cxnId="{269C4FFA-8F94-6049-952D-D7BB2DBA59F5}">
      <dgm:prSet/>
      <dgm:spPr/>
      <dgm:t>
        <a:bodyPr/>
        <a:lstStyle/>
        <a:p>
          <a:endParaRPr lang="en-US"/>
        </a:p>
      </dgm:t>
    </dgm:pt>
    <dgm:pt modelId="{B85C29EA-9D9E-724B-ACF4-6E93B4BA975B}" type="sibTrans" cxnId="{269C4FFA-8F94-6049-952D-D7BB2DBA59F5}">
      <dgm:prSet/>
      <dgm:spPr/>
      <dgm:t>
        <a:bodyPr/>
        <a:lstStyle/>
        <a:p>
          <a:endParaRPr lang="en-US"/>
        </a:p>
      </dgm:t>
    </dgm:pt>
    <dgm:pt modelId="{A609BA2C-CADB-C34E-8802-F834407C7D5B}">
      <dgm:prSet/>
      <dgm:spPr/>
      <dgm:t>
        <a:bodyPr/>
        <a:lstStyle/>
        <a:p>
          <a:pPr rtl="0"/>
          <a:r>
            <a:rPr lang="en-US" dirty="0"/>
            <a:t>The user agent enters a username and password</a:t>
          </a:r>
        </a:p>
      </dgm:t>
    </dgm:pt>
    <dgm:pt modelId="{DE5915B4-E11E-C64E-934D-014AACFB979A}" type="parTrans" cxnId="{FE9907A5-CDED-E34A-B865-A3B743073D15}">
      <dgm:prSet/>
      <dgm:spPr/>
      <dgm:t>
        <a:bodyPr/>
        <a:lstStyle/>
        <a:p>
          <a:endParaRPr lang="en-US"/>
        </a:p>
      </dgm:t>
    </dgm:pt>
    <dgm:pt modelId="{FC2348EF-334E-1D43-8475-E44D21182E06}" type="sibTrans" cxnId="{FE9907A5-CDED-E34A-B865-A3B743073D15}">
      <dgm:prSet/>
      <dgm:spPr/>
      <dgm:t>
        <a:bodyPr/>
        <a:lstStyle/>
        <a:p>
          <a:endParaRPr lang="en-US"/>
        </a:p>
      </dgm:t>
    </dgm:pt>
    <dgm:pt modelId="{452A7E82-06FF-0245-966A-D29D6A460CA4}">
      <dgm:prSet/>
      <dgm:spPr/>
      <dgm:t>
        <a:bodyPr/>
        <a:lstStyle/>
        <a:p>
          <a:pPr rtl="0"/>
          <a:r>
            <a:rPr lang="en-US" dirty="0"/>
            <a:t>After authorization, the UA can issue POP3 commands to retrieve and delete mail</a:t>
          </a:r>
        </a:p>
      </dgm:t>
    </dgm:pt>
    <dgm:pt modelId="{C0FF57BE-A0C8-EC44-9443-CA2A1EFC4980}" type="parTrans" cxnId="{42D3E6F8-4187-FB4D-8720-8FAD8FEA2405}">
      <dgm:prSet/>
      <dgm:spPr/>
      <dgm:t>
        <a:bodyPr/>
        <a:lstStyle/>
        <a:p>
          <a:endParaRPr lang="en-US"/>
        </a:p>
      </dgm:t>
    </dgm:pt>
    <dgm:pt modelId="{BDFD5118-D276-AE45-B8C6-C4C757B8EA64}" type="sibTrans" cxnId="{42D3E6F8-4187-FB4D-8720-8FAD8FEA2405}">
      <dgm:prSet/>
      <dgm:spPr/>
      <dgm:t>
        <a:bodyPr/>
        <a:lstStyle/>
        <a:p>
          <a:endParaRPr lang="en-US"/>
        </a:p>
      </dgm:t>
    </dgm:pt>
    <dgm:pt modelId="{68D77A87-1CFE-6E4E-B9DC-B0DE624E65FB}">
      <dgm:prSet/>
      <dgm:spPr/>
      <dgm:t>
        <a:bodyPr/>
        <a:lstStyle/>
        <a:p>
          <a:pPr rtl="0"/>
          <a:r>
            <a:rPr lang="en-US" dirty="0"/>
            <a:t>Internet Mail Access Protocol (IMAP)</a:t>
          </a:r>
        </a:p>
      </dgm:t>
    </dgm:pt>
    <dgm:pt modelId="{F142A7C8-D0D2-204E-80C9-646177EDAB8E}" type="parTrans" cxnId="{CC75E498-3666-A948-921F-7987E12F9820}">
      <dgm:prSet/>
      <dgm:spPr/>
      <dgm:t>
        <a:bodyPr/>
        <a:lstStyle/>
        <a:p>
          <a:endParaRPr lang="en-US"/>
        </a:p>
      </dgm:t>
    </dgm:pt>
    <dgm:pt modelId="{38CFCEB6-4D30-404D-8E9F-CB6907E4862E}" type="sibTrans" cxnId="{CC75E498-3666-A948-921F-7987E12F9820}">
      <dgm:prSet/>
      <dgm:spPr/>
      <dgm:t>
        <a:bodyPr/>
        <a:lstStyle/>
        <a:p>
          <a:endParaRPr lang="en-US"/>
        </a:p>
      </dgm:t>
    </dgm:pt>
    <dgm:pt modelId="{5860F93F-4F36-1543-BB17-63D9356BC541}">
      <dgm:prSet/>
      <dgm:spPr/>
      <dgm:t>
        <a:bodyPr/>
        <a:lstStyle/>
        <a:p>
          <a:pPr rtl="0"/>
          <a:r>
            <a:rPr lang="en-US" dirty="0"/>
            <a:t>Enables an e-mail client to access mail on an e-mail server</a:t>
          </a:r>
        </a:p>
      </dgm:t>
    </dgm:pt>
    <dgm:pt modelId="{4B9A76FE-99CF-9349-8358-A8964D51E5E2}" type="parTrans" cxnId="{0B2165F4-C194-E34C-B02B-20FE22644170}">
      <dgm:prSet/>
      <dgm:spPr/>
      <dgm:t>
        <a:bodyPr/>
        <a:lstStyle/>
        <a:p>
          <a:endParaRPr lang="en-US"/>
        </a:p>
      </dgm:t>
    </dgm:pt>
    <dgm:pt modelId="{B89D04DA-0B62-7646-8BED-B58624DF3E1A}" type="sibTrans" cxnId="{0B2165F4-C194-E34C-B02B-20FE22644170}">
      <dgm:prSet/>
      <dgm:spPr/>
      <dgm:t>
        <a:bodyPr/>
        <a:lstStyle/>
        <a:p>
          <a:endParaRPr lang="en-US"/>
        </a:p>
      </dgm:t>
    </dgm:pt>
    <dgm:pt modelId="{89B578F5-D07C-3E4B-A2DB-1D23639C1FB9}">
      <dgm:prSet/>
      <dgm:spPr/>
      <dgm:t>
        <a:bodyPr/>
        <a:lstStyle/>
        <a:p>
          <a:pPr rtl="0"/>
          <a:r>
            <a:rPr lang="en-US" dirty="0"/>
            <a:t>Uses TCP, with server TCP port 143</a:t>
          </a:r>
        </a:p>
      </dgm:t>
    </dgm:pt>
    <dgm:pt modelId="{BE37A03F-C521-DB43-ACB9-E700DE83EA85}" type="parTrans" cxnId="{91F4D448-108E-384A-8CE1-B9EC8325D3DE}">
      <dgm:prSet/>
      <dgm:spPr/>
      <dgm:t>
        <a:bodyPr/>
        <a:lstStyle/>
        <a:p>
          <a:endParaRPr lang="en-US"/>
        </a:p>
      </dgm:t>
    </dgm:pt>
    <dgm:pt modelId="{A004549A-60A8-1140-820B-BD6E68905616}" type="sibTrans" cxnId="{91F4D448-108E-384A-8CE1-B9EC8325D3DE}">
      <dgm:prSet/>
      <dgm:spPr/>
      <dgm:t>
        <a:bodyPr/>
        <a:lstStyle/>
        <a:p>
          <a:endParaRPr lang="en-US"/>
        </a:p>
      </dgm:t>
    </dgm:pt>
    <dgm:pt modelId="{68759759-B0CA-F843-8BCD-0F3D92BBB5B4}">
      <dgm:prSet/>
      <dgm:spPr/>
      <dgm:t>
        <a:bodyPr/>
        <a:lstStyle/>
        <a:p>
          <a:pPr rtl="0"/>
          <a:r>
            <a:rPr lang="en-US" dirty="0"/>
            <a:t>Is more complex than POP3</a:t>
          </a:r>
        </a:p>
      </dgm:t>
    </dgm:pt>
    <dgm:pt modelId="{CB5C475D-1F33-3E42-BCF9-FBB108746CB5}" type="parTrans" cxnId="{F25DEF0B-5939-3B45-AE4F-67249AFA7B9E}">
      <dgm:prSet/>
      <dgm:spPr/>
      <dgm:t>
        <a:bodyPr/>
        <a:lstStyle/>
        <a:p>
          <a:endParaRPr lang="en-US"/>
        </a:p>
      </dgm:t>
    </dgm:pt>
    <dgm:pt modelId="{85F3A96D-660D-E24A-80E1-E6BF80021087}" type="sibTrans" cxnId="{F25DEF0B-5939-3B45-AE4F-67249AFA7B9E}">
      <dgm:prSet/>
      <dgm:spPr/>
      <dgm:t>
        <a:bodyPr/>
        <a:lstStyle/>
        <a:p>
          <a:endParaRPr lang="en-US"/>
        </a:p>
      </dgm:t>
    </dgm:pt>
    <dgm:pt modelId="{CDE21A47-4EB1-1649-AA16-7C13380249B1}">
      <dgm:prSet/>
      <dgm:spPr/>
      <dgm:t>
        <a:bodyPr/>
        <a:lstStyle/>
        <a:p>
          <a:pPr rtl="0"/>
          <a:r>
            <a:rPr lang="en-US" dirty="0"/>
            <a:t>Provides stronger authentication that POP3 and provides other functions not supported by POP3</a:t>
          </a:r>
        </a:p>
      </dgm:t>
    </dgm:pt>
    <dgm:pt modelId="{C938183F-CF9C-CF45-B44B-992432E75A01}" type="parTrans" cxnId="{BF3A4627-AF8B-8243-953F-744C5AAA4959}">
      <dgm:prSet/>
      <dgm:spPr/>
      <dgm:t>
        <a:bodyPr/>
        <a:lstStyle/>
        <a:p>
          <a:endParaRPr lang="en-US"/>
        </a:p>
      </dgm:t>
    </dgm:pt>
    <dgm:pt modelId="{13FC06CC-9763-BA4B-BDA7-2061C31E8B0D}" type="sibTrans" cxnId="{BF3A4627-AF8B-8243-953F-744C5AAA4959}">
      <dgm:prSet/>
      <dgm:spPr/>
      <dgm:t>
        <a:bodyPr/>
        <a:lstStyle/>
        <a:p>
          <a:endParaRPr lang="en-US"/>
        </a:p>
      </dgm:t>
    </dgm:pt>
    <dgm:pt modelId="{C376D081-106E-3E4D-8BA5-95151D477CC9}" type="pres">
      <dgm:prSet presAssocID="{22EABF51-30C1-6543-9458-63B946F8F597}" presName="linear" presStyleCnt="0">
        <dgm:presLayoutVars>
          <dgm:dir/>
          <dgm:animLvl val="lvl"/>
          <dgm:resizeHandles val="exact"/>
        </dgm:presLayoutVars>
      </dgm:prSet>
      <dgm:spPr/>
    </dgm:pt>
    <dgm:pt modelId="{AF30E74D-7651-8F4B-AB69-50B123CD73D1}" type="pres">
      <dgm:prSet presAssocID="{0FB2F9AA-20DA-4A4F-9BAA-45CD8F61403F}" presName="parentLin" presStyleCnt="0"/>
      <dgm:spPr/>
    </dgm:pt>
    <dgm:pt modelId="{BFE853BF-BA89-174D-9AB2-30D2790F3B05}" type="pres">
      <dgm:prSet presAssocID="{0FB2F9AA-20DA-4A4F-9BAA-45CD8F61403F}" presName="parentLeftMargin" presStyleLbl="node1" presStyleIdx="0" presStyleCnt="2"/>
      <dgm:spPr/>
    </dgm:pt>
    <dgm:pt modelId="{A13B3946-2153-1145-B279-3A971B8CECE1}" type="pres">
      <dgm:prSet presAssocID="{0FB2F9AA-20DA-4A4F-9BAA-45CD8F61403F}" presName="parentText" presStyleLbl="node1" presStyleIdx="0" presStyleCnt="2">
        <dgm:presLayoutVars>
          <dgm:chMax val="0"/>
          <dgm:bulletEnabled val="1"/>
        </dgm:presLayoutVars>
      </dgm:prSet>
      <dgm:spPr/>
    </dgm:pt>
    <dgm:pt modelId="{9B83D2D3-9E06-7B4C-88D6-16C0BED4CA51}" type="pres">
      <dgm:prSet presAssocID="{0FB2F9AA-20DA-4A4F-9BAA-45CD8F61403F}" presName="negativeSpace" presStyleCnt="0"/>
      <dgm:spPr/>
    </dgm:pt>
    <dgm:pt modelId="{FFF5F752-BE64-134D-BC69-E11964AFE637}" type="pres">
      <dgm:prSet presAssocID="{0FB2F9AA-20DA-4A4F-9BAA-45CD8F61403F}" presName="childText" presStyleLbl="conFgAcc1" presStyleIdx="0" presStyleCnt="2">
        <dgm:presLayoutVars>
          <dgm:bulletEnabled val="1"/>
        </dgm:presLayoutVars>
      </dgm:prSet>
      <dgm:spPr/>
    </dgm:pt>
    <dgm:pt modelId="{C1A017F1-423F-5C4F-AA71-2F57523F5473}" type="pres">
      <dgm:prSet presAssocID="{026373E4-FDE0-8945-8397-FA57F21CCE22}" presName="spaceBetweenRectangles" presStyleCnt="0"/>
      <dgm:spPr/>
    </dgm:pt>
    <dgm:pt modelId="{6D84578D-9151-A14F-A9DE-C3AE01BD0B8C}" type="pres">
      <dgm:prSet presAssocID="{68D77A87-1CFE-6E4E-B9DC-B0DE624E65FB}" presName="parentLin" presStyleCnt="0"/>
      <dgm:spPr/>
    </dgm:pt>
    <dgm:pt modelId="{DA40FEF9-78D0-3946-9F38-3B9A8D792459}" type="pres">
      <dgm:prSet presAssocID="{68D77A87-1CFE-6E4E-B9DC-B0DE624E65FB}" presName="parentLeftMargin" presStyleLbl="node1" presStyleIdx="0" presStyleCnt="2"/>
      <dgm:spPr/>
    </dgm:pt>
    <dgm:pt modelId="{4393A3C0-2504-8044-9034-AE5CFF4EAEC7}" type="pres">
      <dgm:prSet presAssocID="{68D77A87-1CFE-6E4E-B9DC-B0DE624E65FB}" presName="parentText" presStyleLbl="node1" presStyleIdx="1" presStyleCnt="2">
        <dgm:presLayoutVars>
          <dgm:chMax val="0"/>
          <dgm:bulletEnabled val="1"/>
        </dgm:presLayoutVars>
      </dgm:prSet>
      <dgm:spPr/>
    </dgm:pt>
    <dgm:pt modelId="{9D1FB841-2EF7-B447-90F9-E65B378877CB}" type="pres">
      <dgm:prSet presAssocID="{68D77A87-1CFE-6E4E-B9DC-B0DE624E65FB}" presName="negativeSpace" presStyleCnt="0"/>
      <dgm:spPr/>
    </dgm:pt>
    <dgm:pt modelId="{61A8DE89-23A1-F246-BF44-619D308389C3}" type="pres">
      <dgm:prSet presAssocID="{68D77A87-1CFE-6E4E-B9DC-B0DE624E65FB}" presName="childText" presStyleLbl="conFgAcc1" presStyleIdx="1" presStyleCnt="2">
        <dgm:presLayoutVars>
          <dgm:bulletEnabled val="1"/>
        </dgm:presLayoutVars>
      </dgm:prSet>
      <dgm:spPr/>
    </dgm:pt>
  </dgm:ptLst>
  <dgm:cxnLst>
    <dgm:cxn modelId="{A0ADD302-EAFB-D34C-8E4A-91159CE3186C}" type="presOf" srcId="{89B578F5-D07C-3E4B-A2DB-1D23639C1FB9}" destId="{61A8DE89-23A1-F246-BF44-619D308389C3}" srcOrd="0" destOrd="1" presId="urn:microsoft.com/office/officeart/2005/8/layout/list1"/>
    <dgm:cxn modelId="{F25DEF0B-5939-3B45-AE4F-67249AFA7B9E}" srcId="{68D77A87-1CFE-6E4E-B9DC-B0DE624E65FB}" destId="{68759759-B0CA-F843-8BCD-0F3D92BBB5B4}" srcOrd="2" destOrd="0" parTransId="{CB5C475D-1F33-3E42-BCF9-FBB108746CB5}" sibTransId="{85F3A96D-660D-E24A-80E1-E6BF80021087}"/>
    <dgm:cxn modelId="{BF3A4627-AF8B-8243-953F-744C5AAA4959}" srcId="{68D77A87-1CFE-6E4E-B9DC-B0DE624E65FB}" destId="{CDE21A47-4EB1-1649-AA16-7C13380249B1}" srcOrd="3" destOrd="0" parTransId="{C938183F-CF9C-CF45-B44B-992432E75A01}" sibTransId="{13FC06CC-9763-BA4B-BDA7-2061C31E8B0D}"/>
    <dgm:cxn modelId="{487D233A-08A6-9445-9940-DCF358277D21}" type="presOf" srcId="{22EABF51-30C1-6543-9458-63B946F8F597}" destId="{C376D081-106E-3E4D-8BA5-95151D477CC9}" srcOrd="0" destOrd="0" presId="urn:microsoft.com/office/officeart/2005/8/layout/list1"/>
    <dgm:cxn modelId="{360BAB3B-1688-6C4C-B7AD-3D397071A965}" type="presOf" srcId="{0FB2F9AA-20DA-4A4F-9BAA-45CD8F61403F}" destId="{BFE853BF-BA89-174D-9AB2-30D2790F3B05}" srcOrd="0" destOrd="0" presId="urn:microsoft.com/office/officeart/2005/8/layout/list1"/>
    <dgm:cxn modelId="{74D4B461-4D87-144E-B487-A5B9CEC1B124}" type="presOf" srcId="{68759759-B0CA-F843-8BCD-0F3D92BBB5B4}" destId="{61A8DE89-23A1-F246-BF44-619D308389C3}" srcOrd="0" destOrd="2" presId="urn:microsoft.com/office/officeart/2005/8/layout/list1"/>
    <dgm:cxn modelId="{91F4D448-108E-384A-8CE1-B9EC8325D3DE}" srcId="{68D77A87-1CFE-6E4E-B9DC-B0DE624E65FB}" destId="{89B578F5-D07C-3E4B-A2DB-1D23639C1FB9}" srcOrd="1" destOrd="0" parTransId="{BE37A03F-C521-DB43-ACB9-E700DE83EA85}" sibTransId="{A004549A-60A8-1140-820B-BD6E68905616}"/>
    <dgm:cxn modelId="{6EEC6749-80AB-4C4F-9DDA-DF881A8E8331}" type="presOf" srcId="{5259B02F-53CE-1541-B835-1AFAE7CD371A}" destId="{FFF5F752-BE64-134D-BC69-E11964AFE637}" srcOrd="0" destOrd="0" presId="urn:microsoft.com/office/officeart/2005/8/layout/list1"/>
    <dgm:cxn modelId="{978F664B-FCBA-5A4A-AF32-820A002D0335}" type="presOf" srcId="{0FB2F9AA-20DA-4A4F-9BAA-45CD8F61403F}" destId="{A13B3946-2153-1145-B279-3A971B8CECE1}" srcOrd="1" destOrd="0" presId="urn:microsoft.com/office/officeart/2005/8/layout/list1"/>
    <dgm:cxn modelId="{AFEB6A6C-1DC4-D242-B066-3075BD2AC331}" type="presOf" srcId="{CDE21A47-4EB1-1649-AA16-7C13380249B1}" destId="{61A8DE89-23A1-F246-BF44-619D308389C3}" srcOrd="0" destOrd="3" presId="urn:microsoft.com/office/officeart/2005/8/layout/list1"/>
    <dgm:cxn modelId="{9565D275-F5AE-BA46-8B24-5F755CF49A91}" type="presOf" srcId="{5860F93F-4F36-1543-BB17-63D9356BC541}" destId="{61A8DE89-23A1-F246-BF44-619D308389C3}" srcOrd="0" destOrd="0" presId="urn:microsoft.com/office/officeart/2005/8/layout/list1"/>
    <dgm:cxn modelId="{05322189-2D24-F645-85EE-843F2591227F}" type="presOf" srcId="{BBC3066C-6BA0-7543-8C69-CF47767F9A27}" destId="{FFF5F752-BE64-134D-BC69-E11964AFE637}" srcOrd="0" destOrd="1" presId="urn:microsoft.com/office/officeart/2005/8/layout/list1"/>
    <dgm:cxn modelId="{CC75E498-3666-A948-921F-7987E12F9820}" srcId="{22EABF51-30C1-6543-9458-63B946F8F597}" destId="{68D77A87-1CFE-6E4E-B9DC-B0DE624E65FB}" srcOrd="1" destOrd="0" parTransId="{F142A7C8-D0D2-204E-80C9-646177EDAB8E}" sibTransId="{38CFCEB6-4D30-404D-8E9F-CB6907E4862E}"/>
    <dgm:cxn modelId="{B0973D99-4282-754E-B5CC-A07D545971CB}" type="presOf" srcId="{68D77A87-1CFE-6E4E-B9DC-B0DE624E65FB}" destId="{DA40FEF9-78D0-3946-9F38-3B9A8D792459}" srcOrd="0" destOrd="0" presId="urn:microsoft.com/office/officeart/2005/8/layout/list1"/>
    <dgm:cxn modelId="{FE9907A5-CDED-E34A-B865-A3B743073D15}" srcId="{0FB2F9AA-20DA-4A4F-9BAA-45CD8F61403F}" destId="{A609BA2C-CADB-C34E-8802-F834407C7D5B}" srcOrd="2" destOrd="0" parTransId="{DE5915B4-E11E-C64E-934D-014AACFB979A}" sibTransId="{FC2348EF-334E-1D43-8475-E44D21182E06}"/>
    <dgm:cxn modelId="{DE6E9EB1-6F44-654C-95BF-430A1795702E}" type="presOf" srcId="{A609BA2C-CADB-C34E-8802-F834407C7D5B}" destId="{FFF5F752-BE64-134D-BC69-E11964AFE637}" srcOrd="0" destOrd="2" presId="urn:microsoft.com/office/officeart/2005/8/layout/list1"/>
    <dgm:cxn modelId="{F239ADC3-72A5-E141-83D9-D37F559AF26F}" type="presOf" srcId="{452A7E82-06FF-0245-966A-D29D6A460CA4}" destId="{FFF5F752-BE64-134D-BC69-E11964AFE637}" srcOrd="0" destOrd="3" presId="urn:microsoft.com/office/officeart/2005/8/layout/list1"/>
    <dgm:cxn modelId="{40AFFBDE-1707-6945-808E-6186BB67FAFE}" srcId="{22EABF51-30C1-6543-9458-63B946F8F597}" destId="{0FB2F9AA-20DA-4A4F-9BAA-45CD8F61403F}" srcOrd="0" destOrd="0" parTransId="{98038289-C051-DA4A-93CC-1A372ABD3BFA}" sibTransId="{026373E4-FDE0-8945-8397-FA57F21CCE22}"/>
    <dgm:cxn modelId="{12F387F1-73BB-2E4F-9D6E-B71652061CBA}" srcId="{0FB2F9AA-20DA-4A4F-9BAA-45CD8F61403F}" destId="{5259B02F-53CE-1541-B835-1AFAE7CD371A}" srcOrd="0" destOrd="0" parTransId="{AEA7D881-9A49-6A45-A3FB-1E4BF9EBB5B0}" sibTransId="{A3E7D881-7ED0-1546-9F8A-7746938C899B}"/>
    <dgm:cxn modelId="{0B2165F4-C194-E34C-B02B-20FE22644170}" srcId="{68D77A87-1CFE-6E4E-B9DC-B0DE624E65FB}" destId="{5860F93F-4F36-1543-BB17-63D9356BC541}" srcOrd="0" destOrd="0" parTransId="{4B9A76FE-99CF-9349-8358-A8964D51E5E2}" sibTransId="{B89D04DA-0B62-7646-8BED-B58624DF3E1A}"/>
    <dgm:cxn modelId="{42D3E6F8-4187-FB4D-8720-8FAD8FEA2405}" srcId="{0FB2F9AA-20DA-4A4F-9BAA-45CD8F61403F}" destId="{452A7E82-06FF-0245-966A-D29D6A460CA4}" srcOrd="3" destOrd="0" parTransId="{C0FF57BE-A0C8-EC44-9443-CA2A1EFC4980}" sibTransId="{BDFD5118-D276-AE45-B8C6-C4C757B8EA64}"/>
    <dgm:cxn modelId="{269C4FFA-8F94-6049-952D-D7BB2DBA59F5}" srcId="{0FB2F9AA-20DA-4A4F-9BAA-45CD8F61403F}" destId="{BBC3066C-6BA0-7543-8C69-CF47767F9A27}" srcOrd="1" destOrd="0" parTransId="{A52D9A26-2634-F448-8FE0-B860ED88568F}" sibTransId="{B85C29EA-9D9E-724B-ACF4-6E93B4BA975B}"/>
    <dgm:cxn modelId="{7E9CF3FB-6AE2-0448-ACA6-746D3BF17CBA}" type="presOf" srcId="{68D77A87-1CFE-6E4E-B9DC-B0DE624E65FB}" destId="{4393A3C0-2504-8044-9034-AE5CFF4EAEC7}" srcOrd="1" destOrd="0" presId="urn:microsoft.com/office/officeart/2005/8/layout/list1"/>
    <dgm:cxn modelId="{46521151-7879-4344-A7A8-7714D6F86D88}" type="presParOf" srcId="{C376D081-106E-3E4D-8BA5-95151D477CC9}" destId="{AF30E74D-7651-8F4B-AB69-50B123CD73D1}" srcOrd="0" destOrd="0" presId="urn:microsoft.com/office/officeart/2005/8/layout/list1"/>
    <dgm:cxn modelId="{D530F2C4-BED1-CA4D-9865-6B62EC4F6D21}" type="presParOf" srcId="{AF30E74D-7651-8F4B-AB69-50B123CD73D1}" destId="{BFE853BF-BA89-174D-9AB2-30D2790F3B05}" srcOrd="0" destOrd="0" presId="urn:microsoft.com/office/officeart/2005/8/layout/list1"/>
    <dgm:cxn modelId="{7A633F1A-9045-5943-8C14-3F72B5178341}" type="presParOf" srcId="{AF30E74D-7651-8F4B-AB69-50B123CD73D1}" destId="{A13B3946-2153-1145-B279-3A971B8CECE1}" srcOrd="1" destOrd="0" presId="urn:microsoft.com/office/officeart/2005/8/layout/list1"/>
    <dgm:cxn modelId="{32522077-9383-194E-A770-5AA157ADDB2A}" type="presParOf" srcId="{C376D081-106E-3E4D-8BA5-95151D477CC9}" destId="{9B83D2D3-9E06-7B4C-88D6-16C0BED4CA51}" srcOrd="1" destOrd="0" presId="urn:microsoft.com/office/officeart/2005/8/layout/list1"/>
    <dgm:cxn modelId="{ECCA8EFD-D783-9046-AA0C-9E68935C4544}" type="presParOf" srcId="{C376D081-106E-3E4D-8BA5-95151D477CC9}" destId="{FFF5F752-BE64-134D-BC69-E11964AFE637}" srcOrd="2" destOrd="0" presId="urn:microsoft.com/office/officeart/2005/8/layout/list1"/>
    <dgm:cxn modelId="{C87612F6-FFD4-9F49-A6D7-46DA0CBC982F}" type="presParOf" srcId="{C376D081-106E-3E4D-8BA5-95151D477CC9}" destId="{C1A017F1-423F-5C4F-AA71-2F57523F5473}" srcOrd="3" destOrd="0" presId="urn:microsoft.com/office/officeart/2005/8/layout/list1"/>
    <dgm:cxn modelId="{9B3FAFA9-16CA-7745-AB42-BD6924309CBB}" type="presParOf" srcId="{C376D081-106E-3E4D-8BA5-95151D477CC9}" destId="{6D84578D-9151-A14F-A9DE-C3AE01BD0B8C}" srcOrd="4" destOrd="0" presId="urn:microsoft.com/office/officeart/2005/8/layout/list1"/>
    <dgm:cxn modelId="{CD220B1B-4F12-3745-AA09-501BC4970AFE}" type="presParOf" srcId="{6D84578D-9151-A14F-A9DE-C3AE01BD0B8C}" destId="{DA40FEF9-78D0-3946-9F38-3B9A8D792459}" srcOrd="0" destOrd="0" presId="urn:microsoft.com/office/officeart/2005/8/layout/list1"/>
    <dgm:cxn modelId="{CCAA2D38-4F25-C344-8CC9-1A67FB1D8C3F}" type="presParOf" srcId="{6D84578D-9151-A14F-A9DE-C3AE01BD0B8C}" destId="{4393A3C0-2504-8044-9034-AE5CFF4EAEC7}" srcOrd="1" destOrd="0" presId="urn:microsoft.com/office/officeart/2005/8/layout/list1"/>
    <dgm:cxn modelId="{CF764200-7DD8-0248-922A-9B771F5BA6BD}" type="presParOf" srcId="{C376D081-106E-3E4D-8BA5-95151D477CC9}" destId="{9D1FB841-2EF7-B447-90F9-E65B378877CB}" srcOrd="5" destOrd="0" presId="urn:microsoft.com/office/officeart/2005/8/layout/list1"/>
    <dgm:cxn modelId="{E45E732A-EAD1-FE45-8EBF-58228D3059FF}" type="presParOf" srcId="{C376D081-106E-3E4D-8BA5-95151D477CC9}" destId="{61A8DE89-23A1-F246-BF44-619D308389C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4BB52-8104-764B-A8FA-F8C423CC7F1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C6C2D10-54DA-764F-8424-93C4A2A8213B}">
      <dgm:prSet/>
      <dgm:spPr/>
      <dgm:t>
        <a:bodyPr/>
        <a:lstStyle/>
        <a:p>
          <a:pPr rtl="0"/>
          <a:r>
            <a:rPr lang="en-US" dirty="0"/>
            <a:t>A </a:t>
          </a:r>
          <a:r>
            <a:rPr lang="en-US" b="1" dirty="0"/>
            <a:t>canonical form</a:t>
          </a:r>
          <a:r>
            <a:rPr lang="en-US" dirty="0"/>
            <a:t> is a format, appropriate to the content type, that is </a:t>
          </a:r>
          <a:r>
            <a:rPr lang="en-US" u="sng" dirty="0"/>
            <a:t>standardized</a:t>
          </a:r>
          <a:r>
            <a:rPr lang="en-US" dirty="0"/>
            <a:t> for use between systems.</a:t>
          </a:r>
        </a:p>
      </dgm:t>
    </dgm:pt>
    <dgm:pt modelId="{D587F481-03DB-F441-9889-D48A1A79D749}" type="parTrans" cxnId="{297192B6-D319-2845-91EE-75F4E2C6EA3C}">
      <dgm:prSet/>
      <dgm:spPr/>
      <dgm:t>
        <a:bodyPr/>
        <a:lstStyle/>
        <a:p>
          <a:endParaRPr lang="en-US"/>
        </a:p>
      </dgm:t>
    </dgm:pt>
    <dgm:pt modelId="{2E29F8DE-5FF6-4347-A689-C366321064DA}" type="sibTrans" cxnId="{297192B6-D319-2845-91EE-75F4E2C6EA3C}">
      <dgm:prSet/>
      <dgm:spPr/>
      <dgm:t>
        <a:bodyPr/>
        <a:lstStyle/>
        <a:p>
          <a:endParaRPr lang="en-US"/>
        </a:p>
      </dgm:t>
    </dgm:pt>
    <dgm:pt modelId="{B3D90295-F84E-3B4D-8EE0-C79E55D46C5A}">
      <dgm:prSet/>
      <dgm:spPr/>
      <dgm:t>
        <a:bodyPr/>
        <a:lstStyle/>
        <a:p>
          <a:pPr rtl="0"/>
          <a:r>
            <a:rPr lang="en-US" dirty="0"/>
            <a:t>The entire body, including out-of-band information such as record lengths and possibly file attribute information, is converted to a </a:t>
          </a:r>
          <a:r>
            <a:rPr lang="en-US" u="sng" dirty="0"/>
            <a:t>universal</a:t>
          </a:r>
          <a:r>
            <a:rPr lang="en-US" dirty="0"/>
            <a:t> canonical form. </a:t>
          </a:r>
        </a:p>
      </dgm:t>
    </dgm:pt>
    <dgm:pt modelId="{9625A618-9354-4040-9F71-711844E01134}" type="parTrans" cxnId="{B687A412-F085-5140-AAD6-DCA79B70C620}">
      <dgm:prSet/>
      <dgm:spPr/>
      <dgm:t>
        <a:bodyPr/>
        <a:lstStyle/>
        <a:p>
          <a:endParaRPr lang="en-US"/>
        </a:p>
      </dgm:t>
    </dgm:pt>
    <dgm:pt modelId="{2EE7B4C9-9576-FA46-9D2B-DB025B13C450}" type="sibTrans" cxnId="{B687A412-F085-5140-AAD6-DCA79B70C620}">
      <dgm:prSet/>
      <dgm:spPr/>
      <dgm:t>
        <a:bodyPr/>
        <a:lstStyle/>
        <a:p>
          <a:endParaRPr lang="en-US"/>
        </a:p>
      </dgm:t>
    </dgm:pt>
    <dgm:pt modelId="{253C6C1F-3690-FF43-963C-31A98FD9740B}">
      <dgm:prSet/>
      <dgm:spPr/>
      <dgm:t>
        <a:bodyPr/>
        <a:lstStyle/>
        <a:p>
          <a:pPr rtl="0"/>
          <a:r>
            <a:rPr lang="en-US" dirty="0"/>
            <a:t>A </a:t>
          </a:r>
          <a:r>
            <a:rPr lang="en-US" b="1" dirty="0"/>
            <a:t>native form</a:t>
          </a:r>
          <a:r>
            <a:rPr lang="en-US" dirty="0"/>
            <a:t> is a format that may be specific to a </a:t>
          </a:r>
          <a:r>
            <a:rPr lang="en-US" u="sng" dirty="0"/>
            <a:t>particular</a:t>
          </a:r>
          <a:r>
            <a:rPr lang="en-US" dirty="0"/>
            <a:t> system.</a:t>
          </a:r>
        </a:p>
      </dgm:t>
    </dgm:pt>
    <dgm:pt modelId="{5D219811-C17F-E54F-8267-E22D536AF3C6}" type="parTrans" cxnId="{A665ECA5-11CF-D64C-A1FE-6F17F412102F}">
      <dgm:prSet/>
      <dgm:spPr/>
      <dgm:t>
        <a:bodyPr/>
        <a:lstStyle/>
        <a:p>
          <a:endParaRPr lang="en-US"/>
        </a:p>
      </dgm:t>
    </dgm:pt>
    <dgm:pt modelId="{B687FF87-C7C6-4D42-A795-A29C77E253D6}" type="sibTrans" cxnId="{A665ECA5-11CF-D64C-A1FE-6F17F412102F}">
      <dgm:prSet/>
      <dgm:spPr/>
      <dgm:t>
        <a:bodyPr/>
        <a:lstStyle/>
        <a:p>
          <a:endParaRPr lang="en-US"/>
        </a:p>
      </dgm:t>
    </dgm:pt>
    <dgm:pt modelId="{0A2CA947-DE80-E041-BD61-FD1711E9BAAD}">
      <dgm:prSet/>
      <dgm:spPr/>
      <dgm:t>
        <a:bodyPr/>
        <a:lstStyle/>
        <a:p>
          <a:pPr rtl="0"/>
          <a:r>
            <a:rPr lang="en-US" dirty="0"/>
            <a:t>The body to be transmitted is created in the system’s native format. </a:t>
          </a:r>
        </a:p>
      </dgm:t>
    </dgm:pt>
    <dgm:pt modelId="{7E430FC3-1582-F740-9C42-D47DA304BFFF}" type="parTrans" cxnId="{CA7CB85E-D98A-C445-AF70-67E06605AD9C}">
      <dgm:prSet/>
      <dgm:spPr/>
      <dgm:t>
        <a:bodyPr/>
        <a:lstStyle/>
        <a:p>
          <a:endParaRPr lang="en-US"/>
        </a:p>
      </dgm:t>
    </dgm:pt>
    <dgm:pt modelId="{FF12D1BF-EE6E-7E49-9272-1BBFD0FE0F11}" type="sibTrans" cxnId="{CA7CB85E-D98A-C445-AF70-67E06605AD9C}">
      <dgm:prSet/>
      <dgm:spPr/>
      <dgm:t>
        <a:bodyPr/>
        <a:lstStyle/>
        <a:p>
          <a:endParaRPr lang="en-US"/>
        </a:p>
      </dgm:t>
    </dgm:pt>
    <dgm:pt modelId="{4DFFE3EA-2EC6-403F-97C6-AC5718A83770}">
      <dgm:prSet/>
      <dgm:spPr/>
      <dgm:t>
        <a:bodyPr/>
        <a:lstStyle/>
        <a:p>
          <a:pPr rtl="0"/>
          <a:r>
            <a:rPr lang="en-US" dirty="0"/>
            <a:t>The native character set is used and, where appropriate, local end-of-line conventions are used as well. </a:t>
          </a:r>
        </a:p>
      </dgm:t>
    </dgm:pt>
    <dgm:pt modelId="{4E8D8EF4-26D8-4F5A-A415-FFB5737CD9C4}" type="parTrans" cxnId="{D2BEBB27-43BD-411C-8FF2-474AA4618A62}">
      <dgm:prSet/>
      <dgm:spPr/>
      <dgm:t>
        <a:bodyPr/>
        <a:lstStyle/>
        <a:p>
          <a:endParaRPr lang="en-US"/>
        </a:p>
      </dgm:t>
    </dgm:pt>
    <dgm:pt modelId="{0F53C0E3-C6B0-4ECE-82CF-1C6E88F2570A}" type="sibTrans" cxnId="{D2BEBB27-43BD-411C-8FF2-474AA4618A62}">
      <dgm:prSet/>
      <dgm:spPr/>
      <dgm:t>
        <a:bodyPr/>
        <a:lstStyle/>
        <a:p>
          <a:endParaRPr lang="en-US"/>
        </a:p>
      </dgm:t>
    </dgm:pt>
    <dgm:pt modelId="{FCA07FC7-AFB6-4AC8-88E0-041B8775975C}">
      <dgm:prSet/>
      <dgm:spPr/>
      <dgm:t>
        <a:bodyPr/>
        <a:lstStyle/>
        <a:p>
          <a:pPr rtl="0"/>
          <a:r>
            <a:rPr lang="en-US" dirty="0"/>
            <a:t>The body may be any format that corresponds to the </a:t>
          </a:r>
          <a:r>
            <a:rPr lang="en-US" u="sng" dirty="0"/>
            <a:t>local</a:t>
          </a:r>
          <a:r>
            <a:rPr lang="en-US" u="none" dirty="0"/>
            <a:t> model</a:t>
          </a:r>
          <a:r>
            <a:rPr lang="en-US" dirty="0"/>
            <a:t> for the representation of some form of information.</a:t>
          </a:r>
        </a:p>
      </dgm:t>
    </dgm:pt>
    <dgm:pt modelId="{216F2B45-7D25-4054-A3CD-4C17DA7AC232}" type="parTrans" cxnId="{072ADE99-9585-41AE-875E-4E00547ACBA9}">
      <dgm:prSet/>
      <dgm:spPr/>
      <dgm:t>
        <a:bodyPr/>
        <a:lstStyle/>
        <a:p>
          <a:endParaRPr lang="en-US"/>
        </a:p>
      </dgm:t>
    </dgm:pt>
    <dgm:pt modelId="{BD37AAE2-5FDD-473F-B301-6B5C34E13F59}" type="sibTrans" cxnId="{072ADE99-9585-41AE-875E-4E00547ACBA9}">
      <dgm:prSet/>
      <dgm:spPr/>
      <dgm:t>
        <a:bodyPr/>
        <a:lstStyle/>
        <a:p>
          <a:endParaRPr lang="en-US"/>
        </a:p>
      </dgm:t>
    </dgm:pt>
    <dgm:pt modelId="{5D5184FE-0B26-4F5B-89BA-E755A279A02F}">
      <dgm:prSet/>
      <dgm:spPr/>
      <dgm:t>
        <a:bodyPr/>
        <a:lstStyle/>
        <a:p>
          <a:pPr rtl="0"/>
          <a:r>
            <a:rPr lang="en-US" dirty="0"/>
            <a:t>The specific media type of the body as well as its associated attributes dictates the nature of the canonical form that is used. </a:t>
          </a:r>
        </a:p>
      </dgm:t>
    </dgm:pt>
    <dgm:pt modelId="{CD14F26E-EADB-4C5F-9893-AEFA0487B732}" type="parTrans" cxnId="{0AB44B28-9DC9-428B-BCC5-2298A50A2C0A}">
      <dgm:prSet/>
      <dgm:spPr/>
      <dgm:t>
        <a:bodyPr/>
        <a:lstStyle/>
        <a:p>
          <a:endParaRPr lang="en-US"/>
        </a:p>
      </dgm:t>
    </dgm:pt>
    <dgm:pt modelId="{A7A7FBEB-4DFE-4971-9C9F-3F50E43B50C2}" type="sibTrans" cxnId="{0AB44B28-9DC9-428B-BCC5-2298A50A2C0A}">
      <dgm:prSet/>
      <dgm:spPr/>
      <dgm:t>
        <a:bodyPr/>
        <a:lstStyle/>
        <a:p>
          <a:endParaRPr lang="en-US"/>
        </a:p>
      </dgm:t>
    </dgm:pt>
    <dgm:pt modelId="{F70B0F36-B86E-449F-B229-FEAA623D5663}">
      <dgm:prSet/>
      <dgm:spPr/>
      <dgm:t>
        <a:bodyPr/>
        <a:lstStyle/>
        <a:p>
          <a:pPr rtl="0"/>
          <a:r>
            <a:rPr lang="en-US" dirty="0"/>
            <a:t>Conversion to the proper canonical form may involve character set conversion, transformation of audio data, compression, or various other operations specific to the various media types.</a:t>
          </a:r>
        </a:p>
      </dgm:t>
    </dgm:pt>
    <dgm:pt modelId="{E3A6BF52-1752-4A0B-A21F-7795ED449EAA}" type="parTrans" cxnId="{880AEA5C-D553-467C-A868-057982B548E4}">
      <dgm:prSet/>
      <dgm:spPr/>
      <dgm:t>
        <a:bodyPr/>
        <a:lstStyle/>
        <a:p>
          <a:endParaRPr lang="en-US"/>
        </a:p>
      </dgm:t>
    </dgm:pt>
    <dgm:pt modelId="{7CB1D827-987D-472D-9A57-99A755BF0E8B}" type="sibTrans" cxnId="{880AEA5C-D553-467C-A868-057982B548E4}">
      <dgm:prSet/>
      <dgm:spPr/>
      <dgm:t>
        <a:bodyPr/>
        <a:lstStyle/>
        <a:p>
          <a:endParaRPr lang="en-US"/>
        </a:p>
      </dgm:t>
    </dgm:pt>
    <dgm:pt modelId="{00FDF081-6AB2-2F44-844E-FD539B34DC8B}" type="pres">
      <dgm:prSet presAssocID="{F474BB52-8104-764B-A8FA-F8C423CC7F17}" presName="Name0" presStyleCnt="0">
        <dgm:presLayoutVars>
          <dgm:dir/>
          <dgm:animLvl val="lvl"/>
          <dgm:resizeHandles val="exact"/>
        </dgm:presLayoutVars>
      </dgm:prSet>
      <dgm:spPr/>
    </dgm:pt>
    <dgm:pt modelId="{327456E6-4438-EC42-8D95-2E88C730FEDF}" type="pres">
      <dgm:prSet presAssocID="{EC6C2D10-54DA-764F-8424-93C4A2A8213B}" presName="composite" presStyleCnt="0"/>
      <dgm:spPr/>
    </dgm:pt>
    <dgm:pt modelId="{65E2AD85-D953-5143-AE63-2CC49225646B}" type="pres">
      <dgm:prSet presAssocID="{EC6C2D10-54DA-764F-8424-93C4A2A8213B}" presName="parTx" presStyleLbl="alignNode1" presStyleIdx="0" presStyleCnt="2">
        <dgm:presLayoutVars>
          <dgm:chMax val="0"/>
          <dgm:chPref val="0"/>
          <dgm:bulletEnabled val="1"/>
        </dgm:presLayoutVars>
      </dgm:prSet>
      <dgm:spPr/>
    </dgm:pt>
    <dgm:pt modelId="{0CC3116D-4AE4-CD44-A609-0917CDDF743A}" type="pres">
      <dgm:prSet presAssocID="{EC6C2D10-54DA-764F-8424-93C4A2A8213B}" presName="desTx" presStyleLbl="alignAccFollowNode1" presStyleIdx="0" presStyleCnt="2">
        <dgm:presLayoutVars>
          <dgm:bulletEnabled val="1"/>
        </dgm:presLayoutVars>
      </dgm:prSet>
      <dgm:spPr/>
    </dgm:pt>
    <dgm:pt modelId="{91DE07BC-4644-0247-8799-798759168D1D}" type="pres">
      <dgm:prSet presAssocID="{2E29F8DE-5FF6-4347-A689-C366321064DA}" presName="space" presStyleCnt="0"/>
      <dgm:spPr/>
    </dgm:pt>
    <dgm:pt modelId="{E4DAC762-6BE5-324F-BB7E-456BA0D8A2C7}" type="pres">
      <dgm:prSet presAssocID="{253C6C1F-3690-FF43-963C-31A98FD9740B}" presName="composite" presStyleCnt="0"/>
      <dgm:spPr/>
    </dgm:pt>
    <dgm:pt modelId="{02FCEC83-A70C-BF40-B9A3-D3030E74BD90}" type="pres">
      <dgm:prSet presAssocID="{253C6C1F-3690-FF43-963C-31A98FD9740B}" presName="parTx" presStyleLbl="alignNode1" presStyleIdx="1" presStyleCnt="2">
        <dgm:presLayoutVars>
          <dgm:chMax val="0"/>
          <dgm:chPref val="0"/>
          <dgm:bulletEnabled val="1"/>
        </dgm:presLayoutVars>
      </dgm:prSet>
      <dgm:spPr/>
    </dgm:pt>
    <dgm:pt modelId="{E1F8F6E7-CA66-F64C-A45A-21CD18D872B9}" type="pres">
      <dgm:prSet presAssocID="{253C6C1F-3690-FF43-963C-31A98FD9740B}" presName="desTx" presStyleLbl="alignAccFollowNode1" presStyleIdx="1" presStyleCnt="2">
        <dgm:presLayoutVars>
          <dgm:bulletEnabled val="1"/>
        </dgm:presLayoutVars>
      </dgm:prSet>
      <dgm:spPr/>
    </dgm:pt>
  </dgm:ptLst>
  <dgm:cxnLst>
    <dgm:cxn modelId="{B687A412-F085-5140-AAD6-DCA79B70C620}" srcId="{EC6C2D10-54DA-764F-8424-93C4A2A8213B}" destId="{B3D90295-F84E-3B4D-8EE0-C79E55D46C5A}" srcOrd="0" destOrd="0" parTransId="{9625A618-9354-4040-9F71-711844E01134}" sibTransId="{2EE7B4C9-9576-FA46-9D2B-DB025B13C450}"/>
    <dgm:cxn modelId="{D2BEBB27-43BD-411C-8FF2-474AA4618A62}" srcId="{253C6C1F-3690-FF43-963C-31A98FD9740B}" destId="{4DFFE3EA-2EC6-403F-97C6-AC5718A83770}" srcOrd="1" destOrd="0" parTransId="{4E8D8EF4-26D8-4F5A-A415-FFB5737CD9C4}" sibTransId="{0F53C0E3-C6B0-4ECE-82CF-1C6E88F2570A}"/>
    <dgm:cxn modelId="{0AB44B28-9DC9-428B-BCC5-2298A50A2C0A}" srcId="{EC6C2D10-54DA-764F-8424-93C4A2A8213B}" destId="{5D5184FE-0B26-4F5B-89BA-E755A279A02F}" srcOrd="1" destOrd="0" parTransId="{CD14F26E-EADB-4C5F-9893-AEFA0487B732}" sibTransId="{A7A7FBEB-4DFE-4971-9C9F-3F50E43B50C2}"/>
    <dgm:cxn modelId="{7B1D0B37-4481-A34E-8CD2-26C49249DD4D}" type="presOf" srcId="{B3D90295-F84E-3B4D-8EE0-C79E55D46C5A}" destId="{0CC3116D-4AE4-CD44-A609-0917CDDF743A}" srcOrd="0" destOrd="0" presId="urn:microsoft.com/office/officeart/2005/8/layout/hList1"/>
    <dgm:cxn modelId="{70FC413D-1248-964E-B202-4AAC15531F95}" type="presOf" srcId="{EC6C2D10-54DA-764F-8424-93C4A2A8213B}" destId="{65E2AD85-D953-5143-AE63-2CC49225646B}" srcOrd="0" destOrd="0" presId="urn:microsoft.com/office/officeart/2005/8/layout/hList1"/>
    <dgm:cxn modelId="{880AEA5C-D553-467C-A868-057982B548E4}" srcId="{EC6C2D10-54DA-764F-8424-93C4A2A8213B}" destId="{F70B0F36-B86E-449F-B229-FEAA623D5663}" srcOrd="2" destOrd="0" parTransId="{E3A6BF52-1752-4A0B-A21F-7795ED449EAA}" sibTransId="{7CB1D827-987D-472D-9A57-99A755BF0E8B}"/>
    <dgm:cxn modelId="{CA7CB85E-D98A-C445-AF70-67E06605AD9C}" srcId="{253C6C1F-3690-FF43-963C-31A98FD9740B}" destId="{0A2CA947-DE80-E041-BD61-FD1711E9BAAD}" srcOrd="0" destOrd="0" parTransId="{7E430FC3-1582-F740-9C42-D47DA304BFFF}" sibTransId="{FF12D1BF-EE6E-7E49-9272-1BBFD0FE0F11}"/>
    <dgm:cxn modelId="{F77E1F44-25FC-424F-A10B-088E2D503248}" type="presOf" srcId="{F474BB52-8104-764B-A8FA-F8C423CC7F17}" destId="{00FDF081-6AB2-2F44-844E-FD539B34DC8B}" srcOrd="0" destOrd="0" presId="urn:microsoft.com/office/officeart/2005/8/layout/hList1"/>
    <dgm:cxn modelId="{3382AB83-6A09-4054-ACCB-EE8FBF1E658A}" type="presOf" srcId="{4DFFE3EA-2EC6-403F-97C6-AC5718A83770}" destId="{E1F8F6E7-CA66-F64C-A45A-21CD18D872B9}" srcOrd="0" destOrd="1" presId="urn:microsoft.com/office/officeart/2005/8/layout/hList1"/>
    <dgm:cxn modelId="{84BF7A8F-0DE7-468B-A63D-7A3DFD932ED1}" type="presOf" srcId="{F70B0F36-B86E-449F-B229-FEAA623D5663}" destId="{0CC3116D-4AE4-CD44-A609-0917CDDF743A}" srcOrd="0" destOrd="2" presId="urn:microsoft.com/office/officeart/2005/8/layout/hList1"/>
    <dgm:cxn modelId="{A97C2496-4D53-4E74-A9BA-94CCDB1B93C2}" type="presOf" srcId="{5D5184FE-0B26-4F5B-89BA-E755A279A02F}" destId="{0CC3116D-4AE4-CD44-A609-0917CDDF743A}" srcOrd="0" destOrd="1" presId="urn:microsoft.com/office/officeart/2005/8/layout/hList1"/>
    <dgm:cxn modelId="{072ADE99-9585-41AE-875E-4E00547ACBA9}" srcId="{253C6C1F-3690-FF43-963C-31A98FD9740B}" destId="{FCA07FC7-AFB6-4AC8-88E0-041B8775975C}" srcOrd="2" destOrd="0" parTransId="{216F2B45-7D25-4054-A3CD-4C17DA7AC232}" sibTransId="{BD37AAE2-5FDD-473F-B301-6B5C34E13F59}"/>
    <dgm:cxn modelId="{A665ECA5-11CF-D64C-A1FE-6F17F412102F}" srcId="{F474BB52-8104-764B-A8FA-F8C423CC7F17}" destId="{253C6C1F-3690-FF43-963C-31A98FD9740B}" srcOrd="1" destOrd="0" parTransId="{5D219811-C17F-E54F-8267-E22D536AF3C6}" sibTransId="{B687FF87-C7C6-4D42-A795-A29C77E253D6}"/>
    <dgm:cxn modelId="{297192B6-D319-2845-91EE-75F4E2C6EA3C}" srcId="{F474BB52-8104-764B-A8FA-F8C423CC7F17}" destId="{EC6C2D10-54DA-764F-8424-93C4A2A8213B}" srcOrd="0" destOrd="0" parTransId="{D587F481-03DB-F441-9889-D48A1A79D749}" sibTransId="{2E29F8DE-5FF6-4347-A689-C366321064DA}"/>
    <dgm:cxn modelId="{721CABBF-21C0-41E7-90B4-4FB60415DBEB}" type="presOf" srcId="{FCA07FC7-AFB6-4AC8-88E0-041B8775975C}" destId="{E1F8F6E7-CA66-F64C-A45A-21CD18D872B9}" srcOrd="0" destOrd="2" presId="urn:microsoft.com/office/officeart/2005/8/layout/hList1"/>
    <dgm:cxn modelId="{B5BC42D9-4BF5-FE4F-A05B-82D78A4D1207}" type="presOf" srcId="{253C6C1F-3690-FF43-963C-31A98FD9740B}" destId="{02FCEC83-A70C-BF40-B9A3-D3030E74BD90}" srcOrd="0" destOrd="0" presId="urn:microsoft.com/office/officeart/2005/8/layout/hList1"/>
    <dgm:cxn modelId="{31D604FD-E6C4-5545-A32F-6FD04134C44D}" type="presOf" srcId="{0A2CA947-DE80-E041-BD61-FD1711E9BAAD}" destId="{E1F8F6E7-CA66-F64C-A45A-21CD18D872B9}" srcOrd="0" destOrd="0" presId="urn:microsoft.com/office/officeart/2005/8/layout/hList1"/>
    <dgm:cxn modelId="{AD0403F6-A663-B84C-AA0E-560B1C69C6DE}" type="presParOf" srcId="{00FDF081-6AB2-2F44-844E-FD539B34DC8B}" destId="{327456E6-4438-EC42-8D95-2E88C730FEDF}" srcOrd="0" destOrd="0" presId="urn:microsoft.com/office/officeart/2005/8/layout/hList1"/>
    <dgm:cxn modelId="{E73DF6DB-0A53-AB45-9DC3-86D507125292}" type="presParOf" srcId="{327456E6-4438-EC42-8D95-2E88C730FEDF}" destId="{65E2AD85-D953-5143-AE63-2CC49225646B}" srcOrd="0" destOrd="0" presId="urn:microsoft.com/office/officeart/2005/8/layout/hList1"/>
    <dgm:cxn modelId="{BF14D8AC-D714-C64D-9580-0FBC102DFCCC}" type="presParOf" srcId="{327456E6-4438-EC42-8D95-2E88C730FEDF}" destId="{0CC3116D-4AE4-CD44-A609-0917CDDF743A}" srcOrd="1" destOrd="0" presId="urn:microsoft.com/office/officeart/2005/8/layout/hList1"/>
    <dgm:cxn modelId="{143FE6FD-AAFF-7040-A072-3EEA9AF50417}" type="presParOf" srcId="{00FDF081-6AB2-2F44-844E-FD539B34DC8B}" destId="{91DE07BC-4644-0247-8799-798759168D1D}" srcOrd="1" destOrd="0" presId="urn:microsoft.com/office/officeart/2005/8/layout/hList1"/>
    <dgm:cxn modelId="{6A6FEDC3-2A4A-9D4A-BC8F-7DFA9221B8A9}" type="presParOf" srcId="{00FDF081-6AB2-2F44-844E-FD539B34DC8B}" destId="{E4DAC762-6BE5-324F-BB7E-456BA0D8A2C7}" srcOrd="2" destOrd="0" presId="urn:microsoft.com/office/officeart/2005/8/layout/hList1"/>
    <dgm:cxn modelId="{54CD84BF-62AF-6B40-815F-534A78B822B3}" type="presParOf" srcId="{E4DAC762-6BE5-324F-BB7E-456BA0D8A2C7}" destId="{02FCEC83-A70C-BF40-B9A3-D3030E74BD90}" srcOrd="0" destOrd="0" presId="urn:microsoft.com/office/officeart/2005/8/layout/hList1"/>
    <dgm:cxn modelId="{6A789B87-E553-3E44-9979-B59A87F717B0}" type="presParOf" srcId="{E4DAC762-6BE5-324F-BB7E-456BA0D8A2C7}" destId="{E1F8F6E7-CA66-F64C-A45A-21CD18D872B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86FBB-D0C1-C343-9C1A-1050E72622C3}" type="doc">
      <dgm:prSet loTypeId="urn:microsoft.com/office/officeart/2005/8/layout/lProcess2" loCatId="list" qsTypeId="urn:microsoft.com/office/officeart/2005/8/quickstyle/simple4" qsCatId="simple" csTypeId="urn:microsoft.com/office/officeart/2005/8/colors/accent1_2" csCatId="accent1"/>
      <dgm:spPr/>
      <dgm:t>
        <a:bodyPr/>
        <a:lstStyle/>
        <a:p>
          <a:endParaRPr lang="en-US"/>
        </a:p>
      </dgm:t>
    </dgm:pt>
    <dgm:pt modelId="{62E961EB-E22F-1A46-BA34-55722E475BA2}">
      <dgm:prSet/>
      <dgm:spPr/>
      <dgm:t>
        <a:bodyPr/>
        <a:lstStyle/>
        <a:p>
          <a:pPr rtl="0"/>
          <a:r>
            <a:rPr lang="en-US" dirty="0"/>
            <a:t>E-mail security threats can be classified as:</a:t>
          </a:r>
        </a:p>
      </dgm:t>
    </dgm:pt>
    <dgm:pt modelId="{3A8066F6-821D-AD45-982E-628C9821A87E}" type="parTrans" cxnId="{1D33B009-D825-814F-BAD4-1E8A190968D2}">
      <dgm:prSet/>
      <dgm:spPr/>
      <dgm:t>
        <a:bodyPr/>
        <a:lstStyle/>
        <a:p>
          <a:endParaRPr lang="en-US"/>
        </a:p>
      </dgm:t>
    </dgm:pt>
    <dgm:pt modelId="{13A412F5-4C74-4F43-823A-CEC427995FD5}" type="sibTrans" cxnId="{1D33B009-D825-814F-BAD4-1E8A190968D2}">
      <dgm:prSet/>
      <dgm:spPr/>
      <dgm:t>
        <a:bodyPr/>
        <a:lstStyle/>
        <a:p>
          <a:endParaRPr lang="en-US"/>
        </a:p>
      </dgm:t>
    </dgm:pt>
    <dgm:pt modelId="{B0DF217D-0288-AE47-B843-FD9ADF76F236}">
      <dgm:prSet/>
      <dgm:spPr/>
      <dgm:t>
        <a:bodyPr/>
        <a:lstStyle/>
        <a:p>
          <a:pPr rtl="0"/>
          <a:r>
            <a:rPr lang="en-US" dirty="0"/>
            <a:t>Authenticity-related threats</a:t>
          </a:r>
        </a:p>
      </dgm:t>
    </dgm:pt>
    <dgm:pt modelId="{FD741082-AFD3-5C4C-B5E1-011C681F9B15}" type="parTrans" cxnId="{E7D04C49-04B8-D442-A0C0-0BC633323DEB}">
      <dgm:prSet/>
      <dgm:spPr/>
      <dgm:t>
        <a:bodyPr/>
        <a:lstStyle/>
        <a:p>
          <a:endParaRPr lang="en-US"/>
        </a:p>
      </dgm:t>
    </dgm:pt>
    <dgm:pt modelId="{7574B389-22F6-F641-83A5-8FB907A2A4A3}" type="sibTrans" cxnId="{E7D04C49-04B8-D442-A0C0-0BC633323DEB}">
      <dgm:prSet/>
      <dgm:spPr/>
      <dgm:t>
        <a:bodyPr/>
        <a:lstStyle/>
        <a:p>
          <a:endParaRPr lang="en-US"/>
        </a:p>
      </dgm:t>
    </dgm:pt>
    <dgm:pt modelId="{6B50272D-2361-F14C-B4D8-77C62E4E6390}">
      <dgm:prSet/>
      <dgm:spPr/>
      <dgm:t>
        <a:bodyPr/>
        <a:lstStyle/>
        <a:p>
          <a:pPr rtl="0"/>
          <a:r>
            <a:rPr lang="en-US" dirty="0"/>
            <a:t>Could result in unauthorized access to an enterprise’s e-mail system</a:t>
          </a:r>
        </a:p>
      </dgm:t>
    </dgm:pt>
    <dgm:pt modelId="{C392C82A-A77E-FE4E-9EC2-6DCBFBC191EF}" type="parTrans" cxnId="{6F0ED2F1-3E87-3E47-8315-249938661357}">
      <dgm:prSet/>
      <dgm:spPr/>
      <dgm:t>
        <a:bodyPr/>
        <a:lstStyle/>
        <a:p>
          <a:endParaRPr lang="en-US"/>
        </a:p>
      </dgm:t>
    </dgm:pt>
    <dgm:pt modelId="{BE9C80DC-BE86-7148-9DA6-563C12B4971F}" type="sibTrans" cxnId="{6F0ED2F1-3E87-3E47-8315-249938661357}">
      <dgm:prSet/>
      <dgm:spPr/>
      <dgm:t>
        <a:bodyPr/>
        <a:lstStyle/>
        <a:p>
          <a:endParaRPr lang="en-US"/>
        </a:p>
      </dgm:t>
    </dgm:pt>
    <dgm:pt modelId="{F698E207-944B-6946-9C32-D1BD027FC9B7}">
      <dgm:prSet/>
      <dgm:spPr/>
      <dgm:t>
        <a:bodyPr/>
        <a:lstStyle/>
        <a:p>
          <a:pPr rtl="0"/>
          <a:r>
            <a:rPr lang="en-US" dirty="0"/>
            <a:t>Integrity-related threats</a:t>
          </a:r>
        </a:p>
      </dgm:t>
    </dgm:pt>
    <dgm:pt modelId="{3D2116F5-33F3-0F45-A6B3-D062F36128A8}" type="parTrans" cxnId="{4B342367-FF5C-424B-99E8-FE1FBE8C9492}">
      <dgm:prSet/>
      <dgm:spPr/>
      <dgm:t>
        <a:bodyPr/>
        <a:lstStyle/>
        <a:p>
          <a:endParaRPr lang="en-US"/>
        </a:p>
      </dgm:t>
    </dgm:pt>
    <dgm:pt modelId="{0E6BF699-6B31-F945-929A-C998CB85A6E8}" type="sibTrans" cxnId="{4B342367-FF5C-424B-99E8-FE1FBE8C9492}">
      <dgm:prSet/>
      <dgm:spPr/>
      <dgm:t>
        <a:bodyPr/>
        <a:lstStyle/>
        <a:p>
          <a:endParaRPr lang="en-US"/>
        </a:p>
      </dgm:t>
    </dgm:pt>
    <dgm:pt modelId="{1EC9304A-26BD-6B4A-A5FD-446502A227FE}">
      <dgm:prSet/>
      <dgm:spPr/>
      <dgm:t>
        <a:bodyPr/>
        <a:lstStyle/>
        <a:p>
          <a:pPr rtl="0"/>
          <a:r>
            <a:rPr lang="en-US" dirty="0"/>
            <a:t>Could result in unauthorized modification of e-mail content</a:t>
          </a:r>
        </a:p>
      </dgm:t>
    </dgm:pt>
    <dgm:pt modelId="{39621ECE-1D32-BA45-BE89-CC566BA9E2C0}" type="parTrans" cxnId="{88F14136-BE55-4245-B083-7935BB7CC994}">
      <dgm:prSet/>
      <dgm:spPr/>
      <dgm:t>
        <a:bodyPr/>
        <a:lstStyle/>
        <a:p>
          <a:endParaRPr lang="en-US"/>
        </a:p>
      </dgm:t>
    </dgm:pt>
    <dgm:pt modelId="{8690D9E7-5E84-DB43-B2ED-2D99F26D7810}" type="sibTrans" cxnId="{88F14136-BE55-4245-B083-7935BB7CC994}">
      <dgm:prSet/>
      <dgm:spPr/>
      <dgm:t>
        <a:bodyPr/>
        <a:lstStyle/>
        <a:p>
          <a:endParaRPr lang="en-US"/>
        </a:p>
      </dgm:t>
    </dgm:pt>
    <dgm:pt modelId="{405552A0-3CD6-BE49-93F6-E4717B5D5FAB}">
      <dgm:prSet/>
      <dgm:spPr/>
      <dgm:t>
        <a:bodyPr/>
        <a:lstStyle/>
        <a:p>
          <a:pPr rtl="0"/>
          <a:r>
            <a:rPr lang="en-US" dirty="0"/>
            <a:t>Confidentiality-related threats</a:t>
          </a:r>
        </a:p>
      </dgm:t>
    </dgm:pt>
    <dgm:pt modelId="{5B2C0D40-30DF-844C-AEA6-619D24B4D67D}" type="parTrans" cxnId="{A399BF3E-E762-FD40-8CE0-3CD894EEEF38}">
      <dgm:prSet/>
      <dgm:spPr/>
      <dgm:t>
        <a:bodyPr/>
        <a:lstStyle/>
        <a:p>
          <a:endParaRPr lang="en-US"/>
        </a:p>
      </dgm:t>
    </dgm:pt>
    <dgm:pt modelId="{DC11752E-568A-404D-9918-4317A5B45DEE}" type="sibTrans" cxnId="{A399BF3E-E762-FD40-8CE0-3CD894EEEF38}">
      <dgm:prSet/>
      <dgm:spPr/>
      <dgm:t>
        <a:bodyPr/>
        <a:lstStyle/>
        <a:p>
          <a:endParaRPr lang="en-US"/>
        </a:p>
      </dgm:t>
    </dgm:pt>
    <dgm:pt modelId="{5986D287-DE07-164D-B8B7-C46E32508409}">
      <dgm:prSet/>
      <dgm:spPr/>
      <dgm:t>
        <a:bodyPr/>
        <a:lstStyle/>
        <a:p>
          <a:pPr rtl="0"/>
          <a:r>
            <a:rPr lang="en-US" dirty="0"/>
            <a:t>Could result in unauthorized disclosure of sensitive information</a:t>
          </a:r>
        </a:p>
      </dgm:t>
    </dgm:pt>
    <dgm:pt modelId="{790AC44D-3167-6D41-9373-EF73CFEFB2CB}" type="parTrans" cxnId="{6BE4A68F-8469-2445-B877-20380364A2C4}">
      <dgm:prSet/>
      <dgm:spPr/>
      <dgm:t>
        <a:bodyPr/>
        <a:lstStyle/>
        <a:p>
          <a:endParaRPr lang="en-US"/>
        </a:p>
      </dgm:t>
    </dgm:pt>
    <dgm:pt modelId="{890AF00C-509D-074F-8DEB-03562AB603C1}" type="sibTrans" cxnId="{6BE4A68F-8469-2445-B877-20380364A2C4}">
      <dgm:prSet/>
      <dgm:spPr/>
      <dgm:t>
        <a:bodyPr/>
        <a:lstStyle/>
        <a:p>
          <a:endParaRPr lang="en-US"/>
        </a:p>
      </dgm:t>
    </dgm:pt>
    <dgm:pt modelId="{BD6553B0-DD85-BD48-8F88-8B39CFBBD4C8}">
      <dgm:prSet/>
      <dgm:spPr/>
      <dgm:t>
        <a:bodyPr/>
        <a:lstStyle/>
        <a:p>
          <a:pPr rtl="0"/>
          <a:r>
            <a:rPr lang="en-US" dirty="0"/>
            <a:t>Availability-related threats</a:t>
          </a:r>
        </a:p>
      </dgm:t>
    </dgm:pt>
    <dgm:pt modelId="{968718C5-F122-9940-87AB-7322F2F6A2C1}" type="parTrans" cxnId="{87ABE3D6-352A-4A4A-A03C-3665E3FD1A63}">
      <dgm:prSet/>
      <dgm:spPr/>
      <dgm:t>
        <a:bodyPr/>
        <a:lstStyle/>
        <a:p>
          <a:endParaRPr lang="en-US"/>
        </a:p>
      </dgm:t>
    </dgm:pt>
    <dgm:pt modelId="{42E3985A-F028-CE4B-96A7-9FD267996A49}" type="sibTrans" cxnId="{87ABE3D6-352A-4A4A-A03C-3665E3FD1A63}">
      <dgm:prSet/>
      <dgm:spPr/>
      <dgm:t>
        <a:bodyPr/>
        <a:lstStyle/>
        <a:p>
          <a:endParaRPr lang="en-US"/>
        </a:p>
      </dgm:t>
    </dgm:pt>
    <dgm:pt modelId="{4CD247A2-7445-B244-BEA1-02687A824B0A}">
      <dgm:prSet/>
      <dgm:spPr/>
      <dgm:t>
        <a:bodyPr/>
        <a:lstStyle/>
        <a:p>
          <a:pPr rtl="0"/>
          <a:r>
            <a:rPr lang="en-US" dirty="0"/>
            <a:t>Could prevent end users from being able to send or receive e-mail</a:t>
          </a:r>
        </a:p>
      </dgm:t>
    </dgm:pt>
    <dgm:pt modelId="{A36757C0-AF9E-A944-818B-9ECF8CAE7E67}" type="parTrans" cxnId="{31554673-2CC2-E247-9B72-152F19321D9A}">
      <dgm:prSet/>
      <dgm:spPr/>
      <dgm:t>
        <a:bodyPr/>
        <a:lstStyle/>
        <a:p>
          <a:endParaRPr lang="en-US"/>
        </a:p>
      </dgm:t>
    </dgm:pt>
    <dgm:pt modelId="{03948606-B38B-3B4E-8605-7D539D367942}" type="sibTrans" cxnId="{31554673-2CC2-E247-9B72-152F19321D9A}">
      <dgm:prSet/>
      <dgm:spPr/>
      <dgm:t>
        <a:bodyPr/>
        <a:lstStyle/>
        <a:p>
          <a:endParaRPr lang="en-US"/>
        </a:p>
      </dgm:t>
    </dgm:pt>
    <dgm:pt modelId="{E429B374-BF27-5B47-9BC1-66AFE6C6DE94}" type="pres">
      <dgm:prSet presAssocID="{17B86FBB-D0C1-C343-9C1A-1050E72622C3}" presName="theList" presStyleCnt="0">
        <dgm:presLayoutVars>
          <dgm:dir/>
          <dgm:animLvl val="lvl"/>
          <dgm:resizeHandles val="exact"/>
        </dgm:presLayoutVars>
      </dgm:prSet>
      <dgm:spPr/>
    </dgm:pt>
    <dgm:pt modelId="{3F81AC36-2CCA-E540-BBB3-E0694FD2D147}" type="pres">
      <dgm:prSet presAssocID="{62E961EB-E22F-1A46-BA34-55722E475BA2}" presName="compNode" presStyleCnt="0"/>
      <dgm:spPr/>
    </dgm:pt>
    <dgm:pt modelId="{ECC04EF5-6F95-C145-8C13-9AB2FA7B991B}" type="pres">
      <dgm:prSet presAssocID="{62E961EB-E22F-1A46-BA34-55722E475BA2}" presName="aNode" presStyleLbl="bgShp" presStyleIdx="0" presStyleCnt="1"/>
      <dgm:spPr/>
    </dgm:pt>
    <dgm:pt modelId="{8DD31B26-FC83-1B4A-A0DA-F5C190024705}" type="pres">
      <dgm:prSet presAssocID="{62E961EB-E22F-1A46-BA34-55722E475BA2}" presName="textNode" presStyleLbl="bgShp" presStyleIdx="0" presStyleCnt="1"/>
      <dgm:spPr/>
    </dgm:pt>
    <dgm:pt modelId="{BA9FE8B8-73F3-6D4D-BF4E-8B0A1B37AB2A}" type="pres">
      <dgm:prSet presAssocID="{62E961EB-E22F-1A46-BA34-55722E475BA2}" presName="compChildNode" presStyleCnt="0"/>
      <dgm:spPr/>
    </dgm:pt>
    <dgm:pt modelId="{A189BD84-B474-D640-A5B6-99AC0779BC8A}" type="pres">
      <dgm:prSet presAssocID="{62E961EB-E22F-1A46-BA34-55722E475BA2}" presName="theInnerList" presStyleCnt="0"/>
      <dgm:spPr/>
    </dgm:pt>
    <dgm:pt modelId="{B372A577-F7CF-5A4D-8633-AA5488ECA81A}" type="pres">
      <dgm:prSet presAssocID="{B0DF217D-0288-AE47-B843-FD9ADF76F236}" presName="childNode" presStyleLbl="node1" presStyleIdx="0" presStyleCnt="4">
        <dgm:presLayoutVars>
          <dgm:bulletEnabled val="1"/>
        </dgm:presLayoutVars>
      </dgm:prSet>
      <dgm:spPr/>
    </dgm:pt>
    <dgm:pt modelId="{14C40B5D-1CB4-4A47-8953-08441ACD5DC6}" type="pres">
      <dgm:prSet presAssocID="{B0DF217D-0288-AE47-B843-FD9ADF76F236}" presName="aSpace2" presStyleCnt="0"/>
      <dgm:spPr/>
    </dgm:pt>
    <dgm:pt modelId="{44FCC9FC-22E0-A14F-9273-0C05553CE924}" type="pres">
      <dgm:prSet presAssocID="{F698E207-944B-6946-9C32-D1BD027FC9B7}" presName="childNode" presStyleLbl="node1" presStyleIdx="1" presStyleCnt="4">
        <dgm:presLayoutVars>
          <dgm:bulletEnabled val="1"/>
        </dgm:presLayoutVars>
      </dgm:prSet>
      <dgm:spPr/>
    </dgm:pt>
    <dgm:pt modelId="{6BADDAE8-CA1F-9246-A4AF-8988383E8E35}" type="pres">
      <dgm:prSet presAssocID="{F698E207-944B-6946-9C32-D1BD027FC9B7}" presName="aSpace2" presStyleCnt="0"/>
      <dgm:spPr/>
    </dgm:pt>
    <dgm:pt modelId="{DB1BA702-923E-5A4C-9844-3118876FEF68}" type="pres">
      <dgm:prSet presAssocID="{405552A0-3CD6-BE49-93F6-E4717B5D5FAB}" presName="childNode" presStyleLbl="node1" presStyleIdx="2" presStyleCnt="4">
        <dgm:presLayoutVars>
          <dgm:bulletEnabled val="1"/>
        </dgm:presLayoutVars>
      </dgm:prSet>
      <dgm:spPr/>
    </dgm:pt>
    <dgm:pt modelId="{FC482BBB-A702-5E4E-9680-A2974E1C1492}" type="pres">
      <dgm:prSet presAssocID="{405552A0-3CD6-BE49-93F6-E4717B5D5FAB}" presName="aSpace2" presStyleCnt="0"/>
      <dgm:spPr/>
    </dgm:pt>
    <dgm:pt modelId="{5B97B14D-D97C-5542-8A1B-3BDFA5CCC53C}" type="pres">
      <dgm:prSet presAssocID="{BD6553B0-DD85-BD48-8F88-8B39CFBBD4C8}" presName="childNode" presStyleLbl="node1" presStyleIdx="3" presStyleCnt="4">
        <dgm:presLayoutVars>
          <dgm:bulletEnabled val="1"/>
        </dgm:presLayoutVars>
      </dgm:prSet>
      <dgm:spPr/>
    </dgm:pt>
  </dgm:ptLst>
  <dgm:cxnLst>
    <dgm:cxn modelId="{69EE4404-CF42-8E41-802D-7C96509E6B12}" type="presOf" srcId="{405552A0-3CD6-BE49-93F6-E4717B5D5FAB}" destId="{DB1BA702-923E-5A4C-9844-3118876FEF68}" srcOrd="0" destOrd="0" presId="urn:microsoft.com/office/officeart/2005/8/layout/lProcess2"/>
    <dgm:cxn modelId="{1D33B009-D825-814F-BAD4-1E8A190968D2}" srcId="{17B86FBB-D0C1-C343-9C1A-1050E72622C3}" destId="{62E961EB-E22F-1A46-BA34-55722E475BA2}" srcOrd="0" destOrd="0" parTransId="{3A8066F6-821D-AD45-982E-628C9821A87E}" sibTransId="{13A412F5-4C74-4F43-823A-CEC427995FD5}"/>
    <dgm:cxn modelId="{531FA70A-BB7B-3443-A7C1-DFF22EEC964D}" type="presOf" srcId="{F698E207-944B-6946-9C32-D1BD027FC9B7}" destId="{44FCC9FC-22E0-A14F-9273-0C05553CE924}" srcOrd="0" destOrd="0" presId="urn:microsoft.com/office/officeart/2005/8/layout/lProcess2"/>
    <dgm:cxn modelId="{6CFC300D-A519-6144-9FDF-C6B0A8FB2D54}" type="presOf" srcId="{1EC9304A-26BD-6B4A-A5FD-446502A227FE}" destId="{44FCC9FC-22E0-A14F-9273-0C05553CE924}" srcOrd="0" destOrd="1" presId="urn:microsoft.com/office/officeart/2005/8/layout/lProcess2"/>
    <dgm:cxn modelId="{069AB929-CCE9-FC4F-91B4-8A6AE51258F7}" type="presOf" srcId="{4CD247A2-7445-B244-BEA1-02687A824B0A}" destId="{5B97B14D-D97C-5542-8A1B-3BDFA5CCC53C}" srcOrd="0" destOrd="1" presId="urn:microsoft.com/office/officeart/2005/8/layout/lProcess2"/>
    <dgm:cxn modelId="{836BCD31-6D6B-9346-AAE2-82F8AE125308}" type="presOf" srcId="{5986D287-DE07-164D-B8B7-C46E32508409}" destId="{DB1BA702-923E-5A4C-9844-3118876FEF68}" srcOrd="0" destOrd="1" presId="urn:microsoft.com/office/officeart/2005/8/layout/lProcess2"/>
    <dgm:cxn modelId="{88F14136-BE55-4245-B083-7935BB7CC994}" srcId="{F698E207-944B-6946-9C32-D1BD027FC9B7}" destId="{1EC9304A-26BD-6B4A-A5FD-446502A227FE}" srcOrd="0" destOrd="0" parTransId="{39621ECE-1D32-BA45-BE89-CC566BA9E2C0}" sibTransId="{8690D9E7-5E84-DB43-B2ED-2D99F26D7810}"/>
    <dgm:cxn modelId="{A399BF3E-E762-FD40-8CE0-3CD894EEEF38}" srcId="{62E961EB-E22F-1A46-BA34-55722E475BA2}" destId="{405552A0-3CD6-BE49-93F6-E4717B5D5FAB}" srcOrd="2" destOrd="0" parTransId="{5B2C0D40-30DF-844C-AEA6-619D24B4D67D}" sibTransId="{DC11752E-568A-404D-9918-4317A5B45DEE}"/>
    <dgm:cxn modelId="{4B342367-FF5C-424B-99E8-FE1FBE8C9492}" srcId="{62E961EB-E22F-1A46-BA34-55722E475BA2}" destId="{F698E207-944B-6946-9C32-D1BD027FC9B7}" srcOrd="1" destOrd="0" parTransId="{3D2116F5-33F3-0F45-A6B3-D062F36128A8}" sibTransId="{0E6BF699-6B31-F945-929A-C998CB85A6E8}"/>
    <dgm:cxn modelId="{E7D04C49-04B8-D442-A0C0-0BC633323DEB}" srcId="{62E961EB-E22F-1A46-BA34-55722E475BA2}" destId="{B0DF217D-0288-AE47-B843-FD9ADF76F236}" srcOrd="0" destOrd="0" parTransId="{FD741082-AFD3-5C4C-B5E1-011C681F9B15}" sibTransId="{7574B389-22F6-F641-83A5-8FB907A2A4A3}"/>
    <dgm:cxn modelId="{31554673-2CC2-E247-9B72-152F19321D9A}" srcId="{BD6553B0-DD85-BD48-8F88-8B39CFBBD4C8}" destId="{4CD247A2-7445-B244-BEA1-02687A824B0A}" srcOrd="0" destOrd="0" parTransId="{A36757C0-AF9E-A944-818B-9ECF8CAE7E67}" sibTransId="{03948606-B38B-3B4E-8605-7D539D367942}"/>
    <dgm:cxn modelId="{7A9A1458-C55E-8048-8CCD-F990F6ECF1EC}" type="presOf" srcId="{62E961EB-E22F-1A46-BA34-55722E475BA2}" destId="{8DD31B26-FC83-1B4A-A0DA-F5C190024705}" srcOrd="1" destOrd="0" presId="urn:microsoft.com/office/officeart/2005/8/layout/lProcess2"/>
    <dgm:cxn modelId="{6BE4A68F-8469-2445-B877-20380364A2C4}" srcId="{405552A0-3CD6-BE49-93F6-E4717B5D5FAB}" destId="{5986D287-DE07-164D-B8B7-C46E32508409}" srcOrd="0" destOrd="0" parTransId="{790AC44D-3167-6D41-9373-EF73CFEFB2CB}" sibTransId="{890AF00C-509D-074F-8DEB-03562AB603C1}"/>
    <dgm:cxn modelId="{3E0DFD9E-03AF-BF4C-9595-F6989EEE7FB4}" type="presOf" srcId="{6B50272D-2361-F14C-B4D8-77C62E4E6390}" destId="{B372A577-F7CF-5A4D-8633-AA5488ECA81A}" srcOrd="0" destOrd="1" presId="urn:microsoft.com/office/officeart/2005/8/layout/lProcess2"/>
    <dgm:cxn modelId="{FFFD3DB6-F82E-E240-BE6D-1C880A8DAB16}" type="presOf" srcId="{62E961EB-E22F-1A46-BA34-55722E475BA2}" destId="{ECC04EF5-6F95-C145-8C13-9AB2FA7B991B}" srcOrd="0" destOrd="0" presId="urn:microsoft.com/office/officeart/2005/8/layout/lProcess2"/>
    <dgm:cxn modelId="{71E9BEBC-BF43-2246-B6D5-C44A857AE05C}" type="presOf" srcId="{17B86FBB-D0C1-C343-9C1A-1050E72622C3}" destId="{E429B374-BF27-5B47-9BC1-66AFE6C6DE94}" srcOrd="0" destOrd="0" presId="urn:microsoft.com/office/officeart/2005/8/layout/lProcess2"/>
    <dgm:cxn modelId="{DA195EC9-707E-E247-A58E-867668B4E252}" type="presOf" srcId="{BD6553B0-DD85-BD48-8F88-8B39CFBBD4C8}" destId="{5B97B14D-D97C-5542-8A1B-3BDFA5CCC53C}" srcOrd="0" destOrd="0" presId="urn:microsoft.com/office/officeart/2005/8/layout/lProcess2"/>
    <dgm:cxn modelId="{A5BE23D4-0E2E-4D40-859C-6491D1EC15E4}" type="presOf" srcId="{B0DF217D-0288-AE47-B843-FD9ADF76F236}" destId="{B372A577-F7CF-5A4D-8633-AA5488ECA81A}" srcOrd="0" destOrd="0" presId="urn:microsoft.com/office/officeart/2005/8/layout/lProcess2"/>
    <dgm:cxn modelId="{87ABE3D6-352A-4A4A-A03C-3665E3FD1A63}" srcId="{62E961EB-E22F-1A46-BA34-55722E475BA2}" destId="{BD6553B0-DD85-BD48-8F88-8B39CFBBD4C8}" srcOrd="3" destOrd="0" parTransId="{968718C5-F122-9940-87AB-7322F2F6A2C1}" sibTransId="{42E3985A-F028-CE4B-96A7-9FD267996A49}"/>
    <dgm:cxn modelId="{6F0ED2F1-3E87-3E47-8315-249938661357}" srcId="{B0DF217D-0288-AE47-B843-FD9ADF76F236}" destId="{6B50272D-2361-F14C-B4D8-77C62E4E6390}" srcOrd="0" destOrd="0" parTransId="{C392C82A-A77E-FE4E-9EC2-6DCBFBC191EF}" sibTransId="{BE9C80DC-BE86-7148-9DA6-563C12B4971F}"/>
    <dgm:cxn modelId="{39C2594B-DCC6-5C40-8638-AF70E36E299B}" type="presParOf" srcId="{E429B374-BF27-5B47-9BC1-66AFE6C6DE94}" destId="{3F81AC36-2CCA-E540-BBB3-E0694FD2D147}" srcOrd="0" destOrd="0" presId="urn:microsoft.com/office/officeart/2005/8/layout/lProcess2"/>
    <dgm:cxn modelId="{8646A554-41E3-DA44-B789-AA540A628928}" type="presParOf" srcId="{3F81AC36-2CCA-E540-BBB3-E0694FD2D147}" destId="{ECC04EF5-6F95-C145-8C13-9AB2FA7B991B}" srcOrd="0" destOrd="0" presId="urn:microsoft.com/office/officeart/2005/8/layout/lProcess2"/>
    <dgm:cxn modelId="{F3DB794C-E65C-E24A-9E6E-F38B8B5ABB86}" type="presParOf" srcId="{3F81AC36-2CCA-E540-BBB3-E0694FD2D147}" destId="{8DD31B26-FC83-1B4A-A0DA-F5C190024705}" srcOrd="1" destOrd="0" presId="urn:microsoft.com/office/officeart/2005/8/layout/lProcess2"/>
    <dgm:cxn modelId="{392B5E05-EA22-F04F-953A-7040A0DFE0C8}" type="presParOf" srcId="{3F81AC36-2CCA-E540-BBB3-E0694FD2D147}" destId="{BA9FE8B8-73F3-6D4D-BF4E-8B0A1B37AB2A}" srcOrd="2" destOrd="0" presId="urn:microsoft.com/office/officeart/2005/8/layout/lProcess2"/>
    <dgm:cxn modelId="{2AB932BB-A00E-0441-9EC8-60175DD7C507}" type="presParOf" srcId="{BA9FE8B8-73F3-6D4D-BF4E-8B0A1B37AB2A}" destId="{A189BD84-B474-D640-A5B6-99AC0779BC8A}" srcOrd="0" destOrd="0" presId="urn:microsoft.com/office/officeart/2005/8/layout/lProcess2"/>
    <dgm:cxn modelId="{DCDE6E97-FD55-164B-84E3-D0B42F2D4A3E}" type="presParOf" srcId="{A189BD84-B474-D640-A5B6-99AC0779BC8A}" destId="{B372A577-F7CF-5A4D-8633-AA5488ECA81A}" srcOrd="0" destOrd="0" presId="urn:microsoft.com/office/officeart/2005/8/layout/lProcess2"/>
    <dgm:cxn modelId="{E5E76793-6D6D-7A47-B38B-3052AED81BC1}" type="presParOf" srcId="{A189BD84-B474-D640-A5B6-99AC0779BC8A}" destId="{14C40B5D-1CB4-4A47-8953-08441ACD5DC6}" srcOrd="1" destOrd="0" presId="urn:microsoft.com/office/officeart/2005/8/layout/lProcess2"/>
    <dgm:cxn modelId="{89536A24-75C8-8F48-BFC3-DDE42B74899E}" type="presParOf" srcId="{A189BD84-B474-D640-A5B6-99AC0779BC8A}" destId="{44FCC9FC-22E0-A14F-9273-0C05553CE924}" srcOrd="2" destOrd="0" presId="urn:microsoft.com/office/officeart/2005/8/layout/lProcess2"/>
    <dgm:cxn modelId="{E2FD7EB0-FA28-5649-AAAD-B09712891735}" type="presParOf" srcId="{A189BD84-B474-D640-A5B6-99AC0779BC8A}" destId="{6BADDAE8-CA1F-9246-A4AF-8988383E8E35}" srcOrd="3" destOrd="0" presId="urn:microsoft.com/office/officeart/2005/8/layout/lProcess2"/>
    <dgm:cxn modelId="{3F270B73-1FFC-D248-BA98-FC9C1B0C61D7}" type="presParOf" srcId="{A189BD84-B474-D640-A5B6-99AC0779BC8A}" destId="{DB1BA702-923E-5A4C-9844-3118876FEF68}" srcOrd="4" destOrd="0" presId="urn:microsoft.com/office/officeart/2005/8/layout/lProcess2"/>
    <dgm:cxn modelId="{2C3BA9AF-350B-2A41-AC53-049B693C945E}" type="presParOf" srcId="{A189BD84-B474-D640-A5B6-99AC0779BC8A}" destId="{FC482BBB-A702-5E4E-9680-A2974E1C1492}" srcOrd="5" destOrd="0" presId="urn:microsoft.com/office/officeart/2005/8/layout/lProcess2"/>
    <dgm:cxn modelId="{C9E116DF-B384-CC42-BA08-1B09C079EA6B}" type="presParOf" srcId="{A189BD84-B474-D640-A5B6-99AC0779BC8A}" destId="{5B97B14D-D97C-5542-8A1B-3BDFA5CCC53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E12BDB-E664-E142-97E8-592B055FB30F}"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AB9BE71D-7CC6-CF45-97F2-114B2211E6D7}">
      <dgm:prSet/>
      <dgm:spPr/>
      <dgm:t>
        <a:bodyPr/>
        <a:lstStyle/>
        <a:p>
          <a:pPr rtl="0"/>
          <a:r>
            <a:rPr lang="en-US" dirty="0">
              <a:solidFill>
                <a:srgbClr val="333333"/>
              </a:solidFill>
            </a:rPr>
            <a:t>Secure/Multipurpose Internet Mail Extension</a:t>
          </a:r>
        </a:p>
      </dgm:t>
    </dgm:pt>
    <dgm:pt modelId="{26A6B615-1634-944B-AFF9-63FEC2F3CB76}" type="parTrans" cxnId="{502B1D50-4C83-9D46-9E26-A25E24DFD4A8}">
      <dgm:prSet/>
      <dgm:spPr/>
      <dgm:t>
        <a:bodyPr/>
        <a:lstStyle/>
        <a:p>
          <a:endParaRPr lang="en-US"/>
        </a:p>
      </dgm:t>
    </dgm:pt>
    <dgm:pt modelId="{35A9E4BB-647D-0640-8F92-01C6B2B2E79D}" type="sibTrans" cxnId="{502B1D50-4C83-9D46-9E26-A25E24DFD4A8}">
      <dgm:prSet/>
      <dgm:spPr/>
      <dgm:t>
        <a:bodyPr/>
        <a:lstStyle/>
        <a:p>
          <a:endParaRPr lang="en-US"/>
        </a:p>
      </dgm:t>
    </dgm:pt>
    <dgm:pt modelId="{63014BCC-678C-2747-9E43-2EF1E66AD73B}">
      <dgm:prSet/>
      <dgm:spPr/>
      <dgm:t>
        <a:bodyPr/>
        <a:lstStyle/>
        <a:p>
          <a:pPr rtl="0"/>
          <a:r>
            <a:rPr lang="en-US" dirty="0">
              <a:solidFill>
                <a:srgbClr val="333333"/>
              </a:solidFill>
            </a:rPr>
            <a:t>Is a security enhancement to the MIME Internet e-mail format standard based on technology from RSA Data Security</a:t>
          </a:r>
        </a:p>
      </dgm:t>
    </dgm:pt>
    <dgm:pt modelId="{8ADE1E51-43D1-B047-9BC3-097808C7A668}" type="parTrans" cxnId="{340808C1-7ABC-2846-9FB3-15DECB9F2C9F}">
      <dgm:prSet/>
      <dgm:spPr/>
      <dgm:t>
        <a:bodyPr/>
        <a:lstStyle/>
        <a:p>
          <a:endParaRPr lang="en-US"/>
        </a:p>
      </dgm:t>
    </dgm:pt>
    <dgm:pt modelId="{2540F73D-ED28-D946-8723-E3F445F90469}" type="sibTrans" cxnId="{340808C1-7ABC-2846-9FB3-15DECB9F2C9F}">
      <dgm:prSet/>
      <dgm:spPr/>
      <dgm:t>
        <a:bodyPr/>
        <a:lstStyle/>
        <a:p>
          <a:endParaRPr lang="en-US"/>
        </a:p>
      </dgm:t>
    </dgm:pt>
    <dgm:pt modelId="{D42E3C93-8A30-2D4C-9C71-01BD9C9FB5F6}">
      <dgm:prSet/>
      <dgm:spPr/>
      <dgm:t>
        <a:bodyPr/>
        <a:lstStyle/>
        <a:p>
          <a:pPr rtl="0"/>
          <a:r>
            <a:rPr lang="en-US" dirty="0">
              <a:solidFill>
                <a:srgbClr val="333333"/>
              </a:solidFill>
            </a:rPr>
            <a:t>S/MIME is a complex capability that is defined in a number of documents</a:t>
          </a:r>
        </a:p>
      </dgm:t>
    </dgm:pt>
    <dgm:pt modelId="{71AFD379-B1BE-5D49-8BBC-5A1AC775B923}" type="parTrans" cxnId="{FD73A367-6AB2-DC4A-B2DA-ED8FC9F38353}">
      <dgm:prSet/>
      <dgm:spPr/>
      <dgm:t>
        <a:bodyPr/>
        <a:lstStyle/>
        <a:p>
          <a:endParaRPr lang="en-US"/>
        </a:p>
      </dgm:t>
    </dgm:pt>
    <dgm:pt modelId="{92F9EE51-E347-5F4B-86FF-5C6DA79AF66C}" type="sibTrans" cxnId="{FD73A367-6AB2-DC4A-B2DA-ED8FC9F38353}">
      <dgm:prSet/>
      <dgm:spPr/>
      <dgm:t>
        <a:bodyPr/>
        <a:lstStyle/>
        <a:p>
          <a:endParaRPr lang="en-US"/>
        </a:p>
      </dgm:t>
    </dgm:pt>
    <dgm:pt modelId="{2D11A860-3055-3643-9500-4D5B8A664F15}" type="pres">
      <dgm:prSet presAssocID="{0FE12BDB-E664-E142-97E8-592B055FB30F}" presName="Name0" presStyleCnt="0">
        <dgm:presLayoutVars>
          <dgm:dir/>
          <dgm:resizeHandles val="exact"/>
        </dgm:presLayoutVars>
      </dgm:prSet>
      <dgm:spPr/>
    </dgm:pt>
    <dgm:pt modelId="{18112F6D-C830-FC4F-BE1F-C6AAA5DC330B}" type="pres">
      <dgm:prSet presAssocID="{0FE12BDB-E664-E142-97E8-592B055FB30F}" presName="arrow" presStyleLbl="bgShp" presStyleIdx="0" presStyleCnt="1"/>
      <dgm:spPr/>
    </dgm:pt>
    <dgm:pt modelId="{A0747E33-EFCC-FA4B-9397-D2F1659125A7}" type="pres">
      <dgm:prSet presAssocID="{0FE12BDB-E664-E142-97E8-592B055FB30F}" presName="points" presStyleCnt="0"/>
      <dgm:spPr/>
    </dgm:pt>
    <dgm:pt modelId="{06D8AD81-CAA0-074F-80CE-5B78ECC3440A}" type="pres">
      <dgm:prSet presAssocID="{AB9BE71D-7CC6-CF45-97F2-114B2211E6D7}" presName="compositeA" presStyleCnt="0"/>
      <dgm:spPr/>
    </dgm:pt>
    <dgm:pt modelId="{E6CF4428-966D-C94F-A795-1EB4AA947D83}" type="pres">
      <dgm:prSet presAssocID="{AB9BE71D-7CC6-CF45-97F2-114B2211E6D7}" presName="textA" presStyleLbl="revTx" presStyleIdx="0" presStyleCnt="3">
        <dgm:presLayoutVars>
          <dgm:bulletEnabled val="1"/>
        </dgm:presLayoutVars>
      </dgm:prSet>
      <dgm:spPr/>
    </dgm:pt>
    <dgm:pt modelId="{DBABD37E-6A11-D94B-9232-184C14F4E284}" type="pres">
      <dgm:prSet presAssocID="{AB9BE71D-7CC6-CF45-97F2-114B2211E6D7}" presName="circleA" presStyleLbl="node1" presStyleIdx="0" presStyleCnt="3"/>
      <dgm:spPr/>
    </dgm:pt>
    <dgm:pt modelId="{E93CD33D-DB74-834D-9480-BC7B78605923}" type="pres">
      <dgm:prSet presAssocID="{AB9BE71D-7CC6-CF45-97F2-114B2211E6D7}" presName="spaceA" presStyleCnt="0"/>
      <dgm:spPr/>
    </dgm:pt>
    <dgm:pt modelId="{50AA526F-72DB-0C4B-ADA3-F0FE36A1B6E2}" type="pres">
      <dgm:prSet presAssocID="{35A9E4BB-647D-0640-8F92-01C6B2B2E79D}" presName="space" presStyleCnt="0"/>
      <dgm:spPr/>
    </dgm:pt>
    <dgm:pt modelId="{052F8A1F-BFF3-BF48-9333-6E54027381F3}" type="pres">
      <dgm:prSet presAssocID="{63014BCC-678C-2747-9E43-2EF1E66AD73B}" presName="compositeB" presStyleCnt="0"/>
      <dgm:spPr/>
    </dgm:pt>
    <dgm:pt modelId="{B3DD0469-2CE7-684C-8432-7DBEB4308576}" type="pres">
      <dgm:prSet presAssocID="{63014BCC-678C-2747-9E43-2EF1E66AD73B}" presName="textB" presStyleLbl="revTx" presStyleIdx="1" presStyleCnt="3">
        <dgm:presLayoutVars>
          <dgm:bulletEnabled val="1"/>
        </dgm:presLayoutVars>
      </dgm:prSet>
      <dgm:spPr/>
    </dgm:pt>
    <dgm:pt modelId="{9842C45C-9EC9-0D4B-9993-70DD6FD9BA3A}" type="pres">
      <dgm:prSet presAssocID="{63014BCC-678C-2747-9E43-2EF1E66AD73B}" presName="circleB" presStyleLbl="node1" presStyleIdx="1" presStyleCnt="3"/>
      <dgm:spPr/>
    </dgm:pt>
    <dgm:pt modelId="{DF00B44F-B0D2-9C49-B0A2-1437F4DA6C58}" type="pres">
      <dgm:prSet presAssocID="{63014BCC-678C-2747-9E43-2EF1E66AD73B}" presName="spaceB" presStyleCnt="0"/>
      <dgm:spPr/>
    </dgm:pt>
    <dgm:pt modelId="{6B5DB18D-289D-EC4C-AB71-A57FFFF85731}" type="pres">
      <dgm:prSet presAssocID="{2540F73D-ED28-D946-8723-E3F445F90469}" presName="space" presStyleCnt="0"/>
      <dgm:spPr/>
    </dgm:pt>
    <dgm:pt modelId="{ED0BF665-DB6D-424D-9119-32FE7CD3B065}" type="pres">
      <dgm:prSet presAssocID="{D42E3C93-8A30-2D4C-9C71-01BD9C9FB5F6}" presName="compositeA" presStyleCnt="0"/>
      <dgm:spPr/>
    </dgm:pt>
    <dgm:pt modelId="{8E580B20-2570-2E49-B833-844F31A5C07F}" type="pres">
      <dgm:prSet presAssocID="{D42E3C93-8A30-2D4C-9C71-01BD9C9FB5F6}" presName="textA" presStyleLbl="revTx" presStyleIdx="2" presStyleCnt="3">
        <dgm:presLayoutVars>
          <dgm:bulletEnabled val="1"/>
        </dgm:presLayoutVars>
      </dgm:prSet>
      <dgm:spPr/>
    </dgm:pt>
    <dgm:pt modelId="{828F778F-E12B-1745-8BF5-FECA19E42623}" type="pres">
      <dgm:prSet presAssocID="{D42E3C93-8A30-2D4C-9C71-01BD9C9FB5F6}" presName="circleA" presStyleLbl="node1" presStyleIdx="2" presStyleCnt="3"/>
      <dgm:spPr/>
    </dgm:pt>
    <dgm:pt modelId="{29FC65BE-78C6-8F45-99D5-11C988CB57AD}" type="pres">
      <dgm:prSet presAssocID="{D42E3C93-8A30-2D4C-9C71-01BD9C9FB5F6}" presName="spaceA" presStyleCnt="0"/>
      <dgm:spPr/>
    </dgm:pt>
  </dgm:ptLst>
  <dgm:cxnLst>
    <dgm:cxn modelId="{FD73A367-6AB2-DC4A-B2DA-ED8FC9F38353}" srcId="{0FE12BDB-E664-E142-97E8-592B055FB30F}" destId="{D42E3C93-8A30-2D4C-9C71-01BD9C9FB5F6}" srcOrd="2" destOrd="0" parTransId="{71AFD379-B1BE-5D49-8BBC-5A1AC775B923}" sibTransId="{92F9EE51-E347-5F4B-86FF-5C6DA79AF66C}"/>
    <dgm:cxn modelId="{F74BF447-FD6E-6D44-83B9-4E577AD0B63B}" type="presOf" srcId="{63014BCC-678C-2747-9E43-2EF1E66AD73B}" destId="{B3DD0469-2CE7-684C-8432-7DBEB4308576}" srcOrd="0" destOrd="0" presId="urn:microsoft.com/office/officeart/2005/8/layout/hProcess11"/>
    <dgm:cxn modelId="{502B1D50-4C83-9D46-9E26-A25E24DFD4A8}" srcId="{0FE12BDB-E664-E142-97E8-592B055FB30F}" destId="{AB9BE71D-7CC6-CF45-97F2-114B2211E6D7}" srcOrd="0" destOrd="0" parTransId="{26A6B615-1634-944B-AFF9-63FEC2F3CB76}" sibTransId="{35A9E4BB-647D-0640-8F92-01C6B2B2E79D}"/>
    <dgm:cxn modelId="{6E18F588-B954-CA46-9523-0246EC8B0806}" type="presOf" srcId="{AB9BE71D-7CC6-CF45-97F2-114B2211E6D7}" destId="{E6CF4428-966D-C94F-A795-1EB4AA947D83}" srcOrd="0" destOrd="0" presId="urn:microsoft.com/office/officeart/2005/8/layout/hProcess11"/>
    <dgm:cxn modelId="{17709EB8-6EC7-DE44-8F76-7CB151F20CC2}" type="presOf" srcId="{0FE12BDB-E664-E142-97E8-592B055FB30F}" destId="{2D11A860-3055-3643-9500-4D5B8A664F15}" srcOrd="0" destOrd="0" presId="urn:microsoft.com/office/officeart/2005/8/layout/hProcess11"/>
    <dgm:cxn modelId="{340808C1-7ABC-2846-9FB3-15DECB9F2C9F}" srcId="{0FE12BDB-E664-E142-97E8-592B055FB30F}" destId="{63014BCC-678C-2747-9E43-2EF1E66AD73B}" srcOrd="1" destOrd="0" parTransId="{8ADE1E51-43D1-B047-9BC3-097808C7A668}" sibTransId="{2540F73D-ED28-D946-8723-E3F445F90469}"/>
    <dgm:cxn modelId="{B521E7C9-3B20-D946-89D8-F8241C75208E}" type="presOf" srcId="{D42E3C93-8A30-2D4C-9C71-01BD9C9FB5F6}" destId="{8E580B20-2570-2E49-B833-844F31A5C07F}" srcOrd="0" destOrd="0" presId="urn:microsoft.com/office/officeart/2005/8/layout/hProcess11"/>
    <dgm:cxn modelId="{BD27AB38-FEDC-8249-88B9-6341869348CC}" type="presParOf" srcId="{2D11A860-3055-3643-9500-4D5B8A664F15}" destId="{18112F6D-C830-FC4F-BE1F-C6AAA5DC330B}" srcOrd="0" destOrd="0" presId="urn:microsoft.com/office/officeart/2005/8/layout/hProcess11"/>
    <dgm:cxn modelId="{C5E988D3-EBA3-2046-8667-6697A385352A}" type="presParOf" srcId="{2D11A860-3055-3643-9500-4D5B8A664F15}" destId="{A0747E33-EFCC-FA4B-9397-D2F1659125A7}" srcOrd="1" destOrd="0" presId="urn:microsoft.com/office/officeart/2005/8/layout/hProcess11"/>
    <dgm:cxn modelId="{8DBC7EC1-EF6D-694A-993A-FD30C62E861C}" type="presParOf" srcId="{A0747E33-EFCC-FA4B-9397-D2F1659125A7}" destId="{06D8AD81-CAA0-074F-80CE-5B78ECC3440A}" srcOrd="0" destOrd="0" presId="urn:microsoft.com/office/officeart/2005/8/layout/hProcess11"/>
    <dgm:cxn modelId="{6776DF4B-25D6-E941-89B9-89D553B63A6D}" type="presParOf" srcId="{06D8AD81-CAA0-074F-80CE-5B78ECC3440A}" destId="{E6CF4428-966D-C94F-A795-1EB4AA947D83}" srcOrd="0" destOrd="0" presId="urn:microsoft.com/office/officeart/2005/8/layout/hProcess11"/>
    <dgm:cxn modelId="{72BFDA78-F3DB-5341-96E6-62D2E098E1AB}" type="presParOf" srcId="{06D8AD81-CAA0-074F-80CE-5B78ECC3440A}" destId="{DBABD37E-6A11-D94B-9232-184C14F4E284}" srcOrd="1" destOrd="0" presId="urn:microsoft.com/office/officeart/2005/8/layout/hProcess11"/>
    <dgm:cxn modelId="{3B6964CF-3346-8845-84A5-33856BB0E41F}" type="presParOf" srcId="{06D8AD81-CAA0-074F-80CE-5B78ECC3440A}" destId="{E93CD33D-DB74-834D-9480-BC7B78605923}" srcOrd="2" destOrd="0" presId="urn:microsoft.com/office/officeart/2005/8/layout/hProcess11"/>
    <dgm:cxn modelId="{5FEC5CC6-726F-2E4E-9770-C4123E3F800C}" type="presParOf" srcId="{A0747E33-EFCC-FA4B-9397-D2F1659125A7}" destId="{50AA526F-72DB-0C4B-ADA3-F0FE36A1B6E2}" srcOrd="1" destOrd="0" presId="urn:microsoft.com/office/officeart/2005/8/layout/hProcess11"/>
    <dgm:cxn modelId="{21EAC2E0-58FB-B64B-AE40-2E2C8344E35C}" type="presParOf" srcId="{A0747E33-EFCC-FA4B-9397-D2F1659125A7}" destId="{052F8A1F-BFF3-BF48-9333-6E54027381F3}" srcOrd="2" destOrd="0" presId="urn:microsoft.com/office/officeart/2005/8/layout/hProcess11"/>
    <dgm:cxn modelId="{351DBE7D-2F38-6046-BBE2-25661DFD1ACF}" type="presParOf" srcId="{052F8A1F-BFF3-BF48-9333-6E54027381F3}" destId="{B3DD0469-2CE7-684C-8432-7DBEB4308576}" srcOrd="0" destOrd="0" presId="urn:microsoft.com/office/officeart/2005/8/layout/hProcess11"/>
    <dgm:cxn modelId="{22D98A09-CA90-FF4A-935D-703D88C88E3C}" type="presParOf" srcId="{052F8A1F-BFF3-BF48-9333-6E54027381F3}" destId="{9842C45C-9EC9-0D4B-9993-70DD6FD9BA3A}" srcOrd="1" destOrd="0" presId="urn:microsoft.com/office/officeart/2005/8/layout/hProcess11"/>
    <dgm:cxn modelId="{00E25EA8-E653-3941-BD9E-014DBC9334AC}" type="presParOf" srcId="{052F8A1F-BFF3-BF48-9333-6E54027381F3}" destId="{DF00B44F-B0D2-9C49-B0A2-1437F4DA6C58}" srcOrd="2" destOrd="0" presId="urn:microsoft.com/office/officeart/2005/8/layout/hProcess11"/>
    <dgm:cxn modelId="{02BB1540-923F-EA4A-A8CA-BA547CADFC52}" type="presParOf" srcId="{A0747E33-EFCC-FA4B-9397-D2F1659125A7}" destId="{6B5DB18D-289D-EC4C-AB71-A57FFFF85731}" srcOrd="3" destOrd="0" presId="urn:microsoft.com/office/officeart/2005/8/layout/hProcess11"/>
    <dgm:cxn modelId="{0FCF95C5-648E-D547-845C-2AA1230B433A}" type="presParOf" srcId="{A0747E33-EFCC-FA4B-9397-D2F1659125A7}" destId="{ED0BF665-DB6D-424D-9119-32FE7CD3B065}" srcOrd="4" destOrd="0" presId="urn:microsoft.com/office/officeart/2005/8/layout/hProcess11"/>
    <dgm:cxn modelId="{5BDE1992-903D-E340-A2DB-0525DBB1D21C}" type="presParOf" srcId="{ED0BF665-DB6D-424D-9119-32FE7CD3B065}" destId="{8E580B20-2570-2E49-B833-844F31A5C07F}" srcOrd="0" destOrd="0" presId="urn:microsoft.com/office/officeart/2005/8/layout/hProcess11"/>
    <dgm:cxn modelId="{681E68DB-9458-0946-A8CC-86DFE810EC0A}" type="presParOf" srcId="{ED0BF665-DB6D-424D-9119-32FE7CD3B065}" destId="{828F778F-E12B-1745-8BF5-FECA19E42623}" srcOrd="1" destOrd="0" presId="urn:microsoft.com/office/officeart/2005/8/layout/hProcess11"/>
    <dgm:cxn modelId="{F51C9083-EBE1-6E4C-BA98-AB883C1B8060}" type="presParOf" srcId="{ED0BF665-DB6D-424D-9119-32FE7CD3B065}" destId="{29FC65BE-78C6-8F45-99D5-11C988CB57A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1830F7-014E-C344-8593-1801094A2AC9}"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145237DC-2EE8-A94E-8A70-11E8C253BCF9}">
      <dgm:prSet/>
      <dgm:spPr/>
      <dgm:t>
        <a:bodyPr/>
        <a:lstStyle/>
        <a:p>
          <a:pPr rtl="0"/>
          <a:r>
            <a:rPr lang="en-US" dirty="0"/>
            <a:t>S/MIME uses the following message content types, which are defined in </a:t>
          </a:r>
          <a:r>
            <a:rPr lang="en-US" i="1" dirty="0"/>
            <a:t>RFC 5652, Cryptographic Message Syntax</a:t>
          </a:r>
          <a:r>
            <a:rPr lang="en-US" dirty="0"/>
            <a:t>.</a:t>
          </a:r>
        </a:p>
      </dgm:t>
    </dgm:pt>
    <dgm:pt modelId="{8E1B72B1-0B8B-B340-99F6-F27A13D8C3CE}" type="parTrans" cxnId="{83D0D6DF-3C6A-AF44-87E3-684854BF3DDA}">
      <dgm:prSet/>
      <dgm:spPr/>
      <dgm:t>
        <a:bodyPr/>
        <a:lstStyle/>
        <a:p>
          <a:endParaRPr lang="en-US"/>
        </a:p>
      </dgm:t>
    </dgm:pt>
    <dgm:pt modelId="{35339215-CCC7-394B-A67D-85134E07957B}" type="sibTrans" cxnId="{83D0D6DF-3C6A-AF44-87E3-684854BF3DDA}">
      <dgm:prSet/>
      <dgm:spPr/>
      <dgm:t>
        <a:bodyPr/>
        <a:lstStyle/>
        <a:p>
          <a:endParaRPr lang="en-US"/>
        </a:p>
      </dgm:t>
    </dgm:pt>
    <dgm:pt modelId="{DD26B78E-F973-164B-8830-45926A0F965C}">
      <dgm:prSet/>
      <dgm:spPr/>
      <dgm:t>
        <a:bodyPr/>
        <a:lstStyle/>
        <a:p>
          <a:pPr rtl="0"/>
          <a:r>
            <a:rPr lang="en-US" dirty="0"/>
            <a:t>Data</a:t>
          </a:r>
        </a:p>
      </dgm:t>
    </dgm:pt>
    <dgm:pt modelId="{8372250F-A716-5040-AD8E-CFFE2F08995E}" type="parTrans" cxnId="{9D803D98-65DB-1249-82AB-84648B867189}">
      <dgm:prSet/>
      <dgm:spPr/>
      <dgm:t>
        <a:bodyPr/>
        <a:lstStyle/>
        <a:p>
          <a:endParaRPr lang="en-US"/>
        </a:p>
      </dgm:t>
    </dgm:pt>
    <dgm:pt modelId="{1528D479-D13C-0745-8164-D9526BED7819}" type="sibTrans" cxnId="{9D803D98-65DB-1249-82AB-84648B867189}">
      <dgm:prSet/>
      <dgm:spPr/>
      <dgm:t>
        <a:bodyPr/>
        <a:lstStyle/>
        <a:p>
          <a:endParaRPr lang="en-US"/>
        </a:p>
      </dgm:t>
    </dgm:pt>
    <dgm:pt modelId="{408DF092-0CD4-8D4A-8899-A2E6543A2868}">
      <dgm:prSet/>
      <dgm:spPr/>
      <dgm:t>
        <a:bodyPr/>
        <a:lstStyle/>
        <a:p>
          <a:pPr rtl="0"/>
          <a:r>
            <a:rPr lang="en-US" dirty="0"/>
            <a:t>Refers to the inner MIME-encoded message content, which may then be encapsulated in a </a:t>
          </a:r>
          <a:r>
            <a:rPr lang="en-US" dirty="0" err="1"/>
            <a:t>SignedData</a:t>
          </a:r>
          <a:r>
            <a:rPr lang="en-US" dirty="0"/>
            <a:t>, </a:t>
          </a:r>
          <a:r>
            <a:rPr lang="en-US" dirty="0" err="1"/>
            <a:t>EnvelopedData</a:t>
          </a:r>
          <a:r>
            <a:rPr lang="en-US" dirty="0"/>
            <a:t>, or </a:t>
          </a:r>
          <a:r>
            <a:rPr lang="en-US" dirty="0" err="1"/>
            <a:t>CompressedData</a:t>
          </a:r>
          <a:r>
            <a:rPr lang="en-US" dirty="0"/>
            <a:t> content type</a:t>
          </a:r>
        </a:p>
      </dgm:t>
    </dgm:pt>
    <dgm:pt modelId="{435EF206-60F1-C849-89C7-71D4D152E20E}" type="parTrans" cxnId="{B607B51D-97F5-2443-9986-ACB4ACF87DB0}">
      <dgm:prSet/>
      <dgm:spPr/>
      <dgm:t>
        <a:bodyPr/>
        <a:lstStyle/>
        <a:p>
          <a:endParaRPr lang="en-US"/>
        </a:p>
      </dgm:t>
    </dgm:pt>
    <dgm:pt modelId="{F11709A0-1034-1846-BCF0-13E256FEF01F}" type="sibTrans" cxnId="{B607B51D-97F5-2443-9986-ACB4ACF87DB0}">
      <dgm:prSet/>
      <dgm:spPr/>
      <dgm:t>
        <a:bodyPr/>
        <a:lstStyle/>
        <a:p>
          <a:endParaRPr lang="en-US"/>
        </a:p>
      </dgm:t>
    </dgm:pt>
    <dgm:pt modelId="{F8DFB0E5-0353-B940-B506-EB56C877FBF4}">
      <dgm:prSet/>
      <dgm:spPr/>
      <dgm:t>
        <a:bodyPr/>
        <a:lstStyle/>
        <a:p>
          <a:pPr rtl="0"/>
          <a:r>
            <a:rPr lang="en-US" dirty="0" err="1"/>
            <a:t>SignedData</a:t>
          </a:r>
          <a:endParaRPr lang="en-US" dirty="0"/>
        </a:p>
      </dgm:t>
    </dgm:pt>
    <dgm:pt modelId="{E9C55728-00E7-FC4E-930F-BBF15DD46DDE}" type="parTrans" cxnId="{7E3672C8-0E82-B84A-803D-3F9D6961CE95}">
      <dgm:prSet/>
      <dgm:spPr/>
      <dgm:t>
        <a:bodyPr/>
        <a:lstStyle/>
        <a:p>
          <a:endParaRPr lang="en-US"/>
        </a:p>
      </dgm:t>
    </dgm:pt>
    <dgm:pt modelId="{F024395A-5757-114F-A616-98E7864AABB2}" type="sibTrans" cxnId="{7E3672C8-0E82-B84A-803D-3F9D6961CE95}">
      <dgm:prSet/>
      <dgm:spPr/>
      <dgm:t>
        <a:bodyPr/>
        <a:lstStyle/>
        <a:p>
          <a:endParaRPr lang="en-US"/>
        </a:p>
      </dgm:t>
    </dgm:pt>
    <dgm:pt modelId="{0E011DD2-E3A2-7448-86BA-061D135462E9}">
      <dgm:prSet/>
      <dgm:spPr/>
      <dgm:t>
        <a:bodyPr/>
        <a:lstStyle/>
        <a:p>
          <a:pPr rtl="0"/>
          <a:r>
            <a:rPr lang="en-US" dirty="0"/>
            <a:t>Used to apply a digital signature to a message</a:t>
          </a:r>
        </a:p>
      </dgm:t>
    </dgm:pt>
    <dgm:pt modelId="{BDA25A8E-8CC4-A348-A05A-F6C65EEBCB9E}" type="parTrans" cxnId="{4AAAC708-3220-8D44-8B4D-C8E4467F5671}">
      <dgm:prSet/>
      <dgm:spPr/>
      <dgm:t>
        <a:bodyPr/>
        <a:lstStyle/>
        <a:p>
          <a:endParaRPr lang="en-US"/>
        </a:p>
      </dgm:t>
    </dgm:pt>
    <dgm:pt modelId="{872E5F2A-FF5B-7B46-BD32-DA11F1D64952}" type="sibTrans" cxnId="{4AAAC708-3220-8D44-8B4D-C8E4467F5671}">
      <dgm:prSet/>
      <dgm:spPr/>
      <dgm:t>
        <a:bodyPr/>
        <a:lstStyle/>
        <a:p>
          <a:endParaRPr lang="en-US"/>
        </a:p>
      </dgm:t>
    </dgm:pt>
    <dgm:pt modelId="{BFAD3458-C5C5-CF46-9F82-513ECFB113E6}">
      <dgm:prSet/>
      <dgm:spPr/>
      <dgm:t>
        <a:bodyPr/>
        <a:lstStyle/>
        <a:p>
          <a:pPr rtl="0"/>
          <a:r>
            <a:rPr lang="en-US" dirty="0" err="1"/>
            <a:t>EnvelopedData</a:t>
          </a:r>
          <a:endParaRPr lang="en-US" dirty="0"/>
        </a:p>
      </dgm:t>
    </dgm:pt>
    <dgm:pt modelId="{3FCA59BB-A62E-7644-A012-CE3F4AB16C55}" type="parTrans" cxnId="{930F3F49-03FA-244E-9D25-20B6F351ED96}">
      <dgm:prSet/>
      <dgm:spPr/>
      <dgm:t>
        <a:bodyPr/>
        <a:lstStyle/>
        <a:p>
          <a:endParaRPr lang="en-US"/>
        </a:p>
      </dgm:t>
    </dgm:pt>
    <dgm:pt modelId="{8C3344B1-EDF1-1945-9196-310213B9F58A}" type="sibTrans" cxnId="{930F3F49-03FA-244E-9D25-20B6F351ED96}">
      <dgm:prSet/>
      <dgm:spPr/>
      <dgm:t>
        <a:bodyPr/>
        <a:lstStyle/>
        <a:p>
          <a:endParaRPr lang="en-US"/>
        </a:p>
      </dgm:t>
    </dgm:pt>
    <dgm:pt modelId="{0CA840BE-041D-B74B-8505-6EE0180A2E67}">
      <dgm:prSet/>
      <dgm:spPr/>
      <dgm:t>
        <a:bodyPr/>
        <a:lstStyle/>
        <a:p>
          <a:pPr rtl="0"/>
          <a:r>
            <a:rPr lang="en-US" dirty="0"/>
            <a:t>This consists of encrypted content of any type and encrypted-content encryption keys for one or more recipients</a:t>
          </a:r>
        </a:p>
      </dgm:t>
    </dgm:pt>
    <dgm:pt modelId="{D0071A06-B07D-714E-9D54-07C8E6CE147D}" type="parTrans" cxnId="{8D2F8B57-9F0A-D048-B02C-F2BA3F7A8D6A}">
      <dgm:prSet/>
      <dgm:spPr/>
      <dgm:t>
        <a:bodyPr/>
        <a:lstStyle/>
        <a:p>
          <a:endParaRPr lang="en-US"/>
        </a:p>
      </dgm:t>
    </dgm:pt>
    <dgm:pt modelId="{48BF06CE-8148-E14A-94BC-6A4984B0F356}" type="sibTrans" cxnId="{8D2F8B57-9F0A-D048-B02C-F2BA3F7A8D6A}">
      <dgm:prSet/>
      <dgm:spPr/>
      <dgm:t>
        <a:bodyPr/>
        <a:lstStyle/>
        <a:p>
          <a:endParaRPr lang="en-US"/>
        </a:p>
      </dgm:t>
    </dgm:pt>
    <dgm:pt modelId="{02049B0A-D4BE-0844-890E-3712209B2C12}">
      <dgm:prSet/>
      <dgm:spPr/>
      <dgm:t>
        <a:bodyPr/>
        <a:lstStyle/>
        <a:p>
          <a:pPr rtl="0"/>
          <a:r>
            <a:rPr lang="en-US" dirty="0" err="1"/>
            <a:t>CompressedData</a:t>
          </a:r>
          <a:endParaRPr lang="en-US" dirty="0"/>
        </a:p>
      </dgm:t>
    </dgm:pt>
    <dgm:pt modelId="{028D2CA9-83A8-DD44-B9AB-11ECC7F4F8CB}" type="parTrans" cxnId="{2A9157CA-55AE-5C48-AE3E-0A4CAE5F62F3}">
      <dgm:prSet/>
      <dgm:spPr/>
      <dgm:t>
        <a:bodyPr/>
        <a:lstStyle/>
        <a:p>
          <a:endParaRPr lang="en-US"/>
        </a:p>
      </dgm:t>
    </dgm:pt>
    <dgm:pt modelId="{A4EA06AA-5B49-C347-B93A-876202EFBA1A}" type="sibTrans" cxnId="{2A9157CA-55AE-5C48-AE3E-0A4CAE5F62F3}">
      <dgm:prSet/>
      <dgm:spPr/>
      <dgm:t>
        <a:bodyPr/>
        <a:lstStyle/>
        <a:p>
          <a:endParaRPr lang="en-US"/>
        </a:p>
      </dgm:t>
    </dgm:pt>
    <dgm:pt modelId="{6D4087F6-6C1D-CE40-A3A8-766E282462B9}">
      <dgm:prSet/>
      <dgm:spPr/>
      <dgm:t>
        <a:bodyPr/>
        <a:lstStyle/>
        <a:p>
          <a:pPr rtl="0"/>
          <a:r>
            <a:rPr lang="en-US" dirty="0"/>
            <a:t>Used to apply data compression to a message</a:t>
          </a:r>
        </a:p>
      </dgm:t>
    </dgm:pt>
    <dgm:pt modelId="{C0BDA61C-DB17-8647-A832-7DE7658BE19B}" type="parTrans" cxnId="{B143BC3F-FFAA-AA40-9A43-3A158C4BC1C8}">
      <dgm:prSet/>
      <dgm:spPr/>
      <dgm:t>
        <a:bodyPr/>
        <a:lstStyle/>
        <a:p>
          <a:endParaRPr lang="en-US"/>
        </a:p>
      </dgm:t>
    </dgm:pt>
    <dgm:pt modelId="{67F2258F-B141-F14C-ADE6-699645D3BB55}" type="sibTrans" cxnId="{B143BC3F-FFAA-AA40-9A43-3A158C4BC1C8}">
      <dgm:prSet/>
      <dgm:spPr/>
      <dgm:t>
        <a:bodyPr/>
        <a:lstStyle/>
        <a:p>
          <a:endParaRPr lang="en-US"/>
        </a:p>
      </dgm:t>
    </dgm:pt>
    <dgm:pt modelId="{57D488DD-D925-9446-B545-7B3622F656BF}" type="pres">
      <dgm:prSet presAssocID="{841830F7-014E-C344-8593-1801094A2AC9}" presName="theList" presStyleCnt="0">
        <dgm:presLayoutVars>
          <dgm:dir/>
          <dgm:animLvl val="lvl"/>
          <dgm:resizeHandles val="exact"/>
        </dgm:presLayoutVars>
      </dgm:prSet>
      <dgm:spPr/>
    </dgm:pt>
    <dgm:pt modelId="{6763272A-709B-6E4E-9D80-DA5325ADF3BB}" type="pres">
      <dgm:prSet presAssocID="{145237DC-2EE8-A94E-8A70-11E8C253BCF9}" presName="compNode" presStyleCnt="0"/>
      <dgm:spPr/>
    </dgm:pt>
    <dgm:pt modelId="{B9D6B745-87A6-2441-8B46-1A3167041941}" type="pres">
      <dgm:prSet presAssocID="{145237DC-2EE8-A94E-8A70-11E8C253BCF9}" presName="aNode" presStyleLbl="bgShp" presStyleIdx="0" presStyleCnt="1"/>
      <dgm:spPr/>
    </dgm:pt>
    <dgm:pt modelId="{8D9C6A7C-F460-2144-8703-5E18674731F2}" type="pres">
      <dgm:prSet presAssocID="{145237DC-2EE8-A94E-8A70-11E8C253BCF9}" presName="textNode" presStyleLbl="bgShp" presStyleIdx="0" presStyleCnt="1"/>
      <dgm:spPr/>
    </dgm:pt>
    <dgm:pt modelId="{A71C939A-9CF7-5149-9EF1-0207CFF471B1}" type="pres">
      <dgm:prSet presAssocID="{145237DC-2EE8-A94E-8A70-11E8C253BCF9}" presName="compChildNode" presStyleCnt="0"/>
      <dgm:spPr/>
    </dgm:pt>
    <dgm:pt modelId="{50C2450E-C130-D44E-8740-FE65A44F0817}" type="pres">
      <dgm:prSet presAssocID="{145237DC-2EE8-A94E-8A70-11E8C253BCF9}" presName="theInnerList" presStyleCnt="0"/>
      <dgm:spPr/>
    </dgm:pt>
    <dgm:pt modelId="{37061976-3251-2A46-A41E-B6A736D78035}" type="pres">
      <dgm:prSet presAssocID="{DD26B78E-F973-164B-8830-45926A0F965C}" presName="childNode" presStyleLbl="node1" presStyleIdx="0" presStyleCnt="4">
        <dgm:presLayoutVars>
          <dgm:bulletEnabled val="1"/>
        </dgm:presLayoutVars>
      </dgm:prSet>
      <dgm:spPr/>
    </dgm:pt>
    <dgm:pt modelId="{9E871890-ACD7-7248-83B3-6878BC221090}" type="pres">
      <dgm:prSet presAssocID="{DD26B78E-F973-164B-8830-45926A0F965C}" presName="aSpace2" presStyleCnt="0"/>
      <dgm:spPr/>
    </dgm:pt>
    <dgm:pt modelId="{C89A1ACF-BD38-0945-B3AA-B5AEB3531855}" type="pres">
      <dgm:prSet presAssocID="{F8DFB0E5-0353-B940-B506-EB56C877FBF4}" presName="childNode" presStyleLbl="node1" presStyleIdx="1" presStyleCnt="4">
        <dgm:presLayoutVars>
          <dgm:bulletEnabled val="1"/>
        </dgm:presLayoutVars>
      </dgm:prSet>
      <dgm:spPr/>
    </dgm:pt>
    <dgm:pt modelId="{CAA4320D-CCC0-3248-A646-1B8A02ABA37B}" type="pres">
      <dgm:prSet presAssocID="{F8DFB0E5-0353-B940-B506-EB56C877FBF4}" presName="aSpace2" presStyleCnt="0"/>
      <dgm:spPr/>
    </dgm:pt>
    <dgm:pt modelId="{F05B8BB0-FAF5-E04D-84FD-0AEC2881ADCF}" type="pres">
      <dgm:prSet presAssocID="{BFAD3458-C5C5-CF46-9F82-513ECFB113E6}" presName="childNode" presStyleLbl="node1" presStyleIdx="2" presStyleCnt="4">
        <dgm:presLayoutVars>
          <dgm:bulletEnabled val="1"/>
        </dgm:presLayoutVars>
      </dgm:prSet>
      <dgm:spPr/>
    </dgm:pt>
    <dgm:pt modelId="{8715F5F6-5AE3-7446-997F-0F02C3E8A1D0}" type="pres">
      <dgm:prSet presAssocID="{BFAD3458-C5C5-CF46-9F82-513ECFB113E6}" presName="aSpace2" presStyleCnt="0"/>
      <dgm:spPr/>
    </dgm:pt>
    <dgm:pt modelId="{656E86B3-DD42-D048-B532-82CD045AA577}" type="pres">
      <dgm:prSet presAssocID="{02049B0A-D4BE-0844-890E-3712209B2C12}" presName="childNode" presStyleLbl="node1" presStyleIdx="3" presStyleCnt="4">
        <dgm:presLayoutVars>
          <dgm:bulletEnabled val="1"/>
        </dgm:presLayoutVars>
      </dgm:prSet>
      <dgm:spPr/>
    </dgm:pt>
  </dgm:ptLst>
  <dgm:cxnLst>
    <dgm:cxn modelId="{4AAAC708-3220-8D44-8B4D-C8E4467F5671}" srcId="{F8DFB0E5-0353-B940-B506-EB56C877FBF4}" destId="{0E011DD2-E3A2-7448-86BA-061D135462E9}" srcOrd="0" destOrd="0" parTransId="{BDA25A8E-8CC4-A348-A05A-F6C65EEBCB9E}" sibTransId="{872E5F2A-FF5B-7B46-BD32-DA11F1D64952}"/>
    <dgm:cxn modelId="{8E5B8D17-B2A4-2246-B181-F59501A57A82}" type="presOf" srcId="{841830F7-014E-C344-8593-1801094A2AC9}" destId="{57D488DD-D925-9446-B545-7B3622F656BF}" srcOrd="0" destOrd="0" presId="urn:microsoft.com/office/officeart/2005/8/layout/lProcess2"/>
    <dgm:cxn modelId="{B607B51D-97F5-2443-9986-ACB4ACF87DB0}" srcId="{DD26B78E-F973-164B-8830-45926A0F965C}" destId="{408DF092-0CD4-8D4A-8899-A2E6543A2868}" srcOrd="0" destOrd="0" parTransId="{435EF206-60F1-C849-89C7-71D4D152E20E}" sibTransId="{F11709A0-1034-1846-BCF0-13E256FEF01F}"/>
    <dgm:cxn modelId="{0FE8A826-2A5C-6045-8574-A9BF10E74139}" type="presOf" srcId="{145237DC-2EE8-A94E-8A70-11E8C253BCF9}" destId="{8D9C6A7C-F460-2144-8703-5E18674731F2}" srcOrd="1" destOrd="0" presId="urn:microsoft.com/office/officeart/2005/8/layout/lProcess2"/>
    <dgm:cxn modelId="{8CB6782F-0E52-E441-8E10-1C31798EDBCB}" type="presOf" srcId="{145237DC-2EE8-A94E-8A70-11E8C253BCF9}" destId="{B9D6B745-87A6-2441-8B46-1A3167041941}" srcOrd="0" destOrd="0" presId="urn:microsoft.com/office/officeart/2005/8/layout/lProcess2"/>
    <dgm:cxn modelId="{B143BC3F-FFAA-AA40-9A43-3A158C4BC1C8}" srcId="{02049B0A-D4BE-0844-890E-3712209B2C12}" destId="{6D4087F6-6C1D-CE40-A3A8-766E282462B9}" srcOrd="0" destOrd="0" parTransId="{C0BDA61C-DB17-8647-A832-7DE7658BE19B}" sibTransId="{67F2258F-B141-F14C-ADE6-699645D3BB55}"/>
    <dgm:cxn modelId="{14C3A244-AF97-A947-B7B1-2A243077919B}" type="presOf" srcId="{408DF092-0CD4-8D4A-8899-A2E6543A2868}" destId="{37061976-3251-2A46-A41E-B6A736D78035}" srcOrd="0" destOrd="1" presId="urn:microsoft.com/office/officeart/2005/8/layout/lProcess2"/>
    <dgm:cxn modelId="{930F3F49-03FA-244E-9D25-20B6F351ED96}" srcId="{145237DC-2EE8-A94E-8A70-11E8C253BCF9}" destId="{BFAD3458-C5C5-CF46-9F82-513ECFB113E6}" srcOrd="2" destOrd="0" parTransId="{3FCA59BB-A62E-7644-A012-CE3F4AB16C55}" sibTransId="{8C3344B1-EDF1-1945-9196-310213B9F58A}"/>
    <dgm:cxn modelId="{8D2F8B57-9F0A-D048-B02C-F2BA3F7A8D6A}" srcId="{BFAD3458-C5C5-CF46-9F82-513ECFB113E6}" destId="{0CA840BE-041D-B74B-8505-6EE0180A2E67}" srcOrd="0" destOrd="0" parTransId="{D0071A06-B07D-714E-9D54-07C8E6CE147D}" sibTransId="{48BF06CE-8148-E14A-94BC-6A4984B0F356}"/>
    <dgm:cxn modelId="{B9110C7A-B9B2-2847-8D9B-65ACF50F5065}" type="presOf" srcId="{BFAD3458-C5C5-CF46-9F82-513ECFB113E6}" destId="{F05B8BB0-FAF5-E04D-84FD-0AEC2881ADCF}" srcOrd="0" destOrd="0" presId="urn:microsoft.com/office/officeart/2005/8/layout/lProcess2"/>
    <dgm:cxn modelId="{EBB7877E-A79A-5440-BA9F-B293DA944BE5}" type="presOf" srcId="{F8DFB0E5-0353-B940-B506-EB56C877FBF4}" destId="{C89A1ACF-BD38-0945-B3AA-B5AEB3531855}" srcOrd="0" destOrd="0" presId="urn:microsoft.com/office/officeart/2005/8/layout/lProcess2"/>
    <dgm:cxn modelId="{0E67B297-9679-7E48-AF1A-2B423DD33AB4}" type="presOf" srcId="{02049B0A-D4BE-0844-890E-3712209B2C12}" destId="{656E86B3-DD42-D048-B532-82CD045AA577}" srcOrd="0" destOrd="0" presId="urn:microsoft.com/office/officeart/2005/8/layout/lProcess2"/>
    <dgm:cxn modelId="{9D803D98-65DB-1249-82AB-84648B867189}" srcId="{145237DC-2EE8-A94E-8A70-11E8C253BCF9}" destId="{DD26B78E-F973-164B-8830-45926A0F965C}" srcOrd="0" destOrd="0" parTransId="{8372250F-A716-5040-AD8E-CFFE2F08995E}" sibTransId="{1528D479-D13C-0745-8164-D9526BED7819}"/>
    <dgm:cxn modelId="{449B4EB1-9B69-E44B-8C87-7CA22A8BA06D}" type="presOf" srcId="{6D4087F6-6C1D-CE40-A3A8-766E282462B9}" destId="{656E86B3-DD42-D048-B532-82CD045AA577}" srcOrd="0" destOrd="1" presId="urn:microsoft.com/office/officeart/2005/8/layout/lProcess2"/>
    <dgm:cxn modelId="{7E3672C8-0E82-B84A-803D-3F9D6961CE95}" srcId="{145237DC-2EE8-A94E-8A70-11E8C253BCF9}" destId="{F8DFB0E5-0353-B940-B506-EB56C877FBF4}" srcOrd="1" destOrd="0" parTransId="{E9C55728-00E7-FC4E-930F-BBF15DD46DDE}" sibTransId="{F024395A-5757-114F-A616-98E7864AABB2}"/>
    <dgm:cxn modelId="{2A9157CA-55AE-5C48-AE3E-0A4CAE5F62F3}" srcId="{145237DC-2EE8-A94E-8A70-11E8C253BCF9}" destId="{02049B0A-D4BE-0844-890E-3712209B2C12}" srcOrd="3" destOrd="0" parTransId="{028D2CA9-83A8-DD44-B9AB-11ECC7F4F8CB}" sibTransId="{A4EA06AA-5B49-C347-B93A-876202EFBA1A}"/>
    <dgm:cxn modelId="{22948BD4-BABA-BD4E-BAF1-08A46DCA4E55}" type="presOf" srcId="{DD26B78E-F973-164B-8830-45926A0F965C}" destId="{37061976-3251-2A46-A41E-B6A736D78035}" srcOrd="0" destOrd="0" presId="urn:microsoft.com/office/officeart/2005/8/layout/lProcess2"/>
    <dgm:cxn modelId="{76C2CED6-62FF-D64E-AD88-4D1DD08D4A05}" type="presOf" srcId="{0CA840BE-041D-B74B-8505-6EE0180A2E67}" destId="{F05B8BB0-FAF5-E04D-84FD-0AEC2881ADCF}" srcOrd="0" destOrd="1" presId="urn:microsoft.com/office/officeart/2005/8/layout/lProcess2"/>
    <dgm:cxn modelId="{83D0D6DF-3C6A-AF44-87E3-684854BF3DDA}" srcId="{841830F7-014E-C344-8593-1801094A2AC9}" destId="{145237DC-2EE8-A94E-8A70-11E8C253BCF9}" srcOrd="0" destOrd="0" parTransId="{8E1B72B1-0B8B-B340-99F6-F27A13D8C3CE}" sibTransId="{35339215-CCC7-394B-A67D-85134E07957B}"/>
    <dgm:cxn modelId="{2684CAE5-1B4B-C246-9B3C-0910282B9C13}" type="presOf" srcId="{0E011DD2-E3A2-7448-86BA-061D135462E9}" destId="{C89A1ACF-BD38-0945-B3AA-B5AEB3531855}" srcOrd="0" destOrd="1" presId="urn:microsoft.com/office/officeart/2005/8/layout/lProcess2"/>
    <dgm:cxn modelId="{1B4CFB5D-4EFE-D24B-B129-BAA3864529B5}" type="presParOf" srcId="{57D488DD-D925-9446-B545-7B3622F656BF}" destId="{6763272A-709B-6E4E-9D80-DA5325ADF3BB}" srcOrd="0" destOrd="0" presId="urn:microsoft.com/office/officeart/2005/8/layout/lProcess2"/>
    <dgm:cxn modelId="{4A9B5D34-A849-DA4B-A9FB-0F3C6A0392BF}" type="presParOf" srcId="{6763272A-709B-6E4E-9D80-DA5325ADF3BB}" destId="{B9D6B745-87A6-2441-8B46-1A3167041941}" srcOrd="0" destOrd="0" presId="urn:microsoft.com/office/officeart/2005/8/layout/lProcess2"/>
    <dgm:cxn modelId="{9626DD10-3783-944A-BFB2-E7C6820ED677}" type="presParOf" srcId="{6763272A-709B-6E4E-9D80-DA5325ADF3BB}" destId="{8D9C6A7C-F460-2144-8703-5E18674731F2}" srcOrd="1" destOrd="0" presId="urn:microsoft.com/office/officeart/2005/8/layout/lProcess2"/>
    <dgm:cxn modelId="{939F8D19-5109-DE45-AC5E-BFBB67707939}" type="presParOf" srcId="{6763272A-709B-6E4E-9D80-DA5325ADF3BB}" destId="{A71C939A-9CF7-5149-9EF1-0207CFF471B1}" srcOrd="2" destOrd="0" presId="urn:microsoft.com/office/officeart/2005/8/layout/lProcess2"/>
    <dgm:cxn modelId="{B905CE7E-EA27-B84D-9094-9D7ED1D7C0B7}" type="presParOf" srcId="{A71C939A-9CF7-5149-9EF1-0207CFF471B1}" destId="{50C2450E-C130-D44E-8740-FE65A44F0817}" srcOrd="0" destOrd="0" presId="urn:microsoft.com/office/officeart/2005/8/layout/lProcess2"/>
    <dgm:cxn modelId="{69E2C246-C870-164D-A889-E58A88B5DBCE}" type="presParOf" srcId="{50C2450E-C130-D44E-8740-FE65A44F0817}" destId="{37061976-3251-2A46-A41E-B6A736D78035}" srcOrd="0" destOrd="0" presId="urn:microsoft.com/office/officeart/2005/8/layout/lProcess2"/>
    <dgm:cxn modelId="{4D12A013-408D-DA4B-8080-93579E9828C5}" type="presParOf" srcId="{50C2450E-C130-D44E-8740-FE65A44F0817}" destId="{9E871890-ACD7-7248-83B3-6878BC221090}" srcOrd="1" destOrd="0" presId="urn:microsoft.com/office/officeart/2005/8/layout/lProcess2"/>
    <dgm:cxn modelId="{FF043F1C-4D54-484C-80A7-6D66AA55FD7B}" type="presParOf" srcId="{50C2450E-C130-D44E-8740-FE65A44F0817}" destId="{C89A1ACF-BD38-0945-B3AA-B5AEB3531855}" srcOrd="2" destOrd="0" presId="urn:microsoft.com/office/officeart/2005/8/layout/lProcess2"/>
    <dgm:cxn modelId="{3783A716-CA1F-ED4C-8064-6A4FC1FCC4C2}" type="presParOf" srcId="{50C2450E-C130-D44E-8740-FE65A44F0817}" destId="{CAA4320D-CCC0-3248-A646-1B8A02ABA37B}" srcOrd="3" destOrd="0" presId="urn:microsoft.com/office/officeart/2005/8/layout/lProcess2"/>
    <dgm:cxn modelId="{1059A243-60E8-9F47-981C-DCC280746138}" type="presParOf" srcId="{50C2450E-C130-D44E-8740-FE65A44F0817}" destId="{F05B8BB0-FAF5-E04D-84FD-0AEC2881ADCF}" srcOrd="4" destOrd="0" presId="urn:microsoft.com/office/officeart/2005/8/layout/lProcess2"/>
    <dgm:cxn modelId="{E252D25D-009A-E24F-81CA-4EAB6E0C5B1E}" type="presParOf" srcId="{50C2450E-C130-D44E-8740-FE65A44F0817}" destId="{8715F5F6-5AE3-7446-997F-0F02C3E8A1D0}" srcOrd="5" destOrd="0" presId="urn:microsoft.com/office/officeart/2005/8/layout/lProcess2"/>
    <dgm:cxn modelId="{C59781C6-0B17-1741-835E-2E1C21BF6F8B}" type="presParOf" srcId="{50C2450E-C130-D44E-8740-FE65A44F0817}" destId="{656E86B3-DD42-D048-B532-82CD045AA577}"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292F40-7C0F-524D-B4D1-713913CAFD6F}"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0AA03075-6E4A-C74C-B74F-C6AAA5ED016F}">
      <dgm:prSet custT="1"/>
      <dgm:spPr/>
      <dgm:t>
        <a:bodyPr/>
        <a:lstStyle/>
        <a:p>
          <a:pPr algn="l" rtl="0"/>
          <a:r>
            <a:rPr lang="en-US" sz="2800" dirty="0"/>
            <a:t>The steps for preparing a </a:t>
          </a:r>
          <a:r>
            <a:rPr lang="en-US" sz="2800" dirty="0" err="1"/>
            <a:t>signedData</a:t>
          </a:r>
          <a:r>
            <a:rPr lang="en-US" sz="2800" dirty="0"/>
            <a:t> MIME entity are as follows:</a:t>
          </a:r>
        </a:p>
      </dgm:t>
    </dgm:pt>
    <dgm:pt modelId="{B8696E99-4F3F-5340-B4BD-143199D5F43C}" type="parTrans" cxnId="{1C30EC99-D2BB-0249-A72E-B231BA9760B9}">
      <dgm:prSet/>
      <dgm:spPr/>
      <dgm:t>
        <a:bodyPr/>
        <a:lstStyle/>
        <a:p>
          <a:endParaRPr lang="en-US"/>
        </a:p>
      </dgm:t>
    </dgm:pt>
    <dgm:pt modelId="{A7D5976D-C0C0-CB4C-BC74-E1E00380C33F}" type="sibTrans" cxnId="{1C30EC99-D2BB-0249-A72E-B231BA9760B9}">
      <dgm:prSet/>
      <dgm:spPr/>
      <dgm:t>
        <a:bodyPr/>
        <a:lstStyle/>
        <a:p>
          <a:endParaRPr lang="en-US"/>
        </a:p>
      </dgm:t>
    </dgm:pt>
    <dgm:pt modelId="{05D00795-E797-5747-AE4F-39D0507B5811}">
      <dgm:prSet custT="1"/>
      <dgm:spPr/>
      <dgm:t>
        <a:bodyPr/>
        <a:lstStyle/>
        <a:p>
          <a:pPr rtl="0"/>
          <a:r>
            <a:rPr lang="en-US" sz="1800" dirty="0"/>
            <a:t>Select a message digest algorithm (SHA or MD5)</a:t>
          </a:r>
        </a:p>
      </dgm:t>
    </dgm:pt>
    <dgm:pt modelId="{961906C6-36E9-1242-A427-497A9CD8FED0}" type="parTrans" cxnId="{15477710-2C04-7648-97E3-C80FC49F73D5}">
      <dgm:prSet/>
      <dgm:spPr/>
      <dgm:t>
        <a:bodyPr/>
        <a:lstStyle/>
        <a:p>
          <a:endParaRPr lang="en-US"/>
        </a:p>
      </dgm:t>
    </dgm:pt>
    <dgm:pt modelId="{531F1680-F7D1-0A49-8168-5689B8034B45}" type="sibTrans" cxnId="{15477710-2C04-7648-97E3-C80FC49F73D5}">
      <dgm:prSet/>
      <dgm:spPr/>
      <dgm:t>
        <a:bodyPr/>
        <a:lstStyle/>
        <a:p>
          <a:endParaRPr lang="en-US"/>
        </a:p>
      </dgm:t>
    </dgm:pt>
    <dgm:pt modelId="{B10E05F7-AAD2-364A-895A-9F05D985C0D5}">
      <dgm:prSet custT="1"/>
      <dgm:spPr/>
      <dgm:t>
        <a:bodyPr/>
        <a:lstStyle/>
        <a:p>
          <a:pPr rtl="0"/>
          <a:r>
            <a:rPr lang="en-US" sz="1800" dirty="0"/>
            <a:t>Compute the message digest (hash function) of the content to be signed</a:t>
          </a:r>
        </a:p>
      </dgm:t>
    </dgm:pt>
    <dgm:pt modelId="{D8AE7319-4286-F94D-90AF-0954A6F845DD}" type="parTrans" cxnId="{A0FED893-01D4-FE4A-92D1-EBF02B2429D2}">
      <dgm:prSet/>
      <dgm:spPr/>
      <dgm:t>
        <a:bodyPr/>
        <a:lstStyle/>
        <a:p>
          <a:endParaRPr lang="en-US"/>
        </a:p>
      </dgm:t>
    </dgm:pt>
    <dgm:pt modelId="{6BA0E0DC-52DC-174F-A075-3F18919A0152}" type="sibTrans" cxnId="{A0FED893-01D4-FE4A-92D1-EBF02B2429D2}">
      <dgm:prSet/>
      <dgm:spPr/>
      <dgm:t>
        <a:bodyPr/>
        <a:lstStyle/>
        <a:p>
          <a:endParaRPr lang="en-US"/>
        </a:p>
      </dgm:t>
    </dgm:pt>
    <dgm:pt modelId="{25987FCB-CE3C-1B41-BA81-4C2CE1A9DD58}">
      <dgm:prSet custT="1"/>
      <dgm:spPr/>
      <dgm:t>
        <a:bodyPr/>
        <a:lstStyle/>
        <a:p>
          <a:pPr rtl="0"/>
          <a:r>
            <a:rPr lang="en-US" sz="1800" dirty="0"/>
            <a:t>Encrypt the message digest with the signer’s private key</a:t>
          </a:r>
        </a:p>
      </dgm:t>
    </dgm:pt>
    <dgm:pt modelId="{9BCDC0D9-CE31-194D-9FD8-0CC31FAFC4E7}" type="parTrans" cxnId="{2FBCCE6A-0880-4043-A951-76B7BD1B3C7C}">
      <dgm:prSet/>
      <dgm:spPr/>
      <dgm:t>
        <a:bodyPr/>
        <a:lstStyle/>
        <a:p>
          <a:endParaRPr lang="en-US"/>
        </a:p>
      </dgm:t>
    </dgm:pt>
    <dgm:pt modelId="{0F9F2112-F2B2-4F49-A327-EEF1273636BE}" type="sibTrans" cxnId="{2FBCCE6A-0880-4043-A951-76B7BD1B3C7C}">
      <dgm:prSet/>
      <dgm:spPr/>
      <dgm:t>
        <a:bodyPr/>
        <a:lstStyle/>
        <a:p>
          <a:endParaRPr lang="en-US"/>
        </a:p>
      </dgm:t>
    </dgm:pt>
    <dgm:pt modelId="{92584C6E-4020-1C4F-8525-A6E9D372E1D4}">
      <dgm:prSet custT="1"/>
      <dgm:spPr/>
      <dgm:t>
        <a:bodyPr/>
        <a:lstStyle/>
        <a:p>
          <a:pPr rtl="0"/>
          <a:r>
            <a:rPr lang="en-US" sz="1800" dirty="0"/>
            <a:t>Prepare a block known as </a:t>
          </a:r>
          <a:r>
            <a:rPr lang="en-US" sz="1800" i="1" dirty="0" err="1"/>
            <a:t>SignerInfo</a:t>
          </a:r>
          <a:r>
            <a:rPr lang="en-US" sz="1800" i="1" dirty="0"/>
            <a:t> </a:t>
          </a:r>
          <a:r>
            <a:rPr lang="en-US" sz="1800" dirty="0"/>
            <a:t>that contains the </a:t>
          </a:r>
          <a:r>
            <a:rPr lang="en-US" sz="1800" u="sng" dirty="0"/>
            <a:t>signer’s public-key certificate</a:t>
          </a:r>
          <a:r>
            <a:rPr lang="en-US" sz="1800" dirty="0"/>
            <a:t>, an identifier of the message digest algorithm, an identifier of the algorithm used to encrypt the message digest, and the encrypted message digest</a:t>
          </a:r>
        </a:p>
      </dgm:t>
    </dgm:pt>
    <dgm:pt modelId="{62314F6F-5D69-EA44-9603-8E0F9B1A80B5}" type="parTrans" cxnId="{F619CDB4-78D3-DA47-80DE-E6F01898F69B}">
      <dgm:prSet/>
      <dgm:spPr/>
      <dgm:t>
        <a:bodyPr/>
        <a:lstStyle/>
        <a:p>
          <a:endParaRPr lang="en-US"/>
        </a:p>
      </dgm:t>
    </dgm:pt>
    <dgm:pt modelId="{1E68BED3-3B60-9049-BCAC-D89210E03C13}" type="sibTrans" cxnId="{F619CDB4-78D3-DA47-80DE-E6F01898F69B}">
      <dgm:prSet/>
      <dgm:spPr/>
      <dgm:t>
        <a:bodyPr/>
        <a:lstStyle/>
        <a:p>
          <a:endParaRPr lang="en-US"/>
        </a:p>
      </dgm:t>
    </dgm:pt>
    <dgm:pt modelId="{1DA08DAC-CF62-6845-A140-9A9BE22C938A}" type="pres">
      <dgm:prSet presAssocID="{A4292F40-7C0F-524D-B4D1-713913CAFD6F}" presName="theList" presStyleCnt="0">
        <dgm:presLayoutVars>
          <dgm:dir/>
          <dgm:animLvl val="lvl"/>
          <dgm:resizeHandles val="exact"/>
        </dgm:presLayoutVars>
      </dgm:prSet>
      <dgm:spPr/>
    </dgm:pt>
    <dgm:pt modelId="{6438BB0E-8ABE-A24D-BC77-464116578DA0}" type="pres">
      <dgm:prSet presAssocID="{0AA03075-6E4A-C74C-B74F-C6AAA5ED016F}" presName="compNode" presStyleCnt="0"/>
      <dgm:spPr/>
    </dgm:pt>
    <dgm:pt modelId="{7D42A44E-2011-2843-9F06-D5B997CDD299}" type="pres">
      <dgm:prSet presAssocID="{0AA03075-6E4A-C74C-B74F-C6AAA5ED016F}" presName="aNode" presStyleLbl="bgShp" presStyleIdx="0" presStyleCnt="1"/>
      <dgm:spPr/>
    </dgm:pt>
    <dgm:pt modelId="{EFE4A47A-8AA2-E24B-8325-C19257BF0103}" type="pres">
      <dgm:prSet presAssocID="{0AA03075-6E4A-C74C-B74F-C6AAA5ED016F}" presName="textNode" presStyleLbl="bgShp" presStyleIdx="0" presStyleCnt="1"/>
      <dgm:spPr/>
    </dgm:pt>
    <dgm:pt modelId="{F869314B-59CB-E54C-8C6F-C258A4B43C54}" type="pres">
      <dgm:prSet presAssocID="{0AA03075-6E4A-C74C-B74F-C6AAA5ED016F}" presName="compChildNode" presStyleCnt="0"/>
      <dgm:spPr/>
    </dgm:pt>
    <dgm:pt modelId="{858DCBA2-BD81-584E-97DF-0C9530F105E4}" type="pres">
      <dgm:prSet presAssocID="{0AA03075-6E4A-C74C-B74F-C6AAA5ED016F}" presName="theInnerList" presStyleCnt="0"/>
      <dgm:spPr/>
    </dgm:pt>
    <dgm:pt modelId="{2C9218F8-4AD8-A248-BDBF-EFC38167BE68}" type="pres">
      <dgm:prSet presAssocID="{05D00795-E797-5747-AE4F-39D0507B5811}" presName="childNode" presStyleLbl="node1" presStyleIdx="0" presStyleCnt="4" custLinFactY="-23200" custLinFactNeighborY="-100000">
        <dgm:presLayoutVars>
          <dgm:bulletEnabled val="1"/>
        </dgm:presLayoutVars>
      </dgm:prSet>
      <dgm:spPr/>
    </dgm:pt>
    <dgm:pt modelId="{D329FA91-CAEF-8840-A7AE-242AA21782EE}" type="pres">
      <dgm:prSet presAssocID="{05D00795-E797-5747-AE4F-39D0507B5811}" presName="aSpace2" presStyleCnt="0"/>
      <dgm:spPr/>
    </dgm:pt>
    <dgm:pt modelId="{80917B30-3404-0440-BAAF-F00B269445CB}" type="pres">
      <dgm:prSet presAssocID="{B10E05F7-AAD2-364A-895A-9F05D985C0D5}" presName="childNode" presStyleLbl="node1" presStyleIdx="1" presStyleCnt="4" custLinFactY="-17644" custLinFactNeighborY="-100000">
        <dgm:presLayoutVars>
          <dgm:bulletEnabled val="1"/>
        </dgm:presLayoutVars>
      </dgm:prSet>
      <dgm:spPr/>
    </dgm:pt>
    <dgm:pt modelId="{D3330653-B709-B342-ABA6-D15ECF75C3C7}" type="pres">
      <dgm:prSet presAssocID="{B10E05F7-AAD2-364A-895A-9F05D985C0D5}" presName="aSpace2" presStyleCnt="0"/>
      <dgm:spPr/>
    </dgm:pt>
    <dgm:pt modelId="{22E4617D-120B-744B-B683-D8C146457889}" type="pres">
      <dgm:prSet presAssocID="{25987FCB-CE3C-1B41-BA81-4C2CE1A9DD58}" presName="childNode" presStyleLbl="node1" presStyleIdx="2" presStyleCnt="4" custLinFactY="-12089" custLinFactNeighborY="-100000">
        <dgm:presLayoutVars>
          <dgm:bulletEnabled val="1"/>
        </dgm:presLayoutVars>
      </dgm:prSet>
      <dgm:spPr/>
    </dgm:pt>
    <dgm:pt modelId="{CDD7AF74-01A3-EC49-9909-3F09E6B2CCC3}" type="pres">
      <dgm:prSet presAssocID="{25987FCB-CE3C-1B41-BA81-4C2CE1A9DD58}" presName="aSpace2" presStyleCnt="0"/>
      <dgm:spPr/>
    </dgm:pt>
    <dgm:pt modelId="{3A8E8AB1-BEE9-064A-885B-3C89E76CBCBB}" type="pres">
      <dgm:prSet presAssocID="{92584C6E-4020-1C4F-8525-A6E9D372E1D4}" presName="childNode" presStyleLbl="node1" presStyleIdx="3" presStyleCnt="4" custScaleY="204882">
        <dgm:presLayoutVars>
          <dgm:bulletEnabled val="1"/>
        </dgm:presLayoutVars>
      </dgm:prSet>
      <dgm:spPr/>
    </dgm:pt>
  </dgm:ptLst>
  <dgm:cxnLst>
    <dgm:cxn modelId="{15477710-2C04-7648-97E3-C80FC49F73D5}" srcId="{0AA03075-6E4A-C74C-B74F-C6AAA5ED016F}" destId="{05D00795-E797-5747-AE4F-39D0507B5811}" srcOrd="0" destOrd="0" parTransId="{961906C6-36E9-1242-A427-497A9CD8FED0}" sibTransId="{531F1680-F7D1-0A49-8168-5689B8034B45}"/>
    <dgm:cxn modelId="{D691A21E-5151-AA41-9338-1DB48A445807}" type="presOf" srcId="{0AA03075-6E4A-C74C-B74F-C6AAA5ED016F}" destId="{7D42A44E-2011-2843-9F06-D5B997CDD299}" srcOrd="0" destOrd="0" presId="urn:microsoft.com/office/officeart/2005/8/layout/lProcess2"/>
    <dgm:cxn modelId="{93DDA41E-60A3-DD4C-B09C-DFD69A7237FF}" type="presOf" srcId="{B10E05F7-AAD2-364A-895A-9F05D985C0D5}" destId="{80917B30-3404-0440-BAAF-F00B269445CB}" srcOrd="0" destOrd="0" presId="urn:microsoft.com/office/officeart/2005/8/layout/lProcess2"/>
    <dgm:cxn modelId="{2FBCCE6A-0880-4043-A951-76B7BD1B3C7C}" srcId="{0AA03075-6E4A-C74C-B74F-C6AAA5ED016F}" destId="{25987FCB-CE3C-1B41-BA81-4C2CE1A9DD58}" srcOrd="2" destOrd="0" parTransId="{9BCDC0D9-CE31-194D-9FD8-0CC31FAFC4E7}" sibTransId="{0F9F2112-F2B2-4F49-A327-EEF1273636BE}"/>
    <dgm:cxn modelId="{556D3076-71B8-2548-9DA8-3FD3502A0138}" type="presOf" srcId="{05D00795-E797-5747-AE4F-39D0507B5811}" destId="{2C9218F8-4AD8-A248-BDBF-EFC38167BE68}" srcOrd="0" destOrd="0" presId="urn:microsoft.com/office/officeart/2005/8/layout/lProcess2"/>
    <dgm:cxn modelId="{6247F476-85E3-9F41-A262-DC2DA030DA49}" type="presOf" srcId="{A4292F40-7C0F-524D-B4D1-713913CAFD6F}" destId="{1DA08DAC-CF62-6845-A140-9A9BE22C938A}" srcOrd="0" destOrd="0" presId="urn:microsoft.com/office/officeart/2005/8/layout/lProcess2"/>
    <dgm:cxn modelId="{A0FED893-01D4-FE4A-92D1-EBF02B2429D2}" srcId="{0AA03075-6E4A-C74C-B74F-C6AAA5ED016F}" destId="{B10E05F7-AAD2-364A-895A-9F05D985C0D5}" srcOrd="1" destOrd="0" parTransId="{D8AE7319-4286-F94D-90AF-0954A6F845DD}" sibTransId="{6BA0E0DC-52DC-174F-A075-3F18919A0152}"/>
    <dgm:cxn modelId="{1C30EC99-D2BB-0249-A72E-B231BA9760B9}" srcId="{A4292F40-7C0F-524D-B4D1-713913CAFD6F}" destId="{0AA03075-6E4A-C74C-B74F-C6AAA5ED016F}" srcOrd="0" destOrd="0" parTransId="{B8696E99-4F3F-5340-B4BD-143199D5F43C}" sibTransId="{A7D5976D-C0C0-CB4C-BC74-E1E00380C33F}"/>
    <dgm:cxn modelId="{F619CDB4-78D3-DA47-80DE-E6F01898F69B}" srcId="{0AA03075-6E4A-C74C-B74F-C6AAA5ED016F}" destId="{92584C6E-4020-1C4F-8525-A6E9D372E1D4}" srcOrd="3" destOrd="0" parTransId="{62314F6F-5D69-EA44-9603-8E0F9B1A80B5}" sibTransId="{1E68BED3-3B60-9049-BCAC-D89210E03C13}"/>
    <dgm:cxn modelId="{AD268CC1-7064-6840-9577-6E8ED197874F}" type="presOf" srcId="{92584C6E-4020-1C4F-8525-A6E9D372E1D4}" destId="{3A8E8AB1-BEE9-064A-885B-3C89E76CBCBB}" srcOrd="0" destOrd="0" presId="urn:microsoft.com/office/officeart/2005/8/layout/lProcess2"/>
    <dgm:cxn modelId="{88BD1EF8-26A6-4C41-B828-7C5D2CC99C71}" type="presOf" srcId="{0AA03075-6E4A-C74C-B74F-C6AAA5ED016F}" destId="{EFE4A47A-8AA2-E24B-8325-C19257BF0103}" srcOrd="1" destOrd="0" presId="urn:microsoft.com/office/officeart/2005/8/layout/lProcess2"/>
    <dgm:cxn modelId="{E97217FC-9A57-D347-AC48-E7EFF1794E01}" type="presOf" srcId="{25987FCB-CE3C-1B41-BA81-4C2CE1A9DD58}" destId="{22E4617D-120B-744B-B683-D8C146457889}" srcOrd="0" destOrd="0" presId="urn:microsoft.com/office/officeart/2005/8/layout/lProcess2"/>
    <dgm:cxn modelId="{D00F765B-CF45-D441-BDAA-D950EF598D1A}" type="presParOf" srcId="{1DA08DAC-CF62-6845-A140-9A9BE22C938A}" destId="{6438BB0E-8ABE-A24D-BC77-464116578DA0}" srcOrd="0" destOrd="0" presId="urn:microsoft.com/office/officeart/2005/8/layout/lProcess2"/>
    <dgm:cxn modelId="{935DFFEE-FD91-E742-83FF-553EC3647860}" type="presParOf" srcId="{6438BB0E-8ABE-A24D-BC77-464116578DA0}" destId="{7D42A44E-2011-2843-9F06-D5B997CDD299}" srcOrd="0" destOrd="0" presId="urn:microsoft.com/office/officeart/2005/8/layout/lProcess2"/>
    <dgm:cxn modelId="{E0421C9B-491A-984B-B90E-E760B4A5ECCF}" type="presParOf" srcId="{6438BB0E-8ABE-A24D-BC77-464116578DA0}" destId="{EFE4A47A-8AA2-E24B-8325-C19257BF0103}" srcOrd="1" destOrd="0" presId="urn:microsoft.com/office/officeart/2005/8/layout/lProcess2"/>
    <dgm:cxn modelId="{740E2643-15DB-D84E-9E4F-F3B3BBBD8756}" type="presParOf" srcId="{6438BB0E-8ABE-A24D-BC77-464116578DA0}" destId="{F869314B-59CB-E54C-8C6F-C258A4B43C54}" srcOrd="2" destOrd="0" presId="urn:microsoft.com/office/officeart/2005/8/layout/lProcess2"/>
    <dgm:cxn modelId="{609F117C-485A-3C48-9D57-F4E773C40668}" type="presParOf" srcId="{F869314B-59CB-E54C-8C6F-C258A4B43C54}" destId="{858DCBA2-BD81-584E-97DF-0C9530F105E4}" srcOrd="0" destOrd="0" presId="urn:microsoft.com/office/officeart/2005/8/layout/lProcess2"/>
    <dgm:cxn modelId="{D8DA783F-D92A-A94D-B5CD-534BCEECA88A}" type="presParOf" srcId="{858DCBA2-BD81-584E-97DF-0C9530F105E4}" destId="{2C9218F8-4AD8-A248-BDBF-EFC38167BE68}" srcOrd="0" destOrd="0" presId="urn:microsoft.com/office/officeart/2005/8/layout/lProcess2"/>
    <dgm:cxn modelId="{EEE46EA6-4B5B-5242-AB48-F38596787059}" type="presParOf" srcId="{858DCBA2-BD81-584E-97DF-0C9530F105E4}" destId="{D329FA91-CAEF-8840-A7AE-242AA21782EE}" srcOrd="1" destOrd="0" presId="urn:microsoft.com/office/officeart/2005/8/layout/lProcess2"/>
    <dgm:cxn modelId="{FD000EFA-8EFC-AA49-9259-1F7FF93635DA}" type="presParOf" srcId="{858DCBA2-BD81-584E-97DF-0C9530F105E4}" destId="{80917B30-3404-0440-BAAF-F00B269445CB}" srcOrd="2" destOrd="0" presId="urn:microsoft.com/office/officeart/2005/8/layout/lProcess2"/>
    <dgm:cxn modelId="{B8E28F51-D7FD-1E4A-9D55-1BF15BB48FF8}" type="presParOf" srcId="{858DCBA2-BD81-584E-97DF-0C9530F105E4}" destId="{D3330653-B709-B342-ABA6-D15ECF75C3C7}" srcOrd="3" destOrd="0" presId="urn:microsoft.com/office/officeart/2005/8/layout/lProcess2"/>
    <dgm:cxn modelId="{E2DAD444-D690-E44F-A0AA-7473EA818DCC}" type="presParOf" srcId="{858DCBA2-BD81-584E-97DF-0C9530F105E4}" destId="{22E4617D-120B-744B-B683-D8C146457889}" srcOrd="4" destOrd="0" presId="urn:microsoft.com/office/officeart/2005/8/layout/lProcess2"/>
    <dgm:cxn modelId="{1FC6CBD7-770A-1A4A-82D6-13AD38459819}" type="presParOf" srcId="{858DCBA2-BD81-584E-97DF-0C9530F105E4}" destId="{CDD7AF74-01A3-EC49-9909-3F09E6B2CCC3}" srcOrd="5" destOrd="0" presId="urn:microsoft.com/office/officeart/2005/8/layout/lProcess2"/>
    <dgm:cxn modelId="{B8E4A25C-D54C-D541-B38D-1618DCAAD2CF}" type="presParOf" srcId="{858DCBA2-BD81-584E-97DF-0C9530F105E4}" destId="{3A8E8AB1-BEE9-064A-885B-3C89E76CBCBB}"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C8C9CF-B679-8644-9FB3-0D1FAA70B24A}" type="doc">
      <dgm:prSet loTypeId="urn:microsoft.com/office/officeart/2005/8/layout/pyramid2" loCatId="pyramid" qsTypeId="urn:microsoft.com/office/officeart/2005/8/quickstyle/simple4" qsCatId="simple" csTypeId="urn:microsoft.com/office/officeart/2005/8/colors/accent1_2" csCatId="accent1" phldr="1"/>
      <dgm:spPr/>
    </dgm:pt>
    <dgm:pt modelId="{9CC1D4D6-FA0A-2246-9F7C-12687112C3F6}">
      <dgm:prSet phldrT="[Text]" custT="1"/>
      <dgm:spPr>
        <a:ln>
          <a:solidFill>
            <a:schemeClr val="bg2"/>
          </a:solidFill>
        </a:ln>
        <a:effectLst/>
      </dgm:spPr>
      <dgm:t>
        <a:bodyPr/>
        <a:lstStyle/>
        <a:p>
          <a:r>
            <a:rPr lang="en-US" sz="1200" dirty="0"/>
            <a:t>At the low end are attackers who simply want to send e-mail that a recipient does not want to receive</a:t>
          </a:r>
        </a:p>
      </dgm:t>
    </dgm:pt>
    <dgm:pt modelId="{C6A2A740-76DF-3841-95CD-B01CBC33EEC0}" type="parTrans" cxnId="{64E95A8E-1F8E-754D-A260-FA5152E1DE39}">
      <dgm:prSet/>
      <dgm:spPr/>
      <dgm:t>
        <a:bodyPr/>
        <a:lstStyle/>
        <a:p>
          <a:endParaRPr lang="en-US"/>
        </a:p>
      </dgm:t>
    </dgm:pt>
    <dgm:pt modelId="{8000220D-BA08-FE46-BFC1-1B4819864BD2}" type="sibTrans" cxnId="{64E95A8E-1F8E-754D-A260-FA5152E1DE39}">
      <dgm:prSet/>
      <dgm:spPr/>
      <dgm:t>
        <a:bodyPr/>
        <a:lstStyle/>
        <a:p>
          <a:endParaRPr lang="en-US"/>
        </a:p>
      </dgm:t>
    </dgm:pt>
    <dgm:pt modelId="{BD05AFBD-277B-AD48-8919-A351EE84BF44}">
      <dgm:prSet custT="1"/>
      <dgm:spPr>
        <a:ln>
          <a:solidFill>
            <a:schemeClr val="bg2"/>
          </a:solidFill>
        </a:ln>
        <a:effectLst/>
      </dgm:spPr>
      <dgm:t>
        <a:bodyPr/>
        <a:lstStyle/>
        <a:p>
          <a:r>
            <a:rPr lang="en-US" sz="1200" dirty="0"/>
            <a:t>The next level are professional senders of bulk spam mail and often operate as commercial enterprises and send messages on behalf of third parties</a:t>
          </a:r>
        </a:p>
      </dgm:t>
    </dgm:pt>
    <dgm:pt modelId="{E4982A27-160A-EF41-951C-7E86826E15E1}" type="parTrans" cxnId="{B6014E6B-1744-7B49-9CC3-F4EA17AFA317}">
      <dgm:prSet/>
      <dgm:spPr/>
      <dgm:t>
        <a:bodyPr/>
        <a:lstStyle/>
        <a:p>
          <a:endParaRPr lang="en-US"/>
        </a:p>
      </dgm:t>
    </dgm:pt>
    <dgm:pt modelId="{E720A009-736D-EF4C-A0CA-635EB75F0A02}" type="sibTrans" cxnId="{B6014E6B-1744-7B49-9CC3-F4EA17AFA317}">
      <dgm:prSet/>
      <dgm:spPr/>
      <dgm:t>
        <a:bodyPr/>
        <a:lstStyle/>
        <a:p>
          <a:endParaRPr lang="en-US"/>
        </a:p>
      </dgm:t>
    </dgm:pt>
    <dgm:pt modelId="{9425AC48-3163-E04D-AA90-1EC59A734E08}">
      <dgm:prSet custT="1"/>
      <dgm:spPr>
        <a:ln>
          <a:solidFill>
            <a:schemeClr val="bg2"/>
          </a:solidFill>
        </a:ln>
        <a:effectLst/>
      </dgm:spPr>
      <dgm:t>
        <a:bodyPr/>
        <a:lstStyle/>
        <a:p>
          <a:r>
            <a:rPr lang="en-US" sz="1200" b="0" i="0" dirty="0"/>
            <a:t>The most sophisticated and financially motivated senders of messages are those who stand to receive substantial financial benefit, such as from an e-mail based fraud scheme</a:t>
          </a:r>
        </a:p>
      </dgm:t>
    </dgm:pt>
    <dgm:pt modelId="{33C87EDF-B700-3A41-B3E3-BF6A2EABF370}" type="parTrans" cxnId="{AA78436C-BEC2-5D4E-BB35-88EBD1FC8CEC}">
      <dgm:prSet/>
      <dgm:spPr/>
      <dgm:t>
        <a:bodyPr/>
        <a:lstStyle/>
        <a:p>
          <a:endParaRPr lang="en-US"/>
        </a:p>
      </dgm:t>
    </dgm:pt>
    <dgm:pt modelId="{EE71451B-BAD8-0748-9A7D-20BB5E374FDE}" type="sibTrans" cxnId="{AA78436C-BEC2-5D4E-BB35-88EBD1FC8CEC}">
      <dgm:prSet/>
      <dgm:spPr/>
      <dgm:t>
        <a:bodyPr/>
        <a:lstStyle/>
        <a:p>
          <a:endParaRPr lang="en-US"/>
        </a:p>
      </dgm:t>
    </dgm:pt>
    <dgm:pt modelId="{67E49920-C144-F04D-8103-3BDAE951159D}" type="pres">
      <dgm:prSet presAssocID="{D6C8C9CF-B679-8644-9FB3-0D1FAA70B24A}" presName="compositeShape" presStyleCnt="0">
        <dgm:presLayoutVars>
          <dgm:dir/>
          <dgm:resizeHandles/>
        </dgm:presLayoutVars>
      </dgm:prSet>
      <dgm:spPr/>
    </dgm:pt>
    <dgm:pt modelId="{71AFBD50-8486-754D-A169-DE944DDE6132}" type="pres">
      <dgm:prSet presAssocID="{D6C8C9CF-B679-8644-9FB3-0D1FAA70B24A}" presName="pyramid" presStyleLbl="node1" presStyleIdx="0" presStyleCnt="1"/>
      <dgm:spPr/>
    </dgm:pt>
    <dgm:pt modelId="{C135134D-D8DB-8E4B-AC86-4B535C84FA2A}" type="pres">
      <dgm:prSet presAssocID="{D6C8C9CF-B679-8644-9FB3-0D1FAA70B24A}" presName="theList" presStyleCnt="0"/>
      <dgm:spPr/>
    </dgm:pt>
    <dgm:pt modelId="{125C339E-4F11-1B46-BE35-E3E1A805B6F5}" type="pres">
      <dgm:prSet presAssocID="{9CC1D4D6-FA0A-2246-9F7C-12687112C3F6}" presName="aNode" presStyleLbl="fgAcc1" presStyleIdx="0" presStyleCnt="3" custLinFactY="227487" custLinFactNeighborX="-49279" custLinFactNeighborY="300000">
        <dgm:presLayoutVars>
          <dgm:bulletEnabled val="1"/>
        </dgm:presLayoutVars>
      </dgm:prSet>
      <dgm:spPr/>
    </dgm:pt>
    <dgm:pt modelId="{652F225B-26C0-484E-BBC6-F08100347409}" type="pres">
      <dgm:prSet presAssocID="{9CC1D4D6-FA0A-2246-9F7C-12687112C3F6}" presName="aSpace" presStyleCnt="0"/>
      <dgm:spPr/>
    </dgm:pt>
    <dgm:pt modelId="{55495424-309A-C641-9EE7-3186D954936C}" type="pres">
      <dgm:prSet presAssocID="{BD05AFBD-277B-AD48-8919-A351EE84BF44}" presName="aNode" presStyleLbl="fgAcc1" presStyleIdx="1" presStyleCnt="3" custLinFactY="12504" custLinFactNeighborX="-49279" custLinFactNeighborY="100000">
        <dgm:presLayoutVars>
          <dgm:bulletEnabled val="1"/>
        </dgm:presLayoutVars>
      </dgm:prSet>
      <dgm:spPr/>
    </dgm:pt>
    <dgm:pt modelId="{DE11AE31-EDD1-EA4C-B0B2-A5E348461C20}" type="pres">
      <dgm:prSet presAssocID="{BD05AFBD-277B-AD48-8919-A351EE84BF44}" presName="aSpace" presStyleCnt="0"/>
      <dgm:spPr/>
    </dgm:pt>
    <dgm:pt modelId="{27B93BF8-083B-4A4C-B716-EB033E916BB9}" type="pres">
      <dgm:prSet presAssocID="{9425AC48-3163-E04D-AA90-1EC59A734E08}" presName="aNode" presStyleLbl="fgAcc1" presStyleIdx="2" presStyleCnt="3" custLinFactY="-197477" custLinFactNeighborX="-46514" custLinFactNeighborY="-200000">
        <dgm:presLayoutVars>
          <dgm:bulletEnabled val="1"/>
        </dgm:presLayoutVars>
      </dgm:prSet>
      <dgm:spPr/>
    </dgm:pt>
    <dgm:pt modelId="{E46491A7-DA0E-BA4B-99BF-43A705101C5A}" type="pres">
      <dgm:prSet presAssocID="{9425AC48-3163-E04D-AA90-1EC59A734E08}" presName="aSpace" presStyleCnt="0"/>
      <dgm:spPr/>
    </dgm:pt>
  </dgm:ptLst>
  <dgm:cxnLst>
    <dgm:cxn modelId="{05A7462D-2FBF-5C46-A65B-054D773E8864}" type="presOf" srcId="{D6C8C9CF-B679-8644-9FB3-0D1FAA70B24A}" destId="{67E49920-C144-F04D-8103-3BDAE951159D}" srcOrd="0" destOrd="0" presId="urn:microsoft.com/office/officeart/2005/8/layout/pyramid2"/>
    <dgm:cxn modelId="{1EE04334-B3EB-F04D-942B-EA1199456816}" type="presOf" srcId="{9425AC48-3163-E04D-AA90-1EC59A734E08}" destId="{27B93BF8-083B-4A4C-B716-EB033E916BB9}" srcOrd="0" destOrd="0" presId="urn:microsoft.com/office/officeart/2005/8/layout/pyramid2"/>
    <dgm:cxn modelId="{57B2C042-B3D4-6040-A1A5-F9BCFD482C31}" type="presOf" srcId="{9CC1D4D6-FA0A-2246-9F7C-12687112C3F6}" destId="{125C339E-4F11-1B46-BE35-E3E1A805B6F5}" srcOrd="0" destOrd="0" presId="urn:microsoft.com/office/officeart/2005/8/layout/pyramid2"/>
    <dgm:cxn modelId="{B6014E6B-1744-7B49-9CC3-F4EA17AFA317}" srcId="{D6C8C9CF-B679-8644-9FB3-0D1FAA70B24A}" destId="{BD05AFBD-277B-AD48-8919-A351EE84BF44}" srcOrd="1" destOrd="0" parTransId="{E4982A27-160A-EF41-951C-7E86826E15E1}" sibTransId="{E720A009-736D-EF4C-A0CA-635EB75F0A02}"/>
    <dgm:cxn modelId="{AA78436C-BEC2-5D4E-BB35-88EBD1FC8CEC}" srcId="{D6C8C9CF-B679-8644-9FB3-0D1FAA70B24A}" destId="{9425AC48-3163-E04D-AA90-1EC59A734E08}" srcOrd="2" destOrd="0" parTransId="{33C87EDF-B700-3A41-B3E3-BF6A2EABF370}" sibTransId="{EE71451B-BAD8-0748-9A7D-20BB5E374FDE}"/>
    <dgm:cxn modelId="{6FCD8270-A7D7-B545-9517-5801C9C3FDCD}" type="presOf" srcId="{BD05AFBD-277B-AD48-8919-A351EE84BF44}" destId="{55495424-309A-C641-9EE7-3186D954936C}" srcOrd="0" destOrd="0" presId="urn:microsoft.com/office/officeart/2005/8/layout/pyramid2"/>
    <dgm:cxn modelId="{64E95A8E-1F8E-754D-A260-FA5152E1DE39}" srcId="{D6C8C9CF-B679-8644-9FB3-0D1FAA70B24A}" destId="{9CC1D4D6-FA0A-2246-9F7C-12687112C3F6}" srcOrd="0" destOrd="0" parTransId="{C6A2A740-76DF-3841-95CD-B01CBC33EEC0}" sibTransId="{8000220D-BA08-FE46-BFC1-1B4819864BD2}"/>
    <dgm:cxn modelId="{90BA1E5A-B705-1142-990A-336FBE234215}" type="presParOf" srcId="{67E49920-C144-F04D-8103-3BDAE951159D}" destId="{71AFBD50-8486-754D-A169-DE944DDE6132}" srcOrd="0" destOrd="0" presId="urn:microsoft.com/office/officeart/2005/8/layout/pyramid2"/>
    <dgm:cxn modelId="{C6808BC2-7543-934B-8826-B0D744084770}" type="presParOf" srcId="{67E49920-C144-F04D-8103-3BDAE951159D}" destId="{C135134D-D8DB-8E4B-AC86-4B535C84FA2A}" srcOrd="1" destOrd="0" presId="urn:microsoft.com/office/officeart/2005/8/layout/pyramid2"/>
    <dgm:cxn modelId="{DE5D8D7E-B0D0-8343-8D56-A66827C3B2B4}" type="presParOf" srcId="{C135134D-D8DB-8E4B-AC86-4B535C84FA2A}" destId="{125C339E-4F11-1B46-BE35-E3E1A805B6F5}" srcOrd="0" destOrd="0" presId="urn:microsoft.com/office/officeart/2005/8/layout/pyramid2"/>
    <dgm:cxn modelId="{45AE60CE-AC7C-6842-A68E-2E9A4436354F}" type="presParOf" srcId="{C135134D-D8DB-8E4B-AC86-4B535C84FA2A}" destId="{652F225B-26C0-484E-BBC6-F08100347409}" srcOrd="1" destOrd="0" presId="urn:microsoft.com/office/officeart/2005/8/layout/pyramid2"/>
    <dgm:cxn modelId="{683FF103-B75B-9840-AE51-0AE10F47B04E}" type="presParOf" srcId="{C135134D-D8DB-8E4B-AC86-4B535C84FA2A}" destId="{55495424-309A-C641-9EE7-3186D954936C}" srcOrd="2" destOrd="0" presId="urn:microsoft.com/office/officeart/2005/8/layout/pyramid2"/>
    <dgm:cxn modelId="{F7F08C80-DBDD-5648-B953-989C172EB579}" type="presParOf" srcId="{C135134D-D8DB-8E4B-AC86-4B535C84FA2A}" destId="{DE11AE31-EDD1-EA4C-B0B2-A5E348461C20}" srcOrd="3" destOrd="0" presId="urn:microsoft.com/office/officeart/2005/8/layout/pyramid2"/>
    <dgm:cxn modelId="{83CAF178-E65A-9E4F-9DEF-F34BC642FEAD}" type="presParOf" srcId="{C135134D-D8DB-8E4B-AC86-4B535C84FA2A}" destId="{27B93BF8-083B-4A4C-B716-EB033E916BB9}" srcOrd="4" destOrd="0" presId="urn:microsoft.com/office/officeart/2005/8/layout/pyramid2"/>
    <dgm:cxn modelId="{3B8A41AD-2734-3B46-94D8-627B0356B42B}" type="presParOf" srcId="{C135134D-D8DB-8E4B-AC86-4B535C84FA2A}" destId="{E46491A7-DA0E-BA4B-99BF-43A705101C5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5F752-BE64-134D-BC69-E11964AFE637}">
      <dsp:nvSpPr>
        <dsp:cNvPr id="0" name=""/>
        <dsp:cNvSpPr/>
      </dsp:nvSpPr>
      <dsp:spPr>
        <a:xfrm>
          <a:off x="0" y="319349"/>
          <a:ext cx="7831137" cy="209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7783" tIns="374904" rIns="60778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Allows an e-mail client (user agent) to download an e-mail from an e-mail server (MTA)</a:t>
          </a:r>
        </a:p>
        <a:p>
          <a:pPr marL="171450" lvl="1" indent="-171450" algn="l" defTabSz="800100" rtl="0">
            <a:lnSpc>
              <a:spcPct val="90000"/>
            </a:lnSpc>
            <a:spcBef>
              <a:spcPct val="0"/>
            </a:spcBef>
            <a:spcAft>
              <a:spcPct val="15000"/>
            </a:spcAft>
            <a:buChar char="•"/>
          </a:pPr>
          <a:r>
            <a:rPr lang="en-US" sz="1800" kern="1200" dirty="0"/>
            <a:t>POP3 user agents connect via TCP to the server (usually port 110)</a:t>
          </a:r>
        </a:p>
        <a:p>
          <a:pPr marL="171450" lvl="1" indent="-171450" algn="l" defTabSz="800100" rtl="0">
            <a:lnSpc>
              <a:spcPct val="90000"/>
            </a:lnSpc>
            <a:spcBef>
              <a:spcPct val="0"/>
            </a:spcBef>
            <a:spcAft>
              <a:spcPct val="15000"/>
            </a:spcAft>
            <a:buChar char="•"/>
          </a:pPr>
          <a:r>
            <a:rPr lang="en-US" sz="1800" kern="1200" dirty="0"/>
            <a:t>The user agent enters a username and password</a:t>
          </a:r>
        </a:p>
        <a:p>
          <a:pPr marL="171450" lvl="1" indent="-171450" algn="l" defTabSz="800100" rtl="0">
            <a:lnSpc>
              <a:spcPct val="90000"/>
            </a:lnSpc>
            <a:spcBef>
              <a:spcPct val="0"/>
            </a:spcBef>
            <a:spcAft>
              <a:spcPct val="15000"/>
            </a:spcAft>
            <a:buChar char="•"/>
          </a:pPr>
          <a:r>
            <a:rPr lang="en-US" sz="1800" kern="1200" dirty="0"/>
            <a:t>After authorization, the UA can issue POP3 commands to retrieve and delete mail</a:t>
          </a:r>
        </a:p>
      </dsp:txBody>
      <dsp:txXfrm>
        <a:off x="0" y="319349"/>
        <a:ext cx="7831137" cy="2097900"/>
      </dsp:txXfrm>
    </dsp:sp>
    <dsp:sp modelId="{A13B3946-2153-1145-B279-3A971B8CECE1}">
      <dsp:nvSpPr>
        <dsp:cNvPr id="0" name=""/>
        <dsp:cNvSpPr/>
      </dsp:nvSpPr>
      <dsp:spPr>
        <a:xfrm>
          <a:off x="391556" y="53669"/>
          <a:ext cx="5481795" cy="53136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7199" tIns="0" rIns="207199" bIns="0" numCol="1" spcCol="1270" anchor="ctr" anchorCtr="0">
          <a:noAutofit/>
        </a:bodyPr>
        <a:lstStyle/>
        <a:p>
          <a:pPr marL="0" lvl="0" indent="0" algn="l" defTabSz="800100" rtl="0">
            <a:lnSpc>
              <a:spcPct val="90000"/>
            </a:lnSpc>
            <a:spcBef>
              <a:spcPct val="0"/>
            </a:spcBef>
            <a:spcAft>
              <a:spcPct val="35000"/>
            </a:spcAft>
            <a:buNone/>
          </a:pPr>
          <a:r>
            <a:rPr lang="en-US" sz="1800" kern="1200" dirty="0"/>
            <a:t>Post Office Protocol (POP3)</a:t>
          </a:r>
        </a:p>
      </dsp:txBody>
      <dsp:txXfrm>
        <a:off x="417495" y="79608"/>
        <a:ext cx="5429917" cy="479482"/>
      </dsp:txXfrm>
    </dsp:sp>
    <dsp:sp modelId="{61A8DE89-23A1-F246-BF44-619D308389C3}">
      <dsp:nvSpPr>
        <dsp:cNvPr id="0" name=""/>
        <dsp:cNvSpPr/>
      </dsp:nvSpPr>
      <dsp:spPr>
        <a:xfrm>
          <a:off x="0" y="2780130"/>
          <a:ext cx="7831137" cy="181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7783" tIns="374904" rIns="60778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Enables an e-mail client to access mail on an e-mail server</a:t>
          </a:r>
        </a:p>
        <a:p>
          <a:pPr marL="171450" lvl="1" indent="-171450" algn="l" defTabSz="800100" rtl="0">
            <a:lnSpc>
              <a:spcPct val="90000"/>
            </a:lnSpc>
            <a:spcBef>
              <a:spcPct val="0"/>
            </a:spcBef>
            <a:spcAft>
              <a:spcPct val="15000"/>
            </a:spcAft>
            <a:buChar char="•"/>
          </a:pPr>
          <a:r>
            <a:rPr lang="en-US" sz="1800" kern="1200" dirty="0"/>
            <a:t>Uses TCP, with server TCP port 143</a:t>
          </a:r>
        </a:p>
        <a:p>
          <a:pPr marL="171450" lvl="1" indent="-171450" algn="l" defTabSz="800100" rtl="0">
            <a:lnSpc>
              <a:spcPct val="90000"/>
            </a:lnSpc>
            <a:spcBef>
              <a:spcPct val="0"/>
            </a:spcBef>
            <a:spcAft>
              <a:spcPct val="15000"/>
            </a:spcAft>
            <a:buChar char="•"/>
          </a:pPr>
          <a:r>
            <a:rPr lang="en-US" sz="1800" kern="1200" dirty="0"/>
            <a:t>Is more complex than POP3</a:t>
          </a:r>
        </a:p>
        <a:p>
          <a:pPr marL="171450" lvl="1" indent="-171450" algn="l" defTabSz="800100" rtl="0">
            <a:lnSpc>
              <a:spcPct val="90000"/>
            </a:lnSpc>
            <a:spcBef>
              <a:spcPct val="0"/>
            </a:spcBef>
            <a:spcAft>
              <a:spcPct val="15000"/>
            </a:spcAft>
            <a:buChar char="•"/>
          </a:pPr>
          <a:r>
            <a:rPr lang="en-US" sz="1800" kern="1200" dirty="0"/>
            <a:t>Provides stronger authentication that POP3 and provides other functions not supported by POP3</a:t>
          </a:r>
        </a:p>
      </dsp:txBody>
      <dsp:txXfrm>
        <a:off x="0" y="2780130"/>
        <a:ext cx="7831137" cy="1814400"/>
      </dsp:txXfrm>
    </dsp:sp>
    <dsp:sp modelId="{4393A3C0-2504-8044-9034-AE5CFF4EAEC7}">
      <dsp:nvSpPr>
        <dsp:cNvPr id="0" name=""/>
        <dsp:cNvSpPr/>
      </dsp:nvSpPr>
      <dsp:spPr>
        <a:xfrm>
          <a:off x="391556" y="2514450"/>
          <a:ext cx="5481795" cy="53136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7199" tIns="0" rIns="207199" bIns="0" numCol="1" spcCol="1270" anchor="ctr" anchorCtr="0">
          <a:noAutofit/>
        </a:bodyPr>
        <a:lstStyle/>
        <a:p>
          <a:pPr marL="0" lvl="0" indent="0" algn="l" defTabSz="800100" rtl="0">
            <a:lnSpc>
              <a:spcPct val="90000"/>
            </a:lnSpc>
            <a:spcBef>
              <a:spcPct val="0"/>
            </a:spcBef>
            <a:spcAft>
              <a:spcPct val="35000"/>
            </a:spcAft>
            <a:buNone/>
          </a:pPr>
          <a:r>
            <a:rPr lang="en-US" sz="1800" kern="1200" dirty="0"/>
            <a:t>Internet Mail Access Protocol (IMAP)</a:t>
          </a:r>
        </a:p>
      </dsp:txBody>
      <dsp:txXfrm>
        <a:off x="417495" y="2540389"/>
        <a:ext cx="542991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2AD85-D953-5143-AE63-2CC49225646B}">
      <dsp:nvSpPr>
        <dsp:cNvPr id="0" name=""/>
        <dsp:cNvSpPr/>
      </dsp:nvSpPr>
      <dsp:spPr>
        <a:xfrm>
          <a:off x="41" y="42175"/>
          <a:ext cx="3952391" cy="830648"/>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t>A </a:t>
          </a:r>
          <a:r>
            <a:rPr lang="en-US" sz="1700" b="1" kern="1200" dirty="0"/>
            <a:t>canonical form</a:t>
          </a:r>
          <a:r>
            <a:rPr lang="en-US" sz="1700" kern="1200" dirty="0"/>
            <a:t> is a format, appropriate to the content type, that is </a:t>
          </a:r>
          <a:r>
            <a:rPr lang="en-US" sz="1700" u="sng" kern="1200" dirty="0"/>
            <a:t>standardized</a:t>
          </a:r>
          <a:r>
            <a:rPr lang="en-US" sz="1700" kern="1200" dirty="0"/>
            <a:t> for use between systems.</a:t>
          </a:r>
        </a:p>
      </dsp:txBody>
      <dsp:txXfrm>
        <a:off x="41" y="42175"/>
        <a:ext cx="3952391" cy="830648"/>
      </dsp:txXfrm>
    </dsp:sp>
    <dsp:sp modelId="{0CC3116D-4AE4-CD44-A609-0917CDDF743A}">
      <dsp:nvSpPr>
        <dsp:cNvPr id="0" name=""/>
        <dsp:cNvSpPr/>
      </dsp:nvSpPr>
      <dsp:spPr>
        <a:xfrm>
          <a:off x="41" y="872824"/>
          <a:ext cx="3952391" cy="3733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The entire body, including out-of-band information such as record lengths and possibly file attribute information, is converted to a </a:t>
          </a:r>
          <a:r>
            <a:rPr lang="en-US" sz="1700" u="sng" kern="1200" dirty="0"/>
            <a:t>universal</a:t>
          </a:r>
          <a:r>
            <a:rPr lang="en-US" sz="1700" kern="1200" dirty="0"/>
            <a:t> canonical form. </a:t>
          </a:r>
        </a:p>
        <a:p>
          <a:pPr marL="171450" lvl="1" indent="-171450" algn="l" defTabSz="755650" rtl="0">
            <a:lnSpc>
              <a:spcPct val="90000"/>
            </a:lnSpc>
            <a:spcBef>
              <a:spcPct val="0"/>
            </a:spcBef>
            <a:spcAft>
              <a:spcPct val="15000"/>
            </a:spcAft>
            <a:buChar char="•"/>
          </a:pPr>
          <a:r>
            <a:rPr lang="en-US" sz="1700" kern="1200" dirty="0"/>
            <a:t>The specific media type of the body as well as its associated attributes dictates the nature of the canonical form that is used. </a:t>
          </a:r>
        </a:p>
        <a:p>
          <a:pPr marL="171450" lvl="1" indent="-171450" algn="l" defTabSz="755650" rtl="0">
            <a:lnSpc>
              <a:spcPct val="90000"/>
            </a:lnSpc>
            <a:spcBef>
              <a:spcPct val="0"/>
            </a:spcBef>
            <a:spcAft>
              <a:spcPct val="15000"/>
            </a:spcAft>
            <a:buChar char="•"/>
          </a:pPr>
          <a:r>
            <a:rPr lang="en-US" sz="1700" kern="1200" dirty="0"/>
            <a:t>Conversion to the proper canonical form may involve character set conversion, transformation of audio data, compression, or various other operations specific to the various media types.</a:t>
          </a:r>
        </a:p>
      </dsp:txBody>
      <dsp:txXfrm>
        <a:off x="41" y="872824"/>
        <a:ext cx="3952391" cy="3733200"/>
      </dsp:txXfrm>
    </dsp:sp>
    <dsp:sp modelId="{02FCEC83-A70C-BF40-B9A3-D3030E74BD90}">
      <dsp:nvSpPr>
        <dsp:cNvPr id="0" name=""/>
        <dsp:cNvSpPr/>
      </dsp:nvSpPr>
      <dsp:spPr>
        <a:xfrm>
          <a:off x="4505767" y="42175"/>
          <a:ext cx="3952391" cy="830648"/>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t>A </a:t>
          </a:r>
          <a:r>
            <a:rPr lang="en-US" sz="1700" b="1" kern="1200" dirty="0"/>
            <a:t>native form</a:t>
          </a:r>
          <a:r>
            <a:rPr lang="en-US" sz="1700" kern="1200" dirty="0"/>
            <a:t> is a format that may be specific to a </a:t>
          </a:r>
          <a:r>
            <a:rPr lang="en-US" sz="1700" u="sng" kern="1200" dirty="0"/>
            <a:t>particular</a:t>
          </a:r>
          <a:r>
            <a:rPr lang="en-US" sz="1700" kern="1200" dirty="0"/>
            <a:t> system.</a:t>
          </a:r>
        </a:p>
      </dsp:txBody>
      <dsp:txXfrm>
        <a:off x="4505767" y="42175"/>
        <a:ext cx="3952391" cy="830648"/>
      </dsp:txXfrm>
    </dsp:sp>
    <dsp:sp modelId="{E1F8F6E7-CA66-F64C-A45A-21CD18D872B9}">
      <dsp:nvSpPr>
        <dsp:cNvPr id="0" name=""/>
        <dsp:cNvSpPr/>
      </dsp:nvSpPr>
      <dsp:spPr>
        <a:xfrm>
          <a:off x="4505767" y="872824"/>
          <a:ext cx="3952391" cy="3733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The body to be transmitted is created in the system’s native format. </a:t>
          </a:r>
        </a:p>
        <a:p>
          <a:pPr marL="171450" lvl="1" indent="-171450" algn="l" defTabSz="755650" rtl="0">
            <a:lnSpc>
              <a:spcPct val="90000"/>
            </a:lnSpc>
            <a:spcBef>
              <a:spcPct val="0"/>
            </a:spcBef>
            <a:spcAft>
              <a:spcPct val="15000"/>
            </a:spcAft>
            <a:buChar char="•"/>
          </a:pPr>
          <a:r>
            <a:rPr lang="en-US" sz="1700" kern="1200" dirty="0"/>
            <a:t>The native character set is used and, where appropriate, local end-of-line conventions are used as well. </a:t>
          </a:r>
        </a:p>
        <a:p>
          <a:pPr marL="171450" lvl="1" indent="-171450" algn="l" defTabSz="755650" rtl="0">
            <a:lnSpc>
              <a:spcPct val="90000"/>
            </a:lnSpc>
            <a:spcBef>
              <a:spcPct val="0"/>
            </a:spcBef>
            <a:spcAft>
              <a:spcPct val="15000"/>
            </a:spcAft>
            <a:buChar char="•"/>
          </a:pPr>
          <a:r>
            <a:rPr lang="en-US" sz="1700" kern="1200" dirty="0"/>
            <a:t>The body may be any format that corresponds to the </a:t>
          </a:r>
          <a:r>
            <a:rPr lang="en-US" sz="1700" u="sng" kern="1200" dirty="0"/>
            <a:t>local</a:t>
          </a:r>
          <a:r>
            <a:rPr lang="en-US" sz="1700" u="none" kern="1200" dirty="0"/>
            <a:t> model</a:t>
          </a:r>
          <a:r>
            <a:rPr lang="en-US" sz="1700" kern="1200" dirty="0"/>
            <a:t> for the representation of some form of information.</a:t>
          </a:r>
        </a:p>
      </dsp:txBody>
      <dsp:txXfrm>
        <a:off x="4505767" y="872824"/>
        <a:ext cx="3952391" cy="3733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04EF5-6F95-C145-8C13-9AB2FA7B991B}">
      <dsp:nvSpPr>
        <dsp:cNvPr id="0" name=""/>
        <dsp:cNvSpPr/>
      </dsp:nvSpPr>
      <dsp:spPr>
        <a:xfrm>
          <a:off x="0" y="0"/>
          <a:ext cx="8610599" cy="4648200"/>
        </a:xfrm>
        <a:prstGeom prst="roundRect">
          <a:avLst>
            <a:gd name="adj" fmla="val 10000"/>
          </a:avLst>
        </a:prstGeom>
        <a:solidFill>
          <a:schemeClr val="accent1">
            <a:tint val="40000"/>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t>E-mail security threats can be classified as:</a:t>
          </a:r>
        </a:p>
      </dsp:txBody>
      <dsp:txXfrm>
        <a:off x="0" y="0"/>
        <a:ext cx="8610599" cy="1394460"/>
      </dsp:txXfrm>
    </dsp:sp>
    <dsp:sp modelId="{B372A577-F7CF-5A4D-8633-AA5488ECA81A}">
      <dsp:nvSpPr>
        <dsp:cNvPr id="0" name=""/>
        <dsp:cNvSpPr/>
      </dsp:nvSpPr>
      <dsp:spPr>
        <a:xfrm>
          <a:off x="861059" y="1394573"/>
          <a:ext cx="6888479" cy="67714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l" defTabSz="844550" rtl="0">
            <a:lnSpc>
              <a:spcPct val="90000"/>
            </a:lnSpc>
            <a:spcBef>
              <a:spcPct val="0"/>
            </a:spcBef>
            <a:spcAft>
              <a:spcPct val="35000"/>
            </a:spcAft>
            <a:buNone/>
          </a:pPr>
          <a:r>
            <a:rPr lang="en-US" sz="1900" kern="1200" dirty="0"/>
            <a:t>Authenticity-related threats</a:t>
          </a:r>
        </a:p>
        <a:p>
          <a:pPr marL="114300" lvl="1" indent="-114300" algn="l" defTabSz="666750" rtl="0">
            <a:lnSpc>
              <a:spcPct val="90000"/>
            </a:lnSpc>
            <a:spcBef>
              <a:spcPct val="0"/>
            </a:spcBef>
            <a:spcAft>
              <a:spcPct val="15000"/>
            </a:spcAft>
            <a:buChar char="•"/>
          </a:pPr>
          <a:r>
            <a:rPr lang="en-US" sz="1500" kern="1200" dirty="0"/>
            <a:t>Could result in unauthorized access to an enterprise’s e-mail system</a:t>
          </a:r>
        </a:p>
      </dsp:txBody>
      <dsp:txXfrm>
        <a:off x="880892" y="1414406"/>
        <a:ext cx="6848813" cy="637477"/>
      </dsp:txXfrm>
    </dsp:sp>
    <dsp:sp modelId="{44FCC9FC-22E0-A14F-9273-0C05553CE924}">
      <dsp:nvSpPr>
        <dsp:cNvPr id="0" name=""/>
        <dsp:cNvSpPr/>
      </dsp:nvSpPr>
      <dsp:spPr>
        <a:xfrm>
          <a:off x="861059" y="2175893"/>
          <a:ext cx="6888479" cy="67714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l" defTabSz="844550" rtl="0">
            <a:lnSpc>
              <a:spcPct val="90000"/>
            </a:lnSpc>
            <a:spcBef>
              <a:spcPct val="0"/>
            </a:spcBef>
            <a:spcAft>
              <a:spcPct val="35000"/>
            </a:spcAft>
            <a:buNone/>
          </a:pPr>
          <a:r>
            <a:rPr lang="en-US" sz="1900" kern="1200" dirty="0"/>
            <a:t>Integrity-related threats</a:t>
          </a:r>
        </a:p>
        <a:p>
          <a:pPr marL="114300" lvl="1" indent="-114300" algn="l" defTabSz="666750" rtl="0">
            <a:lnSpc>
              <a:spcPct val="90000"/>
            </a:lnSpc>
            <a:spcBef>
              <a:spcPct val="0"/>
            </a:spcBef>
            <a:spcAft>
              <a:spcPct val="15000"/>
            </a:spcAft>
            <a:buChar char="•"/>
          </a:pPr>
          <a:r>
            <a:rPr lang="en-US" sz="1500" kern="1200" dirty="0"/>
            <a:t>Could result in unauthorized modification of e-mail content</a:t>
          </a:r>
        </a:p>
      </dsp:txBody>
      <dsp:txXfrm>
        <a:off x="880892" y="2195726"/>
        <a:ext cx="6848813" cy="637477"/>
      </dsp:txXfrm>
    </dsp:sp>
    <dsp:sp modelId="{DB1BA702-923E-5A4C-9844-3118876FEF68}">
      <dsp:nvSpPr>
        <dsp:cNvPr id="0" name=""/>
        <dsp:cNvSpPr/>
      </dsp:nvSpPr>
      <dsp:spPr>
        <a:xfrm>
          <a:off x="861059" y="2957212"/>
          <a:ext cx="6888479" cy="67714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l" defTabSz="844550" rtl="0">
            <a:lnSpc>
              <a:spcPct val="90000"/>
            </a:lnSpc>
            <a:spcBef>
              <a:spcPct val="0"/>
            </a:spcBef>
            <a:spcAft>
              <a:spcPct val="35000"/>
            </a:spcAft>
            <a:buNone/>
          </a:pPr>
          <a:r>
            <a:rPr lang="en-US" sz="1900" kern="1200" dirty="0"/>
            <a:t>Confidentiality-related threats</a:t>
          </a:r>
        </a:p>
        <a:p>
          <a:pPr marL="114300" lvl="1" indent="-114300" algn="l" defTabSz="666750" rtl="0">
            <a:lnSpc>
              <a:spcPct val="90000"/>
            </a:lnSpc>
            <a:spcBef>
              <a:spcPct val="0"/>
            </a:spcBef>
            <a:spcAft>
              <a:spcPct val="15000"/>
            </a:spcAft>
            <a:buChar char="•"/>
          </a:pPr>
          <a:r>
            <a:rPr lang="en-US" sz="1500" kern="1200" dirty="0"/>
            <a:t>Could result in unauthorized disclosure of sensitive information</a:t>
          </a:r>
        </a:p>
      </dsp:txBody>
      <dsp:txXfrm>
        <a:off x="880892" y="2977045"/>
        <a:ext cx="6848813" cy="637477"/>
      </dsp:txXfrm>
    </dsp:sp>
    <dsp:sp modelId="{5B97B14D-D97C-5542-8A1B-3BDFA5CCC53C}">
      <dsp:nvSpPr>
        <dsp:cNvPr id="0" name=""/>
        <dsp:cNvSpPr/>
      </dsp:nvSpPr>
      <dsp:spPr>
        <a:xfrm>
          <a:off x="861059" y="3738532"/>
          <a:ext cx="6888479" cy="67714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l" defTabSz="844550" rtl="0">
            <a:lnSpc>
              <a:spcPct val="90000"/>
            </a:lnSpc>
            <a:spcBef>
              <a:spcPct val="0"/>
            </a:spcBef>
            <a:spcAft>
              <a:spcPct val="35000"/>
            </a:spcAft>
            <a:buNone/>
          </a:pPr>
          <a:r>
            <a:rPr lang="en-US" sz="1900" kern="1200" dirty="0"/>
            <a:t>Availability-related threats</a:t>
          </a:r>
        </a:p>
        <a:p>
          <a:pPr marL="114300" lvl="1" indent="-114300" algn="l" defTabSz="666750" rtl="0">
            <a:lnSpc>
              <a:spcPct val="90000"/>
            </a:lnSpc>
            <a:spcBef>
              <a:spcPct val="0"/>
            </a:spcBef>
            <a:spcAft>
              <a:spcPct val="15000"/>
            </a:spcAft>
            <a:buChar char="•"/>
          </a:pPr>
          <a:r>
            <a:rPr lang="en-US" sz="1500" kern="1200" dirty="0"/>
            <a:t>Could prevent end users from being able to send or receive e-mail</a:t>
          </a:r>
        </a:p>
      </dsp:txBody>
      <dsp:txXfrm>
        <a:off x="880892" y="3758365"/>
        <a:ext cx="6848813" cy="637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12F6D-C830-FC4F-BE1F-C6AAA5DC330B}">
      <dsp:nvSpPr>
        <dsp:cNvPr id="0" name=""/>
        <dsp:cNvSpPr/>
      </dsp:nvSpPr>
      <dsp:spPr>
        <a:xfrm>
          <a:off x="0" y="1371599"/>
          <a:ext cx="8381999" cy="1828800"/>
        </a:xfrm>
        <a:prstGeom prst="notchedRightArrow">
          <a:avLst/>
        </a:prstGeom>
        <a:solidFill>
          <a:schemeClr val="accent1">
            <a:tint val="40000"/>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sp>
    <dsp:sp modelId="{E6CF4428-966D-C94F-A795-1EB4AA947D83}">
      <dsp:nvSpPr>
        <dsp:cNvPr id="0" name=""/>
        <dsp:cNvSpPr/>
      </dsp:nvSpPr>
      <dsp:spPr>
        <a:xfrm>
          <a:off x="3683" y="0"/>
          <a:ext cx="2431107"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dirty="0">
              <a:solidFill>
                <a:srgbClr val="333333"/>
              </a:solidFill>
            </a:rPr>
            <a:t>Secure/Multipurpose Internet Mail Extension</a:t>
          </a:r>
        </a:p>
      </dsp:txBody>
      <dsp:txXfrm>
        <a:off x="3683" y="0"/>
        <a:ext cx="2431107" cy="1828800"/>
      </dsp:txXfrm>
    </dsp:sp>
    <dsp:sp modelId="{DBABD37E-6A11-D94B-9232-184C14F4E284}">
      <dsp:nvSpPr>
        <dsp:cNvPr id="0" name=""/>
        <dsp:cNvSpPr/>
      </dsp:nvSpPr>
      <dsp:spPr>
        <a:xfrm>
          <a:off x="990637" y="2057400"/>
          <a:ext cx="457200" cy="457200"/>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B3DD0469-2CE7-684C-8432-7DBEB4308576}">
      <dsp:nvSpPr>
        <dsp:cNvPr id="0" name=""/>
        <dsp:cNvSpPr/>
      </dsp:nvSpPr>
      <dsp:spPr>
        <a:xfrm>
          <a:off x="2556345" y="2743199"/>
          <a:ext cx="2431107"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dirty="0">
              <a:solidFill>
                <a:srgbClr val="333333"/>
              </a:solidFill>
            </a:rPr>
            <a:t>Is a security enhancement to the MIME Internet e-mail format standard based on technology from RSA Data Security</a:t>
          </a:r>
        </a:p>
      </dsp:txBody>
      <dsp:txXfrm>
        <a:off x="2556345" y="2743199"/>
        <a:ext cx="2431107" cy="1828800"/>
      </dsp:txXfrm>
    </dsp:sp>
    <dsp:sp modelId="{9842C45C-9EC9-0D4B-9993-70DD6FD9BA3A}">
      <dsp:nvSpPr>
        <dsp:cNvPr id="0" name=""/>
        <dsp:cNvSpPr/>
      </dsp:nvSpPr>
      <dsp:spPr>
        <a:xfrm>
          <a:off x="3543299" y="2057400"/>
          <a:ext cx="457200" cy="457200"/>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E580B20-2570-2E49-B833-844F31A5C07F}">
      <dsp:nvSpPr>
        <dsp:cNvPr id="0" name=""/>
        <dsp:cNvSpPr/>
      </dsp:nvSpPr>
      <dsp:spPr>
        <a:xfrm>
          <a:off x="5109008" y="0"/>
          <a:ext cx="2431107"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dirty="0">
              <a:solidFill>
                <a:srgbClr val="333333"/>
              </a:solidFill>
            </a:rPr>
            <a:t>S/MIME is a complex capability that is defined in a number of documents</a:t>
          </a:r>
        </a:p>
      </dsp:txBody>
      <dsp:txXfrm>
        <a:off x="5109008" y="0"/>
        <a:ext cx="2431107" cy="1828800"/>
      </dsp:txXfrm>
    </dsp:sp>
    <dsp:sp modelId="{828F778F-E12B-1745-8BF5-FECA19E42623}">
      <dsp:nvSpPr>
        <dsp:cNvPr id="0" name=""/>
        <dsp:cNvSpPr/>
      </dsp:nvSpPr>
      <dsp:spPr>
        <a:xfrm>
          <a:off x="6095962" y="2057400"/>
          <a:ext cx="457200" cy="457200"/>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6B745-87A6-2441-8B46-1A3167041941}">
      <dsp:nvSpPr>
        <dsp:cNvPr id="0" name=""/>
        <dsp:cNvSpPr/>
      </dsp:nvSpPr>
      <dsp:spPr>
        <a:xfrm>
          <a:off x="0" y="0"/>
          <a:ext cx="8610600" cy="4876800"/>
        </a:xfrm>
        <a:prstGeom prst="roundRect">
          <a:avLst>
            <a:gd name="adj" fmla="val 10000"/>
          </a:avLst>
        </a:prstGeom>
        <a:solidFill>
          <a:schemeClr val="accent1">
            <a:tint val="40000"/>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S/MIME uses the following message content types, which are defined in </a:t>
          </a:r>
          <a:r>
            <a:rPr lang="en-US" sz="3000" i="1" kern="1200" dirty="0"/>
            <a:t>RFC 5652, Cryptographic Message Syntax</a:t>
          </a:r>
          <a:r>
            <a:rPr lang="en-US" sz="3000" kern="1200" dirty="0"/>
            <a:t>.</a:t>
          </a:r>
        </a:p>
      </dsp:txBody>
      <dsp:txXfrm>
        <a:off x="0" y="0"/>
        <a:ext cx="8610600" cy="1463040"/>
      </dsp:txXfrm>
    </dsp:sp>
    <dsp:sp modelId="{37061976-3251-2A46-A41E-B6A736D78035}">
      <dsp:nvSpPr>
        <dsp:cNvPr id="0" name=""/>
        <dsp:cNvSpPr/>
      </dsp:nvSpPr>
      <dsp:spPr>
        <a:xfrm>
          <a:off x="861059" y="1463159"/>
          <a:ext cx="6888480" cy="71044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t" anchorCtr="0">
          <a:noAutofit/>
        </a:bodyPr>
        <a:lstStyle/>
        <a:p>
          <a:pPr marL="0" lvl="0" indent="0" algn="l" defTabSz="666750" rtl="0">
            <a:lnSpc>
              <a:spcPct val="90000"/>
            </a:lnSpc>
            <a:spcBef>
              <a:spcPct val="0"/>
            </a:spcBef>
            <a:spcAft>
              <a:spcPct val="35000"/>
            </a:spcAft>
            <a:buNone/>
          </a:pPr>
          <a:r>
            <a:rPr lang="en-US" sz="1500" kern="1200" dirty="0"/>
            <a:t>Data</a:t>
          </a:r>
        </a:p>
        <a:p>
          <a:pPr marL="114300" lvl="1" indent="-114300" algn="l" defTabSz="533400" rtl="0">
            <a:lnSpc>
              <a:spcPct val="90000"/>
            </a:lnSpc>
            <a:spcBef>
              <a:spcPct val="0"/>
            </a:spcBef>
            <a:spcAft>
              <a:spcPct val="15000"/>
            </a:spcAft>
            <a:buChar char="•"/>
          </a:pPr>
          <a:r>
            <a:rPr lang="en-US" sz="1200" kern="1200" dirty="0"/>
            <a:t>Refers to the inner MIME-encoded message content, which may then be encapsulated in a </a:t>
          </a:r>
          <a:r>
            <a:rPr lang="en-US" sz="1200" kern="1200" dirty="0" err="1"/>
            <a:t>SignedData</a:t>
          </a:r>
          <a:r>
            <a:rPr lang="en-US" sz="1200" kern="1200" dirty="0"/>
            <a:t>, </a:t>
          </a:r>
          <a:r>
            <a:rPr lang="en-US" sz="1200" kern="1200" dirty="0" err="1"/>
            <a:t>EnvelopedData</a:t>
          </a:r>
          <a:r>
            <a:rPr lang="en-US" sz="1200" kern="1200" dirty="0"/>
            <a:t>, or </a:t>
          </a:r>
          <a:r>
            <a:rPr lang="en-US" sz="1200" kern="1200" dirty="0" err="1"/>
            <a:t>CompressedData</a:t>
          </a:r>
          <a:r>
            <a:rPr lang="en-US" sz="1200" kern="1200" dirty="0"/>
            <a:t> content type</a:t>
          </a:r>
        </a:p>
      </dsp:txBody>
      <dsp:txXfrm>
        <a:off x="881867" y="1483967"/>
        <a:ext cx="6846864" cy="668829"/>
      </dsp:txXfrm>
    </dsp:sp>
    <dsp:sp modelId="{C89A1ACF-BD38-0945-B3AA-B5AEB3531855}">
      <dsp:nvSpPr>
        <dsp:cNvPr id="0" name=""/>
        <dsp:cNvSpPr/>
      </dsp:nvSpPr>
      <dsp:spPr>
        <a:xfrm>
          <a:off x="861059" y="2282904"/>
          <a:ext cx="6888480" cy="71044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t" anchorCtr="0">
          <a:noAutofit/>
        </a:bodyPr>
        <a:lstStyle/>
        <a:p>
          <a:pPr marL="0" lvl="0" indent="0" algn="l" defTabSz="666750" rtl="0">
            <a:lnSpc>
              <a:spcPct val="90000"/>
            </a:lnSpc>
            <a:spcBef>
              <a:spcPct val="0"/>
            </a:spcBef>
            <a:spcAft>
              <a:spcPct val="35000"/>
            </a:spcAft>
            <a:buNone/>
          </a:pPr>
          <a:r>
            <a:rPr lang="en-US" sz="1500" kern="1200" dirty="0" err="1"/>
            <a:t>SignedData</a:t>
          </a:r>
          <a:endParaRPr lang="en-US" sz="1500" kern="1200" dirty="0"/>
        </a:p>
        <a:p>
          <a:pPr marL="114300" lvl="1" indent="-114300" algn="l" defTabSz="533400" rtl="0">
            <a:lnSpc>
              <a:spcPct val="90000"/>
            </a:lnSpc>
            <a:spcBef>
              <a:spcPct val="0"/>
            </a:spcBef>
            <a:spcAft>
              <a:spcPct val="15000"/>
            </a:spcAft>
            <a:buChar char="•"/>
          </a:pPr>
          <a:r>
            <a:rPr lang="en-US" sz="1200" kern="1200" dirty="0"/>
            <a:t>Used to apply a digital signature to a message</a:t>
          </a:r>
        </a:p>
      </dsp:txBody>
      <dsp:txXfrm>
        <a:off x="881867" y="2303712"/>
        <a:ext cx="6846864" cy="668829"/>
      </dsp:txXfrm>
    </dsp:sp>
    <dsp:sp modelId="{F05B8BB0-FAF5-E04D-84FD-0AEC2881ADCF}">
      <dsp:nvSpPr>
        <dsp:cNvPr id="0" name=""/>
        <dsp:cNvSpPr/>
      </dsp:nvSpPr>
      <dsp:spPr>
        <a:xfrm>
          <a:off x="861059" y="3102649"/>
          <a:ext cx="6888480" cy="71044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t" anchorCtr="0">
          <a:noAutofit/>
        </a:bodyPr>
        <a:lstStyle/>
        <a:p>
          <a:pPr marL="0" lvl="0" indent="0" algn="l" defTabSz="666750" rtl="0">
            <a:lnSpc>
              <a:spcPct val="90000"/>
            </a:lnSpc>
            <a:spcBef>
              <a:spcPct val="0"/>
            </a:spcBef>
            <a:spcAft>
              <a:spcPct val="35000"/>
            </a:spcAft>
            <a:buNone/>
          </a:pPr>
          <a:r>
            <a:rPr lang="en-US" sz="1500" kern="1200" dirty="0" err="1"/>
            <a:t>EnvelopedData</a:t>
          </a:r>
          <a:endParaRPr lang="en-US" sz="1500" kern="1200" dirty="0"/>
        </a:p>
        <a:p>
          <a:pPr marL="114300" lvl="1" indent="-114300" algn="l" defTabSz="533400" rtl="0">
            <a:lnSpc>
              <a:spcPct val="90000"/>
            </a:lnSpc>
            <a:spcBef>
              <a:spcPct val="0"/>
            </a:spcBef>
            <a:spcAft>
              <a:spcPct val="15000"/>
            </a:spcAft>
            <a:buChar char="•"/>
          </a:pPr>
          <a:r>
            <a:rPr lang="en-US" sz="1200" kern="1200" dirty="0"/>
            <a:t>This consists of encrypted content of any type and encrypted-content encryption keys for one or more recipients</a:t>
          </a:r>
        </a:p>
      </dsp:txBody>
      <dsp:txXfrm>
        <a:off x="881867" y="3123457"/>
        <a:ext cx="6846864" cy="668829"/>
      </dsp:txXfrm>
    </dsp:sp>
    <dsp:sp modelId="{656E86B3-DD42-D048-B532-82CD045AA577}">
      <dsp:nvSpPr>
        <dsp:cNvPr id="0" name=""/>
        <dsp:cNvSpPr/>
      </dsp:nvSpPr>
      <dsp:spPr>
        <a:xfrm>
          <a:off x="861059" y="3922395"/>
          <a:ext cx="6888480" cy="71044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t" anchorCtr="0">
          <a:noAutofit/>
        </a:bodyPr>
        <a:lstStyle/>
        <a:p>
          <a:pPr marL="0" lvl="0" indent="0" algn="l" defTabSz="666750" rtl="0">
            <a:lnSpc>
              <a:spcPct val="90000"/>
            </a:lnSpc>
            <a:spcBef>
              <a:spcPct val="0"/>
            </a:spcBef>
            <a:spcAft>
              <a:spcPct val="35000"/>
            </a:spcAft>
            <a:buNone/>
          </a:pPr>
          <a:r>
            <a:rPr lang="en-US" sz="1500" kern="1200" dirty="0" err="1"/>
            <a:t>CompressedData</a:t>
          </a:r>
          <a:endParaRPr lang="en-US" sz="1500" kern="1200" dirty="0"/>
        </a:p>
        <a:p>
          <a:pPr marL="114300" lvl="1" indent="-114300" algn="l" defTabSz="533400" rtl="0">
            <a:lnSpc>
              <a:spcPct val="90000"/>
            </a:lnSpc>
            <a:spcBef>
              <a:spcPct val="0"/>
            </a:spcBef>
            <a:spcAft>
              <a:spcPct val="15000"/>
            </a:spcAft>
            <a:buChar char="•"/>
          </a:pPr>
          <a:r>
            <a:rPr lang="en-US" sz="1200" kern="1200" dirty="0"/>
            <a:t>Used to apply data compression to a message</a:t>
          </a:r>
        </a:p>
      </dsp:txBody>
      <dsp:txXfrm>
        <a:off x="881867" y="3943203"/>
        <a:ext cx="6846864" cy="6688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A44E-2011-2843-9F06-D5B997CDD299}">
      <dsp:nvSpPr>
        <dsp:cNvPr id="0" name=""/>
        <dsp:cNvSpPr/>
      </dsp:nvSpPr>
      <dsp:spPr>
        <a:xfrm>
          <a:off x="3702" y="0"/>
          <a:ext cx="7576082" cy="4495800"/>
        </a:xfrm>
        <a:prstGeom prst="roundRect">
          <a:avLst>
            <a:gd name="adj" fmla="val 10000"/>
          </a:avLst>
        </a:prstGeom>
        <a:solidFill>
          <a:schemeClr val="accent1">
            <a:tint val="40000"/>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The steps for preparing a </a:t>
          </a:r>
          <a:r>
            <a:rPr lang="en-US" sz="2800" kern="1200" dirty="0" err="1"/>
            <a:t>signedData</a:t>
          </a:r>
          <a:r>
            <a:rPr lang="en-US" sz="2800" kern="1200" dirty="0"/>
            <a:t> MIME entity are as follows:</a:t>
          </a:r>
        </a:p>
      </dsp:txBody>
      <dsp:txXfrm>
        <a:off x="3702" y="0"/>
        <a:ext cx="7576082" cy="1348740"/>
      </dsp:txXfrm>
    </dsp:sp>
    <dsp:sp modelId="{2C9218F8-4AD8-A248-BDBF-EFC38167BE68}">
      <dsp:nvSpPr>
        <dsp:cNvPr id="0" name=""/>
        <dsp:cNvSpPr/>
      </dsp:nvSpPr>
      <dsp:spPr>
        <a:xfrm>
          <a:off x="761311" y="1144850"/>
          <a:ext cx="6060865" cy="53008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Select a message digest algorithm (SHA or MD5)</a:t>
          </a:r>
        </a:p>
      </dsp:txBody>
      <dsp:txXfrm>
        <a:off x="776837" y="1160376"/>
        <a:ext cx="6029813" cy="499037"/>
      </dsp:txXfrm>
    </dsp:sp>
    <dsp:sp modelId="{80917B30-3404-0440-BAAF-F00B269445CB}">
      <dsp:nvSpPr>
        <dsp:cNvPr id="0" name=""/>
        <dsp:cNvSpPr/>
      </dsp:nvSpPr>
      <dsp:spPr>
        <a:xfrm>
          <a:off x="761311" y="1785943"/>
          <a:ext cx="6060865" cy="53008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Compute the message digest (hash function) of the content to be signed</a:t>
          </a:r>
        </a:p>
      </dsp:txBody>
      <dsp:txXfrm>
        <a:off x="776837" y="1801469"/>
        <a:ext cx="6029813" cy="499037"/>
      </dsp:txXfrm>
    </dsp:sp>
    <dsp:sp modelId="{22E4617D-120B-744B-B683-D8C146457889}">
      <dsp:nvSpPr>
        <dsp:cNvPr id="0" name=""/>
        <dsp:cNvSpPr/>
      </dsp:nvSpPr>
      <dsp:spPr>
        <a:xfrm>
          <a:off x="761311" y="2427032"/>
          <a:ext cx="6060865" cy="53008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Encrypt the message digest with the signer’s private key</a:t>
          </a:r>
        </a:p>
      </dsp:txBody>
      <dsp:txXfrm>
        <a:off x="776837" y="2442558"/>
        <a:ext cx="6029813" cy="499037"/>
      </dsp:txXfrm>
    </dsp:sp>
    <dsp:sp modelId="{3A8E8AB1-BEE9-064A-885B-3C89E76CBCBB}">
      <dsp:nvSpPr>
        <dsp:cNvPr id="0" name=""/>
        <dsp:cNvSpPr/>
      </dsp:nvSpPr>
      <dsp:spPr>
        <a:xfrm>
          <a:off x="761311" y="3184308"/>
          <a:ext cx="6060865" cy="108605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Prepare a block known as </a:t>
          </a:r>
          <a:r>
            <a:rPr lang="en-US" sz="1800" i="1" kern="1200" dirty="0" err="1"/>
            <a:t>SignerInfo</a:t>
          </a:r>
          <a:r>
            <a:rPr lang="en-US" sz="1800" i="1" kern="1200" dirty="0"/>
            <a:t> </a:t>
          </a:r>
          <a:r>
            <a:rPr lang="en-US" sz="1800" kern="1200" dirty="0"/>
            <a:t>that contains the </a:t>
          </a:r>
          <a:r>
            <a:rPr lang="en-US" sz="1800" u="sng" kern="1200" dirty="0"/>
            <a:t>signer’s public-key certificate</a:t>
          </a:r>
          <a:r>
            <a:rPr lang="en-US" sz="1800" kern="1200" dirty="0"/>
            <a:t>, an identifier of the message digest algorithm, an identifier of the algorithm used to encrypt the message digest, and the encrypted message digest</a:t>
          </a:r>
        </a:p>
      </dsp:txBody>
      <dsp:txXfrm>
        <a:off x="793121" y="3216118"/>
        <a:ext cx="5997245" cy="1022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BD50-8486-754D-A169-DE944DDE6132}">
      <dsp:nvSpPr>
        <dsp:cNvPr id="0" name=""/>
        <dsp:cNvSpPr/>
      </dsp:nvSpPr>
      <dsp:spPr>
        <a:xfrm>
          <a:off x="0" y="0"/>
          <a:ext cx="4837043" cy="4978400"/>
        </a:xfrm>
        <a:prstGeom prst="triangl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125C339E-4F11-1B46-BE35-E3E1A805B6F5}">
      <dsp:nvSpPr>
        <dsp:cNvPr id="0" name=""/>
        <dsp:cNvSpPr/>
      </dsp:nvSpPr>
      <dsp:spPr>
        <a:xfrm>
          <a:off x="869151" y="3623334"/>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At the low end are attackers who simply want to send e-mail that a recipient does not want to receive</a:t>
          </a:r>
        </a:p>
      </dsp:txBody>
      <dsp:txXfrm>
        <a:off x="926680" y="3680863"/>
        <a:ext cx="3029020" cy="1063422"/>
      </dsp:txXfrm>
    </dsp:sp>
    <dsp:sp modelId="{55495424-309A-C641-9EE7-3186D954936C}">
      <dsp:nvSpPr>
        <dsp:cNvPr id="0" name=""/>
        <dsp:cNvSpPr/>
      </dsp:nvSpPr>
      <dsp:spPr>
        <a:xfrm>
          <a:off x="869151" y="2120971"/>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next level are professional senders of bulk spam mail and often operate as commercial enterprises and send messages on behalf of third parties</a:t>
          </a:r>
        </a:p>
      </dsp:txBody>
      <dsp:txXfrm>
        <a:off x="926680" y="2178500"/>
        <a:ext cx="3029020" cy="1063422"/>
      </dsp:txXfrm>
    </dsp:sp>
    <dsp:sp modelId="{27B93BF8-083B-4A4C-B716-EB033E916BB9}">
      <dsp:nvSpPr>
        <dsp:cNvPr id="0" name=""/>
        <dsp:cNvSpPr/>
      </dsp:nvSpPr>
      <dsp:spPr>
        <a:xfrm>
          <a:off x="956085" y="530247"/>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The most sophisticated and financially motivated senders of messages are those who stand to receive substantial financial benefit, such as from an e-mail based fraud scheme</a:t>
          </a:r>
        </a:p>
      </dsp:txBody>
      <dsp:txXfrm>
        <a:off x="1013614" y="587776"/>
        <a:ext cx="3029020" cy="10634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A48586-BA2A-1E41-BF73-FFF4678A36FA}" type="datetimeFigureOut">
              <a:rPr lang="en-US" smtClean="0"/>
              <a:pPr/>
              <a:t>11/7/2023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94B782-E364-5C48-96FE-921BF3FDC25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CB7A55E6-BE3F-7A48-8783-9A487B642D69}"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a:t>
            </a:r>
            <a:r>
              <a:rPr lang="en-US" dirty="0">
                <a:latin typeface="Arial" pitchFamily="-1" charset="0"/>
                <a:ea typeface="Arial" pitchFamily="-1" charset="0"/>
                <a:cs typeface="Arial" pitchFamily="-1" charset="0"/>
              </a:rPr>
              <a:t>Chapter 8 – “</a:t>
            </a:r>
            <a:r>
              <a:rPr lang="en-AU" dirty="0">
                <a:latin typeface="Arial" pitchFamily="-1" charset="0"/>
                <a:ea typeface="Arial" pitchFamily="-1" charset="0"/>
                <a:cs typeface="Arial" pitchFamily="-1" charset="0"/>
              </a:rPr>
              <a:t>Electronic Mail Security</a:t>
            </a:r>
            <a:r>
              <a:rPr lang="en-US" dirty="0">
                <a:latin typeface="Arial" pitchFamily="-1" charset="0"/>
                <a:ea typeface="Arial" pitchFamily="-1" charset="0"/>
                <a:cs typeface="Arial" pitchFamily="-1" charset="0"/>
              </a:rPr>
              <a:t>”.</a:t>
            </a:r>
            <a:endParaRPr lang="en-AU"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Multipurpose Internet Mail Extension (MIME) is an extension to the RFC 5322</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framework that is intended to address some of the problems and limitations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 of Simple Mail Transfer Protocol (SMTP) or some other mail transfer protocol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RFC 5322 for electronic mail.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RFCs</a:t>
            </a:r>
            <a:r>
              <a:rPr lang="en-US" sz="1200" b="0" kern="1200" baseline="0" dirty="0">
                <a:solidFill>
                  <a:schemeClr val="tx1"/>
                </a:solidFill>
                <a:latin typeface="Arial" pitchFamily="-107" charset="0"/>
                <a:ea typeface="ＭＳ Ｐゴシック" pitchFamily="-107" charset="-128"/>
                <a:cs typeface="ＭＳ Ｐゴシック" pitchFamily="-107" charset="-128"/>
              </a:rPr>
              <a:t> 2045 through 2049 define MIME, and there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have been a number of updating documents since then.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As justification for the use of MIME, [PARZ06] lists the following limitations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SMTP/5322 scheme.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SMTP cannot transmit executable files or other binary objects. A number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schemes are in use for converting binary files into a text form that can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 used by SMTP mail systems, including the popular UNIX UUencode/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UUdecode</a:t>
            </a:r>
            <a:r>
              <a:rPr lang="en-US" sz="1200" b="0" kern="1200" baseline="0" dirty="0">
                <a:solidFill>
                  <a:schemeClr val="tx1"/>
                </a:solidFill>
                <a:latin typeface="Arial" pitchFamily="-107" charset="0"/>
                <a:ea typeface="ＭＳ Ｐゴシック" pitchFamily="-107" charset="-128"/>
                <a:cs typeface="ＭＳ Ｐゴシック" pitchFamily="-107" charset="-128"/>
              </a:rPr>
              <a:t> scheme. However, none of these is a standard or even a de facto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standard.</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2. SMTP cannot transmit text data that includes national language characters,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because these are represented by 8-bit codes with values of 128 decimal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higher, and SMTP is limited to 7-bit ASCII.</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3. SMTP servers may reject mail message over a certain size.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4. SMTP gateways that translate between ASCII and the character code EBCDIC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 not use a consistent set of mappings, resulting in translation problems.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5. SMTP gateways to X.400 electronic mail networks cannot handle </a:t>
            </a:r>
            <a:r>
              <a:rPr lang="en-US" sz="1200" b="0" kern="1200" baseline="0" dirty="0" err="1">
                <a:solidFill>
                  <a:schemeClr val="tx1"/>
                </a:solidFill>
                <a:latin typeface="Arial" pitchFamily="-107" charset="0"/>
                <a:ea typeface="ＭＳ Ｐゴシック" pitchFamily="-107" charset="-128"/>
                <a:cs typeface="ＭＳ Ｐゴシック" pitchFamily="-107" charset="-128"/>
              </a:rPr>
              <a:t>nontextual</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data included in X.400 messages.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6. Some SMTP implementations do not adhere completely to the SMTP</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standards defined in RFC 821. Common problems include: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—Deletion, addition, or reordering of carriage return and linefeed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—Truncating or wrapping lines longer than 76 characters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—Removal of trailing white space (tab and space characters)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—Padding of lines in a message to the same length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—Conversion of tab characters into multiple space characters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MIME is intended to resolve these problems in a manner that is compatible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with existing RFC 5322 implementations.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MIME specification includes the following elements.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Five new message header fields are defined, which may be included in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RFC 5322 header. These fields provide information about the body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2. A number of content formats are defined, thus standardizing representations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support multimedia electronic mail.</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3. Transfer encodings are defined that enable the conversion of any content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format into a form that is protected from alteration by the mail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13</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The five header fields defined in MIME are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MIME-Version: Must have the parameter value 1.0. This field indicates that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message conforms to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RFCs</a:t>
            </a:r>
            <a:r>
              <a:rPr lang="en-US" sz="1200" b="0" kern="1200" baseline="0" dirty="0">
                <a:solidFill>
                  <a:schemeClr val="tx1"/>
                </a:solidFill>
                <a:latin typeface="Arial" pitchFamily="-107" charset="0"/>
                <a:ea typeface="ＭＳ Ｐゴシック" pitchFamily="-107" charset="-128"/>
                <a:cs typeface="ＭＳ Ｐゴシック" pitchFamily="-107" charset="-128"/>
              </a:rPr>
              <a:t> 2045 and 2046.</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Content-Type: Describes the data contained in the body with sufficient detail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the receiving user agent can pick an appropriate agent or mechanism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represent the data to the user or otherwise deal with the data in an appropriate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manner.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Content-Transfer-Encoding: Indicates the type of transformation that has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been used to represent the body of the message in a way that is acceptable for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transport.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Content-ID: Used to identify MIME entities uniquely in multiple contexts.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Content-Description: A text description of the object with the body; this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useful when the object is not readable (e.g., audio data).</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Any or all of these fields may appear in a normal RFC 5322 header. A compliant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implementation must support the MIME-Version, Content-Type, and Content-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Transfer-Encoding fields; the Content-ID and Content-Description fields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optional and may be ignored by the recipient implementation.</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14</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bulk of the MIME specification is concerned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definition of a variety of content types. This reflects the need to provide standardized</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 of dealing with a wide variety of information representations in a</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multimedia environment.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Table 8.1 lists the content types specified in RFC 2046. There are seven different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major types of content and a total of 15 subtypes. In general, a content type declares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 type of data, and the subtype specifies a particular format for that type of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text type  of body, no special software is required to get the full meaning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text aside from support of the indicated character set. The primary subtype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plain text , which is simply a string of ASCII characters or ISO 8859 characters.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enriched  subtype allows greater formatting flexibility.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multipart type  indicates that the body contains multiple, independent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parts. The Content-Type header field includes a parameter (called boundary)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defines the delimiter between body parts. This boundary should not appear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any parts of the message. Each boundary starts on a new line and consists of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hyphens followed by the boundary value. The final boundary, which indicates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end of the last part, also has a suffix of two hyphens. Within each part, there may be</a:t>
            </a:r>
          </a:p>
          <a:p>
            <a:r>
              <a:rPr lang="en-US" sz="1200" kern="1200" baseline="0" dirty="0">
                <a:solidFill>
                  <a:schemeClr val="tx1"/>
                </a:solidFill>
                <a:latin typeface="Arial" pitchFamily="-107" charset="0"/>
                <a:ea typeface="ＭＳ Ｐゴシック" pitchFamily="-107" charset="-128"/>
                <a:cs typeface="ＭＳ Ｐゴシック" pitchFamily="-107" charset="-128"/>
              </a:rPr>
              <a:t>an optional ordinary MIME header.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There are four subtypes of the multipart type, all of which have the same</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overall syntax. The multipart/mixed subtype  is used when there are multiple independent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body parts that need to be bundled in a particular order. For the multipart/</a:t>
            </a:r>
          </a:p>
          <a:p>
            <a:r>
              <a:rPr lang="en-US" sz="1200" kern="1200" baseline="0" dirty="0">
                <a:solidFill>
                  <a:schemeClr val="tx1"/>
                </a:solidFill>
                <a:latin typeface="Arial" pitchFamily="-107" charset="0"/>
                <a:ea typeface="ＭＳ Ｐゴシック" pitchFamily="-107" charset="-128"/>
                <a:cs typeface="ＭＳ Ｐゴシック" pitchFamily="-107" charset="-128"/>
              </a:rPr>
              <a:t>parallel subtype , the order of the parts is not significant. If the recipient’s system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appropriate, the multiple parts can be presented in parallel. For example, a picture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or text part could be accompanied by a voice commentary that is played while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picture or text is displayed.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For the multipart/alternative subtype , the various parts are different representations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same information.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this subtype, the body parts are ordered in terms of increasing preference.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this example, if the recipient system is capable of displaying the message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text/enriched format, this is done; otherwise, the plain text format is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multipart/digest subtype  is used when each of the body parts is interpreted</a:t>
            </a:r>
          </a:p>
          <a:p>
            <a:r>
              <a:rPr lang="en-US" sz="1200" kern="1200" baseline="0" dirty="0">
                <a:solidFill>
                  <a:schemeClr val="tx1"/>
                </a:solidFill>
                <a:latin typeface="Arial" pitchFamily="-107" charset="0"/>
                <a:ea typeface="ＭＳ Ｐゴシック" pitchFamily="-107" charset="-128"/>
                <a:cs typeface="ＭＳ Ｐゴシック" pitchFamily="-107" charset="-128"/>
              </a:rPr>
              <a:t>as an RFC 5322 message with headers. This subtype enables the construction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message whose parts are individual messages. For example, the moderator of a</a:t>
            </a:r>
          </a:p>
          <a:p>
            <a:r>
              <a:rPr lang="en-US" sz="1200" kern="1200" baseline="0" dirty="0">
                <a:solidFill>
                  <a:schemeClr val="tx1"/>
                </a:solidFill>
                <a:latin typeface="Arial" pitchFamily="-107" charset="0"/>
                <a:ea typeface="ＭＳ Ｐゴシック" pitchFamily="-107" charset="-128"/>
                <a:cs typeface="ＭＳ Ｐゴシック" pitchFamily="-107" charset="-128"/>
              </a:rPr>
              <a:t>group might collect e-mail messages from participants, bundle these messages,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 them out in one encapsulating MIME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type  provides a number of important capabilities in 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message/rfc822 subtype  indicates that the body is an entire message, including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header and body. Despite the name of this subtype, the encapsulated message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not only a simple RFC 5322 message, but also any MIME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message/partial subtype  enables fragmentation of a large message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number of parts, which must be reassembled at the destination. For this subtype,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parameters are specified in the Content-Type: Message/Partial field: an id</a:t>
            </a:r>
          </a:p>
          <a:p>
            <a:r>
              <a:rPr lang="en-US" sz="1200" kern="1200" baseline="0" dirty="0">
                <a:solidFill>
                  <a:schemeClr val="tx1"/>
                </a:solidFill>
                <a:latin typeface="Arial" pitchFamily="-107" charset="0"/>
                <a:ea typeface="ＭＳ Ｐゴシック" pitchFamily="-107" charset="-128"/>
                <a:cs typeface="ＭＳ Ｐゴシック" pitchFamily="-107" charset="-128"/>
              </a:rPr>
              <a:t> common to all fragments of the same message, a sequence number  unique to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fragment, and the total  number of fragments.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message/external-body subtype  indicates that the actual data to be conveyed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message are not contained in the body. Instead, the body contains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needed to access the data. As with the other message types,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external-body subtype has an outer header and an encapsulated message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its own header. The only necessary field in the outer header is the Content-Type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 which identifies this as a message/external-body subtype. The inner header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header for the encapsulated message. The Content-Type field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outer header must include an access-type parameter, which indicates the method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such as FTP (file transfer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application type  refers to other kinds of data, typically either </a:t>
            </a:r>
            <a:r>
              <a:rPr lang="en-US" sz="1200" kern="1200" baseline="0" dirty="0" err="1">
                <a:solidFill>
                  <a:schemeClr val="tx1"/>
                </a:solidFill>
                <a:latin typeface="Arial" pitchFamily="-107" charset="0"/>
                <a:ea typeface="ＭＳ Ｐゴシック" pitchFamily="-107" charset="-128"/>
                <a:cs typeface="ＭＳ Ｐゴシック" pitchFamily="-107" charset="-128"/>
              </a:rPr>
              <a:t>uninterpreted</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binary data or information to be processed by a mail-based application.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15</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other major component of the MIME specification,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 addition to content type specification, is a definition of transfer encodings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message bodies. The objective is to provide reliable delivery across the largest</a:t>
            </a:r>
          </a:p>
          <a:p>
            <a:r>
              <a:rPr lang="en-US" sz="1200" kern="1200" baseline="0" dirty="0">
                <a:solidFill>
                  <a:schemeClr val="tx1"/>
                </a:solidFill>
                <a:latin typeface="Arial" pitchFamily="-107" charset="0"/>
                <a:ea typeface="ＭＳ Ｐゴシック" pitchFamily="-107" charset="-128"/>
                <a:cs typeface="ＭＳ Ｐゴシック" pitchFamily="-107" charset="-128"/>
              </a:rPr>
              <a:t>range of environments.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MIME standard defines two methods of encoding data. The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Transfer-Encoding field can actually take on six values, as listed in Table 8.2.</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three of these values (7-bit, 8-bit, and binary) indicate that no encoding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been done but provide some information about the nature of the data.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SMTP transfer, it is safe to use the 7-bit form. The 8-bit and binary forms may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usable in other mail transport contexts. Another Content-Transfer-Encoding value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t>
            </a:r>
            <a:r>
              <a:rPr lang="en-US" sz="1200" kern="1200" baseline="0" dirty="0" err="1">
                <a:solidFill>
                  <a:schemeClr val="tx1"/>
                </a:solidFill>
                <a:latin typeface="Arial" pitchFamily="-107" charset="0"/>
                <a:ea typeface="ＭＳ Ｐゴシック" pitchFamily="-107" charset="-128"/>
                <a:cs typeface="ＭＳ Ｐゴシック" pitchFamily="-107" charset="-128"/>
              </a:rPr>
              <a:t>x</a:t>
            </a:r>
            <a:r>
              <a:rPr lang="en-US" sz="1200" kern="1200" baseline="0" dirty="0">
                <a:solidFill>
                  <a:schemeClr val="tx1"/>
                </a:solidFill>
                <a:latin typeface="Arial" pitchFamily="-107" charset="0"/>
                <a:ea typeface="ＭＳ Ｐゴシック" pitchFamily="-107" charset="-128"/>
                <a:cs typeface="ＭＳ Ｐゴシック" pitchFamily="-107" charset="-128"/>
              </a:rPr>
              <a:t>-token, which indicates that some other encoding scheme is used for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a name is to be supplied. This could be a vendor-specific or application-specific</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 The two actual encoding schemes defined are quoted-printable and base64.</a:t>
            </a:r>
          </a:p>
          <a:p>
            <a:r>
              <a:rPr lang="en-US" sz="1200" kern="1200" baseline="0" dirty="0">
                <a:solidFill>
                  <a:schemeClr val="tx1"/>
                </a:solidFill>
                <a:latin typeface="Arial" pitchFamily="-107" charset="0"/>
                <a:ea typeface="ＭＳ Ｐゴシック" pitchFamily="-107" charset="-128"/>
                <a:cs typeface="ＭＳ Ｐゴシック" pitchFamily="-107" charset="-128"/>
              </a:rPr>
              <a:t>Two schemes are defined to provide a choice between a transfer technique that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essentially human readable and one that is safe for all types of data in a way that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reasonably compact.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quoted-printable  transfer encoding is useful when the data consists largely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octets that correspond to printable ASCII characters. In essence, it represents</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nonsafe</a:t>
            </a:r>
            <a:r>
              <a:rPr lang="en-US" sz="1200" kern="1200" baseline="0" dirty="0">
                <a:solidFill>
                  <a:schemeClr val="tx1"/>
                </a:solidFill>
                <a:latin typeface="Arial" pitchFamily="-107" charset="0"/>
                <a:ea typeface="ＭＳ Ｐゴシック" pitchFamily="-107" charset="-128"/>
                <a:cs typeface="ＭＳ Ｐゴシック" pitchFamily="-107" charset="-128"/>
              </a:rPr>
              <a:t> characters by the hexadecimal representation of their code and introduces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reversible (soft) line breaks to limit message lines to 76 characters.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base64 transfer encoding , also known as radix-64 encoding, is a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for encoding arbitrary binary data in such a way as to be invulnerable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processing by mail-transport programs. It is also used in PGP and is described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Appendix H.</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16</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8.3, taken from RFC 2045, is the outline of a complex</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multipart message. The message has five parts to be displayed serially: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introductory plain text parts, an embedded multipart message, a </a:t>
            </a:r>
            <a:r>
              <a:rPr lang="en-US" sz="1200" kern="1200" baseline="0" dirty="0" err="1">
                <a:solidFill>
                  <a:schemeClr val="tx1"/>
                </a:solidFill>
                <a:latin typeface="Arial" pitchFamily="-107" charset="0"/>
                <a:ea typeface="ＭＳ Ｐゴシック" pitchFamily="-107" charset="-128"/>
                <a:cs typeface="ＭＳ Ｐゴシック" pitchFamily="-107" charset="-128"/>
              </a:rPr>
              <a:t>richtext</a:t>
            </a:r>
            <a:r>
              <a:rPr lang="en-US" sz="1200" kern="1200" baseline="0" dirty="0">
                <a:solidFill>
                  <a:schemeClr val="tx1"/>
                </a:solidFill>
                <a:latin typeface="Arial" pitchFamily="-107" charset="0"/>
                <a:ea typeface="ＭＳ Ｐゴシック" pitchFamily="-107" charset="-128"/>
                <a:cs typeface="ＭＳ Ｐゴシック" pitchFamily="-107" charset="-128"/>
              </a:rPr>
              <a:t> part,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 closing encapsulated text message in a non-ASCII character set. The embedded</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multipart message has two parts to be displayed in parallel: a picture and an audio</a:t>
            </a:r>
          </a:p>
          <a:p>
            <a:r>
              <a:rPr lang="en-US" sz="1200" kern="1200" baseline="0" dirty="0">
                <a:solidFill>
                  <a:schemeClr val="tx1"/>
                </a:solidFill>
                <a:latin typeface="Arial" pitchFamily="-107" charset="0"/>
                <a:ea typeface="ＭＳ Ｐゴシック" pitchFamily="-107" charset="-128"/>
                <a:cs typeface="ＭＳ Ｐゴシック" pitchFamily="-107" charset="-128"/>
              </a:rPr>
              <a:t>fragment.</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17</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t>
            </a:r>
            <a:r>
              <a:rPr lang="en-US" sz="1200" b="0" kern="1200" baseline="0" dirty="0">
                <a:solidFill>
                  <a:schemeClr val="tx1"/>
                </a:solidFill>
                <a:latin typeface="Arial" pitchFamily="-107" charset="0"/>
                <a:ea typeface="ＭＳ Ｐゴシック" pitchFamily="-107" charset="-128"/>
                <a:cs typeface="ＭＳ Ｐゴシック" pitchFamily="-107" charset="-128"/>
              </a:rPr>
              <a:t>important concept in MIME and S/MIME is that of canonical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form. Canonical form is a format, appropriate to the content type, that is standardized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use between systems. This is in contrast to native form, which is a format that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may be peculiar to a particular system. RFC 2049 defines these two forms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Native form:  The body to be transmitted is created in the system’s native format.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native character set is used and, where appropriate, local end-of-line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conventions are used as well. The body may be any format that corresponds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the local model for the representation of some form of information. Examples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include a UNIX-style text file, or a Sun raster image, or a VMS indexed file,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audio data in a system-dependent format stored only in memory. In essence,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data are created in the native form that corresponds to the type specified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by the media type.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Canonical form:  The entire body, including out-of-band information such 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record lengths and possibly file attribute information, is converted to a universal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canonical form. The specific media type of the body as well as its associated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attributes dictates the nature of the canonical form that is used. Conversion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proper canonical form may involve character set conversion, transformation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audio data, compression, or various other operations specific to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media types.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18</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For both organizations and individuals, e-mail is both pervasive and especially vulnerable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 wide range of security threats. In general terms, e-mail security threats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can be classified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Authenticity-related threats:  Could result in unauthorized access to an enterprise’s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e-mail system.</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Integrity-related threats:  Could result in unauthorized modification of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content.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Confidentiality-related threats:  Could result in unauthorized disclosure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sensitive information.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Availability-related threats:  Could prevent end users from being able to send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receive e-mail.</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19</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useful list </a:t>
            </a:r>
            <a:r>
              <a:rPr lang="en-US" sz="1200" b="0" kern="1200" baseline="0" dirty="0">
                <a:solidFill>
                  <a:schemeClr val="tx1"/>
                </a:solidFill>
                <a:latin typeface="Arial" pitchFamily="-107" charset="0"/>
                <a:ea typeface="ＭＳ Ｐゴシック" pitchFamily="-107" charset="-128"/>
                <a:cs typeface="ＭＳ Ｐゴシック" pitchFamily="-107" charset="-128"/>
              </a:rPr>
              <a:t>of specific e-mail threats, together with approaches to mitigation,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provided in SP 800-177 (Trustworthy E-mail , September 2015) and is shown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Table 8.3.</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SP 800-177 recommends use of a variety of standardized protocols as a means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countering these threats. These include: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STARTTLS:  An SMTP security extension that provides authentication,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non-repudiation (via digital signatures) and confidentiality (via encryption)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the entire SMTP message by running SMTP over TLS.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S/MIME:  Provides authentication, integrity, non-repudiation (via digital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signatures) and confidentiality (via encryption) of the message body carried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SMTP messages.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Security Extensions (DNSSEC):  Provides authentication and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protection of DNS data, and is an underlying tool used by various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protocols.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DNS-based Authentication of Named Entities (DANE):  Is designed to overcome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problems in the certificate authority (CA) system by providing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alternative channel for authenticating public keys based on DNSSEC, with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result that the same trust relationships used to certify IP addresses are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certify servers operating on those addresses.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Sender Policy Framework (SPF):  Uses the Domain Name System (DNS)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allow domain owners to create records that associate the domain name with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IP address range of authorized message senders. It is a simple matter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receivers to check the SPF TXT record in the DNS to confirm that the purported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sender of a message is permitted to use that source address and reject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that does not come from an authorized IP address.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DomainKeys</a:t>
            </a:r>
            <a:r>
              <a:rPr lang="en-US" sz="1200" b="0" kern="1200" baseline="0" dirty="0">
                <a:solidFill>
                  <a:schemeClr val="tx1"/>
                </a:solidFill>
                <a:latin typeface="Arial" pitchFamily="-107" charset="0"/>
                <a:ea typeface="ＭＳ Ｐゴシック" pitchFamily="-107" charset="-128"/>
                <a:cs typeface="ＭＳ Ｐゴシック" pitchFamily="-107" charset="-128"/>
              </a:rPr>
              <a:t> Identified Mail (DKIM):  Enables an MTA to sign selected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headers and the body of a message. This validates the source domain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and provides message body integrity.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(DMARC):  Lets senders know the proportionate effectiveness of their SPF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DKIM policies, and signals to receivers what action should be taken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individual and bulk attack scenarios.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20</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useful list </a:t>
            </a:r>
            <a:r>
              <a:rPr lang="en-US" sz="1200" b="0" kern="1200" baseline="0" dirty="0">
                <a:solidFill>
                  <a:schemeClr val="tx1"/>
                </a:solidFill>
                <a:latin typeface="Arial" pitchFamily="-107" charset="0"/>
                <a:ea typeface="ＭＳ Ｐゴシック" pitchFamily="-107" charset="-128"/>
                <a:cs typeface="ＭＳ Ｐゴシック" pitchFamily="-107" charset="-128"/>
              </a:rPr>
              <a:t>of specific e-mail threats, together with approaches to mitigation,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provided in SP 800-177 (Trustworthy E-mail , September 2015) and is shown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Table 8.3.</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SP 800-177 recommends use of a variety of standardized protocols as a means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countering these threats. These include: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STARTTLS:  An SMTP security extension that provides authentication,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non-repudiation (via digital signatures) and confidentiality (via encryption)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the entire SMTP message by running SMTP over TLS.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S/MIME:  Provides authentication, integrity, non-repudiation (via digital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signatures) and confidentiality (via encryption) of the message body carried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SMTP messages.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Security Extensions (DNSSEC):  Provides authentication and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protection of DNS data, and is an underlying tool used by various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protocols.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DNS-based Authentication of Named Entities (DANE):  Is designed to overcome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problems in the certificate authority (CA) system by providing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alternative channel for authenticating public keys based on DNSSEC, with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result that the same trust relationships used to certify IP addresses are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certify servers operating on those addresses.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Sender Policy Framework (SPF):  Uses the Domain Name System (DNS)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allow domain owners to create records that associate the domain name with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IP address range of authorized message senders. It is a simple matter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receivers to check the SPF TXT record in the DNS to confirm that the purported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sender of a message is permitted to use that source address and reject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that does not come from an authorized IP address.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DomainKeys</a:t>
            </a:r>
            <a:r>
              <a:rPr lang="en-US" sz="1200" b="0" kern="1200" baseline="0" dirty="0">
                <a:solidFill>
                  <a:schemeClr val="tx1"/>
                </a:solidFill>
                <a:latin typeface="Arial" pitchFamily="-107" charset="0"/>
                <a:ea typeface="ＭＳ Ｐゴシック" pitchFamily="-107" charset="-128"/>
                <a:cs typeface="ＭＳ Ｐゴシック" pitchFamily="-107" charset="-128"/>
              </a:rPr>
              <a:t> Identified Mail (DKIM):  Enables an MTA to sign selected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headers and the body of a message. This validates the source domain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and provides message body integrity.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(DMARC):  Lets senders know the proportionate effectiveness of their SPF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DKIM policies, and signals to receivers what action should be taken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individual and bulk attack scenarios.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21</a:t>
            </a:fld>
            <a:endParaRPr lang="en-AU" dirty="0"/>
          </a:p>
        </p:txBody>
      </p:sp>
    </p:spTree>
    <p:extLst>
      <p:ext uri="{BB962C8B-B14F-4D97-AF65-F5344CB8AC3E}">
        <p14:creationId xmlns:p14="http://schemas.microsoft.com/office/powerpoint/2010/main" val="22692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8.4 shows how these components interact to provide message authenticity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integrity. Not shown, for simplicity, is that S/MIME also provides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confidentiality by encrypting messages.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22</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 virtually all distributed environments, electronic mail is the most heavily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network-based application. Users expect to be able to, and do, send e-mail to others</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are connected directly or indirectly to the Internet, regardless of host operating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or communications suite. With the explosively growing reliance on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grows a demand for authentication and confidentiality services. Two schemes</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 out as approaches that enjoy widespread use: Pretty Good Privacy (PGP)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S/MIME. Both are examined in this chapter. The chapter closes with a discussion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DomainKeys Identified Mail.</a:t>
            </a:r>
            <a:endParaRPr lang="en-US" dirty="0">
              <a:latin typeface="Arial" pitchFamily="-84" charset="0"/>
              <a:ea typeface="ＭＳ Ｐゴシック" pitchFamily="-84" charset="-128"/>
              <a:cs typeface="ＭＳ Ｐゴシック" pitchFamily="-84" charset="-128"/>
            </a:endParaRPr>
          </a:p>
          <a:p>
            <a:endParaRPr lang="en-US" dirty="0">
              <a:latin typeface="Arial" pitchFamily="-84" charset="0"/>
              <a:ea typeface="ＭＳ Ｐゴシック" pitchFamily="-84" charset="-128"/>
              <a:cs typeface="ＭＳ Ｐゴシック" pitchFamily="-84"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Secure/Multipurpose Internet Mail Extension (S/MIME) is a security enhancement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MIME Internet e-mail format standard based on technology from RSA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S/MIME is a complex capability that is defined in a number of documents.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most important documents relevant to S/MIME include the following:</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5750, S/MIME Version 3.2 Certificate Handling:  Specifies conventions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X.509 certificate usage by (S/MIME) v3.2.</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5751, S/MIME) Version 3.2 Message Specification: The principal defining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document for S/MIME message creation and processing.</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4134, Examples of S/MIME Messages: Gives examples of message bodies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formatted using S/MIME.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2634, Enhanced Security Services for S/MIME: Describes four optional</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service extensions for S/MIME.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5652, Cryptographic Message Syntax (CMS): Describes the Cryptographic</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Syntax (CMS). This syntax is used to digitally sign, digest,</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authenticate, or encrypt arbitrary message content.</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3370, CMS Algorithms: Describes the conventions for using several</a:t>
            </a:r>
          </a:p>
          <a:p>
            <a:r>
              <a:rPr lang="en-US" sz="1200" kern="1200" baseline="0" dirty="0">
                <a:solidFill>
                  <a:schemeClr val="tx1"/>
                </a:solidFill>
                <a:latin typeface="Arial" pitchFamily="-107" charset="0"/>
                <a:ea typeface="ＭＳ Ｐゴシック" pitchFamily="-107" charset="-128"/>
                <a:cs typeface="ＭＳ Ｐゴシック" pitchFamily="-107" charset="-128"/>
              </a:rPr>
              <a:t>cryptographic</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algorithms with the CMS.</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5752, Multiple Signatures in CMS: Describes the use of multiple, parallel</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signatures for a message.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1847, Security </a:t>
            </a:r>
            <a:r>
              <a:rPr lang="en-US" sz="1200" b="1" kern="1200" baseline="0" dirty="0" err="1">
                <a:solidFill>
                  <a:schemeClr val="tx1"/>
                </a:solidFill>
                <a:latin typeface="Arial" pitchFamily="-107" charset="0"/>
                <a:ea typeface="ＭＳ Ｐゴシック" pitchFamily="-107" charset="-128"/>
                <a:cs typeface="ＭＳ Ｐゴシック" pitchFamily="-107" charset="-128"/>
              </a:rPr>
              <a:t>Multiparts</a:t>
            </a:r>
            <a:r>
              <a:rPr lang="en-US" sz="1200" b="1" kern="1200" baseline="0" dirty="0">
                <a:solidFill>
                  <a:schemeClr val="tx1"/>
                </a:solidFill>
                <a:latin typeface="Arial" pitchFamily="-107" charset="0"/>
                <a:ea typeface="ＭＳ Ｐゴシック" pitchFamily="-107" charset="-128"/>
                <a:cs typeface="ＭＳ Ｐゴシック" pitchFamily="-107" charset="-128"/>
              </a:rPr>
              <a:t> for MIME—Multipart/Signed and Multipart/</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Encrypted: Defines a framework within which security services may be applied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MIME body parts. The use of a digital signature is relevant to S/MIME, as</a:t>
            </a:r>
          </a:p>
          <a:p>
            <a:r>
              <a:rPr lang="en-US" sz="1200" kern="1200" baseline="0" dirty="0">
                <a:solidFill>
                  <a:schemeClr val="tx1"/>
                </a:solidFill>
                <a:latin typeface="Arial" pitchFamily="-107" charset="0"/>
                <a:ea typeface="ＭＳ Ｐゴシック" pitchFamily="-107" charset="-128"/>
                <a:cs typeface="ＭＳ Ｐゴシック" pitchFamily="-107" charset="-128"/>
              </a:rPr>
              <a:t>explained subsequently.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23</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provides for four message-related services: authentication,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compression, and e-mail compatibility (Table 8.4). This subsection provides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overview. We then look in more detail at this capability by examining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formats and message preparation.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24</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Authentication is provided by means of a digital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the general scheme discussed in Chapter 3 and illustrated in Figure 3.15.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commonly RSA with SHA-256 is used. The sequence is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a:pPr>
            <a:r>
              <a:rPr lang="en-US" sz="1200" kern="1200" baseline="0" dirty="0">
                <a:solidFill>
                  <a:schemeClr val="tx1"/>
                </a:solidFill>
                <a:latin typeface="Arial" pitchFamily="-107" charset="0"/>
                <a:ea typeface="ＭＳ Ｐゴシック" pitchFamily="-107" charset="-128"/>
                <a:cs typeface="ＭＳ Ｐゴシック" pitchFamily="-107" charset="-128"/>
              </a:rPr>
              <a:t>The sender creates a message.</a:t>
            </a:r>
          </a:p>
          <a:p>
            <a:pPr marL="228600" indent="-228600">
              <a:buNone/>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2"/>
            </a:pPr>
            <a:r>
              <a:rPr lang="en-US" sz="1200" kern="1200" baseline="0" dirty="0">
                <a:solidFill>
                  <a:schemeClr val="tx1"/>
                </a:solidFill>
                <a:latin typeface="Arial" pitchFamily="-107" charset="0"/>
                <a:ea typeface="ＭＳ Ｐゴシック" pitchFamily="-107" charset="-128"/>
                <a:cs typeface="ＭＳ Ｐゴシック" pitchFamily="-107" charset="-128"/>
              </a:rPr>
              <a:t>SHA-256 is used to generate a 256-bit message digest of the message.</a:t>
            </a:r>
          </a:p>
          <a:p>
            <a:pPr marL="228600" indent="-228600">
              <a:buAutoNum type="arabicPeriod" startAt="2"/>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message digest is encrypted with RSA using the sender’s private key,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result is appended to the message. Also appended is identifying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signer, which will enable the receiver to retrieve the signer’s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The receiver uses RSA with the sender’s public key to decrypt and recover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digest.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The receiver generates a new message digest for the message and compares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with the decrypted hash code. If the two match, the message is accepted as</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combination of SHA-256 and RSA provides an effective digital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 Because of the strength of RSA, the recipient is assured that only the possessor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matching private key can generate the signature. Because of the strength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SHA-256, the recipient is assured that no one else could generate a new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matches the hash code and, hence, the signature of the original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signatures normally are found attached to the message or file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they sign, this is not always the case: Detached signatures are supported. A detached</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signature may be stored and transmitted separately from the message it signs.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useful in several contexts. A user may wish to maintain a separate signature log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all messages sent or received. A detached signature of an executable program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detect subsequent virus infection. Finally, detached signatures can be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when more than one party must sign a document, such as a legal contract.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person’s signature is independent and therefore is applied only to the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Otherwise, signatures would have to be nested, with the second signer signing both</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document and the first signature, and so 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25</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provides confidentiality by encrypting messages.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commonly AES with a 128-bit key is used, with the cipher block chaining (CBC)</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 The key itself is also encrypted, typically with RSA, as explained below.</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always, one must address the problem of key distribution. In S/MIME,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symmetric key, referred to as a content-encryption key, is used only once.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 new key is generated as a random number for each message. Because it is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only once, the content-encryption key is bound to the message and transmitted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it. To protect the key, it is encrypted with the receiver’s public key.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sequence can be described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sender generates a message and a random 128-bit number to be used as a</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content-encryption key for this message only.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message is encrypted using the content-encryption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content-encryption key is encrypted with RSA using the recipient’s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and is attached to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4"/>
            </a:pPr>
            <a:r>
              <a:rPr lang="en-US" sz="1200" kern="1200" baseline="0" dirty="0">
                <a:solidFill>
                  <a:schemeClr val="tx1"/>
                </a:solidFill>
                <a:latin typeface="Arial" pitchFamily="-107" charset="0"/>
                <a:ea typeface="ＭＳ Ｐゴシック" pitchFamily="-107" charset="-128"/>
                <a:cs typeface="ＭＳ Ｐゴシック" pitchFamily="-107" charset="-128"/>
              </a:rPr>
              <a:t>The receiver uses RSA with its private key to decrypt and recover the content- encryption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The content-encryption key is used to decrypt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Several observations may be made. First, to reduce encryption time, the combination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symmetric and public-key encryption is used in preference to simply</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public-key encryption to encrypt the message directly: Symmetric algorithms</a:t>
            </a:r>
          </a:p>
          <a:p>
            <a:r>
              <a:rPr lang="en-US" sz="1200" kern="1200" baseline="0" dirty="0">
                <a:solidFill>
                  <a:schemeClr val="tx1"/>
                </a:solidFill>
                <a:latin typeface="Arial" pitchFamily="-107" charset="0"/>
                <a:ea typeface="ＭＳ Ｐゴシック" pitchFamily="-107" charset="-128"/>
                <a:cs typeface="ＭＳ Ｐゴシック" pitchFamily="-107" charset="-128"/>
              </a:rPr>
              <a:t> are substantially faster than asymmetric ones for a large block of content. Second,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 of the public-key algorithm solves the session-key distribution problem,</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only the recipient is able to recover the session key that is bound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Note that we do not need a session-key exchange protocol of the 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discussed in Chapter 4, because we are not beginning an ongoing session. Rather,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is a one-time independent event with its own key. Furthermore, given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store-and-forward nature of electronic mail, the use of handshaking to assure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both sides have the same session key is not practical. Finally, the use of onetime</a:t>
            </a:r>
          </a:p>
          <a:p>
            <a:r>
              <a:rPr lang="en-US" sz="1200" kern="1200" baseline="0" dirty="0">
                <a:solidFill>
                  <a:schemeClr val="tx1"/>
                </a:solidFill>
                <a:latin typeface="Arial" pitchFamily="-107" charset="0"/>
                <a:ea typeface="ＭＳ Ｐゴシック" pitchFamily="-107" charset="-128"/>
                <a:cs typeface="ＭＳ Ｐゴシック" pitchFamily="-107" charset="-128"/>
              </a:rPr>
              <a:t>symmetric keys strengthens what is already a strong symmetric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approach. Only a small amount of plaintext is encrypted with each key, and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no relationship among the keys. Thus, to the extent that the public-key algorithm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the entire scheme is secure.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26</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Figure 8.5 illustrates, both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encryption may be used for the same message. The figure shows a sequence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in which a signature is generated for the plaintext message and appended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Then the plaintext message and signature are encrypted as a single block</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symmetric encryption and the symmetric encryption key is encrypted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public-key encryption.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S/MIME allows the signing and message encryption operations to be performed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either order. If signing is done first, the identity of the signer is hidden</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encryption. Plus, it is generally more convenient to store a signature with a</a:t>
            </a:r>
          </a:p>
          <a:p>
            <a:r>
              <a:rPr lang="en-US" sz="1200" kern="1200" baseline="0" dirty="0">
                <a:solidFill>
                  <a:schemeClr val="tx1"/>
                </a:solidFill>
                <a:latin typeface="Arial" pitchFamily="-107" charset="0"/>
                <a:ea typeface="ＭＳ Ｐゴシック" pitchFamily="-107" charset="-128"/>
                <a:cs typeface="ＭＳ Ｐゴシック" pitchFamily="-107" charset="-128"/>
              </a:rPr>
              <a:t>plaintext version of a message. Furthermore, for purposes of third-party verification,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if the signature is performed first, a third party need not be concerned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symmetric key when verifying the signature.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encryption is done first, it is possible to verify a signature without exposing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content. This can be useful in a context in which automatic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verification is desired, as no private key material is required to verify a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in this case the recipient cannot determine any relationship between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signer and the unencrypted content of the message.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27</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When S/MIME is used, at least part of the block to be transmitted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encrypted. If only the signature service is used, then the message digest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encrypted (with the sender’s private key). If the confidentiality service is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plus signature (if present) are encrypted (with a one-time symmetric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Thus, part or all of the resulting block consists of a stream of arbitrary 8-bit octets.</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many electronic mail systems only permit the use of blocks consisting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ASCII text. To accommodate this restriction, S/MIME provides the service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converting the raw 8-bit binary stream to a stream of printable ASCII characters,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 process referred to as 7-bit encoding.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scheme typically used for this purpose is Base64 conversion. Each group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octets of binary data is mapped into four ASCII characters. See Appendix K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a description.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noteworthy aspect of the Base64 algorithm is that it blindly converts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input stream to Base64 format regardless of content, even if the input happens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ASCII text. Thus, if a message is signed but not encrypted and the conversion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applied to the entire block, the output will be unreadable to the casual observer,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provides a certain level of confidentiality.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RFC 5751 also recommends that even if outer 7-bit encoding is not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original MIME content should be 7-bit encoded. The reason for this is that it allows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MIME entity to be handled in any environment without changing it. For example,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a trusted gateway might remove the encryption, but not the signature, of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then forward the signed message on to the end recipient so that they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 the signatures directly. If the transport internal to the site is not 8-bit clean,</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on a wide area network with a single mail gateway, verifying the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will not be possible unless the original MIME entity was only 7-bit data.</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28</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S/MIME also offers the ability to compress a message. This has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benefit of saving space both for e-mail transmission and for file storage.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Compression can be applied in any order with respect to the signing and message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encryption operations.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RFC 5751 provides the following guidelines: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Compression of binary encoded encrypted data is discouraged, since it will not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yield significant compression. Base64 encrypted data could very well benefit,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however.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If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lossy</a:t>
            </a:r>
            <a:r>
              <a:rPr lang="en-US" sz="1200" b="0" kern="1200" baseline="0" dirty="0">
                <a:solidFill>
                  <a:schemeClr val="tx1"/>
                </a:solidFill>
                <a:latin typeface="Arial" pitchFamily="-107" charset="0"/>
                <a:ea typeface="ＭＳ Ｐゴシック" pitchFamily="-107" charset="-128"/>
                <a:cs typeface="ＭＳ Ｐゴシック" pitchFamily="-107" charset="-128"/>
              </a:rPr>
              <a:t> compression algorithm is used with signing, you will need to compress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first, then sign.</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29</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a:t>
            </a:r>
            <a:r>
              <a:rPr lang="en-US" sz="1200" b="0" kern="1200" baseline="0" dirty="0">
                <a:solidFill>
                  <a:schemeClr val="tx1"/>
                </a:solidFill>
                <a:latin typeface="Arial" pitchFamily="-107" charset="0"/>
                <a:ea typeface="ＭＳ Ｐゴシック" pitchFamily="-107" charset="-128"/>
                <a:cs typeface="ＭＳ Ｐゴシック" pitchFamily="-107" charset="-128"/>
              </a:rPr>
              <a:t>uses the following message content types, which are defined in RFC 5652,</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Cryptographic Message Syntax:</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Data:  Refers to the inner MIME-encoded message content, which may then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 encapsulated in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CompressedData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content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type.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Used to apply a digital signature to a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This consists of encrypted content of any type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encryptedcontent</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encryption keys for one or more recipients.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CompressedData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Used to apply data compression to a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Data content type is also used for a procedure known as clear signing.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clear signing, a digital signature is calculated for a MIME-encoded message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two parts, the message and signature, form a multipart MIME message. Unlike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which involves encapsulating the message and signature in a special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format, clear-signed messages can be read and their signatures verified by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entities that do not implement S/MIME.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30</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Table 8.5 summarizes the cryptographic algorithms used in S/MIME. S/MIME uses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following terminology taken from RFC 2119 (Key Words for use in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RFCs</a:t>
            </a:r>
            <a:r>
              <a:rPr lang="en-US" sz="1200" b="0" kern="1200" baseline="0" dirty="0">
                <a:solidFill>
                  <a:schemeClr val="tx1"/>
                </a:solidFill>
                <a:latin typeface="Arial" pitchFamily="-107" charset="0"/>
                <a:ea typeface="ＭＳ Ｐゴシック" pitchFamily="-107" charset="-128"/>
                <a:cs typeface="ＭＳ Ｐゴシック" pitchFamily="-107" charset="-128"/>
              </a:rPr>
              <a:t>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Indicate Requirement Levels , March 1997) to specify the requirement level:</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MUST:  The definition is an absolute requirement of the specification.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implementation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must include this feature or function to be in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with the specification.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SHOULD:  There may exist valid reasons in particular circumstances to ignore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feature or function, but it is recommended that an implementation include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feature or function.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S/MIME specification includes a discussion of the procedure for deciding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content encryption algorithm to use. In essence, a sending agent has two decisions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make. First, the sending agent must determine if the receiving agent is capable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decrypting using a given encryption algorithm. Second, if the receiving agent is only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capable of accepting weakly encrypted content, the sending agent must decide if it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acceptable to send using weak encryption. To support this decision process, a sending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agent may announce its decrypting capabilities in order of preference </a:t>
            </a:r>
            <a:r>
              <a:rPr lang="en-US" sz="1200" kern="1200" baseline="0" dirty="0">
                <a:solidFill>
                  <a:schemeClr val="tx1"/>
                </a:solidFill>
                <a:latin typeface="Arial" pitchFamily="-107" charset="0"/>
                <a:ea typeface="ＭＳ Ｐゴシック" pitchFamily="-107" charset="-128"/>
                <a:cs typeface="ＭＳ Ｐゴシック" pitchFamily="-107" charset="-128"/>
              </a:rPr>
              <a:t>for any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it sends out. A receiving agent may store that information for future use.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following rules, in the following order, should be followed by a sending agent.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the sending agent has a list of preferred decrypting capabilities from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it SHOULD choose the first (highest preference) capability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list that it is capable of using.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If the sending agent has no such list of capabilities from an intended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has received one or more messages from the recipient, then the outgoing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SHOULD use the same encryption algorithm as was used on the last</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signed and encrypted message received from that intended recipient.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If the sending agent has no knowledge about the decryption capabilities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and is willing to risk that the recipient may not be able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decrypt the message, then the sending agent SHOULD use triple DES.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If the sending agent has no knowledge about the decryption capabilities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and is not willing to risk that the recipient may not be 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decrypt the message, then the sending agent MUST use RC2/40.</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a message is to be sent to multiple recipients and a common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cannot be selected for all, then the sending agent will need to send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However, in that case, it is important to note that the security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is made vulnerable by the transmission of one copy with lower security.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31</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application/pkcs7-mime subtype is used for one of four categories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S/MIME processing, each with a unique </a:t>
            </a:r>
            <a:r>
              <a:rPr lang="en-US" sz="1200" kern="1200" baseline="0" dirty="0" err="1">
                <a:solidFill>
                  <a:schemeClr val="tx1"/>
                </a:solidFill>
                <a:latin typeface="Arial" pitchFamily="-107" charset="0"/>
                <a:ea typeface="ＭＳ Ｐゴシック" pitchFamily="-107" charset="-128"/>
                <a:cs typeface="ＭＳ Ｐゴシック" pitchFamily="-107" charset="-128"/>
              </a:rPr>
              <a:t>smime</a:t>
            </a:r>
            <a:r>
              <a:rPr lang="en-US" sz="1200" kern="1200" baseline="0" dirty="0">
                <a:solidFill>
                  <a:schemeClr val="tx1"/>
                </a:solidFill>
                <a:latin typeface="Arial" pitchFamily="-107" charset="0"/>
                <a:ea typeface="ＭＳ Ｐゴシック" pitchFamily="-107" charset="-128"/>
                <a:cs typeface="ＭＳ Ｐゴシック" pitchFamily="-107" charset="-128"/>
              </a:rPr>
              <a:t>-type parameter. In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cases, the resulting entity, (referred to as an object ) is represented in a form 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as Basic Encoding Rules (BER), which is defined in ITU-T Recommendation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X.209. The BER format consists of arbitrary octet strings and is therefore binary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Such an object should be transfer encoded with base64 in the outer 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We first look at </a:t>
            </a:r>
            <a:r>
              <a:rPr lang="en-US" sz="120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steps for preparing an </a:t>
            </a:r>
            <a:r>
              <a:rPr lang="en-US" sz="120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kern="1200" baseline="0" dirty="0">
                <a:solidFill>
                  <a:schemeClr val="tx1"/>
                </a:solidFill>
                <a:latin typeface="Arial" pitchFamily="-107" charset="0"/>
                <a:ea typeface="ＭＳ Ｐゴシック" pitchFamily="-107" charset="-128"/>
                <a:cs typeface="ＭＳ Ｐゴシック" pitchFamily="-107" charset="-128"/>
              </a:rPr>
              <a:t> MIME entity are: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Generate a pseudorandom session key for a particular symmetric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(RC2/40 or triple DES).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For each recipient, encrypt the session key with the recipient’s public RSA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For each recipient, prepare a block known as </a:t>
            </a:r>
            <a:r>
              <a:rPr lang="en-US" sz="1200" kern="1200" baseline="0" dirty="0" err="1">
                <a:solidFill>
                  <a:schemeClr val="tx1"/>
                </a:solidFill>
                <a:latin typeface="Arial" pitchFamily="-107" charset="0"/>
                <a:ea typeface="ＭＳ Ｐゴシック" pitchFamily="-107" charset="-128"/>
                <a:cs typeface="ＭＳ Ｐゴシック" pitchFamily="-107" charset="-128"/>
              </a:rPr>
              <a:t>RecipientInfo</a:t>
            </a:r>
            <a:r>
              <a:rPr lang="en-US" sz="1200" kern="1200" baseline="0" dirty="0">
                <a:solidFill>
                  <a:schemeClr val="tx1"/>
                </a:solidFill>
                <a:latin typeface="Arial" pitchFamily="-107" charset="0"/>
                <a:ea typeface="ＭＳ Ｐゴシック" pitchFamily="-107" charset="-128"/>
                <a:cs typeface="ＭＳ Ｐゴシック" pitchFamily="-107" charset="-128"/>
              </a:rPr>
              <a:t>  that contains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identifier of the recipient’s public-key certificate, an identifier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used to encrypt the session key, and the encrypted session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4"/>
            </a:pPr>
            <a:r>
              <a:rPr lang="en-US" sz="1200" kern="1200" baseline="0" dirty="0">
                <a:solidFill>
                  <a:schemeClr val="tx1"/>
                </a:solidFill>
                <a:latin typeface="Arial" pitchFamily="-107" charset="0"/>
                <a:ea typeface="ＭＳ Ｐゴシック" pitchFamily="-107" charset="-128"/>
                <a:cs typeface="ＭＳ Ｐゴシック" pitchFamily="-107" charset="-128"/>
              </a:rPr>
              <a:t>Encrypt the message content with the session key.</a:t>
            </a:r>
          </a:p>
          <a:p>
            <a:pPr marL="228600" indent="-228600">
              <a:buAutoNum type="arabicPeriod" startAt="4"/>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t>
            </a:r>
            <a:r>
              <a:rPr lang="en-US" sz="1200" kern="1200" baseline="0" dirty="0" err="1">
                <a:solidFill>
                  <a:schemeClr val="tx1"/>
                </a:solidFill>
                <a:latin typeface="Arial" pitchFamily="-107" charset="0"/>
                <a:ea typeface="ＭＳ Ｐゴシック" pitchFamily="-107" charset="-128"/>
                <a:cs typeface="ＭＳ Ｐゴシック" pitchFamily="-107" charset="-128"/>
              </a:rPr>
              <a:t>RecipientInfo</a:t>
            </a:r>
            <a:r>
              <a:rPr lang="en-US" sz="1200" kern="1200" baseline="0" dirty="0">
                <a:solidFill>
                  <a:schemeClr val="tx1"/>
                </a:solidFill>
                <a:latin typeface="Arial" pitchFamily="-107" charset="0"/>
                <a:ea typeface="ＭＳ Ｐゴシック" pitchFamily="-107" charset="-128"/>
                <a:cs typeface="ＭＳ Ｐゴシック" pitchFamily="-107" charset="-128"/>
              </a:rPr>
              <a:t> blocks followed by the encrypted content constitute the</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kern="1200" baseline="0" dirty="0">
                <a:solidFill>
                  <a:schemeClr val="tx1"/>
                </a:solidFill>
                <a:latin typeface="Arial" pitchFamily="-107" charset="0"/>
                <a:ea typeface="ＭＳ Ｐゴシック" pitchFamily="-107" charset="-128"/>
                <a:cs typeface="ＭＳ Ｐゴシック" pitchFamily="-107" charset="-128"/>
              </a:rPr>
              <a:t> . This information is then encoded into base64. A sample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(excluding the RFC 5322 headers) is given below.</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Content-Type: application/pkcs7-mime; </a:t>
            </a:r>
            <a:r>
              <a:rPr lang="en-US" sz="1200" kern="1200" baseline="0" dirty="0" err="1">
                <a:solidFill>
                  <a:schemeClr val="tx1"/>
                </a:solidFill>
                <a:latin typeface="Arial" pitchFamily="-107" charset="0"/>
                <a:ea typeface="ＭＳ Ｐゴシック" pitchFamily="-107" charset="-128"/>
                <a:cs typeface="ＭＳ Ｐゴシック" pitchFamily="-107" charset="-128"/>
              </a:rPr>
              <a:t>smime</a:t>
            </a:r>
            <a:r>
              <a:rPr lang="en-US" sz="1200" kern="1200" baseline="0" dirty="0">
                <a:solidFill>
                  <a:schemeClr val="tx1"/>
                </a:solidFill>
                <a:latin typeface="Arial" pitchFamily="-107" charset="0"/>
                <a:ea typeface="ＭＳ Ｐゴシック" pitchFamily="-107" charset="-128"/>
                <a:cs typeface="ＭＳ Ｐゴシック" pitchFamily="-107" charset="-128"/>
              </a:rPr>
              <a:t>-type=</a:t>
            </a:r>
            <a:r>
              <a:rPr lang="en-US" sz="120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name=smime.p7m</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Content-Transfer-Encoding: base64</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Content-Disposition: attachment; filename=smime.p7m</a:t>
            </a:r>
          </a:p>
          <a:p>
            <a:r>
              <a:rPr lang="en-US" sz="1200" kern="1200" baseline="0" dirty="0">
                <a:solidFill>
                  <a:schemeClr val="tx1"/>
                </a:solidFill>
                <a:latin typeface="Arial" pitchFamily="-107" charset="0"/>
                <a:ea typeface="ＭＳ Ｐゴシック" pitchFamily="-107" charset="-128"/>
                <a:cs typeface="ＭＳ Ｐゴシック" pitchFamily="-107" charset="-128"/>
              </a:rPr>
              <a:t>rfvbnj756tbBghyHhHUujhJhjH77n8HHGT9HG4VQpfyF467GhIGfHfYT6</a:t>
            </a:r>
          </a:p>
          <a:p>
            <a:r>
              <a:rPr lang="en-US" sz="1200" kern="1200" baseline="0" dirty="0">
                <a:solidFill>
                  <a:schemeClr val="tx1"/>
                </a:solidFill>
                <a:latin typeface="Arial" pitchFamily="-107" charset="0"/>
                <a:ea typeface="ＭＳ Ｐゴシック" pitchFamily="-107" charset="-128"/>
                <a:cs typeface="ＭＳ Ｐゴシック" pitchFamily="-107" charset="-128"/>
              </a:rPr>
              <a:t>7n8HHGghyHhHUujhJh4VQpfyF467GhIGfHfYGTrfvbnjT6jH7756tbB9H</a:t>
            </a:r>
          </a:p>
          <a:p>
            <a:r>
              <a:rPr lang="en-US" sz="1200" kern="1200" baseline="0" dirty="0">
                <a:solidFill>
                  <a:schemeClr val="tx1"/>
                </a:solidFill>
                <a:latin typeface="Arial" pitchFamily="-107" charset="0"/>
                <a:ea typeface="ＭＳ Ｐゴシック" pitchFamily="-107" charset="-128"/>
                <a:cs typeface="ＭＳ Ｐゴシック" pitchFamily="-107" charset="-128"/>
              </a:rPr>
              <a:t>f8HHGTrfvhJhjH776tbB9HG4VQbnj7567GhIGfHfYT6ghyHhHUujpfyF4</a:t>
            </a:r>
          </a:p>
          <a:p>
            <a:r>
              <a:rPr lang="en-US" sz="1200" kern="1200" baseline="0" dirty="0">
                <a:solidFill>
                  <a:schemeClr val="tx1"/>
                </a:solidFill>
                <a:latin typeface="Arial" pitchFamily="-107" charset="0"/>
                <a:ea typeface="ＭＳ Ｐゴシック" pitchFamily="-107" charset="-128"/>
                <a:cs typeface="ＭＳ Ｐゴシック" pitchFamily="-107" charset="-128"/>
              </a:rPr>
              <a:t>0GhIGfHfQbnj756YT64V</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To recover the encrypted message, the recipient first strips off the base64</a:t>
            </a:r>
          </a:p>
          <a:p>
            <a:r>
              <a:rPr lang="en-US" sz="1200" kern="1200" baseline="0" dirty="0">
                <a:solidFill>
                  <a:schemeClr val="tx1"/>
                </a:solidFill>
                <a:latin typeface="Arial" pitchFamily="-107" charset="0"/>
                <a:ea typeface="ＭＳ Ｐゴシック" pitchFamily="-107" charset="-128"/>
                <a:cs typeface="ＭＳ Ｐゴシック" pitchFamily="-107" charset="-128"/>
              </a:rPr>
              <a:t>encoding. Then the recipient’s private key is used to recover the session key. Finally,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content is decrypted with the session key.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For an understanding of the topics in this chapter, it is useful to have a basic grasp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Internet mail architecture, which is currently defined in RFC 5598 (Internet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Architecture , July 2009). This section provides an overview of the basic concepts.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At its most fundamental level, the Internet mail architecture consists of a user world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form of Message User Agents (MUA), and the transfer world, in the form</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Message Handling Service (MHS) , which is composed of Message Transfer</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Agents (MTA). The MHS accepts a message from one user and delivers it to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or more other users, creating a virtual MUA-to-MUA exchange environment.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architecture involves three types of interoperability. One is directly between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must be formatted by the MUA on behalf of the message author so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 the message can be displayed to the message recipient by the destination MUA.</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also interoperability requirements between the MUA and the MHS—</a:t>
            </a:r>
          </a:p>
          <a:p>
            <a:r>
              <a:rPr lang="en-US" sz="1200" kern="1200" baseline="0" dirty="0">
                <a:solidFill>
                  <a:schemeClr val="tx1"/>
                </a:solidFill>
                <a:latin typeface="Arial" pitchFamily="-107" charset="0"/>
                <a:ea typeface="ＭＳ Ｐゴシック" pitchFamily="-107" charset="-128"/>
                <a:cs typeface="ＭＳ Ｐゴシック" pitchFamily="-107" charset="-128"/>
              </a:rPr>
              <a:t>first when a message is posted from an MUA to the MHS and later when it is delivered</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the MHS to the destination MUA. Interoperability is required among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MTA components along the transfer path through the MHS.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kern="1200" baseline="0" dirty="0" err="1">
                <a:solidFill>
                  <a:schemeClr val="tx1"/>
                </a:solidFill>
                <a:latin typeface="Arial" pitchFamily="-107" charset="0"/>
                <a:ea typeface="ＭＳ Ｐゴシック" pitchFamily="-107" charset="-128"/>
                <a:cs typeface="ＭＳ Ｐゴシック" pitchFamily="-107" charset="-128"/>
              </a:rPr>
              <a:t>smime</a:t>
            </a:r>
            <a:r>
              <a:rPr lang="en-US" sz="1200" kern="1200" baseline="0" dirty="0">
                <a:solidFill>
                  <a:schemeClr val="tx1"/>
                </a:solidFill>
                <a:latin typeface="Arial" pitchFamily="-107" charset="0"/>
                <a:ea typeface="ＭＳ Ｐゴシック" pitchFamily="-107" charset="-128"/>
                <a:cs typeface="ＭＳ Ｐゴシック" pitchFamily="-107" charset="-128"/>
              </a:rPr>
              <a:t>-type can be used with one or more signers.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clarity, we confine our description to the case of a single digital signature.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steps for preparing a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 MIME entity are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Select a message digest algorithm (SHA or MD5).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Compute the message digest (hash function) of the content to be signed.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Encrypt the message digest with the signer’s private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Prepare a block known as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SignerInfo</a:t>
            </a:r>
            <a:r>
              <a:rPr lang="en-US" sz="1200" kern="1200" baseline="0" dirty="0">
                <a:solidFill>
                  <a:schemeClr val="tx1"/>
                </a:solidFill>
                <a:latin typeface="Arial" pitchFamily="-107" charset="0"/>
                <a:ea typeface="ＭＳ Ｐゴシック" pitchFamily="-107" charset="-128"/>
                <a:cs typeface="ＭＳ Ｐゴシック" pitchFamily="-107" charset="-128"/>
              </a:rPr>
              <a:t>  that contains the signer’s public-key</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 an identifier of the message digest algorithm, an identifier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used to encrypt the message digest, and the encrypted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digest.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  entity consists of a series of blocks, including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digest algorithm identifier, the message being signed, and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SignerInfo</a:t>
            </a:r>
            <a:r>
              <a:rPr lang="en-US" sz="1200" kern="1200" baseline="0" dirty="0">
                <a:solidFill>
                  <a:schemeClr val="tx1"/>
                </a:solidFill>
                <a:latin typeface="Arial" pitchFamily="-107" charset="0"/>
                <a:ea typeface="ＭＳ Ｐゴシック" pitchFamily="-107" charset="-128"/>
                <a:cs typeface="ＭＳ Ｐゴシック" pitchFamily="-107" charset="-128"/>
              </a:rPr>
              <a:t> . The</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  entity may also include a set of public-key certificates sufficient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constitute a chain from a recognized root or top-level certification authority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signer. This information is then encoded into base64. A sample message (excluding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RFC 5322 headers) is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Content-Type: application/pkcs7-mime; </a:t>
            </a:r>
            <a:r>
              <a:rPr lang="en-US" sz="1200" kern="1200" baseline="0" dirty="0" err="1">
                <a:solidFill>
                  <a:schemeClr val="tx1"/>
                </a:solidFill>
                <a:latin typeface="Arial" pitchFamily="-107" charset="0"/>
                <a:ea typeface="ＭＳ Ｐゴシック" pitchFamily="-107" charset="-128"/>
                <a:cs typeface="ＭＳ Ｐゴシック" pitchFamily="-107" charset="-128"/>
              </a:rPr>
              <a:t>smime</a:t>
            </a:r>
            <a:r>
              <a:rPr lang="en-US" sz="1200" kern="1200" baseline="0" dirty="0">
                <a:solidFill>
                  <a:schemeClr val="tx1"/>
                </a:solidFill>
                <a:latin typeface="Arial" pitchFamily="-107" charset="0"/>
                <a:ea typeface="ＭＳ Ｐゴシック" pitchFamily="-107" charset="-128"/>
                <a:cs typeface="ＭＳ Ｐゴシック" pitchFamily="-107" charset="-128"/>
              </a:rPr>
              <a:t>-type=</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name=smime.p7m</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Content-Transfer-Encoding: base64</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Content-Disposition: attachment; filename=smime.p7m</a:t>
            </a:r>
          </a:p>
          <a:p>
            <a:r>
              <a:rPr lang="en-US" sz="1200" kern="1200" baseline="0" dirty="0">
                <a:solidFill>
                  <a:schemeClr val="tx1"/>
                </a:solidFill>
                <a:latin typeface="Arial" pitchFamily="-107" charset="0"/>
                <a:ea typeface="ＭＳ Ｐゴシック" pitchFamily="-107" charset="-128"/>
                <a:cs typeface="ＭＳ Ｐゴシック" pitchFamily="-107" charset="-128"/>
              </a:rPr>
              <a:t>567GhIGfHfYT6ghyHhHUujpfyF4f8HHGTrfvhJhjH776tbB9HG4VQbnj7</a:t>
            </a:r>
          </a:p>
          <a:p>
            <a:r>
              <a:rPr lang="en-US" sz="1200" kern="1200" baseline="0" dirty="0">
                <a:solidFill>
                  <a:schemeClr val="tx1"/>
                </a:solidFill>
                <a:latin typeface="Arial" pitchFamily="-107" charset="0"/>
                <a:ea typeface="ＭＳ Ｐゴシック" pitchFamily="-107" charset="-128"/>
                <a:cs typeface="ＭＳ Ｐゴシック" pitchFamily="-107" charset="-128"/>
              </a:rPr>
              <a:t>77n8HHGT9HG4VQpfyF467GhIGfHfYT6rfvbnj756tbBghyHhHUujhJhjH</a:t>
            </a:r>
          </a:p>
          <a:p>
            <a:r>
              <a:rPr lang="en-US" sz="1200" kern="1200" baseline="0" dirty="0">
                <a:solidFill>
                  <a:schemeClr val="tx1"/>
                </a:solidFill>
                <a:latin typeface="Arial" pitchFamily="-107" charset="0"/>
                <a:ea typeface="ＭＳ Ｐゴシック" pitchFamily="-107" charset="-128"/>
                <a:cs typeface="ＭＳ Ｐゴシック" pitchFamily="-107" charset="-128"/>
              </a:rPr>
              <a:t>HUujhJh4VQpfyF467GhIGfHfYGTrfvbnjT6jH7756tbB9H7n8HHGghyHh</a:t>
            </a:r>
          </a:p>
          <a:p>
            <a:r>
              <a:rPr lang="en-US" sz="1200" kern="1200" baseline="0" dirty="0">
                <a:solidFill>
                  <a:schemeClr val="tx1"/>
                </a:solidFill>
                <a:latin typeface="Arial" pitchFamily="-107" charset="0"/>
                <a:ea typeface="ＭＳ Ｐゴシック" pitchFamily="-107" charset="-128"/>
                <a:cs typeface="ＭＳ Ｐゴシック" pitchFamily="-107" charset="-128"/>
              </a:rPr>
              <a:t>6YT64V0GhIGfHfQbnj75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To recover the signed message and verify the signature, the recipient first strips</a:t>
            </a:r>
          </a:p>
          <a:p>
            <a:r>
              <a:rPr lang="en-US" sz="1200" kern="1200" baseline="0" dirty="0">
                <a:solidFill>
                  <a:schemeClr val="tx1"/>
                </a:solidFill>
                <a:latin typeface="Arial" pitchFamily="-107" charset="0"/>
                <a:ea typeface="ＭＳ Ｐゴシック" pitchFamily="-107" charset="-128"/>
                <a:cs typeface="ＭＳ Ｐゴシック" pitchFamily="-107" charset="-128"/>
              </a:rPr>
              <a:t>off the base64 encoding. Then the signer’s public key is used to decrypt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digest. The recipient independently computes the message digest and compares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the decrypted message digest to verify the signature.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33</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S/MIME uses public-key certificates that conform to version 3 of X.509 (see Chapter 4).</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S/MIME managers and/or users must configure each client with a list of trusted keys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with certificate revocation lists. That is, the responsibility is local for maintaining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certificates needed to verify incoming signatures and to encrypt outgoing messages.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On the other hand, the certificates are signed by certification authorities.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An S/MIME user has several key management functions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perform.</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generation:  The user of some related administrative utility (e.g., one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associated with LAN management) MUST be capable of generating separate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Diffie</a:t>
            </a:r>
            <a:r>
              <a:rPr lang="en-US" sz="1200" b="0" kern="1200" baseline="0" dirty="0">
                <a:solidFill>
                  <a:schemeClr val="tx1"/>
                </a:solidFill>
                <a:latin typeface="Arial" pitchFamily="-107" charset="0"/>
                <a:ea typeface="ＭＳ Ｐゴシック" pitchFamily="-107" charset="-128"/>
                <a:cs typeface="ＭＳ Ｐゴシック" pitchFamily="-107" charset="-128"/>
              </a:rPr>
              <a:t>–Hellman and DSS key pairs and SHOULD be capable of generating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RSA key pairs. Each key pair MUST be generated from a good source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nondeterministic random input and be protected in a secure fashion. A user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agent SHOULD generate RSA key pairs with a length in the range of 768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1024 bits and MUST NOT generate a length of less than 512 bits.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Registration:  A user’s public key must be registered with a certification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authority in order to receive an X.509 public-key certificate.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Certificate storage and retrieval:  A user requires access to a local list of certificates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order to verify incoming signatures and to encrypt outgoing messages.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Such a list could be maintained by the user or by some local administrative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entity on behalf of a number of users.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34</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RFC 2634 defines four enhanced security services for S/MIME: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Signed receipts:  A signed receipt may be requested in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object.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Returning a signed receipt provides proof of delivery to the originator of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message and allows the originator to demonstrate to a third party that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received the message. In essence, the recipient signs the entire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original message plus the original (sender’s) signature and appends the new</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 to form a new S/MIME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Security labels: A security label may be included in the authenticated attributes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object. A security label is a set of security information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regarding the sensitivity of the content that is protected by S/MIME encapsulation.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labels may be used for access control, by indicating which users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permitted access to an object. Other uses include priority (secret, confidential,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restricted, and so on) or role based, describing which kind of people can see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information (e.g., patient’s health-care team, medical billing agents).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Secure mailing lists: When a user sends a message to multiple recipients,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certain amount of per-recipient processing is required, including the use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each recipient’s public key. The user can be relieved of this work by employing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services of an S/MIME Mail List Agent (MLA). An MLA can take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single incoming message, perform the recipient-specific encryption for each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and forward the message. The originator of a message need only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 the message to the MLA with encryption performed using the MLA’s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public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Signing certificates: This service is used to securely bind a sender’s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their signature through a signing certificate attribute.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35</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RFC 2634 defines four enhanced security services for S/MIME: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Signed receipts:  A signed receipt may be requested in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object.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Returning a signed receipt provides proof of delivery to the originator of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message and allows the originator to demonstrate to a third party that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received the message. In essence, the recipient signs the entire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original message plus the original (sender’s) signature and appends the new</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 to form a new S/MIME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Security labels: A security label may be included in the authenticated attributes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object. A security label is a set of security information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regarding the sensitivity of the content that is protected by S/MIME encapsulation.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labels may be used for access control, by indicating which users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permitted access to an object. Other uses include priority (secret, confidential,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restricted, and so on) or role based, describing which kind of people can see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information (e.g., patient’s health-care team, medical billing agents).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Secure mailing lists: When a user sends a message to multiple recipients,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certain amount of per-recipient processing is required, including the use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each recipient’s public key. The user can be relieved of this work by employing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services of an S/MIME Mail List Agent (MLA). An MLA can take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single incoming message, perform the recipient-specific encryption for each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and forward the message. The originator of a message need only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 the message to the MLA with encryption performed using the MLA’s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public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Signing certificates: This service is used to securely bind a sender’s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their signature through a signing certificate attribute.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36</a:t>
            </a:fld>
            <a:endParaRPr lang="en-AU" dirty="0"/>
          </a:p>
        </p:txBody>
      </p:sp>
    </p:spTree>
    <p:extLst>
      <p:ext uri="{BB962C8B-B14F-4D97-AF65-F5344CB8AC3E}">
        <p14:creationId xmlns:p14="http://schemas.microsoft.com/office/powerpoint/2010/main" val="680646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alternative e-mail security protocol is Pretty Good Privacy (PGP), which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essentially the same functionality as S/MIME. PGP was created by Phil Zimmerman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implemented as a product first released in 1991. It was made available free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charge and became quite popular for personal use. The initial PGP protocol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proprietary and used some encryption algorithms with intellectual property restrictions.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1996, version 5.x of PGP was defined in IETF RFC 1991, PGP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Exchange Formats . Subsequently, </a:t>
            </a:r>
            <a:r>
              <a:rPr lang="en-US" sz="120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kern="1200" baseline="0" dirty="0">
                <a:solidFill>
                  <a:schemeClr val="tx1"/>
                </a:solidFill>
                <a:latin typeface="Arial" pitchFamily="-107" charset="0"/>
                <a:ea typeface="ＭＳ Ｐゴシック" pitchFamily="-107" charset="-128"/>
                <a:cs typeface="ＭＳ Ｐゴシック" pitchFamily="-107" charset="-128"/>
              </a:rPr>
              <a:t> was developed as a new standard</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based on PGP version 5.x. </a:t>
            </a:r>
            <a:r>
              <a:rPr lang="en-US" sz="120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kern="1200" baseline="0" dirty="0">
                <a:solidFill>
                  <a:schemeClr val="tx1"/>
                </a:solidFill>
                <a:latin typeface="Arial" pitchFamily="-107" charset="0"/>
                <a:ea typeface="ＭＳ Ｐゴシック" pitchFamily="-107" charset="-128"/>
                <a:cs typeface="ＭＳ Ｐゴシック" pitchFamily="-107" charset="-128"/>
              </a:rPr>
              <a:t> is defined in RFC 4880 (</a:t>
            </a:r>
            <a:r>
              <a:rPr lang="en-US" sz="1200" kern="1200" baseline="0" dirty="0" err="1">
                <a:solidFill>
                  <a:schemeClr val="tx1"/>
                </a:solidFill>
                <a:latin typeface="Arial" pitchFamily="-107" charset="0"/>
                <a:ea typeface="ＭＳ Ｐゴシック" pitchFamily="-107" charset="-128"/>
                <a:cs typeface="ＭＳ Ｐゴシック" pitchFamily="-107" charset="-128"/>
              </a:rPr>
              <a:t>OpenPGP</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Format , November 2007) and RFC 3156 (MIME Security with </a:t>
            </a:r>
            <a:r>
              <a:rPr lang="en-US" sz="120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kern="1200" baseline="0" dirty="0">
                <a:solidFill>
                  <a:schemeClr val="tx1"/>
                </a:solidFill>
                <a:latin typeface="Arial" pitchFamily="-107" charset="0"/>
                <a:ea typeface="ＭＳ Ｐゴシック" pitchFamily="-107" charset="-128"/>
                <a:cs typeface="ＭＳ Ｐゴシック" pitchFamily="-107" charset="-128"/>
              </a:rPr>
              <a:t> ,</a:t>
            </a:r>
          </a:p>
          <a:p>
            <a:r>
              <a:rPr lang="en-US" sz="1200" kern="1200" baseline="0" dirty="0">
                <a:solidFill>
                  <a:schemeClr val="tx1"/>
                </a:solidFill>
                <a:latin typeface="Arial" pitchFamily="-107" charset="0"/>
                <a:ea typeface="ＭＳ Ｐゴシック" pitchFamily="-107" charset="-128"/>
                <a:cs typeface="ＭＳ Ｐゴシック" pitchFamily="-107" charset="-128"/>
              </a:rPr>
              <a:t>August 2001).</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There are two significant differences between S/MIME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Certification:  S/MIME uses X.509 certificates that are issued by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Authorities (or local agencies that have been delegated authority by a CA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issue certificates). In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users generate their own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private keys and then solicit signatures for their public keys from individuals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organizations to which they are known. Whereas X.509 certificates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trusted if there is a valid PKIX chain to a trusted root, an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trusted if it is signed by another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 that is trusted by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This is called the Web-of-Trust .</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Distribution: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does not include the sender’s public key with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ach message, so it is necessary for recipients of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messages to separately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obtain the sender’s public key in order to verify the message. Many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organizations post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keys on TLS-protected websites: People who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wish to verify digital signatures or send these organizations encrypted 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need to manually download these keys and add them to their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Clients. Keys may also be registered with the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 servers,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are servers that maintain a database of PGP public keys organized by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e-mail address. Anyone may post a public key to the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 servers,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that public key may contain any e-mail address. There is no vetting of</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keys, so users must use the Web-of-Trust to decide whether to trust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given public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SP 800-177 recommends the use of S/MIME rather than PGP because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greater confidence in the CA system of verifying public keys.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Appendix H provides an overview of PGP.</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37</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DNS is a directory lookup service that provides a mapping between the name of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host on the Internet and its numeric IP address. DNS is essential to the functioning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Internet. The DNS is used by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b="0" kern="1200" baseline="0" dirty="0">
                <a:solidFill>
                  <a:schemeClr val="tx1"/>
                </a:solidFill>
                <a:latin typeface="Arial" pitchFamily="-107" charset="0"/>
                <a:ea typeface="ＭＳ Ｐゴシック" pitchFamily="-107" charset="-128"/>
                <a:cs typeface="ＭＳ Ｐゴシック" pitchFamily="-107" charset="-128"/>
              </a:rPr>
              <a:t>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to find the address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next hop server for mail delivery. Sending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query DNS for the Mail Exchange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 Record (MX RR) of the recipient’s domain (the right hand side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symbol) in order to find the receiving MTA to contact.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Four elements comprise the DNS: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 name space:  DNS uses a tree-structured name space to identify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resources on the Internet.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database:  Conceptually, each node and leaf in the name space tree structure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names a set of information (e.g., IP address, name server for this domain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 that is contained in resource record. The collection of all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 is organized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into a distributed database.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Name servers:  These are server programs that hold information about a portion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domain name tree structure and the associated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Resolvers:  These are programs that extract information from name servers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response to client requests. A typical client request is for an IP address corresponding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 given domain name.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38</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DNS is a directory lookup service that provides a mapping between the name of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host on the Internet and its numeric IP address. DNS is essential to the functioning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Internet. The DNS is used by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b="0" kern="1200" baseline="0" dirty="0">
                <a:solidFill>
                  <a:schemeClr val="tx1"/>
                </a:solidFill>
                <a:latin typeface="Arial" pitchFamily="-107" charset="0"/>
                <a:ea typeface="ＭＳ Ｐゴシック" pitchFamily="-107" charset="-128"/>
                <a:cs typeface="ＭＳ Ｐゴシック" pitchFamily="-107" charset="-128"/>
              </a:rPr>
              <a:t>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to find the address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next hop server for mail delivery. Sending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query DNS for the Mail Exchange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 Record (MX RR) of the recipient’s domain (the right hand side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symbol) in order to find the receiving MTA to contact.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Four elements comprise the DNS: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 name space:  DNS uses a tree-structured name space to identify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resources on the Internet.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database:  Conceptually, each node and leaf in the name space tree structure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names a set of information (e.g., IP address, name server for this domain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 that is contained in resource record. The collection of all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 is organized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into a distributed database.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Name servers:  These are server programs that hold information about a portion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domain name tree structure and the associated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Resolvers:  These are programs that extract information from name servers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response to client requests. A typical client request is for an IP address corresponding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 given domain name.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39</a:t>
            </a:fld>
            <a:endParaRPr lang="en-AU" dirty="0"/>
          </a:p>
        </p:txBody>
      </p:sp>
    </p:spTree>
    <p:extLst>
      <p:ext uri="{BB962C8B-B14F-4D97-AF65-F5344CB8AC3E}">
        <p14:creationId xmlns:p14="http://schemas.microsoft.com/office/powerpoint/2010/main" val="3314996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DNS operation typically includes the following steps (Figure 8.6):</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 user program requests an IP address for a domain name.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 resolver module in the local host or local ISP queries a local name server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same domain as the resolver.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local name server checks to see if the name is in its local database or cache,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if so, returns the IP address to the requestor. Otherwise, the name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queries other available name servers, if necessary going to the root server, as</a:t>
            </a:r>
          </a:p>
          <a:p>
            <a:r>
              <a:rPr lang="en-US" sz="1200" kern="1200" baseline="0" dirty="0">
                <a:solidFill>
                  <a:schemeClr val="tx1"/>
                </a:solidFill>
                <a:latin typeface="Arial" pitchFamily="-107" charset="0"/>
                <a:ea typeface="ＭＳ Ｐゴシック" pitchFamily="-107" charset="-128"/>
                <a:cs typeface="ＭＳ Ｐゴシック" pitchFamily="-107" charset="-128"/>
              </a:rPr>
              <a:t>explained subsequently.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When a response is received at the local name server, it stores the name/address</a:t>
            </a:r>
          </a:p>
          <a:p>
            <a:r>
              <a:rPr lang="en-US" sz="1200" kern="1200" baseline="0" dirty="0">
                <a:solidFill>
                  <a:schemeClr val="tx1"/>
                </a:solidFill>
                <a:latin typeface="Arial" pitchFamily="-107" charset="0"/>
                <a:ea typeface="ＭＳ Ｐゴシック" pitchFamily="-107" charset="-128"/>
                <a:cs typeface="ＭＳ Ｐゴシック" pitchFamily="-107" charset="-128"/>
              </a:rPr>
              <a:t>mapping in its local cache and may maintain this entry for the amount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time specified in the time-to-live field of the retrieved RR.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5"/>
            </a:pPr>
            <a:r>
              <a:rPr lang="en-US" sz="1200" kern="1200" baseline="0" dirty="0">
                <a:solidFill>
                  <a:schemeClr val="tx1"/>
                </a:solidFill>
                <a:latin typeface="Arial" pitchFamily="-107" charset="0"/>
                <a:ea typeface="ＭＳ Ｐゴシック" pitchFamily="-107" charset="-128"/>
                <a:cs typeface="ＭＳ Ｐゴシック" pitchFamily="-107" charset="-128"/>
              </a:rPr>
              <a:t>The user program is given the IP address or an error message.</a:t>
            </a:r>
          </a:p>
          <a:p>
            <a:pPr marL="228600" indent="-228600">
              <a:buAutoNum type="arabicPeriod" startAt="5"/>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distributed DNS database that supports the DNS functionality must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updated frequently because of the rapid and continued growth of the Internet.</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the DNS must cope with dynamic assignment of IP addresses, such as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done for home DSL users by their ISP. Accordingly, dynamic updating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DNS have been defined. In essence, DNS name servers automatically send out</a:t>
            </a:r>
          </a:p>
          <a:p>
            <a:r>
              <a:rPr lang="en-US" sz="1200" kern="1200" baseline="0" dirty="0">
                <a:solidFill>
                  <a:schemeClr val="tx1"/>
                </a:solidFill>
                <a:latin typeface="Arial" pitchFamily="-107" charset="0"/>
                <a:ea typeface="ＭＳ Ｐゴシック" pitchFamily="-107" charset="-128"/>
                <a:cs typeface="ＭＳ Ｐゴシック" pitchFamily="-107" charset="-128"/>
              </a:rPr>
              <a:t>updates to other relevant name servers as conditions warrant.</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40</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DNS is based on a hierarchical database containing resource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records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  that include the name, IP address, and other information about hosts.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key features of the database are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Variable-depth hierarchy for names:  DNS allows essentially unlimited levels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uses the period (.) as the level delimiter in printed names, as described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earlier.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Distributed database: The database resides in DNS servers scattered throughout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Internet.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Distribution controlled by the database: The DNS database is divided into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thousands of separately managed zones, which are managed by separate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administrators.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Distribution and update of records is controlled by the database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software.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Using this database, DNS servers provide a name-to-address directory service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network applications that need to locate specific servers. For example, every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time an e-mail message is sent or a Web page is accessed, there must be a DNS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 lookup to determine the IP address of the e-mail server or Web server.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41</a:t>
            </a:fld>
            <a:endParaRPr lang="en-A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latin typeface="Arial" pitchFamily="-107" charset="0"/>
                <a:ea typeface="ＭＳ Ｐゴシック" pitchFamily="-107" charset="-128"/>
                <a:cs typeface="ＭＳ Ｐゴシック" pitchFamily="-107" charset="-128"/>
              </a:rPr>
              <a:t>Table 8.6 lists the various types of resource records.</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42</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Figure 8.1 illustrates the key components of the Internet mail architecture,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include the following.</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Message User Agent (MUA):  Operates on behalf of user actors and user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applications. It is their representative within the e-mail service. Typically, this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function is housed in the user’s computer and is referred to as a client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program or a local network e-mail server. The author MUA formats a message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performs initial submission into the MHS via a MSA. The recipient MUA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processes received mail for storage and/or display to the recipient user.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Mail Submission Agent (MSA):  Accepts the message submitted by an MUA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enforces the policies of the hosting domain and the requirements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Internet standards. This function may be located together with the MUA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as a separate functional model. In the latter case, the Simple Mail Transfer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 (SMTP) is used between the MUA and the MSA.</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Message Transfer Agent (MTA):  Relays mail for one application-level hop. 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like a packet switch or IP router in that its job is to make routing assessments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to move the message closer to the recipients. Relaying is performed by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sequence of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until the message reaches a destination MDA. An MTA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also adds trace information to the message header. SMTP is used between</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and between an MTA and an MSA or MDA.</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Mail Delivery Agent (MDA):  Responsible for transferring the message from</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MHS to the MS.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Message Store (MS):  An MUA can employ a long-term MS. An MS can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located on a remote server or on the same machine as the MUA. Typically,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 MUA retrieves messages from a remote server using POP (Post Office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 or IMAP (Internet Message Access Protocol).</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a:t>
            </a:fld>
            <a:endParaRPr lang="en-A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2D07DB9-2580-3D4D-A6BD-25F665D7C745}" type="slidenum">
              <a:rPr lang="en-AU">
                <a:latin typeface="Arial" pitchFamily="-1" charset="0"/>
              </a:rPr>
              <a:pPr/>
              <a:t>43</a:t>
            </a:fld>
            <a:endParaRPr lang="en-AU" dirty="0">
              <a:latin typeface="Arial" pitchFamily="-1"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a:latin typeface="Arial" pitchFamily="-1" charset="0"/>
                <a:ea typeface="ＭＳ Ｐゴシック" pitchFamily="-1" charset="-128"/>
                <a:cs typeface="ＭＳ Ｐゴシック" pitchFamily="-1" charset="-128"/>
              </a:rPr>
              <a:t> </a:t>
            </a:r>
            <a:r>
              <a:rPr lang="en-US" sz="1200" kern="1200" baseline="0" dirty="0">
                <a:solidFill>
                  <a:schemeClr val="tx1"/>
                </a:solidFill>
                <a:latin typeface="Arial" pitchFamily="-107" charset="0"/>
                <a:ea typeface="ＭＳ Ｐゴシック" pitchFamily="-107" charset="-128"/>
                <a:cs typeface="ＭＳ Ｐゴシック" pitchFamily="-107" charset="-128"/>
              </a:rPr>
              <a:t> DNSSEC provides end-to-end protection through the use of digital signatures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created by responding zone administrators and verified by a recipient’s resolver</a:t>
            </a:r>
          </a:p>
          <a:p>
            <a:r>
              <a:rPr lang="en-US" sz="1200" kern="1200" baseline="0" dirty="0">
                <a:solidFill>
                  <a:schemeClr val="tx1"/>
                </a:solidFill>
                <a:latin typeface="Arial" pitchFamily="-107" charset="0"/>
                <a:ea typeface="ＭＳ Ｐゴシック" pitchFamily="-107" charset="-128"/>
                <a:cs typeface="ＭＳ Ｐゴシック" pitchFamily="-107" charset="-128"/>
              </a:rPr>
              <a:t>software. In particular, DNSSEC avoids the need to trust intermediate name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resolvers that cache or route the DNS records originating from the 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zone administrator before they reach the source of the query. DNSSEC consists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set of new resource record types and modifications to the existing DNS protocol,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is defined in the following documents: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4033, DNS Security Introduction and Requirements:  Introduces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DNS security extensions and describes their capabilities and limitations.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document also discusses the services that the DNS security extensions do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 not provide.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4034, Resource Records for the DNS Security Extensions:  Defines four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new resource records that provide security for DNS.</a:t>
            </a:r>
            <a:endParaRPr lang="en-US" b="0"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DANE is a protocol to allow X.509 certificates, commonly used for Transport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(TLS), to be bound to DNS names using DNSSEC. It is proposed in RFC</a:t>
            </a:r>
          </a:p>
          <a:p>
            <a:r>
              <a:rPr lang="en-US" sz="1200" kern="1200" baseline="0" dirty="0">
                <a:solidFill>
                  <a:schemeClr val="tx1"/>
                </a:solidFill>
                <a:latin typeface="Arial" pitchFamily="-107" charset="0"/>
                <a:ea typeface="ＭＳ Ｐゴシック" pitchFamily="-107" charset="-128"/>
                <a:cs typeface="ＭＳ Ｐゴシック" pitchFamily="-107" charset="-128"/>
              </a:rPr>
              <a:t>6698 as a way to authenticate TLS client and server entities without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authority (CA).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rationale for DANE is the vulnerability of the use of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in a global PKI</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Every browser developer and operating system supplier maintains a list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CA root certificates as trust anchors. These are called the software’s root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are stored in its root certificate store. The PKIX procedure allows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recipient to trace a certificate back to the root. So long as the root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remains trustworthy, and the authentication concludes successfully, the client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proceed with the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if any of the hundreds of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operating on the Internet is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effects can be widespread. The attacker can obtain the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private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get issued certificates under a false name, or introduce new bogus root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into a root certificate store. There is no limitation of scope for the global PKI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compromise of a single CA damages the integrity of the entire PKI system.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Addition, some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have engaged in poor security practices. For example, some</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have issued wildcard certificates that allow the holder to issue sub-certificates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any domain or entity, anywhere in the world.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purpose of DANE is to replace reliance on the security of the CA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reliance on the security provided by DNSSEC. Given that the DNS administrator</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 domain name is authorized to give identifying information about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zone, it makes sense to allow that administrator to also make an authoritative binding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the domain name and a certificate that might be used by a host at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name.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DANE defines a new DNS record type, TLSA, that can be used for a secure method</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authenticating SSL/TLS certificates.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44</a:t>
            </a:fld>
            <a:endParaRPr lang="en-A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DANE defines a new DNS record type, TLSA, that can be used for a secure method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authenticating SSL/TLS certificates. The TLSA provides for: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Specifying constraints on which CA can vouch for a certificate, or which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PKIX end-entity certificate is valid.</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Specifying that a service certificate or a CA can be directly authenticated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DNS itself.</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TLSA RR enables certificate </a:t>
            </a:r>
            <a:r>
              <a:rPr lang="en-US" sz="1200" kern="1200" baseline="0" dirty="0">
                <a:solidFill>
                  <a:schemeClr val="tx1"/>
                </a:solidFill>
                <a:latin typeface="Arial" pitchFamily="-107" charset="0"/>
                <a:ea typeface="ＭＳ Ｐゴシック" pitchFamily="-107" charset="-128"/>
                <a:cs typeface="ＭＳ Ｐゴシック" pitchFamily="-107" charset="-128"/>
              </a:rPr>
              <a:t>issue and delivery to be tied to a given</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A server domain owner creates a TLSA resource record that identifies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 and its public key. When a client receives an X.509 certificate in the TLS</a:t>
            </a:r>
          </a:p>
          <a:p>
            <a:r>
              <a:rPr lang="en-US" sz="1200" kern="1200" baseline="0" dirty="0">
                <a:solidFill>
                  <a:schemeClr val="tx1"/>
                </a:solidFill>
                <a:latin typeface="Arial" pitchFamily="-107" charset="0"/>
                <a:ea typeface="ＭＳ Ｐゴシック" pitchFamily="-107" charset="-128"/>
                <a:cs typeface="ＭＳ Ｐゴシック" pitchFamily="-107" charset="-128"/>
              </a:rPr>
              <a:t>negotiation, it looks up the TLSA RR for that domain and matches the TLSA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against the certificate as part of the client’s certificate validation procedure.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Figure 8.7 shows the format of a TLSA RR as it is transmitted to a requesting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entity. It contains four fields. The Certificate Usage  field defines four different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usage models, to accommodate users who require different forms of authentication.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usage models are: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PKIX-TA (CA constraint):  Specifies which CA should be trusted to authenticate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certificate for the service. This usage model limits which CA can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to issue certificates for a given service on a host. The server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chain must pass PKIX validation that terminates with a trusted root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PKIX-EE (service certificate constraint):  Defines which specific end entity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service certificate should be trusted for the service. This usage model limits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end entity certificate can be used by a given service on a host. The server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certificate chain must pass PKIX validation that terminates with a trusted root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certificate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DANE-TA (trust anchor assertion):  Specifies a domain-operated CA to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as a trust anchor. This usage model allows a domain name administrator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specify a new trust anchor—for example, if the domain issues its own certificates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under its own CA that is not expected to be in the end users’ collection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trust anchors. The server certificate chain is self-issued and does not need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verify against a trusted root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DANE-EE (domain-issued certificate):  Specifies a domain-operated CA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 used as a trust anchor. This certificate usage allows a domain name administrator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issue certificates for a domain without involving a third-party CA.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server certificate chain is self-issued and does not need to verify against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trusted root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first two usage models are designed to co-exist with and strengthen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public CA system. The final two usage models operate without the use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public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Selector  field indicates whether the full certificate will be matched or just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value of the public key. The match is made between the certificate presented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TLS negotiation and the certificate in the TLSA RR. The Matching Type  field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indicates how the match of the certificate is made. The options are exact match,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SHA-256 hash match, or SHA-512 hash match. The Certificate Association Data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raw certificate data in hex format.</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45</a:t>
            </a:fld>
            <a:endParaRPr lang="en-AU"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SPF is the standardized way for a sending domain to identify and assert the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senders for a given domain. The problem that SPF addresses is the following: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current e-mail infrastructure, any host can use any domain name for each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 various identifiers in the mail header, not just the domain name where the host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located. Two major drawbacks of this freedom are: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It is a major obstacle to reducing unsolicited bulk e-mail (UBE), also 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as spam. It makes it difficult for mail handlers to filter out e-mails on the basis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known UBE sources.</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a:t>
            </a:r>
            <a:r>
              <a:rPr lang="en-US" sz="1200" b="1"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b="1" kern="1200" baseline="0" dirty="0">
                <a:solidFill>
                  <a:schemeClr val="tx1"/>
                </a:solidFill>
                <a:latin typeface="Arial" pitchFamily="-107" charset="0"/>
                <a:ea typeface="ＭＳ Ｐゴシック" pitchFamily="-107" charset="-128"/>
                <a:cs typeface="ＭＳ Ｐゴシック" pitchFamily="-107" charset="-128"/>
              </a:rPr>
              <a:t> (see Section 8.1) are understandably concerned about the ease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other entities can make use of their domain names, often with malicious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RFC 7208 defines the SPF. It provides a protocol by which </a:t>
            </a:r>
            <a:r>
              <a:rPr lang="en-US" sz="1200"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kern="1200" baseline="0" dirty="0">
                <a:solidFill>
                  <a:schemeClr val="tx1"/>
                </a:solidFill>
                <a:latin typeface="Arial" pitchFamily="-107" charset="0"/>
                <a:ea typeface="ＭＳ Ｐゴシック" pitchFamily="-107" charset="-128"/>
                <a:cs typeface="ＭＳ Ｐゴシック" pitchFamily="-107" charset="-128"/>
              </a:rPr>
              <a:t>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 hosts to use their domain names in the “MAIL FROM” or “HELO”</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identities. Compliant </a:t>
            </a:r>
            <a:r>
              <a:rPr lang="en-US" sz="1200"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kern="1200" baseline="0" dirty="0">
                <a:solidFill>
                  <a:schemeClr val="tx1"/>
                </a:solidFill>
                <a:latin typeface="Arial" pitchFamily="-107" charset="0"/>
                <a:ea typeface="ＭＳ Ｐゴシック" pitchFamily="-107" charset="-128"/>
                <a:cs typeface="ＭＳ Ｐゴシック" pitchFamily="-107" charset="-128"/>
              </a:rPr>
              <a:t> publish Sender Policy Framework (SPF) records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DNS specifying which hosts are permitted to use their names, and compliant</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receivers use the published SPF records to test the authorization of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Transfer Agents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using a given “HELO” or “MAIL FROM”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during a mail transaction.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SPF works by checking a sender’s IP address against the policy encoded in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SPF record found at the sending domain. The sending domain is the domain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SMTP connection, not the domain indicated in the message header as displayed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MUA. This means that SPF checks can be applied before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 is received from the sender.</a:t>
            </a: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46</a:t>
            </a:fld>
            <a:endParaRPr lang="en-AU"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8.8 is an example in which SPF would come into play. Assume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sender’s IP address is 192.168.0.1. The message arrives from the MTA with domain</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mta.example.net</a:t>
            </a:r>
            <a:r>
              <a:rPr lang="en-US" sz="1200" kern="1200" baseline="0" dirty="0">
                <a:solidFill>
                  <a:schemeClr val="tx1"/>
                </a:solidFill>
                <a:latin typeface="Arial" pitchFamily="-107" charset="0"/>
                <a:ea typeface="ＭＳ Ｐゴシック" pitchFamily="-107" charset="-128"/>
                <a:cs typeface="ＭＳ Ｐゴシック" pitchFamily="-107" charset="-128"/>
              </a:rPr>
              <a:t>. The sender uses the MAIL FROM tag of </a:t>
            </a:r>
            <a:r>
              <a:rPr lang="en-US" sz="1200" kern="1200" baseline="0" dirty="0" err="1">
                <a:solidFill>
                  <a:schemeClr val="tx1"/>
                </a:solidFill>
                <a:latin typeface="Arial" pitchFamily="-107" charset="0"/>
                <a:ea typeface="ＭＳ Ｐゴシック" pitchFamily="-107" charset="-128"/>
                <a:cs typeface="ＭＳ Ｐゴシック" pitchFamily="-107" charset="-128"/>
              </a:rPr>
              <a:t>alice@example.org</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indicating that the message originates in the </a:t>
            </a:r>
            <a:r>
              <a:rPr lang="en-US" sz="1200" kern="1200" baseline="0" dirty="0" err="1">
                <a:solidFill>
                  <a:schemeClr val="tx1"/>
                </a:solidFill>
                <a:latin typeface="Arial" pitchFamily="-107" charset="0"/>
                <a:ea typeface="ＭＳ Ｐゴシック" pitchFamily="-107" charset="-128"/>
                <a:cs typeface="ＭＳ Ｐゴシック" pitchFamily="-107" charset="-128"/>
              </a:rPr>
              <a:t>example.org</a:t>
            </a:r>
            <a:r>
              <a:rPr lang="en-US" sz="1200" kern="1200" baseline="0" dirty="0">
                <a:solidFill>
                  <a:schemeClr val="tx1"/>
                </a:solidFill>
                <a:latin typeface="Arial" pitchFamily="-107" charset="0"/>
                <a:ea typeface="ＭＳ Ｐゴシック" pitchFamily="-107" charset="-128"/>
                <a:cs typeface="ＭＳ Ｐゴシック" pitchFamily="-107" charset="-128"/>
              </a:rPr>
              <a:t> domain. But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header specifies </a:t>
            </a:r>
            <a:r>
              <a:rPr lang="en-US" sz="1200" kern="1200" baseline="0" dirty="0" err="1">
                <a:solidFill>
                  <a:schemeClr val="tx1"/>
                </a:solidFill>
                <a:latin typeface="Arial" pitchFamily="-107" charset="0"/>
                <a:ea typeface="ＭＳ Ｐゴシック" pitchFamily="-107" charset="-128"/>
                <a:cs typeface="ＭＳ Ｐゴシック" pitchFamily="-107" charset="-128"/>
              </a:rPr>
              <a:t>alice.sender@example.net</a:t>
            </a:r>
            <a:r>
              <a:rPr lang="en-US" sz="1200" kern="1200" baseline="0" dirty="0">
                <a:solidFill>
                  <a:schemeClr val="tx1"/>
                </a:solidFill>
                <a:latin typeface="Arial" pitchFamily="-107" charset="0"/>
                <a:ea typeface="ＭＳ Ｐゴシック" pitchFamily="-107" charset="-128"/>
                <a:cs typeface="ＭＳ Ｐゴシック" pitchFamily="-107" charset="-128"/>
              </a:rPr>
              <a:t>. The receiver uses SPF to query for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SPF RR that corresponds to </a:t>
            </a:r>
            <a:r>
              <a:rPr lang="en-US" sz="1200" kern="1200" baseline="0" dirty="0" err="1">
                <a:solidFill>
                  <a:schemeClr val="tx1"/>
                </a:solidFill>
                <a:latin typeface="Arial" pitchFamily="-107" charset="0"/>
                <a:ea typeface="ＭＳ Ｐゴシック" pitchFamily="-107" charset="-128"/>
                <a:cs typeface="ＭＳ Ｐゴシック" pitchFamily="-107" charset="-128"/>
              </a:rPr>
              <a:t>example.com</a:t>
            </a:r>
            <a:r>
              <a:rPr lang="en-US" sz="1200" kern="1200" baseline="0" dirty="0">
                <a:solidFill>
                  <a:schemeClr val="tx1"/>
                </a:solidFill>
                <a:latin typeface="Arial" pitchFamily="-107" charset="0"/>
                <a:ea typeface="ＭＳ Ｐゴシック" pitchFamily="-107" charset="-128"/>
                <a:cs typeface="ＭＳ Ｐゴシック" pitchFamily="-107" charset="-128"/>
              </a:rPr>
              <a:t> to check if the IP address 192.168.0.1 is</a:t>
            </a:r>
          </a:p>
          <a:p>
            <a:r>
              <a:rPr lang="en-US" sz="1200" kern="1200" baseline="0" dirty="0">
                <a:solidFill>
                  <a:schemeClr val="tx1"/>
                </a:solidFill>
                <a:latin typeface="Arial" pitchFamily="-107" charset="0"/>
                <a:ea typeface="ＭＳ Ｐゴシック" pitchFamily="-107" charset="-128"/>
                <a:cs typeface="ＭＳ Ｐゴシック" pitchFamily="-107" charset="-128"/>
              </a:rPr>
              <a:t> listed as a valid sender, and then takes appropriate action based on the results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checking the RR.</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47</a:t>
            </a:fld>
            <a:endParaRPr lang="en-AU"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sending domain needs to identify all the senders for a given domain and add</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information into the DNS as a separate resource record. Next, the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encodes the appropriate policy for each sender using the SPF syntax.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encoding is done in a TXT DNS resource record as a list of mechanisms and modifiers.</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Mechanisms are used to define an IP address or range of addresses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matched, and modifiers indicate the policy for a given match. Table 8.7 lists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most important mechanisms and modifiers used in SPF.</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SPF syntax is fairly complex and can express complex relationships</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senders. For more detail, see RFC 7208.</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48</a:t>
            </a:fld>
            <a:endParaRPr lang="en-AU"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If SPF is implemented at a receiver, the SPF entity uses the SMTP envelope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address domain and the IP address of the sender to query an SPF TXT RR.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SPF checks can be started before the body of the e-mail message is received,</a:t>
            </a:r>
          </a:p>
          <a:p>
            <a:r>
              <a:rPr lang="en-US" sz="1200" kern="1200" baseline="0" dirty="0">
                <a:solidFill>
                  <a:schemeClr val="tx1"/>
                </a:solidFill>
                <a:latin typeface="Arial" pitchFamily="-107" charset="0"/>
                <a:ea typeface="ＭＳ Ｐゴシック" pitchFamily="-107" charset="-128"/>
                <a:cs typeface="ＭＳ Ｐゴシック" pitchFamily="-107" charset="-128"/>
              </a:rPr>
              <a:t> which may result in blocking the transmission of the e-mail content. Alternatively,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entire message can be absorbed and buffered until all the checks are finished.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either case, checks must be completed before the mail message is sent to the end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inbox.</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checking involves the following rules: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no SPF TXT RR is returned, the default behavior is to accept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If the SPF TXT RR has formatting errors, the default behavior is to accept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Otherwise the mechanisms and modifiers in the RR are used to determine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disposition of the e-mail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8.9 illustrates SPF operation.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49</a:t>
            </a:fld>
            <a:endParaRPr lang="en-AU"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DomainKeys Identified Mail (DKIM) is a specification for cryptographically signing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 messages, permitting a signing domain to claim responsibility for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mail stream. Message recipients (or agents acting in their behalf) can verify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by querying the signer’s domain directly to retrieve the appropriate</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 and thereby can confirm that the message was attested to by a party in</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possession of the private key for the signing domain. DKIM is a proposed Internet</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Standard (RFC 6376: DomainKeys Identified Mail (DKIM) Signatures ). DKIM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widely adopted by a range of e-mail providers, including corporations, government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agencies, gmail, yahoo, and many Internet Service Providers (ISPs).</a:t>
            </a:r>
            <a:endParaRPr lang="en-US" dirty="0">
              <a:latin typeface="Arial" pitchFamily="-1" charset="0"/>
              <a:ea typeface="ＭＳ Ｐゴシック" pitchFamily="-1" charset="-128"/>
              <a:cs typeface="ＭＳ Ｐゴシック" pitchFamily="-1" charset="-128"/>
            </a:endParaRPr>
          </a:p>
        </p:txBody>
      </p:sp>
      <p:sp>
        <p:nvSpPr>
          <p:cNvPr id="70660" name="Slide Number Placeholder 3"/>
          <p:cNvSpPr>
            <a:spLocks noGrp="1"/>
          </p:cNvSpPr>
          <p:nvPr>
            <p:ph type="sldNum" sz="quarter" idx="5"/>
          </p:nvPr>
        </p:nvSpPr>
        <p:spPr>
          <a:noFill/>
        </p:spPr>
        <p:txBody>
          <a:bodyPr/>
          <a:lstStyle/>
          <a:p>
            <a:fld id="{EFDD9883-232B-4C43-90AA-D078E12B6389}" type="slidenum">
              <a:rPr lang="en-AU" smtClean="0">
                <a:latin typeface="Arial" pitchFamily="-1" charset="0"/>
              </a:rPr>
              <a:pPr/>
              <a:t>50</a:t>
            </a:fld>
            <a:endParaRPr lang="en-AU" dirty="0">
              <a:latin typeface="Arial" pitchFamily="-1"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RFC 4686 characterizes the range of attackers on a spectrum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levels of threat.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At the low end are attackers who simply want to send e-mail that a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does not want to receive. The attacker can use one of a number of commercially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available tools that allow the sender to falsify the origin address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This makes it difficult for the receiver to filter spam on the basis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originating address or domain.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At the next level are professional senders of bulk spam mail. These attackers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often operate as commercial enterprises and send messages on behalf of third</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parties. They employ more comprehensive tools for attack, including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Agents (MTAs) and registered domains and networks of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computers (zombies) to send messages and (in some cases) to harvest</a:t>
            </a:r>
          </a:p>
          <a:p>
            <a:r>
              <a:rPr lang="en-US" sz="1200" kern="1200" baseline="0" dirty="0">
                <a:solidFill>
                  <a:schemeClr val="tx1"/>
                </a:solidFill>
                <a:latin typeface="Arial" pitchFamily="-107" charset="0"/>
                <a:ea typeface="ＭＳ Ｐゴシック" pitchFamily="-107" charset="-128"/>
                <a:cs typeface="ＭＳ Ｐゴシック" pitchFamily="-107" charset="-128"/>
              </a:rPr>
              <a:t>addresses to which to send.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most sophisticated and financially motivated senders of messages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those who stand to receive substantial financial benefit, such as from an</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E-mail-based fraud scheme. These attackers can be expected to employ all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above mechanisms and additionally may attack the Internet infrastructure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including DNS cache-poisoning attacks and IP routing attacks.</a:t>
            </a:r>
            <a:endParaRPr lang="en-US" dirty="0">
              <a:latin typeface="Arial" pitchFamily="-1" charset="0"/>
              <a:ea typeface="ＭＳ Ｐゴシック" pitchFamily="-1" charset="-128"/>
              <a:cs typeface="ＭＳ Ｐゴシック" pitchFamily="-1" charset="-128"/>
            </a:endParaRPr>
          </a:p>
        </p:txBody>
      </p:sp>
      <p:sp>
        <p:nvSpPr>
          <p:cNvPr id="74756" name="Slide Number Placeholder 3"/>
          <p:cNvSpPr>
            <a:spLocks noGrp="1"/>
          </p:cNvSpPr>
          <p:nvPr>
            <p:ph type="sldNum" sz="quarter" idx="5"/>
          </p:nvPr>
        </p:nvSpPr>
        <p:spPr>
          <a:noFill/>
        </p:spPr>
        <p:txBody>
          <a:bodyPr/>
          <a:lstStyle/>
          <a:p>
            <a:fld id="{A5E25E52-D2C5-CD47-9CA4-47426E1B153D}" type="slidenum">
              <a:rPr lang="en-AU" smtClean="0">
                <a:latin typeface="Arial" pitchFamily="-1" charset="0"/>
              </a:rPr>
              <a:pPr/>
              <a:t>51</a:t>
            </a:fld>
            <a:endParaRPr lang="en-AU" dirty="0">
              <a:latin typeface="Arial" pitchFamily="-1"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DKIM is designed to provide an e-mail authentication technique that is transparent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end user. In essence, a user’s e-mail message is signed by a private key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administrative domain from which the e-mail originates. The signature covers all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content of the message and some of the RFC 5322 message headers. 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receiving end, the MDA can access the corresponding public key via a DNS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 the signature, thus authenticating that the message comes from the claimed</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administrative domain. Thus, mail that originates from somewhere else but claims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come from a given domain will not pass the authentication test and can be</a:t>
            </a:r>
          </a:p>
          <a:p>
            <a:r>
              <a:rPr lang="en-US" sz="1200" kern="1200" baseline="0" dirty="0">
                <a:solidFill>
                  <a:schemeClr val="tx1"/>
                </a:solidFill>
                <a:latin typeface="Arial" pitchFamily="-107" charset="0"/>
                <a:ea typeface="ＭＳ Ｐゴシック" pitchFamily="-107" charset="-128"/>
                <a:cs typeface="ＭＳ Ｐゴシック" pitchFamily="-107" charset="-128"/>
              </a:rPr>
              <a:t>rejected. This approach differs from that of S/MIME and PGP, which use the originator’s</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private key to sign the content of the message. The motivation for DKIM is</a:t>
            </a:r>
          </a:p>
          <a:p>
            <a:r>
              <a:rPr lang="en-US" sz="1200" kern="1200" baseline="0" dirty="0">
                <a:solidFill>
                  <a:schemeClr val="tx1"/>
                </a:solidFill>
                <a:latin typeface="Arial" pitchFamily="-107" charset="0"/>
                <a:ea typeface="ＭＳ Ｐゴシック" pitchFamily="-107" charset="-128"/>
                <a:cs typeface="ＭＳ Ｐゴシック" pitchFamily="-107" charset="-128"/>
              </a:rPr>
              <a:t>based on the following reasoning: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S/MIME depends on both the sending and receiving users employing S/MIME.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almost all users, the bulk of incoming mail does not use S/MIME, and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bulk of the mail the user wants to send is to recipients not using S/MIME.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S/MIME signs only the message content. Thus, RFC 5322 header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concerning origin can be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DKIM is not implemented in client programs (</a:t>
            </a:r>
            <a:r>
              <a:rPr lang="en-US" sz="120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kern="1200" baseline="0" dirty="0">
                <a:solidFill>
                  <a:schemeClr val="tx1"/>
                </a:solidFill>
                <a:latin typeface="Arial" pitchFamily="-107" charset="0"/>
                <a:ea typeface="ＭＳ Ｐゴシック" pitchFamily="-107" charset="-128"/>
                <a:cs typeface="ＭＳ Ｐゴシック" pitchFamily="-107" charset="-128"/>
              </a:rPr>
              <a:t>) and is therefore transparent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user; the user need not take any action.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DKIM applies to all mail from cooperating domains.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DKIM allows good senders to prove that they did send a particular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to prevent forgers from masquerading as good senders.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52</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Two other concepts need to be defined. An administrative management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(ADMD)  is an Internet e-mail provider. Examples include a department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operates a local mail relay (MTA), an IT department that operates an enterprise</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relay, and an ISP that operates a public shared e-mail service. Each ADMD</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have different operating policies and trust-based decision making. One obvious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is the distinction between mail that is exchanged within an organization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mail that is exchanged between independent organizations. The rules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handling the two types of traffic tend to be quite different.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Domain Name System (DNS)  is a directory lookup service that provides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mapping between the name of a host on the Internet and its numerical address.</a:t>
            </a:r>
          </a:p>
          <a:p>
            <a:r>
              <a:rPr lang="en-US" sz="1200" kern="1200" baseline="0" dirty="0">
                <a:solidFill>
                  <a:schemeClr val="tx1"/>
                </a:solidFill>
                <a:latin typeface="Arial" pitchFamily="-107" charset="0"/>
                <a:ea typeface="ＭＳ Ｐゴシック" pitchFamily="-107" charset="-128"/>
                <a:cs typeface="ＭＳ Ｐゴシック" pitchFamily="-107" charset="-128"/>
              </a:rPr>
              <a:t>DNS is discussed subsequently in this chapter.</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6</a:t>
            </a:fld>
            <a:endParaRPr lang="en-AU"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xfrm>
            <a:off x="685800" y="4343400"/>
            <a:ext cx="5486400" cy="4341813"/>
          </a:xfrm>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8.10 is a simple example of the operation of DKIM. We begin with a</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generated by a user and transmitted into the MHS to an MSA that is within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user’s administrative domain. An e-mail message is generated by an e-mail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 The content of the message, plus selected RFC 5322 headers, is 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e-mail provider using the provider’s private key. The signer is associated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a domain, which could be a corporate local network, an ISP, or a public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facility such as </a:t>
            </a:r>
            <a:r>
              <a:rPr lang="en-US" sz="1200" kern="1200" baseline="0" dirty="0" err="1">
                <a:solidFill>
                  <a:schemeClr val="tx1"/>
                </a:solidFill>
                <a:latin typeface="Arial" pitchFamily="-107" charset="0"/>
                <a:ea typeface="ＭＳ Ｐゴシック" pitchFamily="-107" charset="-128"/>
                <a:cs typeface="ＭＳ Ｐゴシック" pitchFamily="-107" charset="-128"/>
              </a:rPr>
              <a:t>gmail</a:t>
            </a:r>
            <a:r>
              <a:rPr lang="en-US" sz="1200" kern="1200" baseline="0" dirty="0">
                <a:solidFill>
                  <a:schemeClr val="tx1"/>
                </a:solidFill>
                <a:latin typeface="Arial" pitchFamily="-107" charset="0"/>
                <a:ea typeface="ＭＳ Ｐゴシック" pitchFamily="-107" charset="-128"/>
                <a:cs typeface="ＭＳ Ｐゴシック" pitchFamily="-107" charset="-128"/>
              </a:rPr>
              <a:t>. The signed message then passes through the Internet via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sequence of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At the destination, the MDA retrieves the public key for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 signature and verifies the signature before passing the message on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destination e-mail client. The default signing algorithm is RSA with SHA-256. RSA</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SHA-1 also may be used.</a:t>
            </a:r>
            <a:endParaRPr lang="en-US" dirty="0">
              <a:latin typeface="Arial" pitchFamily="-1" charset="0"/>
              <a:ea typeface="ＭＳ Ｐゴシック" pitchFamily="-1" charset="-128"/>
              <a:cs typeface="ＭＳ Ｐゴシック" pitchFamily="-1" charset="-128"/>
            </a:endParaRPr>
          </a:p>
        </p:txBody>
      </p:sp>
      <p:sp>
        <p:nvSpPr>
          <p:cNvPr id="76804" name="Slide Number Placeholder 3"/>
          <p:cNvSpPr>
            <a:spLocks noGrp="1"/>
          </p:cNvSpPr>
          <p:nvPr>
            <p:ph type="sldNum" sz="quarter" idx="5"/>
          </p:nvPr>
        </p:nvSpPr>
        <p:spPr>
          <a:noFill/>
        </p:spPr>
        <p:txBody>
          <a:bodyPr/>
          <a:lstStyle/>
          <a:p>
            <a:fld id="{849E86ED-1E11-024B-BF54-7A3F5A3A6676}" type="slidenum">
              <a:rPr lang="en-AU" smtClean="0">
                <a:latin typeface="Arial" pitchFamily="-1" charset="0"/>
              </a:rPr>
              <a:pPr/>
              <a:t>53</a:t>
            </a:fld>
            <a:endParaRPr lang="en-AU" dirty="0">
              <a:latin typeface="Arial" pitchFamily="-1"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8.11 provides a more detailed look at the elements of DKIM operation. Basic</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processing is divided between a signing Administrative Management Domain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(ADMD) and a verifying ADMD. At its simplest, this is between the originating ADMD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delivering ADMD, but it can involve other ADMDs in the handling path.</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Signing is performed by an authorized module within the signing ADMD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uses private information from a Key Store. Within the originating ADMD,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might be performed by the MUA, MSA, or an MTA. Verifying is performed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authorized module within the verifying ADMD. Within a delivering ADMD,</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verifying might be performed by an MTA, MDA, or MUA. The module verifies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or determines whether a particular signature was required. Verifying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uses public information from the Key Store. If the signature passes,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 reputation information is used to assess the signer and that information is passed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message filtering system. If the signature fails or there is no signature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author’s domain, information about signing practices related to the author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be retrieved remotely and/or locally, and that information is passed to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filtering system. For example, if the sender (e.g., gmail) uses DKIM but no DKIM</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signature is present, then the message may be considered fraudulent.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is inserted into the RFC 5322 message as an additional header</a:t>
            </a:r>
          </a:p>
          <a:p>
            <a:r>
              <a:rPr lang="en-US" sz="1200" kern="1200" baseline="0" dirty="0">
                <a:solidFill>
                  <a:schemeClr val="tx1"/>
                </a:solidFill>
                <a:latin typeface="Arial" pitchFamily="-107" charset="0"/>
                <a:ea typeface="ＭＳ Ｐゴシック" pitchFamily="-107" charset="-128"/>
                <a:cs typeface="ＭＳ Ｐゴシック" pitchFamily="-107" charset="-128"/>
              </a:rPr>
              <a:t>entry, starting with the keyword Dkim-Signature . You can view examples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your own incoming mail by using the View Long Headers (or similar wording)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option for an incoming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Before a message is signed, a process known as canonicalization is performed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both the header and body of the RFC 5322 message. Canonicalization is necessary</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deal with the possibility of minor changes in the message made en route,</a:t>
            </a:r>
          </a:p>
          <a:p>
            <a:r>
              <a:rPr lang="en-US" sz="1200" kern="1200" baseline="0" dirty="0">
                <a:solidFill>
                  <a:schemeClr val="tx1"/>
                </a:solidFill>
                <a:latin typeface="Arial" pitchFamily="-107" charset="0"/>
                <a:ea typeface="ＭＳ Ｐゴシック" pitchFamily="-107" charset="-128"/>
                <a:cs typeface="ＭＳ Ｐゴシック" pitchFamily="-107" charset="-128"/>
              </a:rPr>
              <a:t>including character encoding, treatment of trailing white space in message lines,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“folding” and “unfolding” of header lines. The intent of canonicalization is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a minimal transformation of the message (for the purpose of signing;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is not changed, so the canonicalization must be performed again by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verifier) that will give it its best chance of producing the same canonical value 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receiving end. DKIM defines two header canonicalization algorithms (“simple”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“relaxed”) and two for the body (with the same names). The simple algorithm tolerates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almost no modification, while the relaxed tolerates common modifications.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includes a number of fields. Each field begins with a tag consisting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tag code followed by an equals sign and ends with a semicolon.</a:t>
            </a:r>
            <a:endParaRPr lang="en-US" dirty="0">
              <a:latin typeface="Arial" pitchFamily="-1" charset="0"/>
              <a:ea typeface="ＭＳ Ｐゴシック" pitchFamily="-1" charset="-128"/>
              <a:cs typeface="ＭＳ Ｐゴシック" pitchFamily="-1" charset="-128"/>
            </a:endParaRPr>
          </a:p>
        </p:txBody>
      </p:sp>
      <p:sp>
        <p:nvSpPr>
          <p:cNvPr id="78852" name="Slide Number Placeholder 3"/>
          <p:cNvSpPr>
            <a:spLocks noGrp="1"/>
          </p:cNvSpPr>
          <p:nvPr>
            <p:ph type="sldNum" sz="quarter" idx="5"/>
          </p:nvPr>
        </p:nvSpPr>
        <p:spPr>
          <a:noFill/>
        </p:spPr>
        <p:txBody>
          <a:bodyPr/>
          <a:lstStyle/>
          <a:p>
            <a:fld id="{D9897F92-9C8F-5042-8DB6-3F1DE6035B76}" type="slidenum">
              <a:rPr lang="en-AU" smtClean="0">
                <a:latin typeface="Arial" pitchFamily="-1" charset="0"/>
              </a:rPr>
              <a:pPr/>
              <a:t>54</a:t>
            </a:fld>
            <a:endParaRPr lang="en-AU" dirty="0">
              <a:latin typeface="Arial" pitchFamily="-1"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 (DMARC)</a:t>
            </a:r>
          </a:p>
          <a:p>
            <a:r>
              <a:rPr lang="en-US" sz="1200" kern="1200" baseline="0" dirty="0">
                <a:solidFill>
                  <a:schemeClr val="tx1"/>
                </a:solidFill>
                <a:latin typeface="Arial" pitchFamily="-107" charset="0"/>
                <a:ea typeface="ＭＳ Ｐゴシック" pitchFamily="-107" charset="-128"/>
                <a:cs typeface="ＭＳ Ｐゴシック" pitchFamily="-107" charset="-128"/>
              </a:rPr>
              <a:t>allows e-mail senders to specify policy on how their mail should be handled,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types of reports that receivers can send back, and the frequency those reports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should be sent. It is defined in RFC 7489 (Domain-based Message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Reporting, and Conformance , March 2015).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DMARC works with SPF and DKIM. SPF and DKM enable senders to advise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receivers, via DNS, whether mail purporting to come from the sender is valid,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whether it should be delivered, flagged, or discarded. However, neither SPF nor</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include a mechanism to tell receivers if SPF or DKIM are in use, nor do they</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feedback mechanism to inform senders of the effectiveness of the anti-spam</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techniques. For example, if a message arrives at a receiver without a DKIM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provides no mechanism to allow the receiver to learn if the message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 but was sent from a sender that did not implement DKIM, or if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 spoof. DMARC addresses these issues essentially by standardizing how</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 receivers perform e-mail authentication using SPF and DKIM mechanisms.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DKIM, SPF, and DMARC authenticate various aspects of an individual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authenticates the domain that affixed a signature to the message. SPF</a:t>
            </a:r>
          </a:p>
          <a:p>
            <a:r>
              <a:rPr lang="en-US" sz="1200" kern="1200" baseline="0" dirty="0">
                <a:solidFill>
                  <a:schemeClr val="tx1"/>
                </a:solidFill>
                <a:latin typeface="Arial" pitchFamily="-107" charset="0"/>
                <a:ea typeface="ＭＳ Ｐゴシック" pitchFamily="-107" charset="-128"/>
                <a:cs typeface="ＭＳ Ｐゴシック" pitchFamily="-107" charset="-128"/>
              </a:rPr>
              <a:t>focuses on the SMTP envelope, defined in RFC 5321. It can authenticate either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that appears in the MAIL FROM portion of the SMTP envelope 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HELO domain, or both. These may be different domains, and they are typically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visible to the end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DMARC authentication deals with the From domain in the message header,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as defined in RFC 5322. This field is used as the central identity of the DMARC</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 because it is a required message header field and therefore guaranteed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be present in compliant messages, and most </a:t>
            </a:r>
            <a:r>
              <a:rPr lang="en-US" sz="120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kern="1200" baseline="0" dirty="0">
                <a:solidFill>
                  <a:schemeClr val="tx1"/>
                </a:solidFill>
                <a:latin typeface="Arial" pitchFamily="-107" charset="0"/>
                <a:ea typeface="ＭＳ Ｐゴシック" pitchFamily="-107" charset="-128"/>
                <a:cs typeface="ＭＳ Ｐゴシック" pitchFamily="-107" charset="-128"/>
              </a:rPr>
              <a:t> represent the RFC 5322</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field as the originator of the message and render some or all of this header</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field’s content to end users. The e-mail address in this field is the one used by end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to identify the source of the message and therefore is a prime target for abuse.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DMARC requires that From address match (be aligned with) an Authenticated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Identifier from DKIM or SPF. In the case of DKIM, the match is made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DKIM signing domain and the From domain. In the case of SPF, the match is</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the SPF-authenticated domain and the From domain.</a:t>
            </a: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55</a:t>
            </a:fld>
            <a:endParaRPr lang="en-AU"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mail sender that uses DMARC must also use SPF or DKIM, or both. The sender</a:t>
            </a:r>
          </a:p>
          <a:p>
            <a:r>
              <a:rPr lang="en-US" sz="1200" kern="1200" baseline="0" dirty="0">
                <a:solidFill>
                  <a:schemeClr val="tx1"/>
                </a:solidFill>
                <a:latin typeface="Arial" pitchFamily="-107" charset="0"/>
                <a:ea typeface="ＭＳ Ｐゴシック" pitchFamily="-107" charset="-128"/>
                <a:cs typeface="ＭＳ Ｐゴシック" pitchFamily="-107" charset="-128"/>
              </a:rPr>
              <a:t>posts a DMARC policy in the DNS that advises receivers on how to treat messages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purport to originate from the sender’s domain. The policy is in the form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DNS TXT resource record. The sender also needs to establish e-mail addresses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receive aggregate and forensic reports. As these e-mail addresses are published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unencrypted in the DNS TXT RR, they are easily discovered, leaving the poster</a:t>
            </a:r>
          </a:p>
          <a:p>
            <a:r>
              <a:rPr lang="en-US" sz="1200" kern="1200" baseline="0" dirty="0">
                <a:solidFill>
                  <a:schemeClr val="tx1"/>
                </a:solidFill>
                <a:latin typeface="Arial" pitchFamily="-107" charset="0"/>
                <a:ea typeface="ＭＳ Ｐゴシック" pitchFamily="-107" charset="-128"/>
                <a:cs typeface="ＭＳ Ｐゴシック" pitchFamily="-107" charset="-128"/>
              </a:rPr>
              <a:t>subject to unsolicited bulk e-mail. Thus, the poster of the DNS TXT RR needs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 some kind of abuse countermeasures.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Similar to SPF and DKIM, the DMARC policy in the TXT RR is encoded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a series of tag=value  pairs separated by semicolons. Table 8.8 describes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common tags.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Once the DMARC RR is posted, messages from the sender are typically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processed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a:pPr>
            <a:r>
              <a:rPr lang="en-US" sz="1200" kern="1200" baseline="0" dirty="0">
                <a:solidFill>
                  <a:schemeClr val="tx1"/>
                </a:solidFill>
                <a:latin typeface="Arial" pitchFamily="-107" charset="0"/>
                <a:ea typeface="ＭＳ Ｐゴシック" pitchFamily="-107" charset="-128"/>
                <a:cs typeface="ＭＳ Ｐゴシック" pitchFamily="-107" charset="-128"/>
              </a:rPr>
              <a:t>The domain owner constructs an SPF policy and publishes it in its DNS</a:t>
            </a:r>
          </a:p>
          <a:p>
            <a:pPr marL="228600" indent="-228600">
              <a:buNone/>
            </a:pPr>
            <a:r>
              <a:rPr lang="en-US" sz="1200" kern="1200" baseline="0" dirty="0">
                <a:solidFill>
                  <a:schemeClr val="tx1"/>
                </a:solidFill>
                <a:latin typeface="Arial" pitchFamily="-107" charset="0"/>
                <a:ea typeface="ＭＳ Ｐゴシック" pitchFamily="-107" charset="-128"/>
                <a:cs typeface="ＭＳ Ｐゴシック" pitchFamily="-107" charset="-128"/>
              </a:rPr>
              <a:t>database. The domain owner also configures its system for DKIM signing.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Finally, the domain owner publishes via the DNS a DMARC message-handling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author generates a message and hands the message to the domain owner’s</a:t>
            </a:r>
          </a:p>
          <a:p>
            <a:r>
              <a:rPr lang="en-US" sz="1200" kern="1200" baseline="0" dirty="0">
                <a:solidFill>
                  <a:schemeClr val="tx1"/>
                </a:solidFill>
                <a:latin typeface="Arial" pitchFamily="-107" charset="0"/>
                <a:ea typeface="ＭＳ Ｐゴシック" pitchFamily="-107" charset="-128"/>
                <a:cs typeface="ＭＳ Ｐゴシック" pitchFamily="-107" charset="-128"/>
              </a:rPr>
              <a:t>designated mail submission service.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submission service passes relevant details to the DKIM signing module in</a:t>
            </a:r>
          </a:p>
          <a:p>
            <a:r>
              <a:rPr lang="en-US" sz="1200" kern="1200" baseline="0" dirty="0">
                <a:solidFill>
                  <a:schemeClr val="tx1"/>
                </a:solidFill>
                <a:latin typeface="Arial" pitchFamily="-107" charset="0"/>
                <a:ea typeface="ＭＳ Ｐゴシック" pitchFamily="-107" charset="-128"/>
                <a:cs typeface="ＭＳ Ｐゴシック" pitchFamily="-107" charset="-128"/>
              </a:rPr>
              <a:t>order to generate a DKIM signature to be applied to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The submission service relays the now-signed message to its designated transport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 for routing to its intended </a:t>
            </a:r>
            <a:r>
              <a:rPr lang="en-US" sz="1200" kern="1200" baseline="0" dirty="0" err="1">
                <a:solidFill>
                  <a:schemeClr val="tx1"/>
                </a:solidFill>
                <a:latin typeface="Arial" pitchFamily="-107" charset="0"/>
                <a:ea typeface="ＭＳ Ｐゴシック" pitchFamily="-107" charset="-128"/>
                <a:cs typeface="ＭＳ Ｐゴシック" pitchFamily="-107" charset="-128"/>
              </a:rPr>
              <a:t>recipient(s</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message generated on the sender side may pass through other relays but eventually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arrives at a receiver’s transport service. The typical processing order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DMARC on the receiving side is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receiver performs standard validation tests, such as checking against IP</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blocklists</a:t>
            </a:r>
            <a:r>
              <a:rPr lang="en-US" sz="1200" kern="1200" baseline="0" dirty="0">
                <a:solidFill>
                  <a:schemeClr val="tx1"/>
                </a:solidFill>
                <a:latin typeface="Arial" pitchFamily="-107" charset="0"/>
                <a:ea typeface="ＭＳ Ｐゴシック" pitchFamily="-107" charset="-128"/>
                <a:cs typeface="ＭＳ Ｐゴシック" pitchFamily="-107" charset="-128"/>
              </a:rPr>
              <a:t> and domain reputation lists, as well as enforcing rate limits from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particular source.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receiver extracts the RFC 5322 From address from the message. This must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contain a single, valid address or else the mail is refused as an error.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receiver queries for the DMARC DNS record based on the sending domain.</a:t>
            </a:r>
          </a:p>
          <a:p>
            <a:r>
              <a:rPr lang="en-US" sz="1200" kern="1200" baseline="0" dirty="0">
                <a:solidFill>
                  <a:schemeClr val="tx1"/>
                </a:solidFill>
                <a:latin typeface="Arial" pitchFamily="-107" charset="0"/>
                <a:ea typeface="ＭＳ Ｐゴシック" pitchFamily="-107" charset="-128"/>
                <a:cs typeface="ＭＳ Ｐゴシック" pitchFamily="-107" charset="-128"/>
              </a:rPr>
              <a:t>If none exists, terminate DMARC processing.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The receiver performs DKIM signature checks. If more than one DKIM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exists in the message, one must verify.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The receiver queries for the sending domain’s SPF record and performs SPF</a:t>
            </a:r>
          </a:p>
          <a:p>
            <a:r>
              <a:rPr lang="en-US" sz="1200" kern="1200" baseline="0" dirty="0">
                <a:solidFill>
                  <a:schemeClr val="tx1"/>
                </a:solidFill>
                <a:latin typeface="Arial" pitchFamily="-107" charset="0"/>
                <a:ea typeface="ＭＳ Ｐゴシック" pitchFamily="-107" charset="-128"/>
                <a:cs typeface="ＭＳ Ｐゴシック" pitchFamily="-107" charset="-128"/>
              </a:rPr>
              <a:t>validation checks.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6.  The receiver conducts Identifier Alignment checks between the RFC 5321</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and the results of the SPF and DKIM records (if present).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7. The results of these steps are passed to the DMARC module along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Author’s domain. The DMARC module attempts to retrieve a policy from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DNS for that domain. If none is found, the DMARC module determines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organizational</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and repeats the attempt to retrieve a policy from the DNS.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8. If a policy is found, it is combined with the Author’s domain and the SPF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results to produce a DMARC policy result (a “pass” or “fail”) and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optionally cause one of two kinds of reports to be generated.</a:t>
            </a:r>
          </a:p>
          <a:p>
            <a:endParaRPr lang="en-US" dirty="0"/>
          </a:p>
          <a:p>
            <a:r>
              <a:rPr lang="en-US" sz="1200" kern="1200" baseline="0" dirty="0">
                <a:solidFill>
                  <a:schemeClr val="tx1"/>
                </a:solidFill>
                <a:latin typeface="Arial" pitchFamily="-107" charset="0"/>
                <a:ea typeface="ＭＳ Ｐゴシック" pitchFamily="-107" charset="-128"/>
                <a:cs typeface="ＭＳ Ｐゴシック" pitchFamily="-107" charset="-128"/>
              </a:rPr>
              <a:t>9. Recipient transport service either delivers the message to the recipient inbox</a:t>
            </a:r>
          </a:p>
          <a:p>
            <a:r>
              <a:rPr lang="en-US" sz="1200" kern="1200" baseline="0" dirty="0">
                <a:solidFill>
                  <a:schemeClr val="tx1"/>
                </a:solidFill>
                <a:latin typeface="Arial" pitchFamily="-107" charset="0"/>
                <a:ea typeface="ＭＳ Ｐゴシック" pitchFamily="-107" charset="-128"/>
                <a:cs typeface="ＭＳ Ｐゴシック" pitchFamily="-107" charset="-128"/>
              </a:rPr>
              <a:t>or takes other local policy action based on the DMARC result.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10. When requested, Recipient transport service collects data from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delivery session to be used in providing feedback.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Figure 8.12, based on one at </a:t>
            </a:r>
            <a:r>
              <a:rPr lang="en-US" sz="1200" kern="1200" baseline="0" dirty="0" err="1">
                <a:solidFill>
                  <a:schemeClr val="tx1"/>
                </a:solidFill>
                <a:latin typeface="Arial" pitchFamily="-107" charset="0"/>
                <a:ea typeface="ＭＳ Ｐゴシック" pitchFamily="-107" charset="-128"/>
                <a:cs typeface="ＭＳ Ｐゴシック" pitchFamily="-107" charset="-128"/>
              </a:rPr>
              <a:t>DMARC.org</a:t>
            </a:r>
            <a:r>
              <a:rPr lang="en-US" sz="1200" kern="1200" baseline="0" dirty="0">
                <a:solidFill>
                  <a:schemeClr val="tx1"/>
                </a:solidFill>
                <a:latin typeface="Arial" pitchFamily="-107" charset="0"/>
                <a:ea typeface="ＭＳ Ｐゴシック" pitchFamily="-107" charset="-128"/>
                <a:cs typeface="ＭＳ Ｐゴシック" pitchFamily="-107" charset="-128"/>
              </a:rPr>
              <a:t>, summarizes the sending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receiving functional flow.</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56</a:t>
            </a:fld>
            <a:endParaRPr lang="en-AU"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Arial" pitchFamily="-107" charset="0"/>
                <a:ea typeface="ＭＳ Ｐゴシック" pitchFamily="-107" charset="-128"/>
                <a:cs typeface="ＭＳ Ｐゴシック" pitchFamily="-107" charset="-128"/>
              </a:rPr>
              <a:t>Table 8.8  DMARC Tag and Value Descriptions</a:t>
            </a:r>
            <a:r>
              <a:rPr lang="en-US" dirty="0"/>
              <a:t> </a:t>
            </a: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57</a:t>
            </a:fld>
            <a:endParaRPr lang="en-AU"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45F3BD3-6F3C-694C-8E1B-CF3CF7A9ECD3}" type="slidenum">
              <a:rPr lang="en-AU">
                <a:latin typeface="Arial" pitchFamily="-84" charset="0"/>
              </a:rPr>
              <a:pPr/>
              <a:t>58</a:t>
            </a:fld>
            <a:endParaRPr lang="en-AU" dirty="0">
              <a:latin typeface="Arial" pitchFamily="-8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8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Two types of protocols are used for transferring e-mail. The first type is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move messages through the Internet from source to destination. The protocol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this purpose is SMTP, with various extensions and in some cases restrictions.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second type consists of protocols used to transfer messages between mail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which IMAP and POP are the most commonly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SMTP encapsulates an e-mail message 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envelope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is used to relay the encapsulated messages from source to destination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 multiple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SMTP was originally specified in 1982 as RFC 821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undergone several revisions, the most current being RFC 5321 (October 2008).</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revisions have added additional commands and introduced extensions.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term Extended SMTP (ESMTP) is often used to refer to these later versions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SMTP.</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SMTP is a text-based client-server protocol where the client (e-mail sender)</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contacts the server (next-hop recipient) and issues a set of commands to tell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about the message to be sent, then sending the message itself. The majority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these commands are ASCII text messages sent by the client and a resulting return</a:t>
            </a:r>
          </a:p>
          <a:p>
            <a:r>
              <a:rPr lang="en-US" sz="1200" kern="1200" baseline="0" dirty="0">
                <a:solidFill>
                  <a:schemeClr val="tx1"/>
                </a:solidFill>
                <a:latin typeface="Arial" pitchFamily="-107" charset="0"/>
                <a:ea typeface="ＭＳ Ｐゴシック" pitchFamily="-107" charset="-128"/>
                <a:cs typeface="ＭＳ Ｐゴシック" pitchFamily="-107" charset="-128"/>
              </a:rPr>
              <a:t>code (and additional ASCII text) returned by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transfer of a message from a source to its ultimate destination can occur</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 a single SMTP client/server conversation over a single TCP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an SMTP server may be an intermediate relay that assumes the role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an SMTP client after receiving a message and then forwards that message to an</a:t>
            </a:r>
          </a:p>
          <a:p>
            <a:r>
              <a:rPr lang="en-US" sz="1200" kern="1200" baseline="0" dirty="0">
                <a:solidFill>
                  <a:schemeClr val="tx1"/>
                </a:solidFill>
                <a:latin typeface="Arial" pitchFamily="-107" charset="0"/>
                <a:ea typeface="ＭＳ Ｐゴシック" pitchFamily="-107" charset="-128"/>
                <a:cs typeface="ＭＳ Ｐゴシック" pitchFamily="-107" charset="-128"/>
              </a:rPr>
              <a:t>SMTP server along a route to the ultimate destination.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operation of SMTP consists of a series of commands and responses</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exchanged</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the SMTP sender and receiver. The initiative is with the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 who establishes the TCP connection. Once the connection is established,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SMTP sender sends commands over the connection to the receiver. Each command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consists of a single line of text, beginning with a four-letter command code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followed in some cases by an argument field. Each command generates exactly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reply from the SMTP receiver. Most replies are a single-line, although multiple-line</a:t>
            </a:r>
          </a:p>
          <a:p>
            <a:r>
              <a:rPr lang="en-US" sz="1200" kern="1200" baseline="0" dirty="0">
                <a:solidFill>
                  <a:schemeClr val="tx1"/>
                </a:solidFill>
                <a:latin typeface="Arial" pitchFamily="-107" charset="0"/>
                <a:ea typeface="ＭＳ Ｐゴシック" pitchFamily="-107" charset="-128"/>
                <a:cs typeface="ＭＳ Ｐゴシック" pitchFamily="-107" charset="-128"/>
              </a:rPr>
              <a:t>replies are possible. Each reply begins with a three-digit code and may be followed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additional information.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7</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8.2 illustrates the SMTP exchange between a client (C) and server (S).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interchange begins with the client establishing a TCP connection to TCP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25 on the server (not shown in figure). This causes the server to activate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send a 220 reply to the client. The HELO command identifies the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which the server acknowledges and accepts with a 250 reply. The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 is transmitting mail that originates with the user </a:t>
            </a:r>
            <a:r>
              <a:rPr lang="en-US" sz="1200" kern="1200" baseline="0" dirty="0" err="1">
                <a:solidFill>
                  <a:schemeClr val="tx1"/>
                </a:solidFill>
                <a:latin typeface="Arial" pitchFamily="-107" charset="0"/>
                <a:ea typeface="ＭＳ Ｐゴシック" pitchFamily="-107" charset="-128"/>
                <a:cs typeface="ＭＳ Ｐゴシック" pitchFamily="-107" charset="-128"/>
              </a:rPr>
              <a:t>Smith@bar.com</a:t>
            </a:r>
            <a:r>
              <a:rPr lang="en-US" sz="1200" kern="1200" baseline="0" dirty="0">
                <a:solidFill>
                  <a:schemeClr val="tx1"/>
                </a:solidFill>
                <a:latin typeface="Arial" pitchFamily="-107" charset="0"/>
                <a:ea typeface="ＭＳ Ｐゴシック" pitchFamily="-107" charset="-128"/>
                <a:cs typeface="ＭＳ Ｐゴシック" pitchFamily="-107" charset="-128"/>
              </a:rPr>
              <a:t>. The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command identifies the originator of the message. The message is addressed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users on machine </a:t>
            </a:r>
            <a:r>
              <a:rPr lang="en-US" sz="1200" kern="1200" baseline="0" dirty="0" err="1">
                <a:solidFill>
                  <a:schemeClr val="tx1"/>
                </a:solidFill>
                <a:latin typeface="Arial" pitchFamily="-107" charset="0"/>
                <a:ea typeface="ＭＳ Ｐゴシック" pitchFamily="-107" charset="-128"/>
                <a:cs typeface="ＭＳ Ｐゴシック" pitchFamily="-107" charset="-128"/>
              </a:rPr>
              <a:t>foo.com</a:t>
            </a:r>
            <a:r>
              <a:rPr lang="en-US" sz="1200" kern="1200" baseline="0" dirty="0">
                <a:solidFill>
                  <a:schemeClr val="tx1"/>
                </a:solidFill>
                <a:latin typeface="Arial" pitchFamily="-107" charset="0"/>
                <a:ea typeface="ＭＳ Ｐゴシック" pitchFamily="-107" charset="-128"/>
                <a:cs typeface="ＭＳ Ｐゴシック" pitchFamily="-107" charset="-128"/>
              </a:rPr>
              <a:t>, namely, Jones, Green, and Brown. The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 identifies each of these in a separate RCPT command. The SMTP receiver indicates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it has mailboxes for Jones and Brown but does not have information on Green.</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at least one of the intended recipients has been verified, the client proceeds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send the text message, by first sending a DATA command to ensure the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 ready for the data. After the server acknowledges receipt of all the data, it issues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250 OK message. Then the client issues a QUIT command and the server closes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significant security-related extension for SMTP, called STARTTLS,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defined in RFC 3207 (SMTP Service Extension for Secure SMTP over Transport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Layer Security , February 2002). STARTTLS enables the addition of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authentication in the exchange between SMTP agents. This gives SMTP agents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ability to protect some or all of their communications from eavesdroppers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attackers. If the client does initiate the connection over a TLS-enabled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(e.g., port 465 was previously used for SMTP over SSL), the server may prompt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 message indicating that the STARTTLS option is available. The client can then</a:t>
            </a:r>
          </a:p>
          <a:p>
            <a:r>
              <a:rPr lang="en-US" sz="1200" kern="1200" baseline="0" dirty="0">
                <a:solidFill>
                  <a:schemeClr val="tx1"/>
                </a:solidFill>
                <a:latin typeface="Arial" pitchFamily="-107" charset="0"/>
                <a:ea typeface="ＭＳ Ｐゴシック" pitchFamily="-107" charset="-128"/>
                <a:cs typeface="ＭＳ Ｐゴシック" pitchFamily="-107" charset="-128"/>
              </a:rPr>
              <a:t>issue the STARTTLS command in the SMTP command stream, and the two parties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proceed to establish a secure TLS connection. An advantage of using STARTTLS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that the server can offer SMTP service on a single port, rather than requiring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separate port numbers for secure and </a:t>
            </a:r>
            <a:r>
              <a:rPr lang="en-US" sz="1200" kern="1200" baseline="0" dirty="0" err="1">
                <a:solidFill>
                  <a:schemeClr val="tx1"/>
                </a:solidFill>
                <a:latin typeface="Arial" pitchFamily="-107" charset="0"/>
                <a:ea typeface="ＭＳ Ｐゴシック" pitchFamily="-107" charset="-128"/>
                <a:cs typeface="ＭＳ Ｐゴシック" pitchFamily="-107" charset="-128"/>
              </a:rPr>
              <a:t>cleartext</a:t>
            </a:r>
            <a:r>
              <a:rPr lang="en-US" sz="1200" kern="1200" baseline="0" dirty="0">
                <a:solidFill>
                  <a:schemeClr val="tx1"/>
                </a:solidFill>
                <a:latin typeface="Arial" pitchFamily="-107" charset="0"/>
                <a:ea typeface="ＭＳ Ｐゴシック" pitchFamily="-107" charset="-128"/>
                <a:cs typeface="ＭＳ Ｐゴシック" pitchFamily="-107" charset="-128"/>
              </a:rPr>
              <a:t> operations. Similar mechanisms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available for running TLS over IMAP and POP protocols.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Historically, MUA/MSA message transfers have used SMTP. The standard</a:t>
            </a:r>
          </a:p>
          <a:p>
            <a:r>
              <a:rPr lang="en-US" sz="1200" kern="1200" baseline="0" dirty="0">
                <a:solidFill>
                  <a:schemeClr val="tx1"/>
                </a:solidFill>
                <a:latin typeface="Arial" pitchFamily="-107" charset="0"/>
                <a:ea typeface="ＭＳ Ｐゴシック" pitchFamily="-107" charset="-128"/>
                <a:cs typeface="ＭＳ Ｐゴシック" pitchFamily="-107" charset="-128"/>
              </a:rPr>
              <a:t>currently preferred is SUBMISSION, defined in RFC 6409 (Message Submission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Mail , November 2011). Although SUBMISSION derives from SMTP, it uses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separate TCP port and imposes distinct requirements, such as access authorization.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8</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Post Office Protocol (POP3) allows an</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e</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client (user agent) to download an e-mail from an e-mail server (MTA).</a:t>
            </a:r>
          </a:p>
          <a:p>
            <a:r>
              <a:rPr lang="en-US" sz="1200" kern="1200" baseline="0" dirty="0">
                <a:solidFill>
                  <a:schemeClr val="tx1"/>
                </a:solidFill>
                <a:latin typeface="Arial" pitchFamily="-107" charset="0"/>
                <a:ea typeface="ＭＳ Ｐゴシック" pitchFamily="-107" charset="-128"/>
                <a:cs typeface="ＭＳ Ｐゴシック" pitchFamily="-107" charset="-128"/>
              </a:rPr>
              <a:t>POP3 user agents connect via TCP to the server (typically port 110). The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 enters a username and password (either stored internally for convenience or</a:t>
            </a:r>
          </a:p>
          <a:p>
            <a:r>
              <a:rPr lang="en-US" sz="1200" kern="1200" baseline="0" dirty="0">
                <a:solidFill>
                  <a:schemeClr val="tx1"/>
                </a:solidFill>
                <a:latin typeface="Arial" pitchFamily="-107" charset="0"/>
                <a:ea typeface="ＭＳ Ｐゴシック" pitchFamily="-107" charset="-128"/>
                <a:cs typeface="ＭＳ Ｐゴシック" pitchFamily="-107" charset="-128"/>
              </a:rPr>
              <a:t>entered each time by the user for stronger security). After authorization, the UA</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issue POP3 commands to retrieve and delete mail.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with POP3, Internet Mail Access Protocol (IMAP) also enables an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to access mail on an e-mail server. IMAP also uses TCP, with server TCP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143. IMAP is more complex than POP3. IMAP provides stronger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than POP3 and provides other functions not supported by POP3.</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9</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RFC 5322 defines a format for text messages that are sent using electronic mail. It</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been the standard for Internet-based text mail messages and remains in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In the RFC 5322 context, messages are viewed as having an envelope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contents. The envelope contains whatever information is needed to accomplish</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transmission and delivery. The contents compose the object to be delivered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recipient. The RFC 5322 standard applies only to the contents. However, the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standard includes a set of header fields that may be used by the mail system to</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create the envelope, and the standard is intended to facilitate the acquisition of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by programs.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overall structure of a message that conforms to RFC 5322 is very simple.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A message consists of some number of header lines (the header ) followed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unrestricted text (the body ). The header is separated from the body</a:t>
            </a:r>
          </a:p>
          <a:p>
            <a:r>
              <a:rPr lang="en-US" sz="1200" kern="1200" baseline="0" dirty="0">
                <a:solidFill>
                  <a:schemeClr val="tx1"/>
                </a:solidFill>
                <a:latin typeface="Arial" pitchFamily="-107" charset="0"/>
                <a:ea typeface="ＭＳ Ｐゴシック" pitchFamily="-107" charset="-128"/>
                <a:cs typeface="ＭＳ Ｐゴシック" pitchFamily="-107" charset="-128"/>
              </a:rPr>
              <a:t>by a blank line. Put differently, a message is ASCII text, and all lines up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first blank line are assumed to be header lines used by the user agent part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system.</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10</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69698"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9699"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70" name="Rectangle 1094"/>
          <p:cNvSpPr>
            <a:spLocks noGrp="1" noChangeArrowheads="1"/>
          </p:cNvSpPr>
          <p:nvPr>
            <p:ph type="sldNum" sz="quarter" idx="12"/>
          </p:nvPr>
        </p:nvSpPr>
        <p:spPr/>
        <p:txBody>
          <a:bodyPr/>
          <a:lstStyle>
            <a:lvl1pPr>
              <a:defRPr/>
            </a:lvl1pPr>
          </a:lstStyle>
          <a:p>
            <a:pPr>
              <a:defRPr/>
            </a:pPr>
            <a:fld id="{2F3F2AB2-B8DE-BE47-A013-645DD366DA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A784ACF-4DF9-724B-8937-0CD171B77D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5248521D-1F4E-784B-85AE-CEB7B59806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r>
              <a:rPr lang="en-US"/>
              <a:t>©22 2017 Pearson Education, Inc., Hoboken, NJ. All rights reserved.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r>
              <a:rPr lang="en-US"/>
              <a:t>©22 2017 Pearson Education, Inc., Hoboken, NJ. All rights reserved.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endParaRPr lang="en-US" dirty="0"/>
          </a:p>
        </p:txBody>
      </p:sp>
      <p:sp>
        <p:nvSpPr>
          <p:cNvPr id="12" name="Footer Placeholder 4"/>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dirty="0"/>
          </a:p>
        </p:txBody>
      </p:sp>
      <p:sp>
        <p:nvSpPr>
          <p:cNvPr id="13" name="Footer Placeholder 7"/>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43425F2E-304D-7D47-8BFB-18F22DFB059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r>
              <a:rPr lang="en-US"/>
              <a:t>©22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6426BE87-E5FB-E549-B6FD-BE8C668A25A3}"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fld id="{61F84E61-BFA6-4150-9FE3-AA0C8F288190}"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a:t>Click icon to add picture</a:t>
            </a:r>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AB25685A-713B-8549-9275-7DEE06C1AF59}"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3A7342E1-65BB-6E4A-A0CC-A610AAC07D0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1DEA97C-F765-254E-B8F0-D14BC8CC341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CBB56AA-FE0D-774B-9115-3002173F52F9}"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4B5F1141-6830-8D46-9787-8E222FA999BD}"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44B1FC6E-DD23-0745-9A88-FF90FE027BF3}"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©22 2017 Pearson Education, Inc., Hoboken, NJ. All rights reserved.                </a:t>
            </a: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13EBF9D1-F2F6-354E-8D82-1F22732BF26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©22 2017 Pearson Education, Inc., Hoboken, NJ. All rights reserved.                </a:t>
            </a: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20113960-210B-8C44-ADE8-24754ADD31F9}"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a:t>©22 2017 Pearson Education, Inc., Hoboken, NJ. All rights reserved.                </a:t>
            </a: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E885A41B-8327-0E42-B599-5675DCE9B20E}" type="slidenum">
              <a:rPr lang="en-US" smtClean="0"/>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CFED9FD7-61BB-7A44-8CC2-6AE4A679CA7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0C2342BA-D990-8442-B68C-9929AF8682C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D5C0AA9-1731-DB48-8BC9-0A079BBDC74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8188C0FA-934D-F44B-9062-2F8EA31D77D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C74D2808-C20F-B845-A3F1-3BE5A6762A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6428AAE1-20AC-F044-AB6C-5ECE1B3CBC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6BB4B591-ED0D-1E4B-9651-87E1B8B4B9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6861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6861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6862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2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2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6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6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6866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6867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6867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867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6867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a:t>©22 2017 Pearson Education, Inc., Hoboken, NJ. All rights reserved.                </a:t>
            </a:r>
            <a:endParaRPr lang="en-US" dirty="0"/>
          </a:p>
        </p:txBody>
      </p:sp>
      <p:sp>
        <p:nvSpPr>
          <p:cNvPr id="6867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BAE742E5-0B39-C148-A46B-D9A9B26A77B5}" type="slidenum">
              <a:rPr lang="en-US"/>
              <a:pPr>
                <a:defRPr/>
              </a:pPr>
              <a:t>‹#›</a:t>
            </a:fld>
            <a:endParaRPr lang="en-US" dirty="0"/>
          </a:p>
        </p:txBody>
      </p:sp>
      <p:sp>
        <p:nvSpPr>
          <p:cNvPr id="6867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1"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1"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r>
              <a:rPr lang="en-US"/>
              <a:t>©22 2017 Pearson Education, Inc., Hoboken, NJ. All rights reserved.                </a:t>
            </a: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39035AE5-5969-D34B-B84F-BCD4664DAD9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tools.ietf.org/html/rfc5321"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hyperlink" Target="https://dmarc.org/2016/07/how-many-from-addresses-are-there/#:~:text=The%20return%20address%20on%20the%20outside%20of%20the%20envelope%2C%20or,referred%20to%20as%20the%20RFC5322" TargetMode="External"/><Relationship Id="rId4" Type="http://schemas.openxmlformats.org/officeDocument/2006/relationships/hyperlink" Target="https://tools.ietf.org/html/rfc532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marc.org/2016/07/how-many-from-addresses-are-there/#:~:text=The%20return%20address%20on%20the%20outside%20of%20the%20envelope%2C%20or,referred%20to%20as%20the%20RFC5322" TargetMode="Externa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df"/><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df"/><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en.redinskala.com/ebooks/rs_smtp_protocol_fundamentals/rs_smtp_protocol_fundamentals.pdf"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df"/><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oleObject" Target="mclaughlinkl:Desktop:Stallings%20Books:NetSec:NetSec%206e:NetSec%206%20Figures:NetSec6e-Figues:08-Email:f02-03-08.doc!OLE_LINK1"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6.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oleObject" Target="!OLE_LINK2"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6.pdf"/><Relationship Id="rId2" Type="http://schemas.openxmlformats.org/officeDocument/2006/relationships/notesSlide" Target="../notesSlides/notesSlide46.xml"/><Relationship Id="rId1" Type="http://schemas.openxmlformats.org/officeDocument/2006/relationships/slideLayout" Target="../slideLayouts/slideLayout36.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48.pdf"/><Relationship Id="rId2" Type="http://schemas.openxmlformats.org/officeDocument/2006/relationships/notesSlide" Target="../notesSlides/notesSlide50.xml"/><Relationship Id="rId1" Type="http://schemas.openxmlformats.org/officeDocument/2006/relationships/slideLayout" Target="../slideLayouts/slideLayout36.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50.pdf"/><Relationship Id="rId2" Type="http://schemas.openxmlformats.org/officeDocument/2006/relationships/notesSlide" Target="../notesSlides/notesSlide51.xml"/><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52.pdf"/><Relationship Id="rId2" Type="http://schemas.openxmlformats.org/officeDocument/2006/relationships/notesSlide" Target="../notesSlides/notesSlide53.xml"/><Relationship Id="rId1" Type="http://schemas.openxmlformats.org/officeDocument/2006/relationships/slideLayout" Target="../slideLayouts/slideLayout36.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54.pdf"/><Relationship Id="rId2" Type="http://schemas.openxmlformats.org/officeDocument/2006/relationships/notesSlide" Target="../notesSlides/notesSlide54.xml"/><Relationship Id="rId1" Type="http://schemas.openxmlformats.org/officeDocument/2006/relationships/slideLayout" Target="../slideLayouts/slideLayout36.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8" name="Picture Placeholder 7" descr="StallingsNSE_6e_front.pdf"/>
          <p:cNvPicPr>
            <a:picLocks noGrp="1" noChangeAspect="1"/>
          </p:cNvPicPr>
          <p:nvPr>
            <p:ph type="pic" idx="1"/>
          </p:nvPr>
        </p:nvPicPr>
        <mc:AlternateContent xmlns:mc="http://schemas.openxmlformats.org/markup-compatibility/2006">
          <mc:Choice xmlns="" xmlns:mv="urn:schemas-microsoft-com:mac:vml" xmlns:ma="http://schemas.microsoft.com/office/mac/drawingml/2008/main"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formats</a:t>
            </a:r>
          </a:p>
        </p:txBody>
      </p:sp>
      <p:sp>
        <p:nvSpPr>
          <p:cNvPr id="3" name="Content Placeholder 2"/>
          <p:cNvSpPr>
            <a:spLocks noGrp="1"/>
          </p:cNvSpPr>
          <p:nvPr>
            <p:ph idx="1"/>
          </p:nvPr>
        </p:nvSpPr>
        <p:spPr/>
        <p:txBody>
          <a:bodyPr>
            <a:normAutofit fontScale="85000" lnSpcReduction="10000"/>
          </a:bodyPr>
          <a:lstStyle/>
          <a:p>
            <a:r>
              <a:rPr lang="en-US" b="1" dirty="0"/>
              <a:t>RFC 5322 Internet Message Format</a:t>
            </a:r>
            <a:r>
              <a:rPr lang="en-US" sz="1600" dirty="0"/>
              <a:t> (Oct. 2008)</a:t>
            </a:r>
            <a:endParaRPr lang="en-US" dirty="0"/>
          </a:p>
          <a:p>
            <a:pPr lvl="1">
              <a:buClr>
                <a:schemeClr val="bg1">
                  <a:lumMod val="75000"/>
                </a:schemeClr>
              </a:buClr>
            </a:pPr>
            <a:r>
              <a:rPr lang="en-US" dirty="0"/>
              <a:t>Defines a format for text messages that are sent using electronic mail</a:t>
            </a:r>
          </a:p>
          <a:p>
            <a:pPr lvl="1">
              <a:buClr>
                <a:schemeClr val="bg1">
                  <a:lumMod val="75000"/>
                </a:schemeClr>
              </a:buClr>
            </a:pPr>
            <a:r>
              <a:rPr lang="en-US" dirty="0"/>
              <a:t>Has been the standard for Internet-based text mail messages</a:t>
            </a:r>
          </a:p>
          <a:p>
            <a:pPr lvl="1">
              <a:buClr>
                <a:schemeClr val="bg1">
                  <a:lumMod val="75000"/>
                </a:schemeClr>
              </a:buClr>
            </a:pPr>
            <a:r>
              <a:rPr lang="en-US" dirty="0"/>
              <a:t>Messages are viewed as having an envelope and contents</a:t>
            </a:r>
          </a:p>
          <a:p>
            <a:pPr lvl="2">
              <a:buClr>
                <a:schemeClr val="bg1">
                  <a:lumMod val="75000"/>
                </a:schemeClr>
              </a:buClr>
            </a:pPr>
            <a:r>
              <a:rPr lang="en-US" dirty="0"/>
              <a:t>The envelope contains whatever information is needed to accomplish transmission and delivery</a:t>
            </a:r>
          </a:p>
          <a:p>
            <a:pPr lvl="2">
              <a:buClr>
                <a:schemeClr val="bg1">
                  <a:lumMod val="75000"/>
                </a:schemeClr>
              </a:buClr>
            </a:pPr>
            <a:r>
              <a:rPr lang="en-US" dirty="0"/>
              <a:t>The contents compose the object to be delivered to the recipient</a:t>
            </a:r>
          </a:p>
          <a:p>
            <a:pPr lvl="2">
              <a:buClr>
                <a:schemeClr val="bg1">
                  <a:lumMod val="75000"/>
                </a:schemeClr>
              </a:buClr>
            </a:pPr>
            <a:r>
              <a:rPr lang="en-US" dirty="0"/>
              <a:t>RFC 5322 standard applies only to the contents</a:t>
            </a:r>
          </a:p>
          <a:p>
            <a:pPr lvl="3">
              <a:buClr>
                <a:schemeClr val="bg1">
                  <a:lumMod val="75000"/>
                </a:schemeClr>
              </a:buClr>
            </a:pPr>
            <a:r>
              <a:rPr lang="en-US" dirty="0"/>
              <a:t>“… </a:t>
            </a:r>
            <a:r>
              <a:rPr lang="en-US" dirty="0">
                <a:effectLst/>
              </a:rPr>
              <a:t>in fact </a:t>
            </a:r>
            <a:r>
              <a:rPr lang="en-US" u="sng" dirty="0">
                <a:effectLst/>
                <a:hlinkClick r:id="rId3"/>
              </a:rPr>
              <a:t>RFC5321</a:t>
            </a:r>
            <a:r>
              <a:rPr lang="en-US" dirty="0">
                <a:effectLst/>
              </a:rPr>
              <a:t> (i.e., SMTP) covers the computer-to-computer transmission protocol for email, while </a:t>
            </a:r>
            <a:r>
              <a:rPr lang="en-US" u="sng" dirty="0">
                <a:effectLst/>
                <a:hlinkClick r:id="rId4"/>
              </a:rPr>
              <a:t>RFC5322</a:t>
            </a:r>
            <a:r>
              <a:rPr lang="en-US" dirty="0">
                <a:effectLst/>
              </a:rPr>
              <a:t> (i.e., IMF) covers the format of email messages.” </a:t>
            </a:r>
          </a:p>
          <a:p>
            <a:pPr marL="860425" lvl="3" indent="0">
              <a:buClr>
                <a:schemeClr val="bg1">
                  <a:lumMod val="75000"/>
                </a:schemeClr>
              </a:buClr>
              <a:buNone/>
            </a:pPr>
            <a:r>
              <a:rPr lang="en-US" dirty="0">
                <a:effectLst/>
              </a:rPr>
              <a:t>(source: </a:t>
            </a:r>
            <a:r>
              <a:rPr lang="en-US" dirty="0">
                <a:effectLst/>
                <a:hlinkClick r:id="rId5"/>
              </a:rPr>
              <a:t>https://dmarc.org/2016/07/how-many-from-addresses-are-there/#:~:text=The%20return%20address%20on%20the%20outside%20of%20the%20envelope%2C%20or,referred%20to%20as%20the%20RFC5322</a:t>
            </a:r>
            <a:r>
              <a:rPr lang="en-US" dirty="0">
                <a:effectLst/>
              </a:rPr>
              <a:t>.) </a:t>
            </a:r>
            <a:endParaRPr lang="en-US" dirty="0"/>
          </a:p>
        </p:txBody>
      </p:sp>
      <p:sp>
        <p:nvSpPr>
          <p:cNvPr id="5" name="Slide Number Placeholder 4">
            <a:extLst>
              <a:ext uri="{FF2B5EF4-FFF2-40B4-BE49-F238E27FC236}">
                <a16:creationId xmlns:a16="http://schemas.microsoft.com/office/drawing/2014/main" id="{E0027801-9505-4E31-958E-1408625E85F2}"/>
              </a:ext>
            </a:extLst>
          </p:cNvPr>
          <p:cNvSpPr>
            <a:spLocks noGrp="1"/>
          </p:cNvSpPr>
          <p:nvPr>
            <p:ph type="sldNum" sz="quarter" idx="12"/>
          </p:nvPr>
        </p:nvSpPr>
        <p:spPr/>
        <p:txBody>
          <a:bodyPr/>
          <a:lstStyle/>
          <a:p>
            <a:pPr>
              <a:defRPr/>
            </a:pPr>
            <a:fld id="{6426BE87-E5FB-E549-B6FD-BE8C668A25A3}"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6EC3-B3F6-441B-8CC0-DBE735B81ADE}"/>
              </a:ext>
            </a:extLst>
          </p:cNvPr>
          <p:cNvSpPr>
            <a:spLocks noGrp="1"/>
          </p:cNvSpPr>
          <p:nvPr>
            <p:ph type="title"/>
          </p:nvPr>
        </p:nvSpPr>
        <p:spPr/>
        <p:txBody>
          <a:bodyPr/>
          <a:lstStyle/>
          <a:p>
            <a:r>
              <a:rPr lang="en-US" dirty="0"/>
              <a:t>RFC 5321 vs 5322</a:t>
            </a:r>
          </a:p>
        </p:txBody>
      </p:sp>
      <p:sp>
        <p:nvSpPr>
          <p:cNvPr id="3" name="Content Placeholder 2">
            <a:extLst>
              <a:ext uri="{FF2B5EF4-FFF2-40B4-BE49-F238E27FC236}">
                <a16:creationId xmlns:a16="http://schemas.microsoft.com/office/drawing/2014/main" id="{196870A4-6B99-4811-BB64-9CD238B1B3EA}"/>
              </a:ext>
            </a:extLst>
          </p:cNvPr>
          <p:cNvSpPr>
            <a:spLocks noGrp="1"/>
          </p:cNvSpPr>
          <p:nvPr>
            <p:ph idx="1"/>
          </p:nvPr>
        </p:nvSpPr>
        <p:spPr/>
        <p:txBody>
          <a:bodyPr>
            <a:normAutofit/>
          </a:bodyPr>
          <a:lstStyle/>
          <a:p>
            <a:r>
              <a:rPr lang="en-US" sz="1200" dirty="0"/>
              <a:t>Source: </a:t>
            </a:r>
            <a:r>
              <a:rPr lang="en-US" sz="1200" dirty="0">
                <a:hlinkClick r:id="rId2"/>
              </a:rPr>
              <a:t>https://dmarc.org/2016/07/how-many-from-addresses-are-there/#:~:text=The%20return%20address%20on%20the%20outside%20of%20the%20envelope%2C%20or,referred%20to%20as%20the%20RFC5322</a:t>
            </a:r>
            <a:r>
              <a:rPr lang="en-US" sz="1200" dirty="0"/>
              <a:t>. </a:t>
            </a:r>
          </a:p>
          <a:p>
            <a:pPr marL="0" indent="0">
              <a:buNone/>
            </a:pPr>
            <a:endParaRPr lang="en-US" sz="1600" dirty="0"/>
          </a:p>
        </p:txBody>
      </p:sp>
      <p:sp>
        <p:nvSpPr>
          <p:cNvPr id="4" name="Slide Number Placeholder 3">
            <a:extLst>
              <a:ext uri="{FF2B5EF4-FFF2-40B4-BE49-F238E27FC236}">
                <a16:creationId xmlns:a16="http://schemas.microsoft.com/office/drawing/2014/main" id="{923A9D46-CD36-42FC-9A6F-399EF1B537D5}"/>
              </a:ext>
            </a:extLst>
          </p:cNvPr>
          <p:cNvSpPr>
            <a:spLocks noGrp="1"/>
          </p:cNvSpPr>
          <p:nvPr>
            <p:ph type="sldNum" sz="quarter" idx="12"/>
          </p:nvPr>
        </p:nvSpPr>
        <p:spPr/>
        <p:txBody>
          <a:bodyPr/>
          <a:lstStyle/>
          <a:p>
            <a:pPr>
              <a:defRPr/>
            </a:pPr>
            <a:fld id="{6426BE87-E5FB-E549-B6FD-BE8C668A25A3}" type="slidenum">
              <a:rPr lang="en-US" smtClean="0"/>
              <a:pPr>
                <a:defRPr/>
              </a:pPr>
              <a:t>11</a:t>
            </a:fld>
            <a:endParaRPr lang="en-US" dirty="0"/>
          </a:p>
        </p:txBody>
      </p:sp>
      <p:pic>
        <p:nvPicPr>
          <p:cNvPr id="3074" name="Picture 2" descr="letter-vs-RFC--600x389">
            <a:extLst>
              <a:ext uri="{FF2B5EF4-FFF2-40B4-BE49-F238E27FC236}">
                <a16:creationId xmlns:a16="http://schemas.microsoft.com/office/drawing/2014/main" id="{7464BE97-EF25-44A8-B417-CE8B0BC29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20" y="2564904"/>
            <a:ext cx="5715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1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C83B-B058-458E-AB75-6A2072496E23}"/>
              </a:ext>
            </a:extLst>
          </p:cNvPr>
          <p:cNvSpPr>
            <a:spLocks noGrp="1"/>
          </p:cNvSpPr>
          <p:nvPr>
            <p:ph type="title"/>
          </p:nvPr>
        </p:nvSpPr>
        <p:spPr>
          <a:xfrm>
            <a:off x="251520" y="62754"/>
            <a:ext cx="8712967" cy="1260216"/>
          </a:xfrm>
        </p:spPr>
        <p:txBody>
          <a:bodyPr/>
          <a:lstStyle/>
          <a:p>
            <a:r>
              <a:rPr lang="en-US" sz="3200" dirty="0"/>
              <a:t>limitations of the SMTP/5321 scheme</a:t>
            </a:r>
          </a:p>
        </p:txBody>
      </p:sp>
      <p:sp>
        <p:nvSpPr>
          <p:cNvPr id="3" name="Content Placeholder 2">
            <a:extLst>
              <a:ext uri="{FF2B5EF4-FFF2-40B4-BE49-F238E27FC236}">
                <a16:creationId xmlns:a16="http://schemas.microsoft.com/office/drawing/2014/main" id="{566FD0AF-9824-43B1-A2EF-36DFBF426424}"/>
              </a:ext>
            </a:extLst>
          </p:cNvPr>
          <p:cNvSpPr>
            <a:spLocks noGrp="1"/>
          </p:cNvSpPr>
          <p:nvPr>
            <p:ph idx="1"/>
          </p:nvPr>
        </p:nvSpPr>
        <p:spPr>
          <a:xfrm>
            <a:off x="467544" y="1556792"/>
            <a:ext cx="8136904" cy="5040560"/>
          </a:xfrm>
        </p:spPr>
        <p:txBody>
          <a:bodyPr>
            <a:normAutofit fontScale="85000" lnSpcReduction="20000"/>
          </a:bodyPr>
          <a:lstStyle/>
          <a:p>
            <a:pPr>
              <a:spcBef>
                <a:spcPts val="600"/>
              </a:spcBef>
            </a:pPr>
            <a:r>
              <a:rPr lang="en-US" dirty="0"/>
              <a:t>SMTP cannot transmit executable files or other binary objects. </a:t>
            </a:r>
          </a:p>
          <a:p>
            <a:pPr>
              <a:spcBef>
                <a:spcPts val="600"/>
              </a:spcBef>
            </a:pPr>
            <a:r>
              <a:rPr lang="en-US" dirty="0"/>
              <a:t>SMTP cannot transmit text data that includes national language characters, because these are represented by 8-bit codes with values of 128 decimal or higher, and SMTP is limited to 7-bit ASCII.</a:t>
            </a:r>
          </a:p>
          <a:p>
            <a:pPr>
              <a:spcBef>
                <a:spcPts val="600"/>
              </a:spcBef>
            </a:pPr>
            <a:r>
              <a:rPr lang="en-US" dirty="0"/>
              <a:t>SMTP servers may reject mail message over a certain size.</a:t>
            </a:r>
          </a:p>
          <a:p>
            <a:pPr>
              <a:spcBef>
                <a:spcPts val="600"/>
              </a:spcBef>
            </a:pPr>
            <a:r>
              <a:rPr lang="en-US" dirty="0"/>
              <a:t>SMTP gateways that translate between ASCII and the character code EBCDIC do not use a consistent set of mappings, resulting in translation problems.</a:t>
            </a:r>
          </a:p>
          <a:p>
            <a:pPr>
              <a:spcBef>
                <a:spcPts val="600"/>
              </a:spcBef>
            </a:pPr>
            <a:r>
              <a:rPr lang="en-US" dirty="0"/>
              <a:t>SMTP gateways to X.400 electronic mail networks cannot handle </a:t>
            </a:r>
            <a:r>
              <a:rPr lang="en-US" dirty="0" err="1"/>
              <a:t>nontextual</a:t>
            </a:r>
            <a:r>
              <a:rPr lang="en-US" dirty="0"/>
              <a:t> data included in X.400 messages.</a:t>
            </a:r>
          </a:p>
          <a:p>
            <a:pPr>
              <a:spcBef>
                <a:spcPts val="600"/>
              </a:spcBef>
            </a:pPr>
            <a:r>
              <a:rPr lang="en-US" dirty="0"/>
              <a:t>Some SMTP implementations do not adhere completely to the SMTP standards defined in RFC 821. Common problems include:</a:t>
            </a:r>
          </a:p>
          <a:p>
            <a:pPr marL="295275" lvl="1" indent="0">
              <a:buNone/>
            </a:pPr>
            <a:r>
              <a:rPr lang="en-US" dirty="0"/>
              <a:t>—Deletion, addition, or reordering of carriage return and linefeed</a:t>
            </a:r>
          </a:p>
          <a:p>
            <a:pPr marL="295275" lvl="1" indent="0">
              <a:buNone/>
            </a:pPr>
            <a:r>
              <a:rPr lang="en-US" dirty="0"/>
              <a:t>—Truncating or wrapping lines longer than 76 characters</a:t>
            </a:r>
          </a:p>
          <a:p>
            <a:pPr marL="295275" lvl="1" indent="0">
              <a:buNone/>
            </a:pPr>
            <a:r>
              <a:rPr lang="en-US" dirty="0"/>
              <a:t>—Removal of trailing white space (tab and space characters)</a:t>
            </a:r>
          </a:p>
          <a:p>
            <a:pPr marL="295275" lvl="1" indent="0">
              <a:buNone/>
            </a:pPr>
            <a:r>
              <a:rPr lang="en-US" dirty="0"/>
              <a:t>—Padding of lines in a message to the same length</a:t>
            </a:r>
          </a:p>
          <a:p>
            <a:pPr marL="295275" lvl="1" indent="0">
              <a:buNone/>
            </a:pPr>
            <a:r>
              <a:rPr lang="en-US" dirty="0"/>
              <a:t>—Conversion of tab characters into multiple space characters</a:t>
            </a:r>
          </a:p>
        </p:txBody>
      </p:sp>
      <p:sp>
        <p:nvSpPr>
          <p:cNvPr id="4" name="Slide Number Placeholder 3">
            <a:extLst>
              <a:ext uri="{FF2B5EF4-FFF2-40B4-BE49-F238E27FC236}">
                <a16:creationId xmlns:a16="http://schemas.microsoft.com/office/drawing/2014/main" id="{58E950B2-1081-4201-8D41-E5D4A716F7FC}"/>
              </a:ext>
            </a:extLst>
          </p:cNvPr>
          <p:cNvSpPr>
            <a:spLocks noGrp="1"/>
          </p:cNvSpPr>
          <p:nvPr>
            <p:ph type="sldNum" sz="quarter" idx="12"/>
          </p:nvPr>
        </p:nvSpPr>
        <p:spPr>
          <a:xfrm>
            <a:off x="8565875" y="6466050"/>
            <a:ext cx="609600" cy="365125"/>
          </a:xfrm>
        </p:spPr>
        <p:txBody>
          <a:bodyPr/>
          <a:lstStyle/>
          <a:p>
            <a:pPr>
              <a:defRPr/>
            </a:pPr>
            <a:fld id="{6426BE87-E5FB-E549-B6FD-BE8C668A25A3}" type="slidenum">
              <a:rPr lang="en-US" smtClean="0"/>
              <a:pPr>
                <a:defRPr/>
              </a:pPr>
              <a:t>12</a:t>
            </a:fld>
            <a:endParaRPr lang="en-US" dirty="0"/>
          </a:p>
        </p:txBody>
      </p:sp>
    </p:spTree>
    <p:extLst>
      <p:ext uri="{BB962C8B-B14F-4D97-AF65-F5344CB8AC3E}">
        <p14:creationId xmlns:p14="http://schemas.microsoft.com/office/powerpoint/2010/main" val="266654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formats </a:t>
            </a:r>
            <a:r>
              <a:rPr lang="en-US" sz="2400" dirty="0"/>
              <a:t>(cont.)</a:t>
            </a:r>
            <a:br>
              <a:rPr lang="en-US" sz="2400" dirty="0"/>
            </a:br>
            <a:r>
              <a:rPr lang="en-US" sz="3200" dirty="0"/>
              <a:t>- MIME</a:t>
            </a:r>
            <a:endParaRPr lang="en-US" sz="6000" dirty="0"/>
          </a:p>
        </p:txBody>
      </p:sp>
      <p:sp>
        <p:nvSpPr>
          <p:cNvPr id="3" name="Content Placeholder 2"/>
          <p:cNvSpPr>
            <a:spLocks noGrp="1"/>
          </p:cNvSpPr>
          <p:nvPr>
            <p:ph idx="1"/>
          </p:nvPr>
        </p:nvSpPr>
        <p:spPr>
          <a:xfrm>
            <a:off x="779463" y="1828800"/>
            <a:ext cx="7583488" cy="4572000"/>
          </a:xfrm>
        </p:spPr>
        <p:txBody>
          <a:bodyPr>
            <a:normAutofit/>
          </a:bodyPr>
          <a:lstStyle/>
          <a:p>
            <a:r>
              <a:rPr lang="en-US" b="1" dirty="0"/>
              <a:t>Multipurpose Internet Mail Extensions (MIME)</a:t>
            </a:r>
          </a:p>
          <a:p>
            <a:pPr lvl="1">
              <a:buClr>
                <a:schemeClr val="bg1">
                  <a:lumMod val="75000"/>
                </a:schemeClr>
              </a:buClr>
            </a:pPr>
            <a:r>
              <a:rPr lang="en-US" dirty="0"/>
              <a:t>Extension to the RFC 5322 framework</a:t>
            </a:r>
          </a:p>
          <a:p>
            <a:pPr lvl="1">
              <a:buClr>
                <a:schemeClr val="bg1">
                  <a:lumMod val="75000"/>
                </a:schemeClr>
              </a:buClr>
            </a:pPr>
            <a:r>
              <a:rPr lang="en-US" dirty="0"/>
              <a:t>RFCs 2045 through 2049 (Nov. 1996) define MIME.</a:t>
            </a:r>
          </a:p>
          <a:p>
            <a:pPr lvl="1">
              <a:buClr>
                <a:schemeClr val="bg1">
                  <a:lumMod val="75000"/>
                </a:schemeClr>
              </a:buClr>
            </a:pPr>
            <a:r>
              <a:rPr lang="en-US" dirty="0"/>
              <a:t>The MIME specification includes the following elements:</a:t>
            </a:r>
          </a:p>
          <a:p>
            <a:pPr lvl="2">
              <a:buClr>
                <a:schemeClr val="bg1">
                  <a:lumMod val="75000"/>
                </a:schemeClr>
              </a:buClr>
            </a:pPr>
            <a:r>
              <a:rPr lang="en-US" dirty="0"/>
              <a:t>Five new message header fields are defined, which may be included in an RFC 5322 header, providing information about the body of the message</a:t>
            </a:r>
          </a:p>
          <a:p>
            <a:pPr lvl="2">
              <a:buClr>
                <a:schemeClr val="bg1">
                  <a:lumMod val="75000"/>
                </a:schemeClr>
              </a:buClr>
            </a:pPr>
            <a:r>
              <a:rPr lang="en-US" dirty="0"/>
              <a:t>A number of content formats are defined, thus standardizing representations that support multimedia electronic mail </a:t>
            </a:r>
          </a:p>
          <a:p>
            <a:pPr lvl="2">
              <a:buClr>
                <a:schemeClr val="bg1">
                  <a:lumMod val="75000"/>
                </a:schemeClr>
              </a:buClr>
            </a:pPr>
            <a:r>
              <a:rPr lang="en-US" dirty="0"/>
              <a:t>Transfer encodings are defined that enable the conversion of any content format into a form that is protected from alteration by the mail system</a:t>
            </a:r>
          </a:p>
          <a:p>
            <a:pPr lvl="1">
              <a:buClr>
                <a:schemeClr val="bg1">
                  <a:lumMod val="75000"/>
                </a:schemeClr>
              </a:buClr>
            </a:pPr>
            <a:endParaRPr lang="en-US" dirty="0"/>
          </a:p>
        </p:txBody>
      </p:sp>
      <p:sp>
        <p:nvSpPr>
          <p:cNvPr id="5" name="Slide Number Placeholder 4">
            <a:extLst>
              <a:ext uri="{FF2B5EF4-FFF2-40B4-BE49-F238E27FC236}">
                <a16:creationId xmlns:a16="http://schemas.microsoft.com/office/drawing/2014/main" id="{710BD6C2-4072-4AE2-A2E5-6F6B3B974E71}"/>
              </a:ext>
            </a:extLst>
          </p:cNvPr>
          <p:cNvSpPr>
            <a:spLocks noGrp="1"/>
          </p:cNvSpPr>
          <p:nvPr>
            <p:ph type="sldNum" sz="quarter" idx="12"/>
          </p:nvPr>
        </p:nvSpPr>
        <p:spPr/>
        <p:txBody>
          <a:bodyPr/>
          <a:lstStyle/>
          <a:p>
            <a:pPr>
              <a:defRPr/>
            </a:pPr>
            <a:fld id="{6426BE87-E5FB-E549-B6FD-BE8C668A25A3}"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MIME</a:t>
            </a:r>
            <a:br>
              <a:rPr lang="en-US" dirty="0"/>
            </a:br>
            <a:r>
              <a:rPr lang="en-US" sz="3200" dirty="0"/>
              <a:t>- Header fields defined</a:t>
            </a:r>
          </a:p>
        </p:txBody>
      </p:sp>
      <p:sp>
        <p:nvSpPr>
          <p:cNvPr id="3" name="Content Placeholder 2"/>
          <p:cNvSpPr>
            <a:spLocks noGrp="1"/>
          </p:cNvSpPr>
          <p:nvPr>
            <p:ph idx="1"/>
          </p:nvPr>
        </p:nvSpPr>
        <p:spPr>
          <a:xfrm>
            <a:off x="779463" y="1676400"/>
            <a:ext cx="7583488" cy="4800600"/>
          </a:xfrm>
        </p:spPr>
        <p:txBody>
          <a:bodyPr>
            <a:normAutofit fontScale="77500" lnSpcReduction="20000"/>
          </a:bodyPr>
          <a:lstStyle/>
          <a:p>
            <a:r>
              <a:rPr lang="en-US" dirty="0"/>
              <a:t>MIME-Version</a:t>
            </a:r>
          </a:p>
          <a:p>
            <a:pPr lvl="1">
              <a:buClr>
                <a:schemeClr val="bg1">
                  <a:lumMod val="75000"/>
                </a:schemeClr>
              </a:buClr>
            </a:pPr>
            <a:r>
              <a:rPr lang="en-US" dirty="0"/>
              <a:t>This field indicates that the message conforms to </a:t>
            </a:r>
            <a:r>
              <a:rPr lang="en-US" dirty="0" err="1"/>
              <a:t>RFCs</a:t>
            </a:r>
            <a:r>
              <a:rPr lang="en-US" dirty="0"/>
              <a:t> 2045 and 2046</a:t>
            </a:r>
          </a:p>
          <a:p>
            <a:r>
              <a:rPr lang="en-US" dirty="0"/>
              <a:t>Content-Type</a:t>
            </a:r>
          </a:p>
          <a:p>
            <a:pPr lvl="1">
              <a:buClr>
                <a:schemeClr val="bg1">
                  <a:lumMod val="75000"/>
                </a:schemeClr>
              </a:buClr>
            </a:pPr>
            <a:r>
              <a:rPr lang="en-US" dirty="0"/>
              <a:t>Describes the data contained in the body with sufficient detail that the receiving user agent can pick an appropriate agent or mechanism to represent the data to the user or otherwise deal with the data in an appropriate manner</a:t>
            </a:r>
          </a:p>
          <a:p>
            <a:r>
              <a:rPr lang="en-US" dirty="0"/>
              <a:t>Content-Transfer-Encoding</a:t>
            </a:r>
          </a:p>
          <a:p>
            <a:pPr lvl="1">
              <a:buClr>
                <a:schemeClr val="bg1">
                  <a:lumMod val="75000"/>
                </a:schemeClr>
              </a:buClr>
            </a:pPr>
            <a:r>
              <a:rPr lang="en-US" dirty="0"/>
              <a:t>Indicates the type of transformation that has been used to represent the body of the message in a way that is acceptable for mail transport</a:t>
            </a:r>
          </a:p>
          <a:p>
            <a:r>
              <a:rPr lang="en-US" dirty="0"/>
              <a:t>Content-ID</a:t>
            </a:r>
          </a:p>
          <a:p>
            <a:pPr lvl="1">
              <a:buClr>
                <a:schemeClr val="bg1">
                  <a:lumMod val="75000"/>
                </a:schemeClr>
              </a:buClr>
            </a:pPr>
            <a:r>
              <a:rPr lang="en-US" dirty="0"/>
              <a:t>Used to identify MIME entities uniquely in multiple contexts</a:t>
            </a:r>
          </a:p>
          <a:p>
            <a:r>
              <a:rPr lang="en-US" dirty="0"/>
              <a:t>Content-Description</a:t>
            </a:r>
          </a:p>
          <a:p>
            <a:pPr lvl="1">
              <a:buClr>
                <a:schemeClr val="bg1">
                  <a:lumMod val="75000"/>
                </a:schemeClr>
              </a:buClr>
            </a:pPr>
            <a:r>
              <a:rPr lang="en-US" dirty="0"/>
              <a:t>A text description of the object with the body</a:t>
            </a:r>
          </a:p>
        </p:txBody>
      </p:sp>
      <p:sp>
        <p:nvSpPr>
          <p:cNvPr id="5" name="Slide Number Placeholder 4">
            <a:extLst>
              <a:ext uri="{FF2B5EF4-FFF2-40B4-BE49-F238E27FC236}">
                <a16:creationId xmlns:a16="http://schemas.microsoft.com/office/drawing/2014/main" id="{CCC20123-D026-4F6F-A316-05911E85BD9B}"/>
              </a:ext>
            </a:extLst>
          </p:cNvPr>
          <p:cNvSpPr>
            <a:spLocks noGrp="1"/>
          </p:cNvSpPr>
          <p:nvPr>
            <p:ph type="sldNum" sz="quarter" idx="12"/>
          </p:nvPr>
        </p:nvSpPr>
        <p:spPr/>
        <p:txBody>
          <a:bodyPr/>
          <a:lstStyle/>
          <a:p>
            <a:pPr>
              <a:defRPr/>
            </a:pPr>
            <a:fld id="{6426BE87-E5FB-E549-B6FD-BE8C668A25A3}"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1506" b="1593"/>
              <a:stretch>
                <a:fillRect/>
              </a:stretch>
            </p:blipFill>
          </mc:Choice>
          <mc:Fallback>
            <p:blipFill>
              <a:blip r:embed="rId4"/>
              <a:srcRect r="1506" b="1593"/>
              <a:stretch>
                <a:fillRect/>
              </a:stretch>
            </p:blipFill>
          </mc:Fallback>
        </mc:AlternateContent>
        <p:spPr>
          <a:xfrm>
            <a:off x="1835697" y="-1"/>
            <a:ext cx="7308304" cy="6904719"/>
          </a:xfrm>
          <a:prstGeom prst="rect">
            <a:avLst/>
          </a:prstGeom>
          <a:solidFill>
            <a:schemeClr val="tx1"/>
          </a:solidFill>
        </p:spPr>
      </p:pic>
      <p:sp>
        <p:nvSpPr>
          <p:cNvPr id="6" name="TextBox 5"/>
          <p:cNvSpPr txBox="1"/>
          <p:nvPr/>
        </p:nvSpPr>
        <p:spPr>
          <a:xfrm>
            <a:off x="0" y="762000"/>
            <a:ext cx="1763688" cy="1692771"/>
          </a:xfrm>
          <a:prstGeom prst="rect">
            <a:avLst/>
          </a:prstGeom>
          <a:noFill/>
        </p:spPr>
        <p:txBody>
          <a:bodyPr wrap="square" rtlCol="0">
            <a:spAutoFit/>
          </a:bodyPr>
          <a:lstStyle/>
          <a:p>
            <a:pPr algn="ctr"/>
            <a:r>
              <a:rPr lang="en-US" sz="2400" b="1" dirty="0"/>
              <a:t>Table 8.1  </a:t>
            </a:r>
          </a:p>
          <a:p>
            <a:pPr algn="ctr"/>
            <a:endParaRPr lang="en-US" sz="2000" b="1" dirty="0"/>
          </a:p>
          <a:p>
            <a:pPr algn="ctr"/>
            <a:r>
              <a:rPr lang="en-US" sz="2000" b="1" dirty="0"/>
              <a:t>MIME </a:t>
            </a:r>
          </a:p>
          <a:p>
            <a:pPr algn="ctr"/>
            <a:r>
              <a:rPr lang="en-US" sz="2000" b="1" dirty="0"/>
              <a:t>Content </a:t>
            </a:r>
          </a:p>
          <a:p>
            <a:pPr algn="ctr"/>
            <a:r>
              <a:rPr lang="en-US" sz="2000" b="1" dirty="0"/>
              <a:t>Types</a:t>
            </a:r>
            <a:r>
              <a:rPr lang="en-US" sz="2000" dirty="0"/>
              <a:t> </a:t>
            </a:r>
          </a:p>
        </p:txBody>
      </p:sp>
      <p:sp>
        <p:nvSpPr>
          <p:cNvPr id="7" name="TextBox 6"/>
          <p:cNvSpPr txBox="1"/>
          <p:nvPr/>
        </p:nvSpPr>
        <p:spPr>
          <a:xfrm>
            <a:off x="152400" y="3987800"/>
            <a:ext cx="1611288" cy="600164"/>
          </a:xfrm>
          <a:prstGeom prst="rect">
            <a:avLst/>
          </a:prstGeom>
          <a:noFill/>
        </p:spPr>
        <p:txBody>
          <a:bodyPr wrap="square" rtlCol="0">
            <a:spAutoFit/>
          </a:bodyPr>
          <a:lstStyle/>
          <a:p>
            <a:r>
              <a:rPr lang="en-US" sz="1100" dirty="0"/>
              <a:t>(Table can be found on page 245 in the textbook)</a:t>
            </a:r>
          </a:p>
        </p:txBody>
      </p:sp>
      <p:sp>
        <p:nvSpPr>
          <p:cNvPr id="2" name="Slide Number Placeholder 1">
            <a:extLst>
              <a:ext uri="{FF2B5EF4-FFF2-40B4-BE49-F238E27FC236}">
                <a16:creationId xmlns:a16="http://schemas.microsoft.com/office/drawing/2014/main" id="{E82FCB0E-4C11-4E5C-B0E6-F45A8AF15975}"/>
              </a:ext>
            </a:extLst>
          </p:cNvPr>
          <p:cNvSpPr>
            <a:spLocks noGrp="1"/>
          </p:cNvSpPr>
          <p:nvPr>
            <p:ph type="sldNum" sz="quarter" idx="12"/>
          </p:nvPr>
        </p:nvSpPr>
        <p:spPr/>
        <p:txBody>
          <a:bodyPr/>
          <a:lstStyle/>
          <a:p>
            <a:pPr>
              <a:defRPr/>
            </a:pPr>
            <a:fld id="{39035AE5-5969-D34B-B84F-BCD4664DAD9A}"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04800" y="1412776"/>
            <a:ext cx="8610600" cy="4575507"/>
          </a:xfrm>
          <a:prstGeom prst="rect">
            <a:avLst/>
          </a:prstGeom>
        </p:spPr>
      </p:pic>
      <p:sp>
        <p:nvSpPr>
          <p:cNvPr id="6" name="TextBox 5"/>
          <p:cNvSpPr txBox="1"/>
          <p:nvPr/>
        </p:nvSpPr>
        <p:spPr>
          <a:xfrm>
            <a:off x="0" y="-228600"/>
            <a:ext cx="9144000" cy="1200329"/>
          </a:xfrm>
          <a:prstGeom prst="rect">
            <a:avLst/>
          </a:prstGeom>
          <a:noFill/>
        </p:spPr>
        <p:txBody>
          <a:bodyPr wrap="square" rtlCol="0">
            <a:spAutoFit/>
          </a:bodyPr>
          <a:lstStyle/>
          <a:p>
            <a:pPr algn="ctr"/>
            <a:endParaRPr lang="en-US" sz="2400" b="1" dirty="0"/>
          </a:p>
          <a:p>
            <a:pPr algn="ctr"/>
            <a:r>
              <a:rPr lang="en-US" sz="2400" b="1" dirty="0"/>
              <a:t>Table 8.2  </a:t>
            </a:r>
          </a:p>
          <a:p>
            <a:pPr algn="ctr"/>
            <a:r>
              <a:rPr lang="en-US" sz="2400" b="1" dirty="0"/>
              <a:t>MIME Transfer Encodings</a:t>
            </a:r>
            <a:r>
              <a:rPr lang="en-US" sz="2400" dirty="0"/>
              <a:t> </a:t>
            </a:r>
          </a:p>
        </p:txBody>
      </p:sp>
      <p:sp>
        <p:nvSpPr>
          <p:cNvPr id="7" name="TextBox 6"/>
          <p:cNvSpPr txBox="1"/>
          <p:nvPr/>
        </p:nvSpPr>
        <p:spPr>
          <a:xfrm>
            <a:off x="5715000" y="6021288"/>
            <a:ext cx="3251161" cy="430887"/>
          </a:xfrm>
          <a:prstGeom prst="rect">
            <a:avLst/>
          </a:prstGeom>
          <a:noFill/>
        </p:spPr>
        <p:txBody>
          <a:bodyPr wrap="none" rtlCol="0">
            <a:spAutoFit/>
          </a:bodyPr>
          <a:lstStyle/>
          <a:p>
            <a:r>
              <a:rPr lang="en-US" sz="1100" dirty="0"/>
              <a:t>(Table can be found on page 248 in the textbook)</a:t>
            </a:r>
          </a:p>
          <a:p>
            <a:endParaRPr lang="en-US" sz="1100" dirty="0"/>
          </a:p>
        </p:txBody>
      </p:sp>
      <p:sp>
        <p:nvSpPr>
          <p:cNvPr id="2" name="Slide Number Placeholder 1">
            <a:extLst>
              <a:ext uri="{FF2B5EF4-FFF2-40B4-BE49-F238E27FC236}">
                <a16:creationId xmlns:a16="http://schemas.microsoft.com/office/drawing/2014/main" id="{4395FBB1-B746-4F9A-B735-3B3874D07D3A}"/>
              </a:ext>
            </a:extLst>
          </p:cNvPr>
          <p:cNvSpPr>
            <a:spLocks noGrp="1"/>
          </p:cNvSpPr>
          <p:nvPr>
            <p:ph type="sldNum" sz="quarter" idx="12"/>
          </p:nvPr>
        </p:nvSpPr>
        <p:spPr/>
        <p:txBody>
          <a:bodyPr/>
          <a:lstStyle/>
          <a:p>
            <a:pPr>
              <a:defRPr/>
            </a:pPr>
            <a:fld id="{39035AE5-5969-D34B-B84F-BCD4664DAD9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79512" y="72283"/>
            <a:ext cx="5544616" cy="6693821"/>
          </a:xfrm>
          <a:prstGeom prst="rect">
            <a:avLst/>
          </a:prstGeom>
          <a:solidFill>
            <a:schemeClr val="tx1"/>
          </a:solidFill>
        </p:spPr>
      </p:pic>
      <p:sp>
        <p:nvSpPr>
          <p:cNvPr id="6" name="TextBox 5"/>
          <p:cNvSpPr txBox="1"/>
          <p:nvPr/>
        </p:nvSpPr>
        <p:spPr>
          <a:xfrm>
            <a:off x="6019800" y="2819400"/>
            <a:ext cx="2743200" cy="584775"/>
          </a:xfrm>
          <a:prstGeom prst="rect">
            <a:avLst/>
          </a:prstGeom>
          <a:noFill/>
        </p:spPr>
        <p:txBody>
          <a:bodyPr wrap="square" rtlCol="0">
            <a:spAutoFit/>
          </a:bodyPr>
          <a:lstStyle/>
          <a:p>
            <a:r>
              <a:rPr lang="en-US" sz="1600" dirty="0"/>
              <a:t>(Figure 8.3 can be found on page 249 in the textbook)</a:t>
            </a:r>
          </a:p>
        </p:txBody>
      </p:sp>
      <p:sp>
        <p:nvSpPr>
          <p:cNvPr id="2" name="Slide Number Placeholder 1">
            <a:extLst>
              <a:ext uri="{FF2B5EF4-FFF2-40B4-BE49-F238E27FC236}">
                <a16:creationId xmlns:a16="http://schemas.microsoft.com/office/drawing/2014/main" id="{0C4BB39C-A012-4112-A43F-5FBA33F4D476}"/>
              </a:ext>
            </a:extLst>
          </p:cNvPr>
          <p:cNvSpPr>
            <a:spLocks noGrp="1"/>
          </p:cNvSpPr>
          <p:nvPr>
            <p:ph type="sldNum" sz="quarter" idx="12"/>
          </p:nvPr>
        </p:nvSpPr>
        <p:spPr>
          <a:xfrm>
            <a:off x="8458200" y="6492875"/>
            <a:ext cx="609600" cy="365125"/>
          </a:xfrm>
        </p:spPr>
        <p:txBody>
          <a:bodyPr/>
          <a:lstStyle/>
          <a:p>
            <a:pPr>
              <a:defRPr/>
            </a:pPr>
            <a:fld id="{39035AE5-5969-D34B-B84F-BCD4664DAD9A}"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MIME</a:t>
            </a:r>
            <a:br>
              <a:rPr lang="en-US" dirty="0"/>
            </a:br>
            <a:r>
              <a:rPr lang="en-US" sz="3200" dirty="0"/>
              <a:t>- Canonical and Native Forms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6811741"/>
              </p:ext>
            </p:extLst>
          </p:nvPr>
        </p:nvGraphicFramePr>
        <p:xfrm>
          <a:off x="381000" y="1752600"/>
          <a:ext cx="845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8386C92-5792-4293-BD30-00FFEB28109F}"/>
              </a:ext>
            </a:extLst>
          </p:cNvPr>
          <p:cNvSpPr>
            <a:spLocks noGrp="1"/>
          </p:cNvSpPr>
          <p:nvPr>
            <p:ph type="sldNum" sz="quarter" idx="12"/>
          </p:nvPr>
        </p:nvSpPr>
        <p:spPr>
          <a:xfrm>
            <a:off x="4267200" y="6453336"/>
            <a:ext cx="609600" cy="365125"/>
          </a:xfrm>
        </p:spPr>
        <p:txBody>
          <a:bodyPr/>
          <a:lstStyle/>
          <a:p>
            <a:pPr>
              <a:defRPr/>
            </a:pPr>
            <a:fld id="{6426BE87-E5FB-E549-B6FD-BE8C668A25A3}"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threats</a:t>
            </a:r>
          </a:p>
        </p:txBody>
      </p:sp>
      <p:graphicFrame>
        <p:nvGraphicFramePr>
          <p:cNvPr id="8" name="Content Placeholder 7"/>
          <p:cNvGraphicFramePr>
            <a:graphicFrameLocks noGrp="1"/>
          </p:cNvGraphicFramePr>
          <p:nvPr>
            <p:ph idx="1"/>
          </p:nvPr>
        </p:nvGraphicFramePr>
        <p:xfrm>
          <a:off x="304800" y="1828800"/>
          <a:ext cx="86105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680A85F-3344-4AE8-B677-C2189CC52CF7}"/>
              </a:ext>
            </a:extLst>
          </p:cNvPr>
          <p:cNvSpPr>
            <a:spLocks noGrp="1"/>
          </p:cNvSpPr>
          <p:nvPr>
            <p:ph type="sldNum" sz="quarter" idx="12"/>
          </p:nvPr>
        </p:nvSpPr>
        <p:spPr/>
        <p:txBody>
          <a:bodyPr/>
          <a:lstStyle/>
          <a:p>
            <a:pPr>
              <a:defRPr/>
            </a:pPr>
            <a:fld id="{6426BE87-E5FB-E549-B6FD-BE8C668A25A3}"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8</a:t>
            </a:r>
          </a:p>
        </p:txBody>
      </p:sp>
      <p:sp>
        <p:nvSpPr>
          <p:cNvPr id="19459" name="Subtitle 13"/>
          <p:cNvSpPr>
            <a:spLocks noGrp="1"/>
          </p:cNvSpPr>
          <p:nvPr>
            <p:ph type="subTitle" idx="1"/>
          </p:nvPr>
        </p:nvSpPr>
        <p:spPr/>
        <p:txBody>
          <a:bodyPr>
            <a:normAutofit/>
          </a:bodyPr>
          <a:lstStyle/>
          <a:p>
            <a:r>
              <a:rPr lang="en-US" sz="3600" dirty="0">
                <a:solidFill>
                  <a:schemeClr val="tx2">
                    <a:lumMod val="10000"/>
                  </a:schemeClr>
                </a:solidFill>
                <a:ea typeface="ＭＳ Ｐゴシック" pitchFamily="-84" charset="-128"/>
                <a:cs typeface="ＭＳ Ｐゴシック" pitchFamily="-84" charset="-128"/>
              </a:rPr>
              <a:t>Electronic Mail Security</a:t>
            </a:r>
            <a:endParaRPr lang="en-AU" sz="3600" dirty="0">
              <a:solidFill>
                <a:schemeClr val="tx2">
                  <a:lumMod val="10000"/>
                </a:schemeClr>
              </a:solidFill>
              <a:ea typeface="ＭＳ Ｐゴシック" pitchFamily="-84" charset="-128"/>
              <a:cs typeface="ＭＳ Ｐゴシック" pitchFamily="-8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184" y="188640"/>
            <a:ext cx="6491064" cy="400110"/>
          </a:xfrm>
          <a:prstGeom prst="rect">
            <a:avLst/>
          </a:prstGeom>
          <a:noFill/>
        </p:spPr>
        <p:txBody>
          <a:bodyPr wrap="square" rtlCol="0">
            <a:spAutoFit/>
          </a:bodyPr>
          <a:lstStyle/>
          <a:p>
            <a:pPr algn="ctr"/>
            <a:r>
              <a:rPr lang="en-US" sz="2000" b="1" dirty="0"/>
              <a:t>Table 8.3  </a:t>
            </a:r>
            <a:r>
              <a:rPr lang="en-US" b="1" dirty="0"/>
              <a:t>Email Threats and Mitigations</a:t>
            </a:r>
            <a:r>
              <a:rPr lang="en-US" dirty="0"/>
              <a:t> </a:t>
            </a:r>
          </a:p>
        </p:txBody>
      </p:sp>
      <p:sp>
        <p:nvSpPr>
          <p:cNvPr id="7" name="TextBox 6"/>
          <p:cNvSpPr txBox="1"/>
          <p:nvPr/>
        </p:nvSpPr>
        <p:spPr>
          <a:xfrm>
            <a:off x="5868144" y="333817"/>
            <a:ext cx="2411760" cy="430887"/>
          </a:xfrm>
          <a:prstGeom prst="rect">
            <a:avLst/>
          </a:prstGeom>
          <a:noFill/>
        </p:spPr>
        <p:txBody>
          <a:bodyPr wrap="square" rtlCol="0">
            <a:spAutoFit/>
          </a:bodyPr>
          <a:lstStyle/>
          <a:p>
            <a:pPr algn="ctr"/>
            <a:r>
              <a:rPr lang="en-US" sz="1100" dirty="0"/>
              <a:t>(Table can be found on </a:t>
            </a:r>
          </a:p>
          <a:p>
            <a:pPr algn="ctr"/>
            <a:r>
              <a:rPr lang="en-US" sz="1100" dirty="0"/>
              <a:t>page 251 in the textbook)</a:t>
            </a:r>
          </a:p>
        </p:txBody>
      </p:sp>
      <p:sp>
        <p:nvSpPr>
          <p:cNvPr id="2" name="Slide Number Placeholder 1">
            <a:extLst>
              <a:ext uri="{FF2B5EF4-FFF2-40B4-BE49-F238E27FC236}">
                <a16:creationId xmlns:a16="http://schemas.microsoft.com/office/drawing/2014/main" id="{27B40027-BB87-41C9-BD48-E5862F5DFEE0}"/>
              </a:ext>
            </a:extLst>
          </p:cNvPr>
          <p:cNvSpPr>
            <a:spLocks noGrp="1"/>
          </p:cNvSpPr>
          <p:nvPr>
            <p:ph type="sldNum" sz="quarter" idx="12"/>
          </p:nvPr>
        </p:nvSpPr>
        <p:spPr/>
        <p:txBody>
          <a:bodyPr/>
          <a:lstStyle/>
          <a:p>
            <a:pPr>
              <a:defRPr/>
            </a:pPr>
            <a:fld id="{39035AE5-5969-D34B-B84F-BCD4664DAD9A}" type="slidenum">
              <a:rPr lang="en-US" smtClean="0"/>
              <a:pPr>
                <a:defRPr/>
              </a:pPr>
              <a:t>20</a:t>
            </a:fld>
            <a:endParaRPr lang="en-US" dirty="0"/>
          </a:p>
        </p:txBody>
      </p:sp>
      <p:pic>
        <p:nvPicPr>
          <p:cNvPr id="3" name="Picture 2">
            <a:extLst>
              <a:ext uri="{FF2B5EF4-FFF2-40B4-BE49-F238E27FC236}">
                <a16:creationId xmlns:a16="http://schemas.microsoft.com/office/drawing/2014/main" id="{2456B39A-DC38-4F6E-B242-FE6E8290CB37}"/>
              </a:ext>
            </a:extLst>
          </p:cNvPr>
          <p:cNvPicPr>
            <a:picLocks noChangeAspect="1"/>
          </p:cNvPicPr>
          <p:nvPr/>
        </p:nvPicPr>
        <p:blipFill>
          <a:blip r:embed="rId3"/>
          <a:stretch>
            <a:fillRect/>
          </a:stretch>
        </p:blipFill>
        <p:spPr>
          <a:xfrm>
            <a:off x="467544" y="980728"/>
            <a:ext cx="8256788" cy="50405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184" y="188640"/>
            <a:ext cx="6491064" cy="677108"/>
          </a:xfrm>
          <a:prstGeom prst="rect">
            <a:avLst/>
          </a:prstGeom>
          <a:noFill/>
        </p:spPr>
        <p:txBody>
          <a:bodyPr wrap="square" rtlCol="0">
            <a:spAutoFit/>
          </a:bodyPr>
          <a:lstStyle/>
          <a:p>
            <a:pPr algn="ctr"/>
            <a:r>
              <a:rPr lang="en-US" sz="2000" b="1" dirty="0"/>
              <a:t>Table 8.3  </a:t>
            </a:r>
            <a:r>
              <a:rPr lang="en-US" b="1" dirty="0"/>
              <a:t>Email Threats and Mitigations </a:t>
            </a:r>
          </a:p>
          <a:p>
            <a:pPr algn="ctr"/>
            <a:r>
              <a:rPr lang="en-US" b="1" dirty="0"/>
              <a:t>(cont.)</a:t>
            </a:r>
            <a:r>
              <a:rPr lang="en-US" dirty="0"/>
              <a:t> </a:t>
            </a:r>
          </a:p>
        </p:txBody>
      </p:sp>
      <p:sp>
        <p:nvSpPr>
          <p:cNvPr id="2" name="Slide Number Placeholder 1">
            <a:extLst>
              <a:ext uri="{FF2B5EF4-FFF2-40B4-BE49-F238E27FC236}">
                <a16:creationId xmlns:a16="http://schemas.microsoft.com/office/drawing/2014/main" id="{27B40027-BB87-41C9-BD48-E5862F5DFEE0}"/>
              </a:ext>
            </a:extLst>
          </p:cNvPr>
          <p:cNvSpPr>
            <a:spLocks noGrp="1"/>
          </p:cNvSpPr>
          <p:nvPr>
            <p:ph type="sldNum" sz="quarter" idx="12"/>
          </p:nvPr>
        </p:nvSpPr>
        <p:spPr/>
        <p:txBody>
          <a:bodyPr/>
          <a:lstStyle/>
          <a:p>
            <a:pPr>
              <a:defRPr/>
            </a:pPr>
            <a:fld id="{39035AE5-5969-D34B-B84F-BCD4664DAD9A}" type="slidenum">
              <a:rPr lang="en-US" smtClean="0"/>
              <a:pPr>
                <a:defRPr/>
              </a:pPr>
              <a:t>21</a:t>
            </a:fld>
            <a:endParaRPr lang="en-US" dirty="0"/>
          </a:p>
        </p:txBody>
      </p:sp>
      <p:pic>
        <p:nvPicPr>
          <p:cNvPr id="4" name="Picture 3">
            <a:extLst>
              <a:ext uri="{FF2B5EF4-FFF2-40B4-BE49-F238E27FC236}">
                <a16:creationId xmlns:a16="http://schemas.microsoft.com/office/drawing/2014/main" id="{EF0FFB43-9CE3-4037-AB33-81184350C7DD}"/>
              </a:ext>
            </a:extLst>
          </p:cNvPr>
          <p:cNvPicPr>
            <a:picLocks noChangeAspect="1"/>
          </p:cNvPicPr>
          <p:nvPr/>
        </p:nvPicPr>
        <p:blipFill>
          <a:blip r:embed="rId3"/>
          <a:stretch>
            <a:fillRect/>
          </a:stretch>
        </p:blipFill>
        <p:spPr>
          <a:xfrm>
            <a:off x="611560" y="1187014"/>
            <a:ext cx="7488658" cy="4663448"/>
          </a:xfrm>
          <a:prstGeom prst="rect">
            <a:avLst/>
          </a:prstGeom>
        </p:spPr>
      </p:pic>
      <p:cxnSp>
        <p:nvCxnSpPr>
          <p:cNvPr id="5" name="Straight Connector 4">
            <a:extLst>
              <a:ext uri="{FF2B5EF4-FFF2-40B4-BE49-F238E27FC236}">
                <a16:creationId xmlns:a16="http://schemas.microsoft.com/office/drawing/2014/main" id="{BFC1C9D6-B746-4CE4-B187-3B4B81EE8DCF}"/>
              </a:ext>
            </a:extLst>
          </p:cNvPr>
          <p:cNvCxnSpPr/>
          <p:nvPr/>
        </p:nvCxnSpPr>
        <p:spPr>
          <a:xfrm>
            <a:off x="6300192" y="1772816"/>
            <a:ext cx="1368152" cy="792088"/>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F8103F21-3B77-4417-BFBF-B5164034117B}"/>
              </a:ext>
            </a:extLst>
          </p:cNvPr>
          <p:cNvCxnSpPr>
            <a:cxnSpLocks/>
          </p:cNvCxnSpPr>
          <p:nvPr/>
        </p:nvCxnSpPr>
        <p:spPr>
          <a:xfrm flipH="1">
            <a:off x="6300192" y="1772816"/>
            <a:ext cx="1368152" cy="79208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7891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185F95-5FD9-4678-918A-B9B3428AED0C}"/>
              </a:ext>
            </a:extLst>
          </p:cNvPr>
          <p:cNvSpPr>
            <a:spLocks noGrp="1"/>
          </p:cNvSpPr>
          <p:nvPr>
            <p:ph type="sldNum" sz="quarter" idx="12"/>
          </p:nvPr>
        </p:nvSpPr>
        <p:spPr>
          <a:xfrm>
            <a:off x="8460432" y="6448251"/>
            <a:ext cx="609600" cy="365125"/>
          </a:xfrm>
        </p:spPr>
        <p:txBody>
          <a:bodyPr/>
          <a:lstStyle/>
          <a:p>
            <a:pPr>
              <a:defRPr/>
            </a:pPr>
            <a:fld id="{39035AE5-5969-D34B-B84F-BCD4664DAD9A}" type="slidenum">
              <a:rPr lang="en-US" smtClean="0"/>
              <a:pPr>
                <a:defRPr/>
              </a:pPr>
              <a:t>22</a:t>
            </a:fld>
            <a:endParaRPr lang="en-US" dirty="0"/>
          </a:p>
        </p:txBody>
      </p:sp>
      <p:pic>
        <p:nvPicPr>
          <p:cNvPr id="5" name="Picture 4">
            <a:extLst>
              <a:ext uri="{FF2B5EF4-FFF2-40B4-BE49-F238E27FC236}">
                <a16:creationId xmlns:a16="http://schemas.microsoft.com/office/drawing/2014/main" id="{C7555513-689E-4A3A-8117-C1F4F213E2EC}"/>
              </a:ext>
            </a:extLst>
          </p:cNvPr>
          <p:cNvPicPr>
            <a:picLocks noChangeAspect="1"/>
          </p:cNvPicPr>
          <p:nvPr/>
        </p:nvPicPr>
        <p:blipFill>
          <a:blip r:embed="rId3"/>
          <a:stretch>
            <a:fillRect/>
          </a:stretch>
        </p:blipFill>
        <p:spPr>
          <a:xfrm>
            <a:off x="107504" y="1288708"/>
            <a:ext cx="6408712" cy="5113572"/>
          </a:xfrm>
          <a:prstGeom prst="rect">
            <a:avLst/>
          </a:prstGeom>
        </p:spPr>
      </p:pic>
      <p:pic>
        <p:nvPicPr>
          <p:cNvPr id="6" name="Picture 5">
            <a:extLst>
              <a:ext uri="{FF2B5EF4-FFF2-40B4-BE49-F238E27FC236}">
                <a16:creationId xmlns:a16="http://schemas.microsoft.com/office/drawing/2014/main" id="{F83526A5-3F7C-4D07-8D7D-B629635EA582}"/>
              </a:ext>
            </a:extLst>
          </p:cNvPr>
          <p:cNvPicPr>
            <a:picLocks noChangeAspect="1"/>
          </p:cNvPicPr>
          <p:nvPr/>
        </p:nvPicPr>
        <p:blipFill>
          <a:blip r:embed="rId4"/>
          <a:stretch>
            <a:fillRect/>
          </a:stretch>
        </p:blipFill>
        <p:spPr>
          <a:xfrm>
            <a:off x="4635946" y="101377"/>
            <a:ext cx="4400550" cy="1095375"/>
          </a:xfrm>
          <a:prstGeom prst="rect">
            <a:avLst/>
          </a:prstGeom>
        </p:spPr>
      </p:pic>
      <p:pic>
        <p:nvPicPr>
          <p:cNvPr id="7" name="Picture 6">
            <a:extLst>
              <a:ext uri="{FF2B5EF4-FFF2-40B4-BE49-F238E27FC236}">
                <a16:creationId xmlns:a16="http://schemas.microsoft.com/office/drawing/2014/main" id="{927649B3-B7AF-4F33-9F9B-99F1911B7F12}"/>
              </a:ext>
            </a:extLst>
          </p:cNvPr>
          <p:cNvPicPr>
            <a:picLocks noChangeAspect="1"/>
          </p:cNvPicPr>
          <p:nvPr/>
        </p:nvPicPr>
        <p:blipFill>
          <a:blip r:embed="rId5"/>
          <a:stretch>
            <a:fillRect/>
          </a:stretch>
        </p:blipFill>
        <p:spPr>
          <a:xfrm>
            <a:off x="899592" y="6392504"/>
            <a:ext cx="4791075" cy="457200"/>
          </a:xfrm>
          <a:prstGeom prst="rect">
            <a:avLst/>
          </a:prstGeom>
        </p:spPr>
      </p:pic>
      <p:sp>
        <p:nvSpPr>
          <p:cNvPr id="8" name="Content Placeholder 8">
            <a:extLst>
              <a:ext uri="{FF2B5EF4-FFF2-40B4-BE49-F238E27FC236}">
                <a16:creationId xmlns:a16="http://schemas.microsoft.com/office/drawing/2014/main" id="{EDF5A374-267B-4FF9-B18E-9D8470FC7326}"/>
              </a:ext>
            </a:extLst>
          </p:cNvPr>
          <p:cNvSpPr txBox="1">
            <a:spLocks/>
          </p:cNvSpPr>
          <p:nvPr/>
        </p:nvSpPr>
        <p:spPr>
          <a:xfrm>
            <a:off x="125698" y="209794"/>
            <a:ext cx="4382358" cy="986957"/>
          </a:xfrm>
          <a:prstGeom prst="rect">
            <a:avLst/>
          </a:prstGeom>
        </p:spPr>
        <p:txBody>
          <a:bodyPr>
            <a:normAutofit fontScale="925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schemeClr val="tx1"/>
                </a:solidFill>
              </a:rPr>
              <a:t>Countermeasures: </a:t>
            </a:r>
            <a:r>
              <a:rPr lang="en-US" i="1" dirty="0">
                <a:solidFill>
                  <a:schemeClr val="tx1"/>
                </a:solidFill>
              </a:rPr>
              <a:t>NIST SP 800-177 Trustworthy Email </a:t>
            </a:r>
            <a:r>
              <a:rPr lang="en-US" dirty="0">
                <a:solidFill>
                  <a:schemeClr val="tx1"/>
                </a:solidFill>
              </a:rPr>
              <a:t>(3/2019)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62753"/>
            <a:ext cx="8856983" cy="1283167"/>
          </a:xfrm>
        </p:spPr>
        <p:txBody>
          <a:bodyPr/>
          <a:lstStyle/>
          <a:p>
            <a:r>
              <a:rPr lang="en-US" sz="4000" dirty="0"/>
              <a:t>s/mime</a:t>
            </a:r>
            <a:br>
              <a:rPr lang="en-US" sz="4000" dirty="0"/>
            </a:br>
            <a:r>
              <a:rPr lang="en-US" sz="2400" dirty="0"/>
              <a:t>- </a:t>
            </a:r>
            <a:r>
              <a:rPr lang="fr-FR" sz="2400" dirty="0"/>
              <a:t>Secure/Multipurpose Internet Mail Extension </a:t>
            </a:r>
            <a:br>
              <a:rPr lang="fr-FR" sz="2400" dirty="0"/>
            </a:br>
            <a:r>
              <a:rPr lang="fr-FR" sz="2000" dirty="0"/>
              <a:t>(</a:t>
            </a:r>
            <a:r>
              <a:rPr lang="fr-FR" sz="2000" dirty="0" err="1"/>
              <a:t>from</a:t>
            </a:r>
            <a:r>
              <a:rPr lang="fr-FR" sz="2000" dirty="0"/>
              <a:t> RFC 2634, 6/1999 to RFC 9216, 4/2022)</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61349760"/>
              </p:ext>
            </p:extLst>
          </p:nvPr>
        </p:nvGraphicFramePr>
        <p:xfrm>
          <a:off x="381000" y="2169368"/>
          <a:ext cx="838199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B7E1533-E0E6-4240-A8DE-5F90A0B924CB}"/>
              </a:ext>
            </a:extLst>
          </p:cNvPr>
          <p:cNvSpPr>
            <a:spLocks noGrp="1"/>
          </p:cNvSpPr>
          <p:nvPr>
            <p:ph type="sldNum" sz="quarter" idx="12"/>
          </p:nvPr>
        </p:nvSpPr>
        <p:spPr>
          <a:xfrm>
            <a:off x="8377126" y="6430122"/>
            <a:ext cx="609600" cy="365125"/>
          </a:xfrm>
        </p:spPr>
        <p:txBody>
          <a:bodyPr/>
          <a:lstStyle/>
          <a:p>
            <a:pPr>
              <a:defRPr/>
            </a:pPr>
            <a:fld id="{6426BE87-E5FB-E549-B6FD-BE8C668A25A3}" type="slidenum">
              <a:rPr lang="en-US" smtClean="0"/>
              <a:pPr>
                <a:defRPr/>
              </a:pPr>
              <a:t>23</a:t>
            </a:fld>
            <a:endParaRPr lang="en-US" dirty="0"/>
          </a:p>
        </p:txBody>
      </p:sp>
      <p:sp>
        <p:nvSpPr>
          <p:cNvPr id="5" name="Rectangle 4">
            <a:extLst>
              <a:ext uri="{FF2B5EF4-FFF2-40B4-BE49-F238E27FC236}">
                <a16:creationId xmlns:a16="http://schemas.microsoft.com/office/drawing/2014/main" id="{2E8086C6-061C-4699-99D4-0394BBCB7E0E}"/>
              </a:ext>
            </a:extLst>
          </p:cNvPr>
          <p:cNvSpPr/>
          <p:nvPr/>
        </p:nvSpPr>
        <p:spPr>
          <a:xfrm>
            <a:off x="2374634" y="1572978"/>
            <a:ext cx="5233227" cy="369332"/>
          </a:xfrm>
          <a:prstGeom prst="rect">
            <a:avLst/>
          </a:prstGeom>
        </p:spPr>
        <p:txBody>
          <a:bodyPr wrap="none">
            <a:spAutoFit/>
          </a:bodyPr>
          <a:lstStyle/>
          <a:p>
            <a:r>
              <a:rPr lang="fr-FR" dirty="0"/>
              <a:t>NOTE: </a:t>
            </a:r>
            <a:r>
              <a:rPr lang="fr-FR" dirty="0" err="1"/>
              <a:t>Visit</a:t>
            </a:r>
            <a:r>
              <a:rPr lang="fr-FR" dirty="0"/>
              <a:t> </a:t>
            </a:r>
            <a:r>
              <a:rPr lang="fr-FR" u="sng" dirty="0"/>
              <a:t>rfc-editor.org</a:t>
            </a:r>
            <a:r>
              <a:rPr lang="fr-FR" dirty="0"/>
              <a:t> to </a:t>
            </a:r>
            <a:r>
              <a:rPr lang="fr-FR" dirty="0" err="1"/>
              <a:t>view</a:t>
            </a:r>
            <a:r>
              <a:rPr lang="fr-FR" dirty="0"/>
              <a:t> the </a:t>
            </a:r>
            <a:r>
              <a:rPr lang="fr-FR" dirty="0" err="1"/>
              <a:t>list</a:t>
            </a:r>
            <a:r>
              <a:rPr lang="fr-FR" dirty="0"/>
              <a:t> of </a:t>
            </a:r>
            <a:r>
              <a:rPr lang="fr-FR" dirty="0" err="1"/>
              <a:t>RFCs</a:t>
            </a:r>
            <a:r>
              <a:rPr lang="fr-FR" dirty="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04800" y="1295400"/>
            <a:ext cx="8610600" cy="5440169"/>
          </a:xfrm>
          <a:prstGeom prst="rect">
            <a:avLst/>
          </a:prstGeom>
        </p:spPr>
      </p:pic>
      <p:sp>
        <p:nvSpPr>
          <p:cNvPr id="4" name="TextBox 3"/>
          <p:cNvSpPr txBox="1"/>
          <p:nvPr/>
        </p:nvSpPr>
        <p:spPr>
          <a:xfrm>
            <a:off x="3822700" y="558800"/>
            <a:ext cx="184666" cy="369332"/>
          </a:xfrm>
          <a:prstGeom prst="rect">
            <a:avLst/>
          </a:prstGeom>
          <a:noFill/>
        </p:spPr>
        <p:txBody>
          <a:bodyPr wrap="none" rtlCol="0">
            <a:spAutoFit/>
          </a:bodyPr>
          <a:lstStyle/>
          <a:p>
            <a:endParaRPr lang="en-US" dirty="0"/>
          </a:p>
        </p:txBody>
      </p:sp>
      <p:sp>
        <p:nvSpPr>
          <p:cNvPr id="5" name="Rectangle 4"/>
          <p:cNvSpPr/>
          <p:nvPr/>
        </p:nvSpPr>
        <p:spPr>
          <a:xfrm>
            <a:off x="0" y="152400"/>
            <a:ext cx="9144000" cy="1015663"/>
          </a:xfrm>
          <a:prstGeom prst="rect">
            <a:avLst/>
          </a:prstGeom>
        </p:spPr>
        <p:txBody>
          <a:bodyPr wrap="square">
            <a:spAutoFit/>
          </a:bodyPr>
          <a:lstStyle/>
          <a:p>
            <a:pPr algn="ctr"/>
            <a:r>
              <a:rPr lang="en-US" sz="3600" b="1" dirty="0"/>
              <a:t>Table 8.4  </a:t>
            </a:r>
          </a:p>
          <a:p>
            <a:pPr algn="ctr"/>
            <a:r>
              <a:rPr lang="en-US" sz="2400" b="1" dirty="0"/>
              <a:t>Summary of S/MIME Services</a:t>
            </a:r>
            <a:r>
              <a:rPr lang="en-US" sz="2400" dirty="0"/>
              <a:t> </a:t>
            </a:r>
          </a:p>
        </p:txBody>
      </p:sp>
      <p:sp>
        <p:nvSpPr>
          <p:cNvPr id="6" name="Slide Number Placeholder 5">
            <a:extLst>
              <a:ext uri="{FF2B5EF4-FFF2-40B4-BE49-F238E27FC236}">
                <a16:creationId xmlns:a16="http://schemas.microsoft.com/office/drawing/2014/main" id="{9171F06F-D49D-4EF0-83C6-7307E6CD4C8B}"/>
              </a:ext>
            </a:extLst>
          </p:cNvPr>
          <p:cNvSpPr>
            <a:spLocks noGrp="1"/>
          </p:cNvSpPr>
          <p:nvPr>
            <p:ph type="sldNum" sz="quarter" idx="12"/>
          </p:nvPr>
        </p:nvSpPr>
        <p:spPr/>
        <p:txBody>
          <a:bodyPr/>
          <a:lstStyle/>
          <a:p>
            <a:pPr>
              <a:defRPr/>
            </a:pPr>
            <a:fld id="{39035AE5-5969-D34B-B84F-BCD4664DAD9A}"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S/MIME</a:t>
            </a:r>
            <a:br>
              <a:rPr lang="en-US" dirty="0"/>
            </a:br>
            <a:r>
              <a:rPr lang="en-US" sz="3200" dirty="0"/>
              <a:t>- authentication</a:t>
            </a:r>
          </a:p>
        </p:txBody>
      </p:sp>
      <p:sp>
        <p:nvSpPr>
          <p:cNvPr id="9" name="Content Placeholder 8"/>
          <p:cNvSpPr>
            <a:spLocks noGrp="1"/>
          </p:cNvSpPr>
          <p:nvPr>
            <p:ph idx="1"/>
          </p:nvPr>
        </p:nvSpPr>
        <p:spPr>
          <a:xfrm>
            <a:off x="779463" y="1828800"/>
            <a:ext cx="7583488" cy="4495800"/>
          </a:xfrm>
        </p:spPr>
        <p:txBody>
          <a:bodyPr>
            <a:normAutofit fontScale="92500" lnSpcReduction="10000"/>
          </a:bodyPr>
          <a:lstStyle/>
          <a:p>
            <a:r>
              <a:rPr lang="en-US" dirty="0"/>
              <a:t>Authentication is provided by means of a </a:t>
            </a:r>
            <a:r>
              <a:rPr lang="en-US" u="sng" dirty="0"/>
              <a:t>digital signature</a:t>
            </a:r>
            <a:r>
              <a:rPr lang="en-US" dirty="0"/>
              <a:t>.</a:t>
            </a:r>
          </a:p>
          <a:p>
            <a:pPr lvl="1">
              <a:buClr>
                <a:schemeClr val="bg1">
                  <a:lumMod val="75000"/>
                </a:schemeClr>
              </a:buClr>
            </a:pPr>
            <a:r>
              <a:rPr lang="en-US" dirty="0"/>
              <a:t>Most  commonly RSA with SHA-256 is used</a:t>
            </a:r>
          </a:p>
          <a:p>
            <a:pPr lvl="2">
              <a:buClr>
                <a:schemeClr val="bg1">
                  <a:lumMod val="75000"/>
                </a:schemeClr>
              </a:buClr>
            </a:pPr>
            <a:r>
              <a:rPr lang="en-US" dirty="0"/>
              <a:t>The sender creates a message</a:t>
            </a:r>
          </a:p>
          <a:p>
            <a:pPr lvl="2">
              <a:buClr>
                <a:schemeClr val="bg1">
                  <a:lumMod val="75000"/>
                </a:schemeClr>
              </a:buClr>
            </a:pPr>
            <a:r>
              <a:rPr lang="en-US" dirty="0"/>
              <a:t>SHA-256 is used to generate a 256-bit message digest of the message</a:t>
            </a:r>
          </a:p>
          <a:p>
            <a:pPr lvl="2">
              <a:buClr>
                <a:schemeClr val="bg1">
                  <a:lumMod val="75000"/>
                </a:schemeClr>
              </a:buClr>
            </a:pPr>
            <a:r>
              <a:rPr lang="en-US" dirty="0"/>
              <a:t>The message digest is encrypted with RSA using the sender’s private key, and the result is appended to the message; also appended is identifying information for the signer, which will enable the receiver to retrieve the signer’s public-key</a:t>
            </a:r>
          </a:p>
          <a:p>
            <a:pPr lvl="2">
              <a:buClr>
                <a:schemeClr val="bg1">
                  <a:lumMod val="75000"/>
                </a:schemeClr>
              </a:buClr>
            </a:pPr>
            <a:r>
              <a:rPr lang="en-US" dirty="0"/>
              <a:t>The receiver uses RSA with the sender’s public key to decrypt and recover the message digest</a:t>
            </a:r>
          </a:p>
          <a:p>
            <a:pPr lvl="2">
              <a:buClr>
                <a:schemeClr val="bg1">
                  <a:lumMod val="75000"/>
                </a:schemeClr>
              </a:buClr>
            </a:pPr>
            <a:r>
              <a:rPr lang="en-US" dirty="0"/>
              <a:t>The receiver generates a new message digest for the message and compares it with the decrypted hash code; if the two match, the message is accepted as authentic</a:t>
            </a:r>
          </a:p>
        </p:txBody>
      </p:sp>
      <p:sp>
        <p:nvSpPr>
          <p:cNvPr id="3" name="Slide Number Placeholder 2">
            <a:extLst>
              <a:ext uri="{FF2B5EF4-FFF2-40B4-BE49-F238E27FC236}">
                <a16:creationId xmlns:a16="http://schemas.microsoft.com/office/drawing/2014/main" id="{2F6BBF1C-D099-4DA1-82E1-AA04787B000F}"/>
              </a:ext>
            </a:extLst>
          </p:cNvPr>
          <p:cNvSpPr>
            <a:spLocks noGrp="1"/>
          </p:cNvSpPr>
          <p:nvPr>
            <p:ph type="sldNum" sz="quarter" idx="12"/>
          </p:nvPr>
        </p:nvSpPr>
        <p:spPr/>
        <p:txBody>
          <a:bodyPr/>
          <a:lstStyle/>
          <a:p>
            <a:pPr>
              <a:defRPr/>
            </a:pPr>
            <a:fld id="{6426BE87-E5FB-E549-B6FD-BE8C668A25A3}"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S/MIME</a:t>
            </a:r>
            <a:br>
              <a:rPr lang="en-US" dirty="0"/>
            </a:br>
            <a:r>
              <a:rPr lang="en-US" sz="3200" dirty="0"/>
              <a:t>- confidentiality</a:t>
            </a:r>
          </a:p>
        </p:txBody>
      </p:sp>
      <p:sp>
        <p:nvSpPr>
          <p:cNvPr id="4" name="Content Placeholder 3"/>
          <p:cNvSpPr>
            <a:spLocks noGrp="1"/>
          </p:cNvSpPr>
          <p:nvPr>
            <p:ph idx="1"/>
          </p:nvPr>
        </p:nvSpPr>
        <p:spPr>
          <a:xfrm>
            <a:off x="395536" y="2132856"/>
            <a:ext cx="8280920" cy="3816424"/>
          </a:xfrm>
        </p:spPr>
        <p:txBody>
          <a:bodyPr>
            <a:normAutofit lnSpcReduction="10000"/>
          </a:bodyPr>
          <a:lstStyle/>
          <a:p>
            <a:pPr>
              <a:lnSpc>
                <a:spcPct val="110000"/>
              </a:lnSpc>
              <a:spcBef>
                <a:spcPts val="1200"/>
              </a:spcBef>
            </a:pPr>
            <a:r>
              <a:rPr lang="en-US" sz="2000" dirty="0"/>
              <a:t>S/MIME provides confidentiality by </a:t>
            </a:r>
            <a:r>
              <a:rPr lang="en-US" sz="2000" u="sng" dirty="0"/>
              <a:t>encrypting</a:t>
            </a:r>
            <a:r>
              <a:rPr lang="en-US" sz="2000" dirty="0"/>
              <a:t> messages via a </a:t>
            </a:r>
            <a:r>
              <a:rPr lang="en-US" sz="2000" u="sng" dirty="0"/>
              <a:t>symmetric</a:t>
            </a:r>
            <a:r>
              <a:rPr lang="en-US" sz="2000" dirty="0"/>
              <a:t> key.</a:t>
            </a:r>
          </a:p>
          <a:p>
            <a:pPr>
              <a:lnSpc>
                <a:spcPct val="110000"/>
              </a:lnSpc>
              <a:spcBef>
                <a:spcPts val="1200"/>
              </a:spcBef>
            </a:pPr>
            <a:r>
              <a:rPr lang="en-US" sz="2000" dirty="0"/>
              <a:t>Most commonly </a:t>
            </a:r>
            <a:r>
              <a:rPr lang="en-US" sz="2000" b="1" dirty="0"/>
              <a:t>AES</a:t>
            </a:r>
            <a:r>
              <a:rPr lang="en-US" sz="2000" dirty="0"/>
              <a:t> with a 128-bit key is used, with the cipher block chaining (CBC) mode.</a:t>
            </a:r>
          </a:p>
          <a:p>
            <a:pPr>
              <a:lnSpc>
                <a:spcPct val="110000"/>
              </a:lnSpc>
              <a:spcBef>
                <a:spcPts val="1200"/>
              </a:spcBef>
            </a:pPr>
            <a:r>
              <a:rPr lang="en-US" sz="2000" dirty="0"/>
              <a:t>The key itself is also encrypted, typically with </a:t>
            </a:r>
            <a:r>
              <a:rPr lang="en-US" sz="2000" b="1" dirty="0"/>
              <a:t>RSA</a:t>
            </a:r>
            <a:r>
              <a:rPr lang="en-US" sz="2000" dirty="0"/>
              <a:t>.  </a:t>
            </a:r>
            <a:r>
              <a:rPr lang="en-US" sz="2000" b="1" dirty="0"/>
              <a:t>Q: How?</a:t>
            </a:r>
            <a:endParaRPr lang="en-US" sz="2000" dirty="0"/>
          </a:p>
          <a:p>
            <a:pPr>
              <a:lnSpc>
                <a:spcPct val="110000"/>
              </a:lnSpc>
              <a:spcBef>
                <a:spcPts val="1200"/>
              </a:spcBef>
            </a:pPr>
            <a:r>
              <a:rPr lang="en-US" sz="2000" dirty="0"/>
              <a:t>In S/MIME each symmetric key, referred to as a </a:t>
            </a:r>
            <a:r>
              <a:rPr lang="en-US" sz="2000" b="1" dirty="0"/>
              <a:t>content-encryption key</a:t>
            </a:r>
            <a:r>
              <a:rPr lang="en-US" sz="2000" dirty="0"/>
              <a:t>, is used only once.</a:t>
            </a:r>
          </a:p>
          <a:p>
            <a:pPr>
              <a:lnSpc>
                <a:spcPct val="110000"/>
              </a:lnSpc>
              <a:spcBef>
                <a:spcPts val="1200"/>
              </a:spcBef>
            </a:pPr>
            <a:r>
              <a:rPr lang="en-US" sz="2000" dirty="0"/>
              <a:t>To protect the key, it is encrypted with the </a:t>
            </a:r>
            <a:r>
              <a:rPr lang="en-US" sz="2000" u="sng" dirty="0"/>
              <a:t>receiver’s public key</a:t>
            </a:r>
            <a:r>
              <a:rPr lang="en-US" sz="2000" dirty="0"/>
              <a:t>.</a:t>
            </a:r>
          </a:p>
          <a:p>
            <a:pPr>
              <a:lnSpc>
                <a:spcPct val="110000"/>
              </a:lnSpc>
              <a:spcBef>
                <a:spcPts val="1200"/>
              </a:spcBef>
            </a:pPr>
            <a:r>
              <a:rPr lang="en-US" sz="2000" dirty="0"/>
              <a:t>Sequence: Figure 8.5</a:t>
            </a:r>
          </a:p>
        </p:txBody>
      </p:sp>
      <p:sp>
        <p:nvSpPr>
          <p:cNvPr id="5" name="Slide Number Placeholder 4">
            <a:extLst>
              <a:ext uri="{FF2B5EF4-FFF2-40B4-BE49-F238E27FC236}">
                <a16:creationId xmlns:a16="http://schemas.microsoft.com/office/drawing/2014/main" id="{4FFCBD02-1A1D-420D-95F5-20F47EB51684}"/>
              </a:ext>
            </a:extLst>
          </p:cNvPr>
          <p:cNvSpPr>
            <a:spLocks noGrp="1"/>
          </p:cNvSpPr>
          <p:nvPr>
            <p:ph type="sldNum" sz="quarter" idx="12"/>
          </p:nvPr>
        </p:nvSpPr>
        <p:spPr>
          <a:xfrm>
            <a:off x="8515672" y="6429215"/>
            <a:ext cx="609600" cy="365125"/>
          </a:xfrm>
        </p:spPr>
        <p:txBody>
          <a:bodyPr/>
          <a:lstStyle/>
          <a:p>
            <a:pPr>
              <a:defRPr/>
            </a:pPr>
            <a:fld id="{6426BE87-E5FB-E549-B6FD-BE8C668A25A3}"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F2CC0D-613B-43E6-9760-98175E27CA44}"/>
              </a:ext>
            </a:extLst>
          </p:cNvPr>
          <p:cNvSpPr>
            <a:spLocks noGrp="1"/>
          </p:cNvSpPr>
          <p:nvPr>
            <p:ph type="sldNum" sz="quarter" idx="12"/>
          </p:nvPr>
        </p:nvSpPr>
        <p:spPr>
          <a:xfrm>
            <a:off x="8460432" y="6492875"/>
            <a:ext cx="609600" cy="365125"/>
          </a:xfrm>
        </p:spPr>
        <p:txBody>
          <a:bodyPr/>
          <a:lstStyle/>
          <a:p>
            <a:pPr>
              <a:defRPr/>
            </a:pPr>
            <a:fld id="{39035AE5-5969-D34B-B84F-BCD4664DAD9A}" type="slidenum">
              <a:rPr lang="en-US" smtClean="0"/>
              <a:pPr>
                <a:defRPr/>
              </a:pPr>
              <a:t>27</a:t>
            </a:fld>
            <a:endParaRPr lang="en-US" dirty="0"/>
          </a:p>
        </p:txBody>
      </p:sp>
      <p:pic>
        <p:nvPicPr>
          <p:cNvPr id="5" name="Picture 4">
            <a:extLst>
              <a:ext uri="{FF2B5EF4-FFF2-40B4-BE49-F238E27FC236}">
                <a16:creationId xmlns:a16="http://schemas.microsoft.com/office/drawing/2014/main" id="{3351416E-F8A3-4AE0-8118-0F5B53D13824}"/>
              </a:ext>
            </a:extLst>
          </p:cNvPr>
          <p:cNvPicPr>
            <a:picLocks noChangeAspect="1"/>
          </p:cNvPicPr>
          <p:nvPr/>
        </p:nvPicPr>
        <p:blipFill>
          <a:blip r:embed="rId3"/>
          <a:stretch>
            <a:fillRect/>
          </a:stretch>
        </p:blipFill>
        <p:spPr>
          <a:xfrm>
            <a:off x="4672280" y="6583331"/>
            <a:ext cx="3467100" cy="276225"/>
          </a:xfrm>
          <a:prstGeom prst="rect">
            <a:avLst/>
          </a:prstGeom>
        </p:spPr>
      </p:pic>
      <p:pic>
        <p:nvPicPr>
          <p:cNvPr id="6" name="Picture 5">
            <a:extLst>
              <a:ext uri="{FF2B5EF4-FFF2-40B4-BE49-F238E27FC236}">
                <a16:creationId xmlns:a16="http://schemas.microsoft.com/office/drawing/2014/main" id="{D65181A2-4BCC-4AA0-B31E-05FA44AC8638}"/>
              </a:ext>
            </a:extLst>
          </p:cNvPr>
          <p:cNvPicPr>
            <a:picLocks noChangeAspect="1"/>
          </p:cNvPicPr>
          <p:nvPr/>
        </p:nvPicPr>
        <p:blipFill>
          <a:blip r:embed="rId4"/>
          <a:stretch>
            <a:fillRect/>
          </a:stretch>
        </p:blipFill>
        <p:spPr>
          <a:xfrm>
            <a:off x="3885550" y="44624"/>
            <a:ext cx="5222954" cy="6540351"/>
          </a:xfrm>
          <a:prstGeom prst="rect">
            <a:avLst/>
          </a:prstGeom>
        </p:spPr>
      </p:pic>
      <p:sp>
        <p:nvSpPr>
          <p:cNvPr id="7" name="Rectangle 6">
            <a:extLst>
              <a:ext uri="{FF2B5EF4-FFF2-40B4-BE49-F238E27FC236}">
                <a16:creationId xmlns:a16="http://schemas.microsoft.com/office/drawing/2014/main" id="{83F1B497-9F23-459E-A033-03BF5B0A9FF2}"/>
              </a:ext>
            </a:extLst>
          </p:cNvPr>
          <p:cNvSpPr/>
          <p:nvPr/>
        </p:nvSpPr>
        <p:spPr>
          <a:xfrm>
            <a:off x="107504" y="296653"/>
            <a:ext cx="3672408" cy="6300699"/>
          </a:xfrm>
          <a:prstGeom prst="rect">
            <a:avLst/>
          </a:prstGeom>
        </p:spPr>
        <p:txBody>
          <a:bodyPr wrap="square">
            <a:spAutoFit/>
          </a:bodyPr>
          <a:lstStyle/>
          <a:p>
            <a:pPr>
              <a:lnSpc>
                <a:spcPct val="110000"/>
              </a:lnSpc>
              <a:buClr>
                <a:schemeClr val="tx1"/>
              </a:buClr>
            </a:pPr>
            <a:r>
              <a:rPr lang="en-US" sz="1600" dirty="0"/>
              <a:t>Symmetric Encryption provides confidentiality of the message:</a:t>
            </a:r>
          </a:p>
          <a:p>
            <a:pPr marL="800100" lvl="1" indent="-342900">
              <a:lnSpc>
                <a:spcPct val="110000"/>
              </a:lnSpc>
              <a:buClr>
                <a:schemeClr val="tx1"/>
              </a:buClr>
              <a:buFont typeface="+mj-lt"/>
              <a:buAutoNum type="arabicPeriod"/>
            </a:pPr>
            <a:r>
              <a:rPr lang="en-US" sz="1600" dirty="0"/>
              <a:t>The sender generates a message and a random 128-bit number to be used as a </a:t>
            </a:r>
            <a:r>
              <a:rPr lang="en-US" sz="1600" b="1" dirty="0"/>
              <a:t>content-encryption key </a:t>
            </a:r>
            <a:r>
              <a:rPr lang="en-US" sz="1600" dirty="0"/>
              <a:t>for this message only.</a:t>
            </a:r>
          </a:p>
          <a:p>
            <a:pPr marL="800100" lvl="1" indent="-342900">
              <a:lnSpc>
                <a:spcPct val="110000"/>
              </a:lnSpc>
              <a:buClr>
                <a:schemeClr val="tx1"/>
              </a:buClr>
              <a:buFont typeface="+mj-lt"/>
              <a:buAutoNum type="arabicPeriod"/>
            </a:pPr>
            <a:r>
              <a:rPr lang="en-US" sz="1600" dirty="0"/>
              <a:t>The message is encrypted using the content-encryption key.</a:t>
            </a:r>
          </a:p>
          <a:p>
            <a:pPr marL="800100" lvl="1" indent="-342900">
              <a:lnSpc>
                <a:spcPct val="110000"/>
              </a:lnSpc>
              <a:buClr>
                <a:schemeClr val="tx1"/>
              </a:buClr>
              <a:buFont typeface="+mj-lt"/>
              <a:buAutoNum type="arabicPeriod"/>
            </a:pPr>
            <a:r>
              <a:rPr lang="en-US" sz="1600" dirty="0"/>
              <a:t>The content-encryption key is encrypted with RSA using the recipient’s public key and is attached to the message.</a:t>
            </a:r>
          </a:p>
          <a:p>
            <a:pPr marL="800100" lvl="1" indent="-342900">
              <a:lnSpc>
                <a:spcPct val="110000"/>
              </a:lnSpc>
              <a:buClr>
                <a:schemeClr val="tx1"/>
              </a:buClr>
              <a:buFont typeface="+mj-lt"/>
              <a:buAutoNum type="arabicPeriod"/>
            </a:pPr>
            <a:r>
              <a:rPr lang="en-US" sz="1600" dirty="0"/>
              <a:t>The receiver uses RSA with its private key to decrypt and recover the content-encryption key.</a:t>
            </a:r>
          </a:p>
          <a:p>
            <a:pPr marL="800100" lvl="1" indent="-342900">
              <a:lnSpc>
                <a:spcPct val="110000"/>
              </a:lnSpc>
              <a:buClr>
                <a:schemeClr val="tx1"/>
              </a:buClr>
              <a:buFont typeface="+mj-lt"/>
              <a:buAutoNum type="arabicPeriod"/>
            </a:pPr>
            <a:r>
              <a:rPr lang="en-US" sz="1600" dirty="0"/>
              <a:t>The content-encryption key is used to decrypt the message.</a:t>
            </a:r>
          </a:p>
          <a:p>
            <a:pPr>
              <a:lnSpc>
                <a:spcPct val="110000"/>
              </a:lnSpc>
              <a:buClr>
                <a:schemeClr val="tx1"/>
              </a:buClr>
            </a:pPr>
            <a:endParaRPr lang="en-US" sz="1600" dirty="0"/>
          </a:p>
          <a:p>
            <a:pPr>
              <a:lnSpc>
                <a:spcPct val="110000"/>
              </a:lnSpc>
              <a:buClr>
                <a:schemeClr val="tx1"/>
              </a:buClr>
            </a:pPr>
            <a:r>
              <a:rPr lang="en-US" sz="1600" dirty="0"/>
              <a:t>Digital Signatures provide authentication of the message.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S/MIME</a:t>
            </a:r>
            <a:br>
              <a:rPr lang="en-US" dirty="0"/>
            </a:br>
            <a:r>
              <a:rPr lang="en-US" sz="3200" dirty="0"/>
              <a:t>- E-mail compatibility</a:t>
            </a:r>
          </a:p>
        </p:txBody>
      </p:sp>
      <p:sp>
        <p:nvSpPr>
          <p:cNvPr id="4" name="Content Placeholder 3"/>
          <p:cNvSpPr>
            <a:spLocks noGrp="1"/>
          </p:cNvSpPr>
          <p:nvPr>
            <p:ph idx="1"/>
          </p:nvPr>
        </p:nvSpPr>
        <p:spPr/>
        <p:txBody>
          <a:bodyPr>
            <a:normAutofit lnSpcReduction="10000"/>
          </a:bodyPr>
          <a:lstStyle/>
          <a:p>
            <a:r>
              <a:rPr lang="en-US" dirty="0"/>
              <a:t>Many electronic mail systems only permit the use of blocks consisting of ASCII text.</a:t>
            </a:r>
          </a:p>
          <a:p>
            <a:r>
              <a:rPr lang="en-US" dirty="0"/>
              <a:t>To accommodate this restriction, S/MIME provides the service of converting the raw 8-bit binary stream to a stream of printable ASCII characters.</a:t>
            </a:r>
          </a:p>
          <a:p>
            <a:pPr lvl="1">
              <a:buClr>
                <a:schemeClr val="bg1">
                  <a:lumMod val="75000"/>
                </a:schemeClr>
              </a:buClr>
            </a:pPr>
            <a:r>
              <a:rPr lang="en-US" dirty="0"/>
              <a:t>A process referred to as 7-bit encoding</a:t>
            </a:r>
          </a:p>
          <a:p>
            <a:r>
              <a:rPr lang="en-US" dirty="0"/>
              <a:t>The scheme typically used for this                        purpose is </a:t>
            </a:r>
            <a:r>
              <a:rPr lang="en-US" u="sng" dirty="0"/>
              <a:t>Base64 conversion</a:t>
            </a:r>
            <a:r>
              <a:rPr lang="en-US" dirty="0"/>
              <a:t>.</a:t>
            </a:r>
            <a:endParaRPr lang="en-US" u="sng" dirty="0"/>
          </a:p>
          <a:p>
            <a:pPr lvl="1">
              <a:buClr>
                <a:schemeClr val="bg1">
                  <a:lumMod val="75000"/>
                </a:schemeClr>
              </a:buClr>
            </a:pPr>
            <a:r>
              <a:rPr lang="en-US" dirty="0"/>
              <a:t>Each group of three octets of binary                                data is mapped into four ASCII characters.</a:t>
            </a:r>
          </a:p>
        </p:txBody>
      </p:sp>
      <p:pic>
        <p:nvPicPr>
          <p:cNvPr id="5" name="Picture 4"/>
          <p:cNvPicPr>
            <a:picLocks noChangeAspect="1"/>
          </p:cNvPicPr>
          <p:nvPr/>
        </p:nvPicPr>
        <p:blipFill>
          <a:blip r:embed="rId3"/>
          <a:stretch>
            <a:fillRect/>
          </a:stretch>
        </p:blipFill>
        <p:spPr>
          <a:xfrm>
            <a:off x="6705600" y="3962400"/>
            <a:ext cx="2057400" cy="2240863"/>
          </a:xfrm>
          <a:prstGeom prst="rect">
            <a:avLst/>
          </a:prstGeom>
        </p:spPr>
      </p:pic>
      <p:sp>
        <p:nvSpPr>
          <p:cNvPr id="6" name="Slide Number Placeholder 5">
            <a:extLst>
              <a:ext uri="{FF2B5EF4-FFF2-40B4-BE49-F238E27FC236}">
                <a16:creationId xmlns:a16="http://schemas.microsoft.com/office/drawing/2014/main" id="{B2F131C3-A350-418C-B516-ABEA41AF813F}"/>
              </a:ext>
            </a:extLst>
          </p:cNvPr>
          <p:cNvSpPr>
            <a:spLocks noGrp="1"/>
          </p:cNvSpPr>
          <p:nvPr>
            <p:ph type="sldNum" sz="quarter" idx="12"/>
          </p:nvPr>
        </p:nvSpPr>
        <p:spPr/>
        <p:txBody>
          <a:bodyPr/>
          <a:lstStyle/>
          <a:p>
            <a:pPr>
              <a:defRPr/>
            </a:pPr>
            <a:fld id="{6426BE87-E5FB-E549-B6FD-BE8C668A25A3}"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S/MIME</a:t>
            </a:r>
            <a:br>
              <a:rPr lang="en-US" dirty="0"/>
            </a:br>
            <a:r>
              <a:rPr lang="en-US" sz="3200" dirty="0"/>
              <a:t>- compression</a:t>
            </a:r>
          </a:p>
        </p:txBody>
      </p:sp>
      <p:sp>
        <p:nvSpPr>
          <p:cNvPr id="4" name="Content Placeholder 3"/>
          <p:cNvSpPr>
            <a:spLocks noGrp="1"/>
          </p:cNvSpPr>
          <p:nvPr>
            <p:ph idx="1"/>
          </p:nvPr>
        </p:nvSpPr>
        <p:spPr/>
        <p:txBody>
          <a:bodyPr>
            <a:normAutofit fontScale="92500" lnSpcReduction="10000"/>
          </a:bodyPr>
          <a:lstStyle/>
          <a:p>
            <a:r>
              <a:rPr lang="en-US" dirty="0"/>
              <a:t>S/MIME also offers the ability to compress a message</a:t>
            </a:r>
          </a:p>
          <a:p>
            <a:pPr lvl="1">
              <a:buClr>
                <a:schemeClr val="bg1">
                  <a:lumMod val="75000"/>
                </a:schemeClr>
              </a:buClr>
            </a:pPr>
            <a:r>
              <a:rPr lang="en-US" dirty="0"/>
              <a:t>This has the benefit of saving space both for e-mail transmission and for file storage</a:t>
            </a:r>
          </a:p>
          <a:p>
            <a:r>
              <a:rPr lang="en-US" dirty="0"/>
              <a:t>Compression can be applied in any order with respect to the signing and message encryption operations</a:t>
            </a:r>
          </a:p>
          <a:p>
            <a:r>
              <a:rPr lang="en-US" dirty="0"/>
              <a:t>RFC 5751 provides the following guidelines:</a:t>
            </a:r>
          </a:p>
          <a:p>
            <a:pPr lvl="1">
              <a:buClr>
                <a:schemeClr val="bg1">
                  <a:lumMod val="75000"/>
                </a:schemeClr>
              </a:buClr>
            </a:pPr>
            <a:r>
              <a:rPr lang="en-US" dirty="0"/>
              <a:t>Compression of binary encoded encrypted data is discouraged, since it will not yield significant compression; Base64 encrypted data could very well benefit, however</a:t>
            </a:r>
          </a:p>
          <a:p>
            <a:pPr lvl="1">
              <a:buClr>
                <a:schemeClr val="bg1">
                  <a:lumMod val="75000"/>
                </a:schemeClr>
              </a:buClr>
            </a:pPr>
            <a:r>
              <a:rPr lang="en-US" dirty="0"/>
              <a:t>If a </a:t>
            </a:r>
            <a:r>
              <a:rPr lang="en-US" dirty="0" err="1"/>
              <a:t>lossy</a:t>
            </a:r>
            <a:r>
              <a:rPr lang="en-US" dirty="0"/>
              <a:t> compression algorithm is used with signing, you will need to compress first, then sign</a:t>
            </a:r>
          </a:p>
        </p:txBody>
      </p:sp>
      <p:sp>
        <p:nvSpPr>
          <p:cNvPr id="5" name="Slide Number Placeholder 4">
            <a:extLst>
              <a:ext uri="{FF2B5EF4-FFF2-40B4-BE49-F238E27FC236}">
                <a16:creationId xmlns:a16="http://schemas.microsoft.com/office/drawing/2014/main" id="{BD2C77BC-B7FB-42A4-84AD-EBC682B19306}"/>
              </a:ext>
            </a:extLst>
          </p:cNvPr>
          <p:cNvSpPr>
            <a:spLocks noGrp="1"/>
          </p:cNvSpPr>
          <p:nvPr>
            <p:ph type="sldNum" sz="quarter" idx="12"/>
          </p:nvPr>
        </p:nvSpPr>
        <p:spPr/>
        <p:txBody>
          <a:bodyPr/>
          <a:lstStyle/>
          <a:p>
            <a:pPr>
              <a:defRPr/>
            </a:pPr>
            <a:fld id="{6426BE87-E5FB-E549-B6FD-BE8C668A25A3}"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5634-50FA-4BE1-BEDA-087BDB4AF2E8}"/>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8A1D4D2F-54C6-42B2-88AA-222F2F58CC44}"/>
              </a:ext>
            </a:extLst>
          </p:cNvPr>
          <p:cNvSpPr>
            <a:spLocks noGrp="1"/>
          </p:cNvSpPr>
          <p:nvPr>
            <p:ph type="sldNum" sz="quarter" idx="12"/>
          </p:nvPr>
        </p:nvSpPr>
        <p:spPr/>
        <p:txBody>
          <a:bodyPr/>
          <a:lstStyle/>
          <a:p>
            <a:pPr>
              <a:defRPr/>
            </a:pPr>
            <a:fld id="{6426BE87-E5FB-E549-B6FD-BE8C668A25A3}" type="slidenum">
              <a:rPr lang="en-US" smtClean="0"/>
              <a:pPr>
                <a:defRPr/>
              </a:pPr>
              <a:t>3</a:t>
            </a:fld>
            <a:endParaRPr lang="en-US" dirty="0"/>
          </a:p>
        </p:txBody>
      </p:sp>
      <p:sp>
        <p:nvSpPr>
          <p:cNvPr id="5" name="Subtitle 2">
            <a:extLst>
              <a:ext uri="{FF2B5EF4-FFF2-40B4-BE49-F238E27FC236}">
                <a16:creationId xmlns:a16="http://schemas.microsoft.com/office/drawing/2014/main" id="{7A3D5BF5-7F0E-4072-B013-70D89B3DEE6C}"/>
              </a:ext>
            </a:extLst>
          </p:cNvPr>
          <p:cNvSpPr>
            <a:spLocks noGrp="1"/>
          </p:cNvSpPr>
          <p:nvPr>
            <p:ph idx="1"/>
          </p:nvPr>
        </p:nvSpPr>
        <p:spPr>
          <a:xfrm>
            <a:off x="779463" y="1828800"/>
            <a:ext cx="7583487" cy="4624536"/>
          </a:xfrm>
        </p:spPr>
        <p:txBody>
          <a:bodyPr>
            <a:normAutofit/>
          </a:bodyPr>
          <a:lstStyle/>
          <a:p>
            <a:pPr marL="0" indent="0" algn="l">
              <a:lnSpc>
                <a:spcPct val="110000"/>
              </a:lnSpc>
              <a:spcBef>
                <a:spcPts val="1200"/>
              </a:spcBef>
              <a:buNone/>
            </a:pPr>
            <a:r>
              <a:rPr lang="en-US" sz="1600" b="1" dirty="0"/>
              <a:t>8.1 Internet Mail Architecture</a:t>
            </a:r>
          </a:p>
          <a:p>
            <a:pPr marL="0" indent="0" algn="l">
              <a:lnSpc>
                <a:spcPct val="110000"/>
              </a:lnSpc>
              <a:spcBef>
                <a:spcPts val="1200"/>
              </a:spcBef>
              <a:buNone/>
            </a:pPr>
            <a:r>
              <a:rPr lang="en-US" sz="1600" b="1" dirty="0"/>
              <a:t>8.2 E-mail Formats</a:t>
            </a:r>
          </a:p>
          <a:p>
            <a:pPr marL="0" indent="0" algn="l">
              <a:lnSpc>
                <a:spcPct val="110000"/>
              </a:lnSpc>
              <a:spcBef>
                <a:spcPts val="1200"/>
              </a:spcBef>
              <a:buNone/>
            </a:pPr>
            <a:r>
              <a:rPr lang="en-US" sz="1600" b="1" dirty="0"/>
              <a:t>8.3 E-mail Threats and Comprehensive E-mail Security</a:t>
            </a:r>
          </a:p>
          <a:p>
            <a:pPr marL="0" indent="0" algn="l">
              <a:lnSpc>
                <a:spcPct val="110000"/>
              </a:lnSpc>
              <a:spcBef>
                <a:spcPts val="1200"/>
              </a:spcBef>
              <a:buNone/>
            </a:pPr>
            <a:r>
              <a:rPr lang="en-US" sz="1600" b="1" dirty="0"/>
              <a:t>8.4 S/MIME</a:t>
            </a:r>
          </a:p>
          <a:p>
            <a:pPr marL="0" indent="0" algn="l">
              <a:lnSpc>
                <a:spcPct val="110000"/>
              </a:lnSpc>
              <a:spcBef>
                <a:spcPts val="1200"/>
              </a:spcBef>
              <a:buNone/>
            </a:pPr>
            <a:r>
              <a:rPr lang="en-US" sz="1600" b="1" dirty="0"/>
              <a:t>8.5 Pretty Good Privacy</a:t>
            </a:r>
          </a:p>
          <a:p>
            <a:pPr marL="0" indent="0" algn="l">
              <a:lnSpc>
                <a:spcPct val="110000"/>
              </a:lnSpc>
              <a:spcBef>
                <a:spcPts val="1200"/>
              </a:spcBef>
              <a:buNone/>
            </a:pPr>
            <a:r>
              <a:rPr lang="en-US" sz="1600" b="1" dirty="0"/>
              <a:t>8.6 DNSSEC</a:t>
            </a:r>
          </a:p>
          <a:p>
            <a:pPr marL="0" indent="0" algn="l">
              <a:lnSpc>
                <a:spcPct val="110000"/>
              </a:lnSpc>
              <a:spcBef>
                <a:spcPts val="1200"/>
              </a:spcBef>
              <a:buNone/>
            </a:pPr>
            <a:r>
              <a:rPr lang="en-US" sz="1600" b="1" dirty="0"/>
              <a:t>8.7 </a:t>
            </a:r>
            <a:r>
              <a:rPr lang="en-US" sz="1600" b="1" dirty="0" err="1"/>
              <a:t>Dns</a:t>
            </a:r>
            <a:r>
              <a:rPr lang="en-US" sz="1600" b="1" dirty="0"/>
              <a:t>-Based Authentication of Named Entities</a:t>
            </a:r>
          </a:p>
          <a:p>
            <a:pPr marL="0" indent="0" algn="l">
              <a:lnSpc>
                <a:spcPct val="110000"/>
              </a:lnSpc>
              <a:spcBef>
                <a:spcPts val="1200"/>
              </a:spcBef>
              <a:buNone/>
            </a:pPr>
            <a:r>
              <a:rPr lang="en-US" sz="1600" dirty="0"/>
              <a:t>8.8 Sender Policy Framework</a:t>
            </a:r>
          </a:p>
          <a:p>
            <a:pPr marL="0" indent="0" algn="l">
              <a:lnSpc>
                <a:spcPct val="110000"/>
              </a:lnSpc>
              <a:spcBef>
                <a:spcPts val="1200"/>
              </a:spcBef>
              <a:buNone/>
            </a:pPr>
            <a:r>
              <a:rPr lang="en-US" sz="1600" dirty="0"/>
              <a:t>8.9 </a:t>
            </a:r>
            <a:r>
              <a:rPr lang="en-US" sz="1600" dirty="0" err="1"/>
              <a:t>DomainKeys</a:t>
            </a:r>
            <a:r>
              <a:rPr lang="en-US" sz="1600" dirty="0"/>
              <a:t> Identified Mail</a:t>
            </a:r>
          </a:p>
          <a:p>
            <a:pPr marL="0" indent="0" algn="l">
              <a:lnSpc>
                <a:spcPct val="110000"/>
              </a:lnSpc>
              <a:spcBef>
                <a:spcPts val="1200"/>
              </a:spcBef>
              <a:buNone/>
            </a:pPr>
            <a:r>
              <a:rPr lang="en-US" sz="1600" dirty="0"/>
              <a:t>8.10 Domain-Based Message Authentication, Reporting, and Conformance</a:t>
            </a:r>
          </a:p>
        </p:txBody>
      </p:sp>
    </p:spTree>
    <p:extLst>
      <p:ext uri="{BB962C8B-B14F-4D97-AF65-F5344CB8AC3E}">
        <p14:creationId xmlns:p14="http://schemas.microsoft.com/office/powerpoint/2010/main" val="2312618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s/Mime </a:t>
            </a:r>
            <a:br>
              <a:rPr lang="en-US" dirty="0"/>
            </a:br>
            <a:r>
              <a:rPr lang="en-US" sz="3200" dirty="0"/>
              <a:t>- message content types</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13263619"/>
              </p:ext>
            </p:extLst>
          </p:nvPr>
        </p:nvGraphicFramePr>
        <p:xfrm>
          <a:off x="304800" y="16002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718C095-11C0-4706-8C6C-36377B8287F4}"/>
              </a:ext>
            </a:extLst>
          </p:cNvPr>
          <p:cNvSpPr>
            <a:spLocks noGrp="1"/>
          </p:cNvSpPr>
          <p:nvPr>
            <p:ph type="sldNum" sz="quarter" idx="12"/>
          </p:nvPr>
        </p:nvSpPr>
        <p:spPr/>
        <p:txBody>
          <a:bodyPr/>
          <a:lstStyle/>
          <a:p>
            <a:pPr>
              <a:defRPr/>
            </a:pPr>
            <a:fld id="{6426BE87-E5FB-E549-B6FD-BE8C668A25A3}"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04800" y="1295400"/>
            <a:ext cx="8686800" cy="5390551"/>
          </a:xfrm>
          <a:prstGeom prst="rect">
            <a:avLst/>
          </a:prstGeom>
        </p:spPr>
      </p:pic>
      <p:sp>
        <p:nvSpPr>
          <p:cNvPr id="6" name="TextBox 5"/>
          <p:cNvSpPr txBox="1"/>
          <p:nvPr/>
        </p:nvSpPr>
        <p:spPr>
          <a:xfrm>
            <a:off x="0" y="152400"/>
            <a:ext cx="9144000" cy="954107"/>
          </a:xfrm>
          <a:prstGeom prst="rect">
            <a:avLst/>
          </a:prstGeom>
          <a:noFill/>
        </p:spPr>
        <p:txBody>
          <a:bodyPr wrap="square" rtlCol="0">
            <a:spAutoFit/>
          </a:bodyPr>
          <a:lstStyle/>
          <a:p>
            <a:pPr algn="ctr"/>
            <a:r>
              <a:rPr lang="en-US" sz="2800" dirty="0"/>
              <a:t>Table 8.5  </a:t>
            </a:r>
          </a:p>
          <a:p>
            <a:pPr algn="ctr"/>
            <a:r>
              <a:rPr lang="en-US" sz="2800" dirty="0"/>
              <a:t>Cryptographic Algorithms Used in S/MIME </a:t>
            </a:r>
          </a:p>
        </p:txBody>
      </p:sp>
      <p:sp>
        <p:nvSpPr>
          <p:cNvPr id="2" name="Slide Number Placeholder 1">
            <a:extLst>
              <a:ext uri="{FF2B5EF4-FFF2-40B4-BE49-F238E27FC236}">
                <a16:creationId xmlns:a16="http://schemas.microsoft.com/office/drawing/2014/main" id="{A353C78E-2A06-4890-936A-B5AE963DFA9B}"/>
              </a:ext>
            </a:extLst>
          </p:cNvPr>
          <p:cNvSpPr>
            <a:spLocks noGrp="1"/>
          </p:cNvSpPr>
          <p:nvPr>
            <p:ph type="sldNum" sz="quarter" idx="12"/>
          </p:nvPr>
        </p:nvSpPr>
        <p:spPr/>
        <p:txBody>
          <a:bodyPr/>
          <a:lstStyle/>
          <a:p>
            <a:pPr>
              <a:defRPr/>
            </a:pPr>
            <a:fld id="{39035AE5-5969-D34B-B84F-BCD4664DAD9A}"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s/mime </a:t>
            </a:r>
            <a:br>
              <a:rPr lang="en-US" dirty="0"/>
            </a:br>
            <a:r>
              <a:rPr lang="en-US" sz="3200" dirty="0"/>
              <a:t>- Content types: </a:t>
            </a:r>
            <a:r>
              <a:rPr lang="en-US" sz="3200" b="1" dirty="0" err="1"/>
              <a:t>envelopedData</a:t>
            </a:r>
            <a:endParaRPr lang="en-US" sz="3200" b="1" dirty="0"/>
          </a:p>
        </p:txBody>
      </p:sp>
      <p:sp>
        <p:nvSpPr>
          <p:cNvPr id="3" name="Content Placeholder 2"/>
          <p:cNvSpPr>
            <a:spLocks noGrp="1"/>
          </p:cNvSpPr>
          <p:nvPr>
            <p:ph idx="1"/>
          </p:nvPr>
        </p:nvSpPr>
        <p:spPr/>
        <p:txBody>
          <a:bodyPr/>
          <a:lstStyle/>
          <a:p>
            <a:r>
              <a:rPr lang="en-US" dirty="0"/>
              <a:t>The steps for preparing an </a:t>
            </a:r>
            <a:r>
              <a:rPr lang="en-US" i="1" dirty="0" err="1"/>
              <a:t>envelopedData</a:t>
            </a:r>
            <a:r>
              <a:rPr lang="en-US" dirty="0"/>
              <a:t> MIME entity are:</a:t>
            </a:r>
          </a:p>
          <a:p>
            <a:pPr lvl="1">
              <a:buClr>
                <a:schemeClr val="bg1">
                  <a:lumMod val="75000"/>
                </a:schemeClr>
              </a:buClr>
            </a:pPr>
            <a:r>
              <a:rPr lang="en-US" dirty="0"/>
              <a:t>Generate a pseudorandom </a:t>
            </a:r>
            <a:r>
              <a:rPr lang="en-US" u="sng" dirty="0"/>
              <a:t>session key</a:t>
            </a:r>
            <a:r>
              <a:rPr lang="en-US" dirty="0"/>
              <a:t> for a particular symmetric encryption algorithm (RC2/40 or triple DES)</a:t>
            </a:r>
          </a:p>
          <a:p>
            <a:pPr lvl="1">
              <a:buClr>
                <a:schemeClr val="bg1">
                  <a:lumMod val="75000"/>
                </a:schemeClr>
              </a:buClr>
            </a:pPr>
            <a:r>
              <a:rPr lang="en-US" dirty="0"/>
              <a:t>For each recipient, encrypt the session key with the </a:t>
            </a:r>
            <a:r>
              <a:rPr lang="en-US" u="sng" dirty="0"/>
              <a:t>recipient’s public RSA key</a:t>
            </a:r>
          </a:p>
          <a:p>
            <a:pPr lvl="1">
              <a:buClr>
                <a:schemeClr val="bg1">
                  <a:lumMod val="75000"/>
                </a:schemeClr>
              </a:buClr>
            </a:pPr>
            <a:r>
              <a:rPr lang="en-US" dirty="0"/>
              <a:t>For each recipient, prepare a block known as </a:t>
            </a:r>
            <a:r>
              <a:rPr lang="en-US" i="1" dirty="0" err="1"/>
              <a:t>RecipientInfo</a:t>
            </a:r>
            <a:r>
              <a:rPr lang="en-US" i="1" dirty="0"/>
              <a:t> </a:t>
            </a:r>
            <a:r>
              <a:rPr lang="en-US" dirty="0"/>
              <a:t>that contains an identifier of the </a:t>
            </a:r>
            <a:r>
              <a:rPr lang="en-US" u="sng" dirty="0"/>
              <a:t>recipient’s public-key certificate</a:t>
            </a:r>
          </a:p>
          <a:p>
            <a:pPr lvl="1">
              <a:buClr>
                <a:schemeClr val="bg1">
                  <a:lumMod val="75000"/>
                </a:schemeClr>
              </a:buClr>
            </a:pPr>
            <a:r>
              <a:rPr lang="en-US" dirty="0"/>
              <a:t>Encrypt the message content with the </a:t>
            </a:r>
            <a:r>
              <a:rPr lang="en-US" u="sng" dirty="0"/>
              <a:t>session key</a:t>
            </a:r>
          </a:p>
        </p:txBody>
      </p:sp>
      <p:sp>
        <p:nvSpPr>
          <p:cNvPr id="5" name="Slide Number Placeholder 4">
            <a:extLst>
              <a:ext uri="{FF2B5EF4-FFF2-40B4-BE49-F238E27FC236}">
                <a16:creationId xmlns:a16="http://schemas.microsoft.com/office/drawing/2014/main" id="{F86901C0-A96D-4553-BDE5-DDE6E22E2A18}"/>
              </a:ext>
            </a:extLst>
          </p:cNvPr>
          <p:cNvSpPr>
            <a:spLocks noGrp="1"/>
          </p:cNvSpPr>
          <p:nvPr>
            <p:ph type="sldNum" sz="quarter" idx="12"/>
          </p:nvPr>
        </p:nvSpPr>
        <p:spPr/>
        <p:txBody>
          <a:bodyPr/>
          <a:lstStyle/>
          <a:p>
            <a:pPr>
              <a:defRPr/>
            </a:pPr>
            <a:fld id="{6426BE87-E5FB-E549-B6FD-BE8C668A25A3}"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s/mime </a:t>
            </a:r>
            <a:br>
              <a:rPr lang="en-US" dirty="0"/>
            </a:br>
            <a:r>
              <a:rPr lang="en-US" sz="3200" dirty="0"/>
              <a:t>- Content types: </a:t>
            </a:r>
            <a:r>
              <a:rPr lang="en-US" sz="3200" b="1" dirty="0" err="1"/>
              <a:t>signedData</a:t>
            </a:r>
            <a:endParaRPr lang="en-US" sz="32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9841599"/>
              </p:ext>
            </p:extLst>
          </p:nvPr>
        </p:nvGraphicFramePr>
        <p:xfrm>
          <a:off x="779463" y="1828800"/>
          <a:ext cx="7583488"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7380DBF-E2B1-4B2C-B57E-BF4D0E894762}"/>
              </a:ext>
            </a:extLst>
          </p:cNvPr>
          <p:cNvSpPr>
            <a:spLocks noGrp="1"/>
          </p:cNvSpPr>
          <p:nvPr>
            <p:ph type="sldNum" sz="quarter" idx="12"/>
          </p:nvPr>
        </p:nvSpPr>
        <p:spPr/>
        <p:txBody>
          <a:bodyPr/>
          <a:lstStyle/>
          <a:p>
            <a:pPr>
              <a:defRPr/>
            </a:pPr>
            <a:fld id="{6426BE87-E5FB-E549-B6FD-BE8C668A25A3}"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S/mime </a:t>
            </a:r>
            <a:br>
              <a:rPr lang="en-US" dirty="0"/>
            </a:br>
            <a:r>
              <a:rPr lang="en-US" sz="3200" dirty="0"/>
              <a:t>- certificate processing</a:t>
            </a:r>
          </a:p>
        </p:txBody>
      </p:sp>
      <p:sp>
        <p:nvSpPr>
          <p:cNvPr id="3" name="Content Placeholder 2"/>
          <p:cNvSpPr>
            <a:spLocks noGrp="1"/>
          </p:cNvSpPr>
          <p:nvPr>
            <p:ph idx="1"/>
          </p:nvPr>
        </p:nvSpPr>
        <p:spPr>
          <a:xfrm>
            <a:off x="779463" y="1556792"/>
            <a:ext cx="7749288" cy="5072608"/>
          </a:xfrm>
        </p:spPr>
        <p:txBody>
          <a:bodyPr>
            <a:normAutofit fontScale="92500" lnSpcReduction="10000"/>
          </a:bodyPr>
          <a:lstStyle/>
          <a:p>
            <a:r>
              <a:rPr lang="en-US" sz="2000" dirty="0"/>
              <a:t>A S/MIME user has several key management functions to perform:</a:t>
            </a:r>
          </a:p>
          <a:p>
            <a:pPr lvl="1">
              <a:buClr>
                <a:schemeClr val="bg1">
                  <a:lumMod val="75000"/>
                </a:schemeClr>
              </a:buClr>
              <a:buFont typeface="Wingdings" panose="05000000000000000000" pitchFamily="2" charset="2"/>
              <a:buChar char="§"/>
            </a:pPr>
            <a:r>
              <a:rPr lang="en-US" sz="1800" dirty="0"/>
              <a:t>Key generation</a:t>
            </a:r>
          </a:p>
          <a:p>
            <a:pPr lvl="2">
              <a:buClr>
                <a:schemeClr val="bg1">
                  <a:lumMod val="75000"/>
                </a:schemeClr>
              </a:buClr>
              <a:buFont typeface="Wingdings" panose="05000000000000000000" pitchFamily="2" charset="2"/>
              <a:buChar char="ü"/>
            </a:pPr>
            <a:r>
              <a:rPr lang="en-US" sz="1800" dirty="0"/>
              <a:t>The user of some related administrative utility MUST be capable of generating separate </a:t>
            </a:r>
            <a:r>
              <a:rPr lang="en-US" sz="1800" u="sng" dirty="0"/>
              <a:t>Diffie-Hellman</a:t>
            </a:r>
            <a:r>
              <a:rPr lang="en-US" sz="1800" dirty="0"/>
              <a:t> and </a:t>
            </a:r>
            <a:r>
              <a:rPr lang="en-US" sz="1800" u="sng" dirty="0"/>
              <a:t>DSS</a:t>
            </a:r>
            <a:r>
              <a:rPr lang="en-US" sz="1800" dirty="0"/>
              <a:t> key pairs and SHOULD be capable of generating </a:t>
            </a:r>
            <a:r>
              <a:rPr lang="en-US" sz="1800" u="sng" dirty="0"/>
              <a:t>RSA</a:t>
            </a:r>
            <a:r>
              <a:rPr lang="en-US" sz="1800" dirty="0"/>
              <a:t> key pairs.</a:t>
            </a:r>
          </a:p>
          <a:p>
            <a:pPr lvl="2">
              <a:buClr>
                <a:schemeClr val="bg1">
                  <a:lumMod val="75000"/>
                </a:schemeClr>
              </a:buClr>
              <a:buFont typeface="Wingdings" panose="05000000000000000000" pitchFamily="2" charset="2"/>
              <a:buChar char="ü"/>
            </a:pPr>
            <a:r>
              <a:rPr lang="en-US" sz="1800" dirty="0"/>
              <a:t>Each key pair MUST be generated from a good source of nondeterministic random input and be protected in a secure fashion.</a:t>
            </a:r>
          </a:p>
          <a:p>
            <a:pPr lvl="2">
              <a:buClr>
                <a:schemeClr val="bg1">
                  <a:lumMod val="75000"/>
                </a:schemeClr>
              </a:buClr>
              <a:buFont typeface="Wingdings" panose="05000000000000000000" pitchFamily="2" charset="2"/>
              <a:buChar char="ü"/>
            </a:pPr>
            <a:r>
              <a:rPr lang="en-US" sz="1800" dirty="0"/>
              <a:t>A user agent SHOULD generate RSA key pairs with a length in the range of 768 to 1024 bits and MUST NOT generate a length of less than 512 bits.</a:t>
            </a:r>
          </a:p>
          <a:p>
            <a:pPr lvl="1">
              <a:buClr>
                <a:schemeClr val="bg1">
                  <a:lumMod val="75000"/>
                </a:schemeClr>
              </a:buClr>
              <a:buFont typeface="Wingdings" panose="05000000000000000000" pitchFamily="2" charset="2"/>
              <a:buChar char="§"/>
            </a:pPr>
            <a:r>
              <a:rPr lang="en-US" sz="1800" dirty="0"/>
              <a:t>Registration</a:t>
            </a:r>
          </a:p>
          <a:p>
            <a:pPr lvl="2">
              <a:buClr>
                <a:schemeClr val="bg1">
                  <a:lumMod val="75000"/>
                </a:schemeClr>
              </a:buClr>
              <a:buFont typeface="Wingdings" panose="05000000000000000000" pitchFamily="2" charset="2"/>
              <a:buChar char="ü"/>
            </a:pPr>
            <a:r>
              <a:rPr lang="en-US" sz="1800" dirty="0"/>
              <a:t>A user’s public key must be registered with a certification authority in order to receive an </a:t>
            </a:r>
            <a:r>
              <a:rPr lang="en-US" sz="1800" u="sng" dirty="0"/>
              <a:t>X.509 public-key certificate</a:t>
            </a:r>
            <a:r>
              <a:rPr lang="en-US" sz="1800" dirty="0"/>
              <a:t>.</a:t>
            </a:r>
          </a:p>
          <a:p>
            <a:pPr lvl="1">
              <a:buClr>
                <a:schemeClr val="bg1">
                  <a:lumMod val="75000"/>
                </a:schemeClr>
              </a:buClr>
              <a:buFont typeface="Wingdings" panose="05000000000000000000" pitchFamily="2" charset="2"/>
              <a:buChar char="§"/>
            </a:pPr>
            <a:r>
              <a:rPr lang="en-US" sz="1800" dirty="0"/>
              <a:t>Certificate storage and retrieval</a:t>
            </a:r>
          </a:p>
          <a:p>
            <a:pPr lvl="2">
              <a:buClr>
                <a:schemeClr val="bg1">
                  <a:lumMod val="75000"/>
                </a:schemeClr>
              </a:buClr>
              <a:buFont typeface="Wingdings" panose="05000000000000000000" pitchFamily="2" charset="2"/>
              <a:buChar char="ü"/>
            </a:pPr>
            <a:r>
              <a:rPr lang="en-US" sz="1800" dirty="0"/>
              <a:t>A user requires access to a local list of certificates in order to verify incoming signatures and to encrypt outgoing messages</a:t>
            </a:r>
            <a:r>
              <a:rPr lang="en-US" sz="1600" dirty="0"/>
              <a:t>.</a:t>
            </a:r>
            <a:endParaRPr lang="en-US" sz="1800" dirty="0"/>
          </a:p>
          <a:p>
            <a:pPr lvl="3">
              <a:buClr>
                <a:schemeClr val="bg1">
                  <a:lumMod val="75000"/>
                </a:schemeClr>
              </a:buClr>
            </a:pPr>
            <a:r>
              <a:rPr lang="en-US" sz="1600" dirty="0"/>
              <a:t>Such a list could be maintained by the user or by some local administrative entity on behalf of a number of users.</a:t>
            </a:r>
          </a:p>
        </p:txBody>
      </p:sp>
      <p:sp>
        <p:nvSpPr>
          <p:cNvPr id="5" name="Slide Number Placeholder 4">
            <a:extLst>
              <a:ext uri="{FF2B5EF4-FFF2-40B4-BE49-F238E27FC236}">
                <a16:creationId xmlns:a16="http://schemas.microsoft.com/office/drawing/2014/main" id="{A550B49E-A75D-4923-88F2-480459567D4D}"/>
              </a:ext>
            </a:extLst>
          </p:cNvPr>
          <p:cNvSpPr>
            <a:spLocks noGrp="1"/>
          </p:cNvSpPr>
          <p:nvPr>
            <p:ph type="sldNum" sz="quarter" idx="12"/>
          </p:nvPr>
        </p:nvSpPr>
        <p:spPr>
          <a:xfrm>
            <a:off x="8528751" y="6381328"/>
            <a:ext cx="609600" cy="365125"/>
          </a:xfrm>
        </p:spPr>
        <p:txBody>
          <a:bodyPr/>
          <a:lstStyle/>
          <a:p>
            <a:pPr>
              <a:defRPr/>
            </a:pPr>
            <a:fld id="{6426BE87-E5FB-E549-B6FD-BE8C668A25A3}"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S/MIME</a:t>
            </a:r>
            <a:br>
              <a:rPr lang="en-US" dirty="0"/>
            </a:br>
            <a:r>
              <a:rPr lang="en-US" sz="3200" dirty="0"/>
              <a:t>- Enhanced security services</a:t>
            </a:r>
          </a:p>
        </p:txBody>
      </p:sp>
      <p:sp>
        <p:nvSpPr>
          <p:cNvPr id="3" name="Slide Number Placeholder 2">
            <a:extLst>
              <a:ext uri="{FF2B5EF4-FFF2-40B4-BE49-F238E27FC236}">
                <a16:creationId xmlns:a16="http://schemas.microsoft.com/office/drawing/2014/main" id="{16D63D66-AA07-4225-8083-1D47525B3BEB}"/>
              </a:ext>
            </a:extLst>
          </p:cNvPr>
          <p:cNvSpPr>
            <a:spLocks noGrp="1"/>
          </p:cNvSpPr>
          <p:nvPr>
            <p:ph type="sldNum" sz="quarter" idx="12"/>
          </p:nvPr>
        </p:nvSpPr>
        <p:spPr>
          <a:xfrm>
            <a:off x="8534400" y="6426480"/>
            <a:ext cx="609600" cy="365125"/>
          </a:xfrm>
        </p:spPr>
        <p:txBody>
          <a:bodyPr/>
          <a:lstStyle/>
          <a:p>
            <a:pPr>
              <a:defRPr/>
            </a:pPr>
            <a:fld id="{6426BE87-E5FB-E549-B6FD-BE8C668A25A3}" type="slidenum">
              <a:rPr lang="en-US" smtClean="0"/>
              <a:pPr>
                <a:defRPr/>
              </a:pPr>
              <a:t>35</a:t>
            </a:fld>
            <a:endParaRPr lang="en-US" dirty="0"/>
          </a:p>
        </p:txBody>
      </p:sp>
      <p:sp>
        <p:nvSpPr>
          <p:cNvPr id="5" name="Content Placeholder 4">
            <a:extLst>
              <a:ext uri="{FF2B5EF4-FFF2-40B4-BE49-F238E27FC236}">
                <a16:creationId xmlns:a16="http://schemas.microsoft.com/office/drawing/2014/main" id="{3B4C0100-8160-46A1-921B-8964EDD48A39}"/>
              </a:ext>
            </a:extLst>
          </p:cNvPr>
          <p:cNvSpPr>
            <a:spLocks noGrp="1"/>
          </p:cNvSpPr>
          <p:nvPr>
            <p:ph idx="1"/>
          </p:nvPr>
        </p:nvSpPr>
        <p:spPr>
          <a:xfrm>
            <a:off x="179512" y="1484784"/>
            <a:ext cx="8640960" cy="5256584"/>
          </a:xfrm>
        </p:spPr>
        <p:txBody>
          <a:bodyPr>
            <a:normAutofit fontScale="92500" lnSpcReduction="20000"/>
          </a:bodyPr>
          <a:lstStyle/>
          <a:p>
            <a:r>
              <a:rPr lang="en-US" b="1" i="1" dirty="0"/>
              <a:t>RFC 2634</a:t>
            </a:r>
            <a:r>
              <a:rPr lang="en-US" dirty="0"/>
              <a:t> defines four enhanced security services for S/MIME:</a:t>
            </a:r>
          </a:p>
          <a:p>
            <a:pPr lvl="1">
              <a:buFont typeface="Wingdings" panose="05000000000000000000" pitchFamily="2" charset="2"/>
              <a:buChar char="§"/>
            </a:pPr>
            <a:r>
              <a:rPr lang="en-US" sz="2000" b="1" dirty="0"/>
              <a:t>Signed receipts</a:t>
            </a:r>
          </a:p>
          <a:p>
            <a:pPr lvl="2">
              <a:buFont typeface="Wingdings" panose="05000000000000000000" pitchFamily="2" charset="2"/>
              <a:buChar char="ü"/>
            </a:pPr>
            <a:r>
              <a:rPr lang="en-US" sz="1800" dirty="0"/>
              <a:t>A signed receipt may be requested in a </a:t>
            </a:r>
            <a:r>
              <a:rPr lang="en-US" sz="1800" i="1" dirty="0" err="1"/>
              <a:t>SignedData</a:t>
            </a:r>
            <a:r>
              <a:rPr lang="en-US" sz="1800" dirty="0"/>
              <a:t> object. </a:t>
            </a:r>
          </a:p>
          <a:p>
            <a:pPr lvl="2">
              <a:buFont typeface="Wingdings" panose="05000000000000000000" pitchFamily="2" charset="2"/>
              <a:buChar char="ü"/>
            </a:pPr>
            <a:r>
              <a:rPr lang="en-US" sz="1800" dirty="0"/>
              <a:t>Returning a signed receipt provides proof of delivery to the originator of a message and allows the originator to demonstrate to a third party that the recipient received the message. </a:t>
            </a:r>
          </a:p>
          <a:p>
            <a:pPr lvl="2">
              <a:buFont typeface="Wingdings" panose="05000000000000000000" pitchFamily="2" charset="2"/>
              <a:buChar char="ü"/>
            </a:pPr>
            <a:r>
              <a:rPr lang="en-US" sz="1800" dirty="0"/>
              <a:t>In essence, the recipient signs the entire original message plus the original (sender’s) signature and appends the new signature to form a new S/MIME message.</a:t>
            </a:r>
          </a:p>
          <a:p>
            <a:pPr lvl="1">
              <a:buFont typeface="Wingdings" panose="05000000000000000000" pitchFamily="2" charset="2"/>
              <a:buChar char="§"/>
            </a:pPr>
            <a:r>
              <a:rPr lang="en-US" sz="2000" b="1" dirty="0"/>
              <a:t>Security labels</a:t>
            </a:r>
            <a:endParaRPr lang="en-US" sz="2000" dirty="0"/>
          </a:p>
          <a:p>
            <a:pPr lvl="2">
              <a:buFont typeface="Wingdings" panose="05000000000000000000" pitchFamily="2" charset="2"/>
              <a:buChar char="ü"/>
            </a:pPr>
            <a:r>
              <a:rPr lang="en-US" sz="1800" dirty="0"/>
              <a:t>A security label may be included in the authenticated attributes of a </a:t>
            </a:r>
            <a:r>
              <a:rPr lang="en-US" sz="1800" i="1" dirty="0" err="1"/>
              <a:t>SignedData</a:t>
            </a:r>
            <a:r>
              <a:rPr lang="en-US" sz="1800" dirty="0"/>
              <a:t> object. </a:t>
            </a:r>
          </a:p>
          <a:p>
            <a:pPr lvl="2">
              <a:buFont typeface="Wingdings" panose="05000000000000000000" pitchFamily="2" charset="2"/>
              <a:buChar char="ü"/>
            </a:pPr>
            <a:r>
              <a:rPr lang="en-US" sz="1800" dirty="0"/>
              <a:t>A security label is a set of security information regarding the sensitivity of the content that is protected by S/MIME encapsulation. </a:t>
            </a:r>
          </a:p>
          <a:p>
            <a:pPr lvl="2">
              <a:buFont typeface="Wingdings" panose="05000000000000000000" pitchFamily="2" charset="2"/>
              <a:buChar char="ü"/>
            </a:pPr>
            <a:r>
              <a:rPr lang="en-US" sz="1800" dirty="0"/>
              <a:t>The labels may be used for </a:t>
            </a:r>
            <a:r>
              <a:rPr lang="en-US" sz="1800" u="sng" dirty="0"/>
              <a:t>access control</a:t>
            </a:r>
            <a:r>
              <a:rPr lang="en-US" sz="1800" dirty="0"/>
              <a:t>, by indicating which users are permitted access to an object. </a:t>
            </a:r>
          </a:p>
          <a:p>
            <a:pPr lvl="2">
              <a:buFont typeface="Wingdings" panose="05000000000000000000" pitchFamily="2" charset="2"/>
              <a:buChar char="ü"/>
            </a:pPr>
            <a:r>
              <a:rPr lang="en-US" sz="1800" dirty="0"/>
              <a:t>Other uses include priority (secret, confidential, restricted, and so on) or role based, describing which kind of people can see the information (e.g., patient’s health-care team, medical billing agents).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62753"/>
            <a:ext cx="7896993" cy="1283167"/>
          </a:xfrm>
        </p:spPr>
        <p:txBody>
          <a:bodyPr/>
          <a:lstStyle/>
          <a:p>
            <a:r>
              <a:rPr lang="en-US" dirty="0"/>
              <a:t>S/MIME</a:t>
            </a:r>
            <a:br>
              <a:rPr lang="en-US" dirty="0"/>
            </a:br>
            <a:r>
              <a:rPr lang="en-US" sz="3200" dirty="0"/>
              <a:t>- Enhanced security services </a:t>
            </a:r>
            <a:r>
              <a:rPr lang="en-US" sz="1600" dirty="0"/>
              <a:t>(cont.)</a:t>
            </a:r>
            <a:endParaRPr lang="en-US" sz="3200" dirty="0"/>
          </a:p>
        </p:txBody>
      </p:sp>
      <p:sp>
        <p:nvSpPr>
          <p:cNvPr id="3" name="Slide Number Placeholder 2">
            <a:extLst>
              <a:ext uri="{FF2B5EF4-FFF2-40B4-BE49-F238E27FC236}">
                <a16:creationId xmlns:a16="http://schemas.microsoft.com/office/drawing/2014/main" id="{16D63D66-AA07-4225-8083-1D47525B3BEB}"/>
              </a:ext>
            </a:extLst>
          </p:cNvPr>
          <p:cNvSpPr>
            <a:spLocks noGrp="1"/>
          </p:cNvSpPr>
          <p:nvPr>
            <p:ph type="sldNum" sz="quarter" idx="12"/>
          </p:nvPr>
        </p:nvSpPr>
        <p:spPr>
          <a:xfrm>
            <a:off x="8534400" y="6426480"/>
            <a:ext cx="609600" cy="365125"/>
          </a:xfrm>
        </p:spPr>
        <p:txBody>
          <a:bodyPr/>
          <a:lstStyle/>
          <a:p>
            <a:pPr>
              <a:defRPr/>
            </a:pPr>
            <a:fld id="{6426BE87-E5FB-E549-B6FD-BE8C668A25A3}" type="slidenum">
              <a:rPr lang="en-US" smtClean="0"/>
              <a:pPr>
                <a:defRPr/>
              </a:pPr>
              <a:t>36</a:t>
            </a:fld>
            <a:endParaRPr lang="en-US" dirty="0"/>
          </a:p>
        </p:txBody>
      </p:sp>
      <p:sp>
        <p:nvSpPr>
          <p:cNvPr id="5" name="Content Placeholder 4">
            <a:extLst>
              <a:ext uri="{FF2B5EF4-FFF2-40B4-BE49-F238E27FC236}">
                <a16:creationId xmlns:a16="http://schemas.microsoft.com/office/drawing/2014/main" id="{3B4C0100-8160-46A1-921B-8964EDD48A39}"/>
              </a:ext>
            </a:extLst>
          </p:cNvPr>
          <p:cNvSpPr>
            <a:spLocks noGrp="1"/>
          </p:cNvSpPr>
          <p:nvPr>
            <p:ph idx="1"/>
          </p:nvPr>
        </p:nvSpPr>
        <p:spPr>
          <a:xfrm>
            <a:off x="467544" y="1556792"/>
            <a:ext cx="8136903" cy="5040560"/>
          </a:xfrm>
        </p:spPr>
        <p:txBody>
          <a:bodyPr>
            <a:normAutofit/>
          </a:bodyPr>
          <a:lstStyle/>
          <a:p>
            <a:pPr lvl="1">
              <a:buFont typeface="Wingdings" panose="05000000000000000000" pitchFamily="2" charset="2"/>
              <a:buChar char="§"/>
            </a:pPr>
            <a:r>
              <a:rPr lang="en-US" sz="2000" b="1" dirty="0"/>
              <a:t>Secure mailing lists</a:t>
            </a:r>
            <a:endParaRPr lang="en-US" sz="2000" dirty="0"/>
          </a:p>
          <a:p>
            <a:pPr lvl="2">
              <a:buFont typeface="Wingdings" panose="05000000000000000000" pitchFamily="2" charset="2"/>
              <a:buChar char="ü"/>
            </a:pPr>
            <a:r>
              <a:rPr lang="en-US" sz="1800" dirty="0"/>
              <a:t>When a user sends a message to multiple recipients, a certain amount of per-recipient processing is required, including the use of </a:t>
            </a:r>
            <a:r>
              <a:rPr lang="en-US" sz="1800" u="sng" dirty="0"/>
              <a:t>each recipient’s public key</a:t>
            </a:r>
            <a:r>
              <a:rPr lang="en-US" sz="1800" dirty="0"/>
              <a:t>.</a:t>
            </a:r>
          </a:p>
          <a:p>
            <a:pPr lvl="2">
              <a:buFont typeface="Wingdings" panose="05000000000000000000" pitchFamily="2" charset="2"/>
              <a:buChar char="ü"/>
            </a:pPr>
            <a:r>
              <a:rPr lang="en-US" sz="1800" dirty="0"/>
              <a:t>The user can be relieved of this work by employing the services of an S/MIME Mail List Agent (MLA).</a:t>
            </a:r>
          </a:p>
          <a:p>
            <a:pPr lvl="2">
              <a:buFont typeface="Wingdings" panose="05000000000000000000" pitchFamily="2" charset="2"/>
              <a:buChar char="ü"/>
            </a:pPr>
            <a:r>
              <a:rPr lang="en-US" sz="1800" dirty="0"/>
              <a:t>An MLA can take a single incoming message, perform the recipient-specific encryption for each recipient, and forward the message.</a:t>
            </a:r>
          </a:p>
          <a:p>
            <a:pPr lvl="2">
              <a:buFont typeface="Wingdings" panose="05000000000000000000" pitchFamily="2" charset="2"/>
              <a:buChar char="ü"/>
            </a:pPr>
            <a:r>
              <a:rPr lang="en-US" sz="1800" dirty="0"/>
              <a:t>The originator of a message need only send the message to the MLA with encryption performed using the </a:t>
            </a:r>
            <a:r>
              <a:rPr lang="en-US" sz="1800" u="sng" dirty="0"/>
              <a:t>MLA’s public key</a:t>
            </a:r>
            <a:r>
              <a:rPr lang="en-US" sz="1800" dirty="0"/>
              <a:t>.</a:t>
            </a:r>
          </a:p>
          <a:p>
            <a:pPr lvl="1">
              <a:buFont typeface="Wingdings" panose="05000000000000000000" pitchFamily="2" charset="2"/>
              <a:buChar char="§"/>
            </a:pPr>
            <a:r>
              <a:rPr lang="en-US" sz="2000" b="1" dirty="0"/>
              <a:t>Signing certificates</a:t>
            </a:r>
            <a:endParaRPr lang="en-US" sz="2000" dirty="0"/>
          </a:p>
          <a:p>
            <a:pPr lvl="2">
              <a:buFont typeface="Wingdings" panose="05000000000000000000" pitchFamily="2" charset="2"/>
              <a:buChar char="ü"/>
            </a:pPr>
            <a:r>
              <a:rPr lang="en-US" sz="1800" dirty="0"/>
              <a:t>This service is used to securely bind a </a:t>
            </a:r>
            <a:r>
              <a:rPr lang="en-US" sz="1800" u="sng" dirty="0"/>
              <a:t>sender’s certificate</a:t>
            </a:r>
            <a:r>
              <a:rPr lang="en-US" sz="1800" dirty="0"/>
              <a:t> to their </a:t>
            </a:r>
            <a:r>
              <a:rPr lang="en-US" sz="1800" u="sng" dirty="0"/>
              <a:t>signature</a:t>
            </a:r>
            <a:r>
              <a:rPr lang="en-US" sz="1800" dirty="0"/>
              <a:t> through a signing certificate attribute.</a:t>
            </a:r>
          </a:p>
        </p:txBody>
      </p:sp>
    </p:spTree>
    <p:extLst>
      <p:ext uri="{BB962C8B-B14F-4D97-AF65-F5344CB8AC3E}">
        <p14:creationId xmlns:p14="http://schemas.microsoft.com/office/powerpoint/2010/main" val="606316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Pretty good privacy </a:t>
            </a:r>
            <a:br>
              <a:rPr lang="en-US" sz="3600" dirty="0"/>
            </a:br>
            <a:r>
              <a:rPr lang="en-US" sz="3600" dirty="0"/>
              <a:t>(</a:t>
            </a:r>
            <a:r>
              <a:rPr lang="en-US" sz="3600" dirty="0" err="1"/>
              <a:t>pgp</a:t>
            </a:r>
            <a:r>
              <a:rPr lang="en-US" sz="3600" dirty="0"/>
              <a:t>)</a:t>
            </a:r>
          </a:p>
        </p:txBody>
      </p:sp>
      <p:sp>
        <p:nvSpPr>
          <p:cNvPr id="4" name="Content Placeholder 3"/>
          <p:cNvSpPr>
            <a:spLocks noGrp="1"/>
          </p:cNvSpPr>
          <p:nvPr>
            <p:ph idx="1"/>
          </p:nvPr>
        </p:nvSpPr>
        <p:spPr>
          <a:xfrm>
            <a:off x="611560" y="1700808"/>
            <a:ext cx="7583488" cy="4648200"/>
          </a:xfrm>
        </p:spPr>
        <p:txBody>
          <a:bodyPr>
            <a:normAutofit lnSpcReduction="10000"/>
          </a:bodyPr>
          <a:lstStyle/>
          <a:p>
            <a:pPr>
              <a:lnSpc>
                <a:spcPct val="120000"/>
              </a:lnSpc>
              <a:spcBef>
                <a:spcPts val="600"/>
              </a:spcBef>
            </a:pPr>
            <a:r>
              <a:rPr lang="en-US" sz="1800" dirty="0"/>
              <a:t>An alternative e-mail security protocol</a:t>
            </a:r>
          </a:p>
          <a:p>
            <a:pPr>
              <a:lnSpc>
                <a:spcPct val="120000"/>
              </a:lnSpc>
              <a:spcBef>
                <a:spcPts val="600"/>
              </a:spcBef>
            </a:pPr>
            <a:r>
              <a:rPr lang="en-US" sz="1800" dirty="0"/>
              <a:t>Has essentially the same functionality as S/MIME</a:t>
            </a:r>
          </a:p>
          <a:p>
            <a:pPr>
              <a:lnSpc>
                <a:spcPct val="120000"/>
              </a:lnSpc>
              <a:spcBef>
                <a:spcPts val="600"/>
              </a:spcBef>
            </a:pPr>
            <a:r>
              <a:rPr lang="en-US" sz="1800" dirty="0"/>
              <a:t>Created by Phil Zimmerman and implemented as a product first released in 1991</a:t>
            </a:r>
          </a:p>
          <a:p>
            <a:pPr>
              <a:lnSpc>
                <a:spcPct val="120000"/>
              </a:lnSpc>
              <a:spcBef>
                <a:spcPts val="600"/>
              </a:spcBef>
            </a:pPr>
            <a:r>
              <a:rPr lang="en-US" sz="1800" dirty="0"/>
              <a:t>It was made available free of charge and became quite popular for personal use.</a:t>
            </a:r>
          </a:p>
          <a:p>
            <a:pPr>
              <a:lnSpc>
                <a:spcPct val="120000"/>
              </a:lnSpc>
              <a:spcBef>
                <a:spcPts val="600"/>
              </a:spcBef>
            </a:pPr>
            <a:r>
              <a:rPr lang="en-US" sz="1800" dirty="0"/>
              <a:t>The initial PGP protocol was proprietary and used some encryption algorithms with intellectual property restriction.</a:t>
            </a:r>
          </a:p>
          <a:p>
            <a:pPr>
              <a:lnSpc>
                <a:spcPct val="120000"/>
              </a:lnSpc>
              <a:spcBef>
                <a:spcPts val="600"/>
              </a:spcBef>
            </a:pPr>
            <a:r>
              <a:rPr lang="en-US" sz="1800" dirty="0"/>
              <a:t>There are two significant differences between S/MIME and </a:t>
            </a:r>
            <a:r>
              <a:rPr lang="en-US" sz="1800" dirty="0" err="1"/>
              <a:t>OpenPGP</a:t>
            </a:r>
            <a:r>
              <a:rPr lang="en-US" sz="1800" dirty="0"/>
              <a:t>:</a:t>
            </a:r>
          </a:p>
          <a:p>
            <a:pPr lvl="1">
              <a:lnSpc>
                <a:spcPct val="120000"/>
              </a:lnSpc>
              <a:buClr>
                <a:schemeClr val="bg1">
                  <a:lumMod val="75000"/>
                </a:schemeClr>
              </a:buClr>
            </a:pPr>
            <a:r>
              <a:rPr lang="en-US" sz="1600" dirty="0"/>
              <a:t>Key certification</a:t>
            </a:r>
          </a:p>
          <a:p>
            <a:pPr lvl="1">
              <a:lnSpc>
                <a:spcPct val="120000"/>
              </a:lnSpc>
              <a:buClr>
                <a:schemeClr val="bg1">
                  <a:lumMod val="75000"/>
                </a:schemeClr>
              </a:buClr>
            </a:pPr>
            <a:r>
              <a:rPr lang="en-US" sz="1600" dirty="0"/>
              <a:t>Key distribution</a:t>
            </a:r>
          </a:p>
          <a:p>
            <a:pPr>
              <a:lnSpc>
                <a:spcPct val="120000"/>
              </a:lnSpc>
              <a:spcBef>
                <a:spcPts val="600"/>
              </a:spcBef>
            </a:pPr>
            <a:r>
              <a:rPr lang="en-US" sz="1800" i="1" dirty="0"/>
              <a:t>SP 800-177</a:t>
            </a:r>
            <a:r>
              <a:rPr lang="en-US" sz="1800" dirty="0"/>
              <a:t> recommends the use of </a:t>
            </a:r>
            <a:r>
              <a:rPr lang="en-US" sz="1800" u="sng" dirty="0"/>
              <a:t>S/MIME</a:t>
            </a:r>
            <a:r>
              <a:rPr lang="en-US" sz="1800" dirty="0"/>
              <a:t> rather than PGP because of the greater confidence in the CA system of verifying public keys.</a:t>
            </a:r>
          </a:p>
        </p:txBody>
      </p:sp>
      <p:sp>
        <p:nvSpPr>
          <p:cNvPr id="5" name="Slide Number Placeholder 4">
            <a:extLst>
              <a:ext uri="{FF2B5EF4-FFF2-40B4-BE49-F238E27FC236}">
                <a16:creationId xmlns:a16="http://schemas.microsoft.com/office/drawing/2014/main" id="{2802292F-8D6B-40EA-9CF6-FFFBB8E821EC}"/>
              </a:ext>
            </a:extLst>
          </p:cNvPr>
          <p:cNvSpPr>
            <a:spLocks noGrp="1"/>
          </p:cNvSpPr>
          <p:nvPr>
            <p:ph type="sldNum" sz="quarter" idx="12"/>
          </p:nvPr>
        </p:nvSpPr>
        <p:spPr>
          <a:xfrm>
            <a:off x="8534400" y="6401710"/>
            <a:ext cx="609600" cy="365125"/>
          </a:xfrm>
        </p:spPr>
        <p:txBody>
          <a:bodyPr/>
          <a:lstStyle/>
          <a:p>
            <a:pPr>
              <a:defRPr/>
            </a:pPr>
            <a:fld id="{6426BE87-E5FB-E549-B6FD-BE8C668A25A3}"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Domain name system (</a:t>
            </a:r>
            <a:r>
              <a:rPr lang="en-US" sz="4000" dirty="0" err="1"/>
              <a:t>dns</a:t>
            </a:r>
            <a:r>
              <a:rPr lang="en-US" sz="4000" dirty="0"/>
              <a:t>)</a:t>
            </a:r>
          </a:p>
        </p:txBody>
      </p:sp>
      <p:sp>
        <p:nvSpPr>
          <p:cNvPr id="3" name="Content Placeholder 2"/>
          <p:cNvSpPr>
            <a:spLocks noGrp="1"/>
          </p:cNvSpPr>
          <p:nvPr>
            <p:ph idx="1"/>
          </p:nvPr>
        </p:nvSpPr>
        <p:spPr>
          <a:xfrm>
            <a:off x="457200" y="2204864"/>
            <a:ext cx="8382000" cy="4464496"/>
          </a:xfrm>
        </p:spPr>
        <p:txBody>
          <a:bodyPr>
            <a:normAutofit/>
          </a:bodyPr>
          <a:lstStyle/>
          <a:p>
            <a:pPr>
              <a:lnSpc>
                <a:spcPct val="120000"/>
              </a:lnSpc>
              <a:spcBef>
                <a:spcPts val="600"/>
              </a:spcBef>
            </a:pPr>
            <a:r>
              <a:rPr lang="en-US" sz="1900" dirty="0"/>
              <a:t>A directory lookup service that provides a mapping between the name of a host on the Internet and its numeric IP address</a:t>
            </a:r>
          </a:p>
          <a:p>
            <a:pPr>
              <a:lnSpc>
                <a:spcPct val="120000"/>
              </a:lnSpc>
              <a:spcBef>
                <a:spcPts val="600"/>
              </a:spcBef>
            </a:pPr>
            <a:r>
              <a:rPr lang="en-US" sz="1900" dirty="0"/>
              <a:t>Is essential to the functioning of the Internet</a:t>
            </a:r>
          </a:p>
          <a:p>
            <a:pPr>
              <a:lnSpc>
                <a:spcPct val="120000"/>
              </a:lnSpc>
              <a:spcBef>
                <a:spcPts val="600"/>
              </a:spcBef>
            </a:pPr>
            <a:r>
              <a:rPr lang="en-US" sz="1900" dirty="0"/>
              <a:t>Is used by MUAs and MTAs to find the address of the next hop server for mail delivery</a:t>
            </a:r>
          </a:p>
          <a:p>
            <a:pPr>
              <a:lnSpc>
                <a:spcPct val="120000"/>
              </a:lnSpc>
              <a:spcBef>
                <a:spcPts val="600"/>
              </a:spcBef>
            </a:pPr>
            <a:r>
              <a:rPr lang="en-US" sz="1900" u="sng" dirty="0"/>
              <a:t>Sending MTAs</a:t>
            </a:r>
            <a:r>
              <a:rPr lang="en-US" sz="1900" dirty="0"/>
              <a:t> query DNS for the </a:t>
            </a:r>
            <a:r>
              <a:rPr lang="en-US" sz="1900" u="sng" dirty="0"/>
              <a:t>Mail Exchange Resource Record (MX RR)</a:t>
            </a:r>
            <a:r>
              <a:rPr lang="en-US" sz="1900" dirty="0"/>
              <a:t> of the </a:t>
            </a:r>
            <a:r>
              <a:rPr lang="en-US" sz="1900" u="sng" dirty="0"/>
              <a:t>recipient’s domain</a:t>
            </a:r>
            <a:r>
              <a:rPr lang="en-US" sz="1900" dirty="0"/>
              <a:t> (the right hand side of the “@” symbol) in order to find the </a:t>
            </a:r>
            <a:r>
              <a:rPr lang="en-US" sz="1900" u="sng" dirty="0"/>
              <a:t>receiving MTA</a:t>
            </a:r>
            <a:r>
              <a:rPr lang="en-US" sz="1900" dirty="0"/>
              <a:t> to contact.</a:t>
            </a:r>
          </a:p>
        </p:txBody>
      </p:sp>
      <p:sp>
        <p:nvSpPr>
          <p:cNvPr id="5" name="Slide Number Placeholder 4">
            <a:extLst>
              <a:ext uri="{FF2B5EF4-FFF2-40B4-BE49-F238E27FC236}">
                <a16:creationId xmlns:a16="http://schemas.microsoft.com/office/drawing/2014/main" id="{57F06C99-9B08-4502-8B77-A6287C2B0E65}"/>
              </a:ext>
            </a:extLst>
          </p:cNvPr>
          <p:cNvSpPr>
            <a:spLocks noGrp="1"/>
          </p:cNvSpPr>
          <p:nvPr>
            <p:ph type="sldNum" sz="quarter" idx="12"/>
          </p:nvPr>
        </p:nvSpPr>
        <p:spPr>
          <a:xfrm>
            <a:off x="8528929" y="6466050"/>
            <a:ext cx="609600" cy="365125"/>
          </a:xfrm>
        </p:spPr>
        <p:txBody>
          <a:bodyPr/>
          <a:lstStyle/>
          <a:p>
            <a:pPr>
              <a:defRPr/>
            </a:pPr>
            <a:fld id="{6426BE87-E5FB-E549-B6FD-BE8C668A25A3}"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Domain name system (</a:t>
            </a:r>
            <a:r>
              <a:rPr lang="en-US" sz="4000" dirty="0" err="1"/>
              <a:t>dns</a:t>
            </a:r>
            <a:r>
              <a:rPr lang="en-US" sz="4000" dirty="0"/>
              <a:t>)</a:t>
            </a:r>
            <a:r>
              <a:rPr lang="en-US" sz="2400" dirty="0"/>
              <a:t>, cont.</a:t>
            </a:r>
            <a:endParaRPr lang="en-US" sz="4000" dirty="0"/>
          </a:p>
        </p:txBody>
      </p:sp>
      <p:sp>
        <p:nvSpPr>
          <p:cNvPr id="3" name="Content Placeholder 2"/>
          <p:cNvSpPr>
            <a:spLocks noGrp="1"/>
          </p:cNvSpPr>
          <p:nvPr>
            <p:ph idx="1"/>
          </p:nvPr>
        </p:nvSpPr>
        <p:spPr>
          <a:xfrm>
            <a:off x="457200" y="1484784"/>
            <a:ext cx="8382000" cy="5184576"/>
          </a:xfrm>
        </p:spPr>
        <p:txBody>
          <a:bodyPr>
            <a:normAutofit fontScale="92500" lnSpcReduction="20000"/>
          </a:bodyPr>
          <a:lstStyle/>
          <a:p>
            <a:pPr>
              <a:lnSpc>
                <a:spcPct val="120000"/>
              </a:lnSpc>
              <a:spcBef>
                <a:spcPts val="600"/>
              </a:spcBef>
            </a:pPr>
            <a:r>
              <a:rPr lang="en-US" sz="2000" dirty="0"/>
              <a:t>DNS is comprised of four elements:</a:t>
            </a:r>
          </a:p>
          <a:p>
            <a:pPr marL="625475" lvl="1" indent="-342900">
              <a:lnSpc>
                <a:spcPct val="120000"/>
              </a:lnSpc>
              <a:buClr>
                <a:schemeClr val="bg1">
                  <a:lumMod val="75000"/>
                </a:schemeClr>
              </a:buClr>
              <a:buFont typeface="+mj-lt"/>
              <a:buAutoNum type="arabicPeriod"/>
            </a:pPr>
            <a:r>
              <a:rPr lang="en-US" sz="1800" u="sng" dirty="0"/>
              <a:t>Domain name space</a:t>
            </a:r>
          </a:p>
          <a:p>
            <a:pPr lvl="2">
              <a:lnSpc>
                <a:spcPct val="120000"/>
              </a:lnSpc>
              <a:buClr>
                <a:schemeClr val="bg1">
                  <a:lumMod val="75000"/>
                </a:schemeClr>
              </a:buClr>
            </a:pPr>
            <a:r>
              <a:rPr lang="en-US" sz="1800" dirty="0"/>
              <a:t>DNS uses a </a:t>
            </a:r>
            <a:r>
              <a:rPr lang="en-US" sz="1800" u="sng" dirty="0"/>
              <a:t>tree-structured name space</a:t>
            </a:r>
            <a:r>
              <a:rPr lang="en-US" sz="1800" dirty="0"/>
              <a:t> to identify resources on the Internet.</a:t>
            </a:r>
          </a:p>
          <a:p>
            <a:pPr marL="625475" lvl="1" indent="-342900">
              <a:lnSpc>
                <a:spcPct val="120000"/>
              </a:lnSpc>
              <a:buClr>
                <a:schemeClr val="bg1">
                  <a:lumMod val="75000"/>
                </a:schemeClr>
              </a:buClr>
              <a:buFont typeface="+mj-lt"/>
              <a:buAutoNum type="arabicPeriod"/>
            </a:pPr>
            <a:r>
              <a:rPr lang="en-US" sz="1800" u="sng" dirty="0"/>
              <a:t>DNS database</a:t>
            </a:r>
          </a:p>
          <a:p>
            <a:pPr lvl="2">
              <a:lnSpc>
                <a:spcPct val="110000"/>
              </a:lnSpc>
              <a:buClr>
                <a:schemeClr val="bg1">
                  <a:lumMod val="75000"/>
                </a:schemeClr>
              </a:buClr>
            </a:pPr>
            <a:r>
              <a:rPr lang="en-US" sz="1800" dirty="0"/>
              <a:t>Conceptually, each node and leaf in the name space tree structure names a set of information (e.g., IP, name server for this domain) that is contained in </a:t>
            </a:r>
            <a:r>
              <a:rPr lang="en-US" sz="1800" u="sng" dirty="0"/>
              <a:t>resource record (RR)</a:t>
            </a:r>
            <a:r>
              <a:rPr lang="en-US" sz="1800" dirty="0"/>
              <a:t>. </a:t>
            </a:r>
          </a:p>
          <a:p>
            <a:pPr lvl="2">
              <a:lnSpc>
                <a:spcPct val="110000"/>
              </a:lnSpc>
              <a:buClr>
                <a:schemeClr val="bg1">
                  <a:lumMod val="75000"/>
                </a:schemeClr>
              </a:buClr>
            </a:pPr>
            <a:r>
              <a:rPr lang="en-US" sz="1800" dirty="0"/>
              <a:t>The collection of all RRs is organized into a distributed database.</a:t>
            </a:r>
          </a:p>
          <a:p>
            <a:pPr marL="625475" lvl="1" indent="-342900">
              <a:lnSpc>
                <a:spcPct val="120000"/>
              </a:lnSpc>
              <a:buClr>
                <a:schemeClr val="bg1">
                  <a:lumMod val="75000"/>
                </a:schemeClr>
              </a:buClr>
              <a:buFont typeface="+mj-lt"/>
              <a:buAutoNum type="arabicPeriod"/>
            </a:pPr>
            <a:r>
              <a:rPr lang="en-US" sz="1800" u="sng" dirty="0"/>
              <a:t>Name servers</a:t>
            </a:r>
          </a:p>
          <a:p>
            <a:pPr lvl="2">
              <a:lnSpc>
                <a:spcPct val="110000"/>
              </a:lnSpc>
              <a:buClr>
                <a:schemeClr val="bg1">
                  <a:lumMod val="75000"/>
                </a:schemeClr>
              </a:buClr>
            </a:pPr>
            <a:r>
              <a:rPr lang="en-US" sz="1800" dirty="0"/>
              <a:t>These are server programs that hold information about a portion of the domain name tree structure and the associated RRs.</a:t>
            </a:r>
          </a:p>
          <a:p>
            <a:pPr marL="625475" lvl="1" indent="-342900">
              <a:lnSpc>
                <a:spcPct val="120000"/>
              </a:lnSpc>
              <a:buClr>
                <a:schemeClr val="bg1">
                  <a:lumMod val="75000"/>
                </a:schemeClr>
              </a:buClr>
              <a:buFont typeface="+mj-lt"/>
              <a:buAutoNum type="arabicPeriod"/>
            </a:pPr>
            <a:r>
              <a:rPr lang="en-US" sz="1800" u="sng" dirty="0"/>
              <a:t>Resolvers </a:t>
            </a:r>
          </a:p>
          <a:p>
            <a:pPr lvl="2">
              <a:lnSpc>
                <a:spcPct val="110000"/>
              </a:lnSpc>
              <a:buClr>
                <a:schemeClr val="bg1">
                  <a:lumMod val="75000"/>
                </a:schemeClr>
              </a:buClr>
            </a:pPr>
            <a:r>
              <a:rPr lang="en-US" sz="1800" dirty="0"/>
              <a:t>These are programs that extract information from name servers in response to client requests. </a:t>
            </a:r>
          </a:p>
          <a:p>
            <a:pPr lvl="2">
              <a:lnSpc>
                <a:spcPct val="110000"/>
              </a:lnSpc>
              <a:buClr>
                <a:schemeClr val="bg1">
                  <a:lumMod val="75000"/>
                </a:schemeClr>
              </a:buClr>
            </a:pPr>
            <a:r>
              <a:rPr lang="en-US" sz="1800" dirty="0"/>
              <a:t>A typical client request is for an IP address corresponding to a given domain name.</a:t>
            </a:r>
          </a:p>
        </p:txBody>
      </p:sp>
      <p:sp>
        <p:nvSpPr>
          <p:cNvPr id="5" name="Slide Number Placeholder 4">
            <a:extLst>
              <a:ext uri="{FF2B5EF4-FFF2-40B4-BE49-F238E27FC236}">
                <a16:creationId xmlns:a16="http://schemas.microsoft.com/office/drawing/2014/main" id="{57F06C99-9B08-4502-8B77-A6287C2B0E65}"/>
              </a:ext>
            </a:extLst>
          </p:cNvPr>
          <p:cNvSpPr>
            <a:spLocks noGrp="1"/>
          </p:cNvSpPr>
          <p:nvPr>
            <p:ph type="sldNum" sz="quarter" idx="12"/>
          </p:nvPr>
        </p:nvSpPr>
        <p:spPr>
          <a:xfrm>
            <a:off x="8528929" y="6466050"/>
            <a:ext cx="609600" cy="365125"/>
          </a:xfrm>
        </p:spPr>
        <p:txBody>
          <a:bodyPr/>
          <a:lstStyle/>
          <a:p>
            <a:pPr>
              <a:defRPr/>
            </a:pPr>
            <a:fld id="{6426BE87-E5FB-E549-B6FD-BE8C668A25A3}" type="slidenum">
              <a:rPr lang="en-US" smtClean="0"/>
              <a:pPr>
                <a:defRPr/>
              </a:pPr>
              <a:t>39</a:t>
            </a:fld>
            <a:endParaRPr lang="en-US" dirty="0"/>
          </a:p>
        </p:txBody>
      </p:sp>
    </p:spTree>
    <p:extLst>
      <p:ext uri="{BB962C8B-B14F-4D97-AF65-F5344CB8AC3E}">
        <p14:creationId xmlns:p14="http://schemas.microsoft.com/office/powerpoint/2010/main" val="231284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Internet mail architecture</a:t>
            </a:r>
          </a:p>
        </p:txBody>
      </p:sp>
      <p:sp>
        <p:nvSpPr>
          <p:cNvPr id="3" name="Content Placeholder 2"/>
          <p:cNvSpPr>
            <a:spLocks noGrp="1"/>
          </p:cNvSpPr>
          <p:nvPr>
            <p:ph idx="1"/>
          </p:nvPr>
        </p:nvSpPr>
        <p:spPr>
          <a:xfrm>
            <a:off x="395536" y="1628800"/>
            <a:ext cx="7969001" cy="4968552"/>
          </a:xfrm>
        </p:spPr>
        <p:txBody>
          <a:bodyPr>
            <a:normAutofit fontScale="85000" lnSpcReduction="10000"/>
          </a:bodyPr>
          <a:lstStyle/>
          <a:p>
            <a:r>
              <a:rPr lang="en-US" dirty="0"/>
              <a:t>Defined in RFC 5598 (</a:t>
            </a:r>
            <a:r>
              <a:rPr lang="en-US" i="1" dirty="0"/>
              <a:t>Internet Mail Architecture, </a:t>
            </a:r>
            <a:r>
              <a:rPr lang="en-US" dirty="0"/>
              <a:t>July 2009)</a:t>
            </a:r>
          </a:p>
          <a:p>
            <a:pPr>
              <a:spcBef>
                <a:spcPts val="1200"/>
              </a:spcBef>
            </a:pPr>
            <a:r>
              <a:rPr lang="en-US" dirty="0"/>
              <a:t>E-mail components:</a:t>
            </a:r>
          </a:p>
          <a:p>
            <a:pPr lvl="1">
              <a:buClr>
                <a:schemeClr val="bg1">
                  <a:lumMod val="75000"/>
                </a:schemeClr>
              </a:buClr>
            </a:pPr>
            <a:r>
              <a:rPr lang="en-US" dirty="0"/>
              <a:t>At its most fundamental level, the internet mail architecture consists of a </a:t>
            </a:r>
            <a:r>
              <a:rPr lang="en-US" u="sng" dirty="0"/>
              <a:t>user</a:t>
            </a:r>
            <a:r>
              <a:rPr lang="en-US" dirty="0"/>
              <a:t> world in the form of </a:t>
            </a:r>
            <a:r>
              <a:rPr lang="en-US" b="1" dirty="0"/>
              <a:t>Message User Agents (MUA)</a:t>
            </a:r>
            <a:r>
              <a:rPr lang="en-US" dirty="0"/>
              <a:t>.</a:t>
            </a:r>
            <a:endParaRPr lang="en-US" b="1" dirty="0"/>
          </a:p>
          <a:p>
            <a:pPr lvl="1">
              <a:buClr>
                <a:schemeClr val="bg1">
                  <a:lumMod val="75000"/>
                </a:schemeClr>
              </a:buClr>
            </a:pPr>
            <a:r>
              <a:rPr lang="en-US" dirty="0"/>
              <a:t>And the </a:t>
            </a:r>
            <a:r>
              <a:rPr lang="en-US" u="sng" dirty="0"/>
              <a:t>transfer</a:t>
            </a:r>
            <a:r>
              <a:rPr lang="en-US" dirty="0"/>
              <a:t> world, in the form of the </a:t>
            </a:r>
            <a:r>
              <a:rPr lang="en-US" b="1" dirty="0"/>
              <a:t>Message Handling Service/System (MHS)</a:t>
            </a:r>
            <a:r>
              <a:rPr lang="en-US" dirty="0"/>
              <a:t>, which is composed of </a:t>
            </a:r>
            <a:r>
              <a:rPr lang="en-US" b="1" dirty="0"/>
              <a:t>Message Transfer Agents (MTA)</a:t>
            </a:r>
            <a:r>
              <a:rPr lang="en-US" dirty="0"/>
              <a:t>.</a:t>
            </a:r>
            <a:endParaRPr lang="en-US" b="1" dirty="0"/>
          </a:p>
          <a:p>
            <a:pPr lvl="2">
              <a:buClr>
                <a:schemeClr val="bg1">
                  <a:lumMod val="75000"/>
                </a:schemeClr>
              </a:buClr>
            </a:pPr>
            <a:r>
              <a:rPr lang="en-US" dirty="0"/>
              <a:t>The </a:t>
            </a:r>
            <a:r>
              <a:rPr lang="en-US" u="sng" dirty="0"/>
              <a:t>MHS</a:t>
            </a:r>
            <a:r>
              <a:rPr lang="en-US" dirty="0"/>
              <a:t> accepts a message from one user and delivers it to one or more other users, creating a virtual </a:t>
            </a:r>
            <a:r>
              <a:rPr lang="en-US" u="sng" dirty="0"/>
              <a:t>MUA-to-MUA </a:t>
            </a:r>
            <a:r>
              <a:rPr lang="en-US" dirty="0"/>
              <a:t>exchange environment.</a:t>
            </a:r>
          </a:p>
          <a:p>
            <a:pPr lvl="2">
              <a:buClr>
                <a:schemeClr val="bg1">
                  <a:lumMod val="75000"/>
                </a:schemeClr>
              </a:buClr>
            </a:pPr>
            <a:r>
              <a:rPr lang="en-US" dirty="0"/>
              <a:t>The </a:t>
            </a:r>
            <a:r>
              <a:rPr lang="en-US" u="sng" dirty="0"/>
              <a:t>MTA</a:t>
            </a:r>
            <a:r>
              <a:rPr lang="en-US" dirty="0"/>
              <a:t> relays mail for one application-level hop. </a:t>
            </a:r>
            <a:r>
              <a:rPr lang="en-US" u="sng" dirty="0"/>
              <a:t>Relaying</a:t>
            </a:r>
            <a:r>
              <a:rPr lang="en-US" dirty="0"/>
              <a:t> is performed by a sequence of MTAs until the message reaches a destination MDA.</a:t>
            </a:r>
          </a:p>
          <a:p>
            <a:pPr lvl="2">
              <a:buClr>
                <a:schemeClr val="bg1">
                  <a:lumMod val="75000"/>
                </a:schemeClr>
              </a:buClr>
            </a:pPr>
            <a:r>
              <a:rPr lang="en-US" u="sng" dirty="0"/>
              <a:t>MTA (Message Transfer Agent)</a:t>
            </a:r>
            <a:r>
              <a:rPr lang="en-US" dirty="0"/>
              <a:t> is the generic term used to designate any server / application (for example Exchange and Postfix) that are capable of sending, receiving and queuing email. Any entity that is not able to queue is designated as </a:t>
            </a:r>
            <a:r>
              <a:rPr lang="en-US" u="sng" dirty="0"/>
              <a:t>SMTP Proxy</a:t>
            </a:r>
            <a:r>
              <a:rPr lang="en-US" dirty="0"/>
              <a:t> only. (source: </a:t>
            </a:r>
            <a:r>
              <a:rPr lang="en-US" dirty="0">
                <a:hlinkClick r:id="rId3"/>
              </a:rPr>
              <a:t>https://en.redinskala.com/ebooks/rs_smtp_protocol_fundamentals/rs_smtp_protocol_fundamentals.pdf</a:t>
            </a:r>
            <a:r>
              <a:rPr lang="en-US" dirty="0"/>
              <a:t>) </a:t>
            </a:r>
          </a:p>
        </p:txBody>
      </p:sp>
      <p:sp>
        <p:nvSpPr>
          <p:cNvPr id="5" name="Slide Number Placeholder 4">
            <a:extLst>
              <a:ext uri="{FF2B5EF4-FFF2-40B4-BE49-F238E27FC236}">
                <a16:creationId xmlns:a16="http://schemas.microsoft.com/office/drawing/2014/main" id="{042B1FF8-A925-48FE-BFF5-57A6B1D4656A}"/>
              </a:ext>
            </a:extLst>
          </p:cNvPr>
          <p:cNvSpPr>
            <a:spLocks noGrp="1"/>
          </p:cNvSpPr>
          <p:nvPr>
            <p:ph type="sldNum" sz="quarter" idx="12"/>
          </p:nvPr>
        </p:nvSpPr>
        <p:spPr>
          <a:xfrm>
            <a:off x="8534400" y="6453336"/>
            <a:ext cx="609600" cy="365125"/>
          </a:xfrm>
        </p:spPr>
        <p:txBody>
          <a:bodyPr/>
          <a:lstStyle/>
          <a:p>
            <a:pPr>
              <a:defRPr/>
            </a:pPr>
            <a:fld id="{6426BE87-E5FB-E549-B6FD-BE8C668A25A3}"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2C166-6797-4F3D-BBAE-00388728003F}"/>
              </a:ext>
            </a:extLst>
          </p:cNvPr>
          <p:cNvSpPr>
            <a:spLocks noGrp="1"/>
          </p:cNvSpPr>
          <p:nvPr>
            <p:ph type="sldNum" sz="quarter" idx="12"/>
          </p:nvPr>
        </p:nvSpPr>
        <p:spPr/>
        <p:txBody>
          <a:bodyPr/>
          <a:lstStyle/>
          <a:p>
            <a:pPr>
              <a:defRPr/>
            </a:pPr>
            <a:fld id="{39035AE5-5969-D34B-B84F-BCD4664DAD9A}" type="slidenum">
              <a:rPr lang="en-US" smtClean="0"/>
              <a:pPr>
                <a:defRPr/>
              </a:pPr>
              <a:t>40</a:t>
            </a:fld>
            <a:endParaRPr lang="en-US" dirty="0"/>
          </a:p>
        </p:txBody>
      </p:sp>
      <p:pic>
        <p:nvPicPr>
          <p:cNvPr id="6" name="Picture 5">
            <a:extLst>
              <a:ext uri="{FF2B5EF4-FFF2-40B4-BE49-F238E27FC236}">
                <a16:creationId xmlns:a16="http://schemas.microsoft.com/office/drawing/2014/main" id="{1D445957-9253-4E57-A1D6-B1F0464EA294}"/>
              </a:ext>
            </a:extLst>
          </p:cNvPr>
          <p:cNvPicPr>
            <a:picLocks noChangeAspect="1"/>
          </p:cNvPicPr>
          <p:nvPr/>
        </p:nvPicPr>
        <p:blipFill>
          <a:blip r:embed="rId3"/>
          <a:stretch>
            <a:fillRect/>
          </a:stretch>
        </p:blipFill>
        <p:spPr>
          <a:xfrm>
            <a:off x="407140" y="548680"/>
            <a:ext cx="8413332" cy="5400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a:t>
            </a:r>
            <a:br>
              <a:rPr lang="en-US" dirty="0"/>
            </a:br>
            <a:r>
              <a:rPr lang="en-US" sz="3200" dirty="0"/>
              <a:t>- </a:t>
            </a:r>
            <a:r>
              <a:rPr lang="en-US" sz="3200" dirty="0" err="1"/>
              <a:t>Dns</a:t>
            </a:r>
            <a:r>
              <a:rPr lang="en-US" sz="3200" dirty="0"/>
              <a:t> database</a:t>
            </a:r>
          </a:p>
        </p:txBody>
      </p:sp>
      <p:sp>
        <p:nvSpPr>
          <p:cNvPr id="3" name="Content Placeholder 2"/>
          <p:cNvSpPr>
            <a:spLocks noGrp="1"/>
          </p:cNvSpPr>
          <p:nvPr>
            <p:ph idx="1"/>
          </p:nvPr>
        </p:nvSpPr>
        <p:spPr>
          <a:xfrm>
            <a:off x="685800" y="1828800"/>
            <a:ext cx="8000999" cy="4648200"/>
          </a:xfrm>
        </p:spPr>
        <p:txBody>
          <a:bodyPr>
            <a:normAutofit fontScale="92500" lnSpcReduction="10000"/>
          </a:bodyPr>
          <a:lstStyle/>
          <a:p>
            <a:r>
              <a:rPr lang="en-US" dirty="0"/>
              <a:t>DNS is based on a </a:t>
            </a:r>
            <a:r>
              <a:rPr lang="en-US" u="sng" dirty="0"/>
              <a:t>hierarchical</a:t>
            </a:r>
            <a:r>
              <a:rPr lang="en-US" dirty="0"/>
              <a:t> database containing </a:t>
            </a:r>
            <a:r>
              <a:rPr lang="en-US" u="sng" dirty="0"/>
              <a:t>resource records (RRs)</a:t>
            </a:r>
            <a:r>
              <a:rPr lang="en-US" dirty="0"/>
              <a:t> that include the name, IP address, and other information about hosts.</a:t>
            </a:r>
          </a:p>
          <a:p>
            <a:r>
              <a:rPr lang="en-US" dirty="0"/>
              <a:t>Key features of the database:</a:t>
            </a:r>
          </a:p>
          <a:p>
            <a:pPr lvl="1">
              <a:buClr>
                <a:schemeClr val="bg1">
                  <a:lumMod val="75000"/>
                </a:schemeClr>
              </a:buClr>
              <a:buFont typeface="Wingdings" panose="05000000000000000000" pitchFamily="2" charset="2"/>
              <a:buChar char="§"/>
            </a:pPr>
            <a:r>
              <a:rPr lang="en-US" dirty="0"/>
              <a:t>Variable-depth hierarchy for names</a:t>
            </a:r>
          </a:p>
          <a:p>
            <a:pPr lvl="2">
              <a:buClr>
                <a:schemeClr val="bg1">
                  <a:lumMod val="75000"/>
                </a:schemeClr>
              </a:buClr>
              <a:buFont typeface="Wingdings" panose="05000000000000000000" pitchFamily="2" charset="2"/>
              <a:buChar char="ü"/>
            </a:pPr>
            <a:r>
              <a:rPr lang="en-US" dirty="0"/>
              <a:t>DNS allows essentially unlimited levels and uses the period (.) as the level delimiter in printed names.</a:t>
            </a:r>
          </a:p>
          <a:p>
            <a:pPr lvl="1">
              <a:buClr>
                <a:schemeClr val="bg1">
                  <a:lumMod val="75000"/>
                </a:schemeClr>
              </a:buClr>
              <a:buFont typeface="Wingdings" panose="05000000000000000000" pitchFamily="2" charset="2"/>
              <a:buChar char="§"/>
            </a:pPr>
            <a:r>
              <a:rPr lang="en-US" dirty="0"/>
              <a:t>Distributed database</a:t>
            </a:r>
          </a:p>
          <a:p>
            <a:pPr lvl="2">
              <a:buClr>
                <a:schemeClr val="bg1">
                  <a:lumMod val="75000"/>
                </a:schemeClr>
              </a:buClr>
              <a:buFont typeface="Wingdings" panose="05000000000000000000" pitchFamily="2" charset="2"/>
              <a:buChar char="ü"/>
            </a:pPr>
            <a:r>
              <a:rPr lang="en-US" dirty="0"/>
              <a:t>The database resides in DNS servers scattered throughout the Internet.</a:t>
            </a:r>
          </a:p>
          <a:p>
            <a:pPr lvl="1">
              <a:buClr>
                <a:schemeClr val="bg1">
                  <a:lumMod val="75000"/>
                </a:schemeClr>
              </a:buClr>
              <a:buFont typeface="Wingdings" panose="05000000000000000000" pitchFamily="2" charset="2"/>
              <a:buChar char="§"/>
            </a:pPr>
            <a:r>
              <a:rPr lang="en-US" dirty="0"/>
              <a:t>Distribution controlled by the database</a:t>
            </a:r>
          </a:p>
          <a:p>
            <a:pPr lvl="2">
              <a:buClr>
                <a:schemeClr val="bg1">
                  <a:lumMod val="75000"/>
                </a:schemeClr>
              </a:buClr>
              <a:buFont typeface="Wingdings" panose="05000000000000000000" pitchFamily="2" charset="2"/>
              <a:buChar char="ü"/>
            </a:pPr>
            <a:r>
              <a:rPr lang="en-US" dirty="0"/>
              <a:t>The DNS database is divided into thousands of separately managed zones, which are managed by separate administrators.</a:t>
            </a:r>
          </a:p>
        </p:txBody>
      </p:sp>
      <p:sp>
        <p:nvSpPr>
          <p:cNvPr id="5" name="Slide Number Placeholder 4">
            <a:extLst>
              <a:ext uri="{FF2B5EF4-FFF2-40B4-BE49-F238E27FC236}">
                <a16:creationId xmlns:a16="http://schemas.microsoft.com/office/drawing/2014/main" id="{99C5E385-0296-46EF-A30E-1854A0B53C9E}"/>
              </a:ext>
            </a:extLst>
          </p:cNvPr>
          <p:cNvSpPr>
            <a:spLocks noGrp="1"/>
          </p:cNvSpPr>
          <p:nvPr>
            <p:ph type="sldNum" sz="quarter" idx="12"/>
          </p:nvPr>
        </p:nvSpPr>
        <p:spPr/>
        <p:txBody>
          <a:bodyPr/>
          <a:lstStyle/>
          <a:p>
            <a:pPr>
              <a:defRPr/>
            </a:pPr>
            <a:fld id="{6426BE87-E5FB-E549-B6FD-BE8C668A25A3}"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260648"/>
            <a:ext cx="6408712" cy="369332"/>
          </a:xfrm>
          <a:prstGeom prst="rect">
            <a:avLst/>
          </a:prstGeom>
          <a:noFill/>
        </p:spPr>
        <p:txBody>
          <a:bodyPr wrap="square" rtlCol="0">
            <a:spAutoFit/>
          </a:bodyPr>
          <a:lstStyle/>
          <a:p>
            <a:pPr algn="ctr"/>
            <a:r>
              <a:rPr lang="en-US" dirty="0"/>
              <a:t>Table 8.6  DNS Resource Record Types </a:t>
            </a:r>
          </a:p>
        </p:txBody>
      </p:sp>
      <p:sp>
        <p:nvSpPr>
          <p:cNvPr id="2" name="Slide Number Placeholder 1">
            <a:extLst>
              <a:ext uri="{FF2B5EF4-FFF2-40B4-BE49-F238E27FC236}">
                <a16:creationId xmlns:a16="http://schemas.microsoft.com/office/drawing/2014/main" id="{57A48FF0-AC86-43AF-AA49-64523FAA1914}"/>
              </a:ext>
            </a:extLst>
          </p:cNvPr>
          <p:cNvSpPr>
            <a:spLocks noGrp="1"/>
          </p:cNvSpPr>
          <p:nvPr>
            <p:ph type="sldNum" sz="quarter" idx="12"/>
          </p:nvPr>
        </p:nvSpPr>
        <p:spPr>
          <a:xfrm>
            <a:off x="14707" y="6463988"/>
            <a:ext cx="609600" cy="365125"/>
          </a:xfrm>
        </p:spPr>
        <p:txBody>
          <a:bodyPr/>
          <a:lstStyle/>
          <a:p>
            <a:pPr>
              <a:defRPr/>
            </a:pPr>
            <a:fld id="{39035AE5-5969-D34B-B84F-BCD4664DAD9A}" type="slidenum">
              <a:rPr lang="en-US" smtClean="0"/>
              <a:pPr>
                <a:defRPr/>
              </a:pPr>
              <a:t>42</a:t>
            </a:fld>
            <a:endParaRPr lang="en-US" dirty="0"/>
          </a:p>
        </p:txBody>
      </p:sp>
      <p:pic>
        <p:nvPicPr>
          <p:cNvPr id="3" name="Picture 2">
            <a:extLst>
              <a:ext uri="{FF2B5EF4-FFF2-40B4-BE49-F238E27FC236}">
                <a16:creationId xmlns:a16="http://schemas.microsoft.com/office/drawing/2014/main" id="{08AB04DF-C380-4417-8372-231565D25EC3}"/>
              </a:ext>
            </a:extLst>
          </p:cNvPr>
          <p:cNvPicPr>
            <a:picLocks noChangeAspect="1"/>
          </p:cNvPicPr>
          <p:nvPr/>
        </p:nvPicPr>
        <p:blipFill>
          <a:blip r:embed="rId3"/>
          <a:stretch>
            <a:fillRect/>
          </a:stretch>
        </p:blipFill>
        <p:spPr>
          <a:xfrm>
            <a:off x="982166" y="676240"/>
            <a:ext cx="7334250" cy="6172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2753"/>
            <a:ext cx="9144000" cy="1283167"/>
          </a:xfrm>
        </p:spPr>
        <p:txBody>
          <a:bodyPr/>
          <a:lstStyle/>
          <a:p>
            <a:r>
              <a:rPr lang="en-AU" sz="4000" dirty="0" err="1"/>
              <a:t>Dns</a:t>
            </a:r>
            <a:r>
              <a:rPr lang="en-AU" sz="4000" dirty="0"/>
              <a:t> security extensions (DNSSEC)</a:t>
            </a:r>
          </a:p>
        </p:txBody>
      </p:sp>
      <p:sp>
        <p:nvSpPr>
          <p:cNvPr id="55299" name="Rectangle 3"/>
          <p:cNvSpPr>
            <a:spLocks noGrp="1" noChangeArrowheads="1"/>
          </p:cNvSpPr>
          <p:nvPr>
            <p:ph idx="1"/>
          </p:nvPr>
        </p:nvSpPr>
        <p:spPr>
          <a:xfrm>
            <a:off x="457200" y="1828800"/>
            <a:ext cx="8229600" cy="4800600"/>
          </a:xfrm>
        </p:spPr>
        <p:txBody>
          <a:bodyPr>
            <a:normAutofit fontScale="92500" lnSpcReduction="10000"/>
          </a:bodyPr>
          <a:lstStyle/>
          <a:p>
            <a:r>
              <a:rPr lang="en-AU" b="1" dirty="0"/>
              <a:t>DNSSEC</a:t>
            </a:r>
            <a:endParaRPr lang="en-AU" dirty="0"/>
          </a:p>
          <a:p>
            <a:pPr lvl="1">
              <a:buClr>
                <a:schemeClr val="bg1">
                  <a:lumMod val="75000"/>
                </a:schemeClr>
              </a:buClr>
            </a:pPr>
            <a:r>
              <a:rPr lang="en-AU" dirty="0"/>
              <a:t>Provides </a:t>
            </a:r>
            <a:r>
              <a:rPr lang="en-AU" u="sng" dirty="0"/>
              <a:t>end-to-end</a:t>
            </a:r>
            <a:r>
              <a:rPr lang="en-AU" dirty="0"/>
              <a:t> protection through the use of </a:t>
            </a:r>
            <a:r>
              <a:rPr lang="en-AU" u="sng" dirty="0"/>
              <a:t>digital signatures</a:t>
            </a:r>
            <a:r>
              <a:rPr lang="en-AU" dirty="0"/>
              <a:t> that are created by responding </a:t>
            </a:r>
            <a:r>
              <a:rPr lang="en-AU" u="sng" dirty="0"/>
              <a:t>zone administrators</a:t>
            </a:r>
            <a:r>
              <a:rPr lang="en-AU" dirty="0"/>
              <a:t> and verified by a </a:t>
            </a:r>
            <a:r>
              <a:rPr lang="en-AU" u="sng" dirty="0"/>
              <a:t>recipient’s resolver</a:t>
            </a:r>
            <a:r>
              <a:rPr lang="en-AU" dirty="0"/>
              <a:t> software.</a:t>
            </a:r>
          </a:p>
          <a:p>
            <a:pPr lvl="1">
              <a:buClr>
                <a:schemeClr val="bg1">
                  <a:lumMod val="75000"/>
                </a:schemeClr>
              </a:buClr>
            </a:pPr>
            <a:r>
              <a:rPr lang="en-AU" dirty="0"/>
              <a:t>Avoids the need to trust intermediate name servers and resolvers that cache or route the DNS records originating from the responding zone administrator before they reach the source of the query.</a:t>
            </a:r>
          </a:p>
          <a:p>
            <a:pPr lvl="1">
              <a:buClr>
                <a:schemeClr val="bg1">
                  <a:lumMod val="75000"/>
                </a:schemeClr>
              </a:buClr>
            </a:pPr>
            <a:r>
              <a:rPr lang="en-AU" dirty="0"/>
              <a:t>Consists of a set of new resource record types and modifications to the existing DNS protocol.</a:t>
            </a:r>
          </a:p>
          <a:p>
            <a:r>
              <a:rPr lang="en-AU" dirty="0"/>
              <a:t>Defined in: </a:t>
            </a:r>
          </a:p>
          <a:p>
            <a:pPr lvl="1">
              <a:buClr>
                <a:schemeClr val="bg1">
                  <a:lumMod val="75000"/>
                </a:schemeClr>
              </a:buClr>
            </a:pPr>
            <a:r>
              <a:rPr lang="en-AU" dirty="0"/>
              <a:t>RFC 4033, </a:t>
            </a:r>
            <a:r>
              <a:rPr lang="en-AU" i="1" dirty="0"/>
              <a:t>DNS Security Introduction and Requirements</a:t>
            </a:r>
          </a:p>
          <a:p>
            <a:pPr lvl="1">
              <a:buClr>
                <a:schemeClr val="bg1">
                  <a:lumMod val="75000"/>
                </a:schemeClr>
              </a:buClr>
            </a:pPr>
            <a:r>
              <a:rPr lang="en-AU" dirty="0"/>
              <a:t>RFC 4034, </a:t>
            </a:r>
            <a:r>
              <a:rPr lang="en-AU" i="1" dirty="0"/>
              <a:t>Resource Records for the DNS Security Extensions</a:t>
            </a:r>
          </a:p>
          <a:p>
            <a:pPr lvl="1">
              <a:buClr>
                <a:schemeClr val="bg1">
                  <a:lumMod val="75000"/>
                </a:schemeClr>
              </a:buClr>
            </a:pPr>
            <a:r>
              <a:rPr lang="en-AU" dirty="0"/>
              <a:t>RFC 4035, </a:t>
            </a:r>
            <a:r>
              <a:rPr lang="en-AU" i="1" dirty="0"/>
              <a:t>Protocol Modifications for the DNS Security Extensions</a:t>
            </a:r>
            <a:endParaRPr lang="en-AU" dirty="0"/>
          </a:p>
          <a:p>
            <a:endParaRPr lang="en-AU" dirty="0"/>
          </a:p>
        </p:txBody>
      </p:sp>
      <p:sp>
        <p:nvSpPr>
          <p:cNvPr id="2" name="Slide Number Placeholder 1">
            <a:extLst>
              <a:ext uri="{FF2B5EF4-FFF2-40B4-BE49-F238E27FC236}">
                <a16:creationId xmlns:a16="http://schemas.microsoft.com/office/drawing/2014/main" id="{04D48CC0-E4C9-4E2C-BC08-13998153C0C7}"/>
              </a:ext>
            </a:extLst>
          </p:cNvPr>
          <p:cNvSpPr>
            <a:spLocks noGrp="1"/>
          </p:cNvSpPr>
          <p:nvPr>
            <p:ph type="sldNum" sz="quarter" idx="12"/>
          </p:nvPr>
        </p:nvSpPr>
        <p:spPr/>
        <p:txBody>
          <a:bodyPr/>
          <a:lstStyle/>
          <a:p>
            <a:pPr>
              <a:defRPr/>
            </a:pPr>
            <a:fld id="{6426BE87-E5FB-E549-B6FD-BE8C668A25A3}"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3600" dirty="0" err="1"/>
              <a:t>Dns</a:t>
            </a:r>
            <a:r>
              <a:rPr lang="en-US" sz="3600" dirty="0"/>
              <a:t>-based authentication of named entities (</a:t>
            </a:r>
            <a:r>
              <a:rPr lang="en-US" sz="3600" dirty="0" err="1"/>
              <a:t>dane</a:t>
            </a:r>
            <a:r>
              <a:rPr lang="en-US" sz="3600" dirty="0"/>
              <a:t>)</a:t>
            </a:r>
          </a:p>
        </p:txBody>
      </p:sp>
      <p:sp>
        <p:nvSpPr>
          <p:cNvPr id="3" name="Content Placeholder 2"/>
          <p:cNvSpPr>
            <a:spLocks noGrp="1"/>
          </p:cNvSpPr>
          <p:nvPr>
            <p:ph idx="1"/>
          </p:nvPr>
        </p:nvSpPr>
        <p:spPr/>
        <p:txBody>
          <a:bodyPr>
            <a:normAutofit fontScale="92500" lnSpcReduction="20000"/>
          </a:bodyPr>
          <a:lstStyle/>
          <a:p>
            <a:r>
              <a:rPr lang="en-US" dirty="0">
                <a:solidFill>
                  <a:schemeClr val="tx2">
                    <a:lumMod val="10000"/>
                  </a:schemeClr>
                </a:solidFill>
              </a:rPr>
              <a:t>DANE is a protocol to allow </a:t>
            </a:r>
            <a:r>
              <a:rPr lang="en-US" u="sng" dirty="0">
                <a:solidFill>
                  <a:schemeClr val="tx2">
                    <a:lumMod val="10000"/>
                  </a:schemeClr>
                </a:solidFill>
              </a:rPr>
              <a:t>X.509 certificates</a:t>
            </a:r>
            <a:r>
              <a:rPr lang="en-US" dirty="0">
                <a:solidFill>
                  <a:schemeClr val="tx2">
                    <a:lumMod val="10000"/>
                  </a:schemeClr>
                </a:solidFill>
              </a:rPr>
              <a:t>, commonly used for Transport Layer Security (TLS), to be bound to DNS names using DNSSEC.</a:t>
            </a:r>
          </a:p>
          <a:p>
            <a:r>
              <a:rPr lang="en-US" dirty="0">
                <a:solidFill>
                  <a:schemeClr val="tx2">
                    <a:lumMod val="10000"/>
                  </a:schemeClr>
                </a:solidFill>
              </a:rPr>
              <a:t>It is proposed in </a:t>
            </a:r>
            <a:r>
              <a:rPr lang="en-US" i="1" dirty="0">
                <a:solidFill>
                  <a:schemeClr val="tx2">
                    <a:lumMod val="10000"/>
                  </a:schemeClr>
                </a:solidFill>
              </a:rPr>
              <a:t>RFC 6698 </a:t>
            </a:r>
            <a:r>
              <a:rPr lang="en-US" dirty="0">
                <a:solidFill>
                  <a:schemeClr val="tx2">
                    <a:lumMod val="10000"/>
                  </a:schemeClr>
                </a:solidFill>
              </a:rPr>
              <a:t>as a way to authenticate </a:t>
            </a:r>
            <a:r>
              <a:rPr lang="en-US" u="sng" dirty="0">
                <a:solidFill>
                  <a:schemeClr val="tx2">
                    <a:lumMod val="10000"/>
                  </a:schemeClr>
                </a:solidFill>
              </a:rPr>
              <a:t>TLS client and server entities</a:t>
            </a:r>
            <a:r>
              <a:rPr lang="en-US" dirty="0">
                <a:solidFill>
                  <a:schemeClr val="tx2">
                    <a:lumMod val="10000"/>
                  </a:schemeClr>
                </a:solidFill>
              </a:rPr>
              <a:t> without a certificate authority (CA).</a:t>
            </a:r>
          </a:p>
          <a:p>
            <a:r>
              <a:rPr lang="en-US" dirty="0">
                <a:solidFill>
                  <a:schemeClr val="tx2">
                    <a:lumMod val="10000"/>
                  </a:schemeClr>
                </a:solidFill>
              </a:rPr>
              <a:t>The purpose of DANE is to replace reliance on the security of the CA system with reliance on the security provided by DNSSEC.</a:t>
            </a:r>
          </a:p>
          <a:p>
            <a:r>
              <a:rPr lang="en-US" dirty="0">
                <a:solidFill>
                  <a:schemeClr val="tx2">
                    <a:lumMod val="10000"/>
                  </a:schemeClr>
                </a:solidFill>
              </a:rPr>
              <a:t>DANE defines a new DNS record type, </a:t>
            </a:r>
            <a:r>
              <a:rPr lang="en-US" b="1" dirty="0">
                <a:solidFill>
                  <a:schemeClr val="tx2">
                    <a:lumMod val="10000"/>
                  </a:schemeClr>
                </a:solidFill>
              </a:rPr>
              <a:t>TLSA</a:t>
            </a:r>
            <a:r>
              <a:rPr lang="en-US" dirty="0">
                <a:solidFill>
                  <a:schemeClr val="tx2">
                    <a:lumMod val="10000"/>
                  </a:schemeClr>
                </a:solidFill>
              </a:rPr>
              <a:t>, that can be used for a secure method of authenticating SSL/TLS certificates.</a:t>
            </a:r>
          </a:p>
        </p:txBody>
      </p:sp>
      <p:sp>
        <p:nvSpPr>
          <p:cNvPr id="4" name="Slide Number Placeholder 3">
            <a:extLst>
              <a:ext uri="{FF2B5EF4-FFF2-40B4-BE49-F238E27FC236}">
                <a16:creationId xmlns:a16="http://schemas.microsoft.com/office/drawing/2014/main" id="{6E70BBBC-17A7-4991-A907-E79FBD4944FB}"/>
              </a:ext>
            </a:extLst>
          </p:cNvPr>
          <p:cNvSpPr>
            <a:spLocks noGrp="1"/>
          </p:cNvSpPr>
          <p:nvPr>
            <p:ph type="sldNum" sz="quarter" idx="12"/>
          </p:nvPr>
        </p:nvSpPr>
        <p:spPr/>
        <p:txBody>
          <a:bodyPr/>
          <a:lstStyle/>
          <a:p>
            <a:pPr>
              <a:defRPr/>
            </a:pPr>
            <a:fld id="{6426BE87-E5FB-E549-B6FD-BE8C668A25A3}"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0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7273" b="51818"/>
              <a:stretch>
                <a:fillRect/>
              </a:stretch>
            </p:blipFill>
          </mc:Choice>
          <mc:Fallback>
            <p:blipFill>
              <a:blip r:embed="rId4"/>
              <a:srcRect t="17273" b="51818"/>
              <a:stretch>
                <a:fillRect/>
              </a:stretch>
            </p:blipFill>
          </mc:Fallback>
        </mc:AlternateContent>
        <p:spPr>
          <a:xfrm>
            <a:off x="457200" y="1371600"/>
            <a:ext cx="8305800" cy="3322121"/>
          </a:xfrm>
          <a:prstGeom prst="rect">
            <a:avLst/>
          </a:prstGeom>
          <a:solidFill>
            <a:schemeClr val="tx1"/>
          </a:solidFill>
        </p:spPr>
      </p:pic>
      <p:sp>
        <p:nvSpPr>
          <p:cNvPr id="2" name="Slide Number Placeholder 1">
            <a:extLst>
              <a:ext uri="{FF2B5EF4-FFF2-40B4-BE49-F238E27FC236}">
                <a16:creationId xmlns:a16="http://schemas.microsoft.com/office/drawing/2014/main" id="{E9A9C084-E11E-43DA-BF28-BA9E6D02C3A1}"/>
              </a:ext>
            </a:extLst>
          </p:cNvPr>
          <p:cNvSpPr>
            <a:spLocks noGrp="1"/>
          </p:cNvSpPr>
          <p:nvPr>
            <p:ph type="sldNum" sz="quarter" idx="12"/>
          </p:nvPr>
        </p:nvSpPr>
        <p:spPr/>
        <p:txBody>
          <a:bodyPr/>
          <a:lstStyle/>
          <a:p>
            <a:pPr>
              <a:defRPr/>
            </a:pPr>
            <a:fld id="{39035AE5-5969-D34B-B84F-BCD4664DAD9A}" type="slidenum">
              <a:rPr lang="en-US" smtClean="0"/>
              <a:pPr>
                <a:defRPr/>
              </a:pPr>
              <a:t>45</a:t>
            </a:fld>
            <a:endParaRPr lang="en-US" dirty="0"/>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Sender policy framework (</a:t>
            </a:r>
            <a:r>
              <a:rPr lang="en-US" dirty="0" err="1"/>
              <a:t>spf</a:t>
            </a:r>
            <a:r>
              <a:rPr lang="en-US" dirty="0"/>
              <a:t>)</a:t>
            </a:r>
          </a:p>
        </p:txBody>
      </p:sp>
      <p:sp>
        <p:nvSpPr>
          <p:cNvPr id="3" name="Content Placeholder 2"/>
          <p:cNvSpPr>
            <a:spLocks noGrp="1"/>
          </p:cNvSpPr>
          <p:nvPr>
            <p:ph idx="1"/>
          </p:nvPr>
        </p:nvSpPr>
        <p:spPr>
          <a:xfrm>
            <a:off x="779463" y="1828800"/>
            <a:ext cx="7583488" cy="4648200"/>
          </a:xfrm>
        </p:spPr>
        <p:txBody>
          <a:bodyPr>
            <a:normAutofit/>
          </a:bodyPr>
          <a:lstStyle/>
          <a:p>
            <a:r>
              <a:rPr lang="en-US" dirty="0">
                <a:solidFill>
                  <a:schemeClr val="tx2">
                    <a:lumMod val="10000"/>
                  </a:schemeClr>
                </a:solidFill>
              </a:rPr>
              <a:t>SPF is the standardized way for a sending domain to identify and assert the mail senders for a given domain</a:t>
            </a:r>
          </a:p>
          <a:p>
            <a:r>
              <a:rPr lang="en-US" dirty="0">
                <a:solidFill>
                  <a:schemeClr val="tx2">
                    <a:lumMod val="10000"/>
                  </a:schemeClr>
                </a:solidFill>
              </a:rPr>
              <a:t>Addresses the problem of any host being able to use any domain name for each of the various identifiers in the mail header, not just the domain name where the host is located</a:t>
            </a:r>
          </a:p>
          <a:p>
            <a:r>
              <a:rPr lang="en-US" dirty="0">
                <a:solidFill>
                  <a:schemeClr val="tx2">
                    <a:lumMod val="10000"/>
                  </a:schemeClr>
                </a:solidFill>
              </a:rPr>
              <a:t>Defined in RFC 7208</a:t>
            </a:r>
          </a:p>
          <a:p>
            <a:r>
              <a:rPr lang="en-US" dirty="0">
                <a:solidFill>
                  <a:schemeClr val="tx2">
                    <a:lumMod val="10000"/>
                  </a:schemeClr>
                </a:solidFill>
              </a:rPr>
              <a:t>SPF works by checking a sender’s IP address against the policy encoded in any SPF record found at the sending domain</a:t>
            </a:r>
          </a:p>
        </p:txBody>
      </p:sp>
      <p:sp>
        <p:nvSpPr>
          <p:cNvPr id="5" name="Slide Number Placeholder 4">
            <a:extLst>
              <a:ext uri="{FF2B5EF4-FFF2-40B4-BE49-F238E27FC236}">
                <a16:creationId xmlns:a16="http://schemas.microsoft.com/office/drawing/2014/main" id="{D7E25FBC-CDB8-473A-B934-F374EAF575BD}"/>
              </a:ext>
            </a:extLst>
          </p:cNvPr>
          <p:cNvSpPr>
            <a:spLocks noGrp="1"/>
          </p:cNvSpPr>
          <p:nvPr>
            <p:ph type="sldNum" sz="quarter" idx="12"/>
          </p:nvPr>
        </p:nvSpPr>
        <p:spPr/>
        <p:txBody>
          <a:bodyPr/>
          <a:lstStyle/>
          <a:p>
            <a:pPr>
              <a:defRPr/>
            </a:pPr>
            <a:fld id="{6426BE87-E5FB-E549-B6FD-BE8C668A25A3}"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296613" y="1066800"/>
          <a:ext cx="8550774" cy="4724400"/>
        </p:xfrm>
        <a:graphic>
          <a:graphicData uri="http://schemas.openxmlformats.org/presentationml/2006/ole">
            <mc:AlternateContent xmlns:mc="http://schemas.openxmlformats.org/markup-compatibility/2006">
              <mc:Choice xmlns:v="urn:schemas-microsoft-com:vml" Requires="v">
                <p:oleObj spid="_x0000_s1026" name="Document" r:id="rId4" imgW="5562600" imgH="3073400" progId="Word.Document.12">
                  <p:link updateAutomatic="1"/>
                </p:oleObj>
              </mc:Choice>
              <mc:Fallback>
                <p:oleObj name="Document" r:id="rId4" imgW="5562600" imgH="3073400" progId="Word.Document.12">
                  <p:link updateAutomatic="1"/>
                  <p:pic>
                    <p:nvPicPr>
                      <p:cNvPr id="829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613" y="1066800"/>
                        <a:ext cx="855077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D75638F1-28E8-4FEA-BED9-1B13B77F4454}"/>
              </a:ext>
            </a:extLst>
          </p:cNvPr>
          <p:cNvSpPr>
            <a:spLocks noGrp="1"/>
          </p:cNvSpPr>
          <p:nvPr>
            <p:ph type="sldNum" sz="quarter" idx="12"/>
          </p:nvPr>
        </p:nvSpPr>
        <p:spPr/>
        <p:txBody>
          <a:bodyPr/>
          <a:lstStyle/>
          <a:p>
            <a:pPr>
              <a:defRPr/>
            </a:pPr>
            <a:fld id="{39035AE5-5969-D34B-B84F-BCD4664DAD9A}" type="slidenum">
              <a:rPr lang="en-US" smtClean="0"/>
              <a:pPr>
                <a:defRPr/>
              </a:pPr>
              <a:t>47</a:t>
            </a:fld>
            <a:endParaRPr lang="en-US" dirty="0"/>
          </a:p>
        </p:txBody>
      </p:sp>
    </p:spTree>
  </p:cSld>
  <p:clrMapOvr>
    <a:masterClrMapping/>
  </p:clrMapOvr>
  <p:transition spd="med">
    <p:pull dir="l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1447800" y="152400"/>
          <a:ext cx="6324600" cy="6395984"/>
        </p:xfrm>
        <a:graphic>
          <a:graphicData uri="http://schemas.openxmlformats.org/presentationml/2006/ole">
            <mc:AlternateContent xmlns:mc="http://schemas.openxmlformats.org/markup-compatibility/2006">
              <mc:Choice xmlns:v="urn:schemas-microsoft-com:vml" Requires="v">
                <p:oleObj spid="_x0000_s2050" name="Document" r:id="rId4" imgW="5626100" imgH="5689600" progId="Word.Document.12">
                  <p:link updateAutomatic="1"/>
                </p:oleObj>
              </mc:Choice>
              <mc:Fallback>
                <p:oleObj name="Document" r:id="rId4" imgW="5626100" imgH="5689600" progId="Word.Document.12">
                  <p:link updateAutomatic="1"/>
                  <p:pic>
                    <p:nvPicPr>
                      <p:cNvPr id="849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324600" cy="639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7848601" y="5943600"/>
            <a:ext cx="1295400" cy="769441"/>
          </a:xfrm>
          <a:prstGeom prst="rect">
            <a:avLst/>
          </a:prstGeom>
          <a:noFill/>
        </p:spPr>
        <p:txBody>
          <a:bodyPr wrap="square" rtlCol="0">
            <a:spAutoFit/>
          </a:bodyPr>
          <a:lstStyle/>
          <a:p>
            <a:r>
              <a:rPr lang="en-US" sz="1100" dirty="0"/>
              <a:t>(Table can be found on page 273 in the textbook)</a:t>
            </a:r>
          </a:p>
        </p:txBody>
      </p:sp>
      <p:sp>
        <p:nvSpPr>
          <p:cNvPr id="2" name="Slide Number Placeholder 1">
            <a:extLst>
              <a:ext uri="{FF2B5EF4-FFF2-40B4-BE49-F238E27FC236}">
                <a16:creationId xmlns:a16="http://schemas.microsoft.com/office/drawing/2014/main" id="{1B8A47E8-26F8-448A-B94C-22041D31AE49}"/>
              </a:ext>
            </a:extLst>
          </p:cNvPr>
          <p:cNvSpPr>
            <a:spLocks noGrp="1"/>
          </p:cNvSpPr>
          <p:nvPr>
            <p:ph type="sldNum" sz="quarter" idx="12"/>
          </p:nvPr>
        </p:nvSpPr>
        <p:spPr/>
        <p:txBody>
          <a:bodyPr/>
          <a:lstStyle/>
          <a:p>
            <a:pPr>
              <a:defRPr/>
            </a:pPr>
            <a:fld id="{39035AE5-5969-D34B-B84F-BCD4664DAD9A}" type="slidenum">
              <a:rPr lang="en-US" smtClean="0"/>
              <a:pPr>
                <a:defRPr/>
              </a:pPr>
              <a:t>48</a:t>
            </a:fld>
            <a:endParaRPr lang="en-US" dirty="0"/>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09.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7273" b="21818"/>
              <a:stretch>
                <a:fillRect/>
              </a:stretch>
            </p:blipFill>
          </mc:Choice>
          <mc:Fallback>
            <p:blipFill>
              <a:blip r:embed="rId4"/>
              <a:srcRect t="27273" b="21818"/>
              <a:stretch>
                <a:fillRect/>
              </a:stretch>
            </p:blipFill>
          </mc:Fallback>
        </mc:AlternateContent>
        <p:spPr>
          <a:xfrm>
            <a:off x="457200" y="762000"/>
            <a:ext cx="8254980" cy="5438574"/>
          </a:xfrm>
          <a:prstGeom prst="rect">
            <a:avLst/>
          </a:prstGeom>
          <a:solidFill>
            <a:schemeClr val="tx1"/>
          </a:solidFill>
        </p:spPr>
      </p:pic>
      <p:sp>
        <p:nvSpPr>
          <p:cNvPr id="2" name="Slide Number Placeholder 1">
            <a:extLst>
              <a:ext uri="{FF2B5EF4-FFF2-40B4-BE49-F238E27FC236}">
                <a16:creationId xmlns:a16="http://schemas.microsoft.com/office/drawing/2014/main" id="{912535DE-BFE9-4914-957A-22EA4F49EE88}"/>
              </a:ext>
            </a:extLst>
          </p:cNvPr>
          <p:cNvSpPr>
            <a:spLocks noGrp="1"/>
          </p:cNvSpPr>
          <p:nvPr>
            <p:ph type="sldNum" sz="quarter" idx="12"/>
          </p:nvPr>
        </p:nvSpPr>
        <p:spPr/>
        <p:txBody>
          <a:bodyPr/>
          <a:lstStyle/>
          <a:p>
            <a:pPr>
              <a:defRPr/>
            </a:pPr>
            <a:fld id="{39035AE5-5969-D34B-B84F-BCD4664DAD9A}" type="slidenum">
              <a:rPr lang="en-US" smtClean="0"/>
              <a:pPr>
                <a:defRPr/>
              </a:pPr>
              <a:t>49</a:t>
            </a:fld>
            <a:endParaRPr lang="en-US" dirty="0"/>
          </a:p>
        </p:txBody>
      </p:sp>
    </p:spTree>
  </p:cSld>
  <p:clrMapOvr>
    <a:masterClrMapping/>
  </p:clrMapOvr>
  <p:transition spd="med">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0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4545" b="5455"/>
              <a:stretch>
                <a:fillRect/>
              </a:stretch>
            </p:blipFill>
          </mc:Choice>
          <mc:Fallback>
            <p:blipFill>
              <a:blip r:embed="rId4"/>
              <a:srcRect t="14545" b="5455"/>
              <a:stretch>
                <a:fillRect/>
              </a:stretch>
            </p:blipFill>
          </mc:Fallback>
        </mc:AlternateContent>
        <p:spPr>
          <a:xfrm>
            <a:off x="35496" y="383168"/>
            <a:ext cx="6002482" cy="6214184"/>
          </a:xfrm>
          <a:prstGeom prst="rect">
            <a:avLst/>
          </a:prstGeom>
          <a:solidFill>
            <a:schemeClr val="tx1"/>
          </a:solidFill>
        </p:spPr>
      </p:pic>
      <p:sp>
        <p:nvSpPr>
          <p:cNvPr id="2" name="Slide Number Placeholder 1">
            <a:extLst>
              <a:ext uri="{FF2B5EF4-FFF2-40B4-BE49-F238E27FC236}">
                <a16:creationId xmlns:a16="http://schemas.microsoft.com/office/drawing/2014/main" id="{285A1954-9E98-4246-9058-1A68CECE9C75}"/>
              </a:ext>
            </a:extLst>
          </p:cNvPr>
          <p:cNvSpPr>
            <a:spLocks noGrp="1"/>
          </p:cNvSpPr>
          <p:nvPr>
            <p:ph type="sldNum" sz="quarter" idx="12"/>
          </p:nvPr>
        </p:nvSpPr>
        <p:spPr>
          <a:xfrm>
            <a:off x="8521398" y="6463988"/>
            <a:ext cx="609600" cy="365125"/>
          </a:xfrm>
        </p:spPr>
        <p:txBody>
          <a:bodyPr/>
          <a:lstStyle/>
          <a:p>
            <a:pPr>
              <a:defRPr/>
            </a:pPr>
            <a:fld id="{39035AE5-5969-D34B-B84F-BCD4664DAD9A}" type="slidenum">
              <a:rPr lang="en-US" smtClean="0"/>
              <a:pPr>
                <a:defRPr/>
              </a:pPr>
              <a:t>5</a:t>
            </a:fld>
            <a:endParaRPr lang="en-US" dirty="0"/>
          </a:p>
        </p:txBody>
      </p:sp>
      <p:sp>
        <p:nvSpPr>
          <p:cNvPr id="3" name="Rectangle 2">
            <a:extLst>
              <a:ext uri="{FF2B5EF4-FFF2-40B4-BE49-F238E27FC236}">
                <a16:creationId xmlns:a16="http://schemas.microsoft.com/office/drawing/2014/main" id="{6D3ED910-2A64-4CAA-8ACD-AB3DC93E0D51}"/>
              </a:ext>
            </a:extLst>
          </p:cNvPr>
          <p:cNvSpPr/>
          <p:nvPr/>
        </p:nvSpPr>
        <p:spPr>
          <a:xfrm>
            <a:off x="6127211" y="980728"/>
            <a:ext cx="3003787" cy="4247317"/>
          </a:xfrm>
          <a:prstGeom prst="rect">
            <a:avLst/>
          </a:prstGeom>
        </p:spPr>
        <p:txBody>
          <a:bodyPr wrap="square">
            <a:spAutoFit/>
          </a:bodyPr>
          <a:lstStyle/>
          <a:p>
            <a:pPr>
              <a:buClr>
                <a:schemeClr val="bg1">
                  <a:lumMod val="75000"/>
                </a:schemeClr>
              </a:buClr>
            </a:pPr>
            <a:r>
              <a:rPr lang="en-US" dirty="0"/>
              <a:t>This architecture involves three types of </a:t>
            </a:r>
            <a:r>
              <a:rPr lang="en-US" u="sng" dirty="0"/>
              <a:t>interoperability</a:t>
            </a:r>
            <a:r>
              <a:rPr lang="en-US" dirty="0"/>
              <a:t>:</a:t>
            </a:r>
          </a:p>
          <a:p>
            <a:pPr>
              <a:buClr>
                <a:schemeClr val="bg1">
                  <a:lumMod val="75000"/>
                </a:schemeClr>
              </a:buClr>
            </a:pPr>
            <a:endParaRPr lang="en-US" dirty="0"/>
          </a:p>
          <a:p>
            <a:pPr marL="342900" indent="-342900">
              <a:buClr>
                <a:schemeClr val="tx1"/>
              </a:buClr>
              <a:buAutoNum type="alphaLcPeriod"/>
            </a:pPr>
            <a:r>
              <a:rPr lang="en-US" dirty="0"/>
              <a:t>Between users (author </a:t>
            </a:r>
            <a:r>
              <a:rPr lang="en-US" dirty="0">
                <a:sym typeface="Wingdings" panose="05000000000000000000" pitchFamily="2" charset="2"/>
              </a:rPr>
              <a:t> recipient)</a:t>
            </a:r>
          </a:p>
          <a:p>
            <a:pPr marL="342900" indent="-342900">
              <a:buClr>
                <a:schemeClr val="tx1"/>
              </a:buClr>
              <a:buAutoNum type="alphaLcPeriod"/>
            </a:pPr>
            <a:endParaRPr lang="en-US" dirty="0">
              <a:sym typeface="Wingdings" panose="05000000000000000000" pitchFamily="2" charset="2"/>
            </a:endParaRPr>
          </a:p>
          <a:p>
            <a:pPr marL="342900" indent="-342900">
              <a:buClr>
                <a:schemeClr val="tx1"/>
              </a:buClr>
              <a:buAutoNum type="alphaLcPeriod"/>
            </a:pPr>
            <a:r>
              <a:rPr lang="en-US" dirty="0"/>
              <a:t>Between the MUA and the MHS (author </a:t>
            </a:r>
            <a:r>
              <a:rPr lang="en-US" dirty="0">
                <a:sym typeface="Wingdings" panose="05000000000000000000" pitchFamily="2" charset="2"/>
              </a:rPr>
              <a:t> MHS  recipient)</a:t>
            </a:r>
          </a:p>
          <a:p>
            <a:pPr marL="342900" indent="-342900">
              <a:buClr>
                <a:schemeClr val="tx1"/>
              </a:buClr>
              <a:buAutoNum type="alphaLcPeriod"/>
            </a:pPr>
            <a:endParaRPr lang="en-US" dirty="0">
              <a:sym typeface="Wingdings" panose="05000000000000000000" pitchFamily="2" charset="2"/>
            </a:endParaRPr>
          </a:p>
          <a:p>
            <a:pPr marL="342900" indent="-342900">
              <a:buClr>
                <a:schemeClr val="tx1"/>
              </a:buClr>
              <a:buAutoNum type="alphaLcPeriod"/>
            </a:pPr>
            <a:r>
              <a:rPr lang="en-US" dirty="0">
                <a:sym typeface="Wingdings" panose="05000000000000000000" pitchFamily="2" charset="2"/>
              </a:rPr>
              <a:t>Between the MTA components along the transfer path thru the MHS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DomainKeys Identified Mail (DKIM)</a:t>
            </a:r>
          </a:p>
        </p:txBody>
      </p:sp>
      <p:sp>
        <p:nvSpPr>
          <p:cNvPr id="6" name="Content Placeholder 5"/>
          <p:cNvSpPr>
            <a:spLocks noGrp="1"/>
          </p:cNvSpPr>
          <p:nvPr>
            <p:ph idx="1"/>
          </p:nvPr>
        </p:nvSpPr>
        <p:spPr>
          <a:xfrm>
            <a:off x="685800" y="1828800"/>
            <a:ext cx="7924799" cy="4572000"/>
          </a:xfrm>
        </p:spPr>
        <p:txBody>
          <a:bodyPr>
            <a:normAutofit/>
          </a:bodyPr>
          <a:lstStyle/>
          <a:p>
            <a:r>
              <a:rPr lang="en-US" sz="2000" dirty="0">
                <a:solidFill>
                  <a:schemeClr val="tx2">
                    <a:lumMod val="10000"/>
                  </a:schemeClr>
                </a:solidFill>
              </a:rPr>
              <a:t>A specification for cryptographically signing e-mail messages, permitting a signing domain to claim responsibility for a message in the mail stream</a:t>
            </a:r>
          </a:p>
          <a:p>
            <a:r>
              <a:rPr lang="en-US" sz="2000" dirty="0">
                <a:solidFill>
                  <a:schemeClr val="tx2">
                    <a:lumMod val="10000"/>
                  </a:schemeClr>
                </a:solidFill>
              </a:rPr>
              <a:t>Message recipients can verify the signature by querying the signer’s domain directly to retrieve the appropriate public key and can thereby confirm that the message was attested to by a party in possession of the private key for the signing domain</a:t>
            </a:r>
          </a:p>
          <a:p>
            <a:r>
              <a:rPr lang="en-US" sz="2000" dirty="0">
                <a:solidFill>
                  <a:schemeClr val="tx2">
                    <a:lumMod val="10000"/>
                  </a:schemeClr>
                </a:solidFill>
              </a:rPr>
              <a:t>Proposed Internet Standard </a:t>
            </a:r>
            <a:r>
              <a:rPr lang="en-US" sz="2000" b="1" dirty="0">
                <a:solidFill>
                  <a:schemeClr val="tx2">
                    <a:lumMod val="10000"/>
                  </a:schemeClr>
                </a:solidFill>
              </a:rPr>
              <a:t>RFC 6376</a:t>
            </a:r>
          </a:p>
          <a:p>
            <a:r>
              <a:rPr lang="en-US" sz="2000" dirty="0">
                <a:solidFill>
                  <a:schemeClr val="tx2">
                    <a:lumMod val="10000"/>
                  </a:schemeClr>
                </a:solidFill>
              </a:rPr>
              <a:t>Has been widely adopted by a range of e-mail providers and Internet Service Providers (ISPs)</a:t>
            </a:r>
          </a:p>
        </p:txBody>
      </p:sp>
      <p:sp>
        <p:nvSpPr>
          <p:cNvPr id="3" name="Slide Number Placeholder 2">
            <a:extLst>
              <a:ext uri="{FF2B5EF4-FFF2-40B4-BE49-F238E27FC236}">
                <a16:creationId xmlns:a16="http://schemas.microsoft.com/office/drawing/2014/main" id="{83DC15D9-1B67-4618-B734-4D7F478ADE63}"/>
              </a:ext>
            </a:extLst>
          </p:cNvPr>
          <p:cNvSpPr>
            <a:spLocks noGrp="1"/>
          </p:cNvSpPr>
          <p:nvPr>
            <p:ph type="sldNum" sz="quarter" idx="12"/>
          </p:nvPr>
        </p:nvSpPr>
        <p:spPr/>
        <p:txBody>
          <a:bodyPr/>
          <a:lstStyle/>
          <a:p>
            <a:pPr>
              <a:defRPr/>
            </a:pPr>
            <a:fld id="{6426BE87-E5FB-E549-B6FD-BE8C668A25A3}"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Threats</a:t>
            </a:r>
          </a:p>
        </p:txBody>
      </p:sp>
      <p:sp>
        <p:nvSpPr>
          <p:cNvPr id="3" name="Content Placeholder 2"/>
          <p:cNvSpPr>
            <a:spLocks noGrp="1"/>
          </p:cNvSpPr>
          <p:nvPr>
            <p:ph sz="half" idx="1"/>
          </p:nvPr>
        </p:nvSpPr>
        <p:spPr>
          <a:xfrm>
            <a:off x="609600" y="1752600"/>
            <a:ext cx="3566160" cy="4953000"/>
          </a:xfrm>
        </p:spPr>
        <p:txBody>
          <a:bodyPr>
            <a:normAutofit/>
          </a:bodyPr>
          <a:lstStyle/>
          <a:p>
            <a:r>
              <a:rPr lang="en-US" dirty="0">
                <a:solidFill>
                  <a:schemeClr val="tx2">
                    <a:lumMod val="10000"/>
                  </a:schemeClr>
                </a:solidFill>
              </a:rPr>
              <a:t>RFC 4686 </a:t>
            </a:r>
            <a:r>
              <a:rPr lang="en-US" i="1" dirty="0">
                <a:solidFill>
                  <a:schemeClr val="tx2">
                    <a:lumMod val="10000"/>
                  </a:schemeClr>
                </a:solidFill>
              </a:rPr>
              <a:t>(Analysis of Threats Motivating DomainKeys Identified Mail)</a:t>
            </a:r>
          </a:p>
          <a:p>
            <a:pPr lvl="1">
              <a:buClr>
                <a:schemeClr val="bg1"/>
              </a:buClr>
            </a:pPr>
            <a:r>
              <a:rPr lang="en-US" dirty="0">
                <a:solidFill>
                  <a:schemeClr val="tx2">
                    <a:lumMod val="10000"/>
                  </a:schemeClr>
                </a:solidFill>
              </a:rPr>
              <a:t>Describes the threats being addressed by DKIM in terms of the characteristics, capabilities, and location of potential attackers</a:t>
            </a:r>
          </a:p>
          <a:p>
            <a:r>
              <a:rPr lang="en-US" dirty="0">
                <a:solidFill>
                  <a:schemeClr val="tx2">
                    <a:lumMod val="10000"/>
                  </a:schemeClr>
                </a:solidFill>
              </a:rPr>
              <a:t>Characterized on three levels of threat:</a:t>
            </a:r>
          </a:p>
          <a:p>
            <a:endParaRPr lang="en-US" dirty="0"/>
          </a:p>
          <a:p>
            <a:pPr lvl="1">
              <a:buNone/>
            </a:pPr>
            <a:endParaRPr lang="en-US" dirty="0"/>
          </a:p>
        </p:txBody>
      </p:sp>
      <p:graphicFrame>
        <p:nvGraphicFramePr>
          <p:cNvPr id="4" name="Diagram 3"/>
          <p:cNvGraphicFramePr/>
          <p:nvPr/>
        </p:nvGraphicFramePr>
        <p:xfrm>
          <a:off x="3810000" y="1676400"/>
          <a:ext cx="55626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28C0D4A-3B4A-4DCC-BE78-B7AF795791C1}"/>
              </a:ext>
            </a:extLst>
          </p:cNvPr>
          <p:cNvSpPr>
            <a:spLocks noGrp="1"/>
          </p:cNvSpPr>
          <p:nvPr>
            <p:ph type="sldNum" sz="quarter" idx="12"/>
          </p:nvPr>
        </p:nvSpPr>
        <p:spPr/>
        <p:txBody>
          <a:bodyPr/>
          <a:lstStyle/>
          <a:p>
            <a:pPr>
              <a:defRPr/>
            </a:pPr>
            <a:fld id="{3A7342E1-65BB-6E4A-A0CC-A610AAC07D07}"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Dkim</a:t>
            </a:r>
            <a:r>
              <a:rPr lang="en-US" dirty="0"/>
              <a:t> strategy</a:t>
            </a:r>
          </a:p>
        </p:txBody>
      </p:sp>
      <p:sp>
        <p:nvSpPr>
          <p:cNvPr id="7" name="Content Placeholder 6"/>
          <p:cNvSpPr>
            <a:spLocks noGrp="1"/>
          </p:cNvSpPr>
          <p:nvPr>
            <p:ph idx="1"/>
          </p:nvPr>
        </p:nvSpPr>
        <p:spPr>
          <a:xfrm>
            <a:off x="838200" y="1600200"/>
            <a:ext cx="7583488" cy="5029200"/>
          </a:xfrm>
        </p:spPr>
        <p:txBody>
          <a:bodyPr>
            <a:normAutofit fontScale="85000" lnSpcReduction="20000"/>
          </a:bodyPr>
          <a:lstStyle/>
          <a:p>
            <a:r>
              <a:rPr lang="en-US" dirty="0"/>
              <a:t>DKIM is designed to provide an e-mail authentication technique that is transparent to the end user</a:t>
            </a:r>
          </a:p>
          <a:p>
            <a:r>
              <a:rPr lang="en-US" dirty="0"/>
              <a:t>In essence, a user’s e-mail message is signed by a private key of the administrative domain from which the e-mail originates</a:t>
            </a:r>
          </a:p>
          <a:p>
            <a:r>
              <a:rPr lang="en-US" dirty="0"/>
              <a:t>The signature covers all of the content of the message and some of the RFC 5322 message headers</a:t>
            </a:r>
          </a:p>
          <a:p>
            <a:r>
              <a:rPr lang="en-US" dirty="0"/>
              <a:t>This approach differs from that of S/MIME and PGP, which use the originator’s private key to sign the content of the message</a:t>
            </a:r>
          </a:p>
          <a:p>
            <a:r>
              <a:rPr lang="en-US" dirty="0"/>
              <a:t>The motivation for DKIM is based on the </a:t>
            </a:r>
            <a:r>
              <a:rPr lang="en-US"/>
              <a:t>following reasoning: DKIM </a:t>
            </a:r>
            <a:r>
              <a:rPr lang="en-US" dirty="0"/>
              <a:t>is not implemented in client programs (</a:t>
            </a:r>
            <a:r>
              <a:rPr lang="en-US" dirty="0" err="1"/>
              <a:t>MUAs</a:t>
            </a:r>
            <a:r>
              <a:rPr lang="en-US" dirty="0"/>
              <a:t>) and is therefore transparent to the user; the user need not take any action</a:t>
            </a:r>
          </a:p>
          <a:p>
            <a:pPr lvl="1">
              <a:buClr>
                <a:schemeClr val="bg1">
                  <a:lumMod val="75000"/>
                </a:schemeClr>
              </a:buClr>
            </a:pPr>
            <a:r>
              <a:rPr lang="en-US" dirty="0"/>
              <a:t>DKIM applies to all mail from cooperating domains</a:t>
            </a:r>
          </a:p>
          <a:p>
            <a:pPr lvl="1">
              <a:buClr>
                <a:schemeClr val="bg1">
                  <a:lumMod val="75000"/>
                </a:schemeClr>
              </a:buClr>
            </a:pPr>
            <a:r>
              <a:rPr lang="en-US" dirty="0"/>
              <a:t>DKIM allows good senders to prove that they did send a particular message and to prevent forgers from masquerading as good senders</a:t>
            </a:r>
          </a:p>
        </p:txBody>
      </p:sp>
      <p:sp>
        <p:nvSpPr>
          <p:cNvPr id="2" name="Slide Number Placeholder 1">
            <a:extLst>
              <a:ext uri="{FF2B5EF4-FFF2-40B4-BE49-F238E27FC236}">
                <a16:creationId xmlns:a16="http://schemas.microsoft.com/office/drawing/2014/main" id="{5B51C707-678E-4FC8-8536-FBCC2F00558E}"/>
              </a:ext>
            </a:extLst>
          </p:cNvPr>
          <p:cNvSpPr>
            <a:spLocks noGrp="1"/>
          </p:cNvSpPr>
          <p:nvPr>
            <p:ph type="sldNum" sz="quarter" idx="12"/>
          </p:nvPr>
        </p:nvSpPr>
        <p:spPr/>
        <p:txBody>
          <a:bodyPr/>
          <a:lstStyle/>
          <a:p>
            <a:pPr>
              <a:defRPr/>
            </a:pPr>
            <a:fld id="{6426BE87-E5FB-E549-B6FD-BE8C668A25A3}"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3636" b="17273"/>
              <a:stretch>
                <a:fillRect/>
              </a:stretch>
            </p:blipFill>
          </mc:Choice>
          <mc:Fallback>
            <p:blipFill>
              <a:blip r:embed="rId4"/>
              <a:srcRect t="3636" b="17273"/>
              <a:stretch>
                <a:fillRect/>
              </a:stretch>
            </p:blipFill>
          </mc:Fallback>
        </mc:AlternateContent>
        <p:spPr>
          <a:xfrm>
            <a:off x="1828800" y="228600"/>
            <a:ext cx="6078683" cy="6221659"/>
          </a:xfrm>
          <a:prstGeom prst="rect">
            <a:avLst/>
          </a:prstGeom>
          <a:solidFill>
            <a:schemeClr val="tx1"/>
          </a:solidFill>
        </p:spPr>
      </p:pic>
      <p:sp>
        <p:nvSpPr>
          <p:cNvPr id="2" name="Slide Number Placeholder 1">
            <a:extLst>
              <a:ext uri="{FF2B5EF4-FFF2-40B4-BE49-F238E27FC236}">
                <a16:creationId xmlns:a16="http://schemas.microsoft.com/office/drawing/2014/main" id="{5503C3A4-F169-4F14-8BA9-0A8AFC509962}"/>
              </a:ext>
            </a:extLst>
          </p:cNvPr>
          <p:cNvSpPr>
            <a:spLocks noGrp="1"/>
          </p:cNvSpPr>
          <p:nvPr>
            <p:ph type="sldNum" sz="quarter" idx="12"/>
          </p:nvPr>
        </p:nvSpPr>
        <p:spPr/>
        <p:txBody>
          <a:bodyPr/>
          <a:lstStyle/>
          <a:p>
            <a:pPr>
              <a:defRPr/>
            </a:pPr>
            <a:fld id="{39035AE5-5969-D34B-B84F-BCD4664DAD9A}" type="slidenum">
              <a:rPr lang="en-US" smtClean="0"/>
              <a:pPr>
                <a:defRPr/>
              </a:pPr>
              <a:t>53</a:t>
            </a:fld>
            <a:endParaRPr lang="en-US" dirty="0"/>
          </a:p>
        </p:txBody>
      </p:sp>
    </p:spTree>
  </p:cSld>
  <p:clrMapOvr>
    <a:masterClrMapping/>
  </p:clrMapOvr>
  <p:transition spd="med">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909" b="4545"/>
              <a:stretch>
                <a:fillRect/>
              </a:stretch>
            </p:blipFill>
          </mc:Choice>
          <mc:Fallback>
            <p:blipFill>
              <a:blip r:embed="rId4"/>
              <a:srcRect t="909" b="4545"/>
              <a:stretch>
                <a:fillRect/>
              </a:stretch>
            </p:blipFill>
          </mc:Fallback>
        </mc:AlternateContent>
        <p:spPr>
          <a:xfrm>
            <a:off x="1922318" y="62363"/>
            <a:ext cx="5299364" cy="6483852"/>
          </a:xfrm>
          <a:prstGeom prst="rect">
            <a:avLst/>
          </a:prstGeom>
          <a:solidFill>
            <a:schemeClr val="tx1"/>
          </a:solidFill>
        </p:spPr>
      </p:pic>
      <p:sp>
        <p:nvSpPr>
          <p:cNvPr id="2" name="Slide Number Placeholder 1">
            <a:extLst>
              <a:ext uri="{FF2B5EF4-FFF2-40B4-BE49-F238E27FC236}">
                <a16:creationId xmlns:a16="http://schemas.microsoft.com/office/drawing/2014/main" id="{31F0F16B-8955-407F-86B6-CAF91B5D9259}"/>
              </a:ext>
            </a:extLst>
          </p:cNvPr>
          <p:cNvSpPr>
            <a:spLocks noGrp="1"/>
          </p:cNvSpPr>
          <p:nvPr>
            <p:ph type="sldNum" sz="quarter" idx="12"/>
          </p:nvPr>
        </p:nvSpPr>
        <p:spPr/>
        <p:txBody>
          <a:bodyPr/>
          <a:lstStyle/>
          <a:p>
            <a:pPr>
              <a:defRPr/>
            </a:pPr>
            <a:fld id="{39035AE5-5969-D34B-B84F-BCD4664DAD9A}" type="slidenum">
              <a:rPr lang="en-US" smtClean="0"/>
              <a:pPr>
                <a:defRPr/>
              </a:pPr>
              <a:t>54</a:t>
            </a:fld>
            <a:endParaRPr lang="en-US" dirty="0"/>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3200" dirty="0"/>
              <a:t>Domain-based message authentication, reporting, and conformance (</a:t>
            </a:r>
            <a:r>
              <a:rPr lang="en-US" sz="3200" dirty="0" err="1"/>
              <a:t>dmarc</a:t>
            </a:r>
            <a:r>
              <a:rPr lang="en-US" sz="3200" dirty="0"/>
              <a:t>)</a:t>
            </a:r>
          </a:p>
        </p:txBody>
      </p:sp>
      <p:sp>
        <p:nvSpPr>
          <p:cNvPr id="3" name="Content Placeholder 2"/>
          <p:cNvSpPr>
            <a:spLocks noGrp="1"/>
          </p:cNvSpPr>
          <p:nvPr>
            <p:ph sz="half" idx="1"/>
          </p:nvPr>
        </p:nvSpPr>
        <p:spPr/>
        <p:txBody>
          <a:bodyPr>
            <a:normAutofit fontScale="92500"/>
          </a:bodyPr>
          <a:lstStyle/>
          <a:p>
            <a:r>
              <a:rPr lang="en-US" dirty="0"/>
              <a:t>DMARC allows e-mail senders to specify policy on how their mail should be handled, the types of reports that receivers can send back, and the frequency those reports should be sent</a:t>
            </a:r>
          </a:p>
          <a:p>
            <a:r>
              <a:rPr lang="en-US" dirty="0"/>
              <a:t>Is defined in RFC 7489, </a:t>
            </a:r>
            <a:r>
              <a:rPr lang="en-US" i="1" dirty="0"/>
              <a:t>Domain-based Message Authentication, Reporting, and Conformance, </a:t>
            </a:r>
            <a:r>
              <a:rPr lang="en-US" dirty="0"/>
              <a:t>March 2015</a:t>
            </a:r>
          </a:p>
          <a:p>
            <a:r>
              <a:rPr lang="en-US" dirty="0"/>
              <a:t>Works with SPF and DKIM</a:t>
            </a:r>
          </a:p>
        </p:txBody>
      </p:sp>
      <p:sp>
        <p:nvSpPr>
          <p:cNvPr id="4" name="Content Placeholder 3"/>
          <p:cNvSpPr>
            <a:spLocks noGrp="1"/>
          </p:cNvSpPr>
          <p:nvPr>
            <p:ph sz="half" idx="2"/>
          </p:nvPr>
        </p:nvSpPr>
        <p:spPr/>
        <p:txBody>
          <a:bodyPr>
            <a:normAutofit fontScale="92500"/>
          </a:bodyPr>
          <a:lstStyle/>
          <a:p>
            <a:r>
              <a:rPr lang="en-US" dirty="0"/>
              <a:t>DMARC standardizes how e-mail receivers perform e-mail authentication using SPF and DKIM mechanisms</a:t>
            </a:r>
          </a:p>
          <a:p>
            <a:r>
              <a:rPr lang="en-US" dirty="0"/>
              <a:t>DMARC authentication deals with the From domain in the message header, as defined in RFC 5322</a:t>
            </a:r>
          </a:p>
          <a:p>
            <a:r>
              <a:rPr lang="en-US" dirty="0"/>
              <a:t>DMARC requires that From address match (be aligned with) an Authenticated Identifier from DKIM or SPF</a:t>
            </a:r>
          </a:p>
        </p:txBody>
      </p:sp>
      <p:sp>
        <p:nvSpPr>
          <p:cNvPr id="6" name="Slide Number Placeholder 5">
            <a:extLst>
              <a:ext uri="{FF2B5EF4-FFF2-40B4-BE49-F238E27FC236}">
                <a16:creationId xmlns:a16="http://schemas.microsoft.com/office/drawing/2014/main" id="{B213C41B-C1E2-41BD-BDB7-0369ED525F6E}"/>
              </a:ext>
            </a:extLst>
          </p:cNvPr>
          <p:cNvSpPr>
            <a:spLocks noGrp="1"/>
          </p:cNvSpPr>
          <p:nvPr>
            <p:ph type="sldNum" sz="quarter" idx="12"/>
          </p:nvPr>
        </p:nvSpPr>
        <p:spPr/>
        <p:txBody>
          <a:bodyPr/>
          <a:lstStyle/>
          <a:p>
            <a:pPr>
              <a:defRPr/>
            </a:pPr>
            <a:fld id="{3A7342E1-65BB-6E4A-A0CC-A610AAC07D07}"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1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727" b="6364"/>
              <a:stretch>
                <a:fillRect/>
              </a:stretch>
            </p:blipFill>
          </mc:Choice>
          <mc:Fallback>
            <p:blipFill>
              <a:blip r:embed="rId4"/>
              <a:srcRect t="2727" b="6364"/>
              <a:stretch>
                <a:fillRect/>
              </a:stretch>
            </p:blipFill>
          </mc:Fallback>
        </mc:AlternateContent>
        <p:spPr>
          <a:xfrm>
            <a:off x="1922318" y="187053"/>
            <a:ext cx="5299364" cy="6234474"/>
          </a:xfrm>
          <a:prstGeom prst="rect">
            <a:avLst/>
          </a:prstGeom>
          <a:solidFill>
            <a:schemeClr val="tx1"/>
          </a:solidFill>
        </p:spPr>
      </p:pic>
      <p:sp>
        <p:nvSpPr>
          <p:cNvPr id="2" name="Slide Number Placeholder 1">
            <a:extLst>
              <a:ext uri="{FF2B5EF4-FFF2-40B4-BE49-F238E27FC236}">
                <a16:creationId xmlns:a16="http://schemas.microsoft.com/office/drawing/2014/main" id="{E96112E1-9D47-424D-A430-63638DF2325A}"/>
              </a:ext>
            </a:extLst>
          </p:cNvPr>
          <p:cNvSpPr>
            <a:spLocks noGrp="1"/>
          </p:cNvSpPr>
          <p:nvPr>
            <p:ph type="sldNum" sz="quarter" idx="12"/>
          </p:nvPr>
        </p:nvSpPr>
        <p:spPr/>
        <p:txBody>
          <a:bodyPr/>
          <a:lstStyle/>
          <a:p>
            <a:pPr>
              <a:defRPr/>
            </a:pPr>
            <a:fld id="{39035AE5-5969-D34B-B84F-BCD4664DAD9A}"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52800" y="152400"/>
            <a:ext cx="5508172" cy="6705600"/>
          </a:xfrm>
          <a:prstGeom prst="rect">
            <a:avLst/>
          </a:prstGeom>
        </p:spPr>
      </p:pic>
      <p:sp>
        <p:nvSpPr>
          <p:cNvPr id="7" name="TextBox 6"/>
          <p:cNvSpPr txBox="1"/>
          <p:nvPr/>
        </p:nvSpPr>
        <p:spPr>
          <a:xfrm>
            <a:off x="304800" y="990600"/>
            <a:ext cx="2743200" cy="2492990"/>
          </a:xfrm>
          <a:prstGeom prst="rect">
            <a:avLst/>
          </a:prstGeom>
          <a:noFill/>
        </p:spPr>
        <p:txBody>
          <a:bodyPr wrap="square" rtlCol="0">
            <a:spAutoFit/>
          </a:bodyPr>
          <a:lstStyle/>
          <a:p>
            <a:pPr algn="ctr"/>
            <a:r>
              <a:rPr lang="en-US" sz="3600" b="1" dirty="0"/>
              <a:t>Table 8.8</a:t>
            </a:r>
          </a:p>
          <a:p>
            <a:pPr algn="ctr"/>
            <a:r>
              <a:rPr lang="en-US" sz="3600" b="1" dirty="0"/>
              <a:t>  </a:t>
            </a:r>
          </a:p>
          <a:p>
            <a:pPr algn="ctr"/>
            <a:r>
              <a:rPr lang="en-US" sz="2800" b="1" dirty="0"/>
              <a:t>DMARC Tag and Value Descriptions</a:t>
            </a:r>
            <a:r>
              <a:rPr lang="en-US" sz="2800" dirty="0"/>
              <a:t> </a:t>
            </a:r>
          </a:p>
        </p:txBody>
      </p:sp>
      <p:sp>
        <p:nvSpPr>
          <p:cNvPr id="8" name="TextBox 7"/>
          <p:cNvSpPr txBox="1"/>
          <p:nvPr/>
        </p:nvSpPr>
        <p:spPr>
          <a:xfrm>
            <a:off x="609600" y="4572000"/>
            <a:ext cx="2057399" cy="430887"/>
          </a:xfrm>
          <a:prstGeom prst="rect">
            <a:avLst/>
          </a:prstGeom>
          <a:noFill/>
        </p:spPr>
        <p:txBody>
          <a:bodyPr wrap="square" rtlCol="0">
            <a:spAutoFit/>
          </a:bodyPr>
          <a:lstStyle/>
          <a:p>
            <a:r>
              <a:rPr lang="en-US" sz="1100" dirty="0"/>
              <a:t>(Table can be found on page 281 in the textbook)</a:t>
            </a:r>
          </a:p>
        </p:txBody>
      </p:sp>
      <p:sp>
        <p:nvSpPr>
          <p:cNvPr id="2" name="Slide Number Placeholder 1">
            <a:extLst>
              <a:ext uri="{FF2B5EF4-FFF2-40B4-BE49-F238E27FC236}">
                <a16:creationId xmlns:a16="http://schemas.microsoft.com/office/drawing/2014/main" id="{2416AC1A-4F30-4DCC-8C4F-70B9F2ADE712}"/>
              </a:ext>
            </a:extLst>
          </p:cNvPr>
          <p:cNvSpPr>
            <a:spLocks noGrp="1"/>
          </p:cNvSpPr>
          <p:nvPr>
            <p:ph type="sldNum" sz="quarter" idx="12"/>
          </p:nvPr>
        </p:nvSpPr>
        <p:spPr/>
        <p:txBody>
          <a:bodyPr/>
          <a:lstStyle/>
          <a:p>
            <a:pPr>
              <a:defRPr/>
            </a:pPr>
            <a:fld id="{39035AE5-5969-D34B-B84F-BCD4664DAD9A}"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Summary</a:t>
            </a:r>
            <a:endParaRPr lang="en-AU" dirty="0"/>
          </a:p>
        </p:txBody>
      </p:sp>
      <p:sp>
        <p:nvSpPr>
          <p:cNvPr id="100355" name="Rectangle 3"/>
          <p:cNvSpPr>
            <a:spLocks noGrp="1" noChangeArrowheads="1"/>
          </p:cNvSpPr>
          <p:nvPr>
            <p:ph sz="half" idx="1"/>
          </p:nvPr>
        </p:nvSpPr>
        <p:spPr>
          <a:xfrm>
            <a:off x="779463" y="1828800"/>
            <a:ext cx="3566160" cy="4800600"/>
          </a:xfrm>
        </p:spPr>
        <p:txBody>
          <a:bodyPr>
            <a:normAutofit/>
          </a:bodyPr>
          <a:lstStyle/>
          <a:p>
            <a:pPr>
              <a:lnSpc>
                <a:spcPct val="80000"/>
              </a:lnSpc>
            </a:pPr>
            <a:r>
              <a:rPr lang="en-US" sz="2200" dirty="0">
                <a:solidFill>
                  <a:schemeClr val="tx2">
                    <a:lumMod val="10000"/>
                  </a:schemeClr>
                </a:solidFill>
              </a:rPr>
              <a:t>Internet mail architecture</a:t>
            </a:r>
          </a:p>
          <a:p>
            <a:pPr>
              <a:lnSpc>
                <a:spcPct val="80000"/>
              </a:lnSpc>
            </a:pPr>
            <a:r>
              <a:rPr lang="en-US" sz="2200" dirty="0">
                <a:solidFill>
                  <a:schemeClr val="tx2">
                    <a:lumMod val="10000"/>
                  </a:schemeClr>
                </a:solidFill>
              </a:rPr>
              <a:t>E-mail formats</a:t>
            </a:r>
          </a:p>
          <a:p>
            <a:pPr>
              <a:lnSpc>
                <a:spcPct val="80000"/>
              </a:lnSpc>
            </a:pPr>
            <a:r>
              <a:rPr lang="en-US" sz="2200" dirty="0">
                <a:solidFill>
                  <a:schemeClr val="tx2">
                    <a:lumMod val="10000"/>
                  </a:schemeClr>
                </a:solidFill>
              </a:rPr>
              <a:t>E-mail threats and comprehensive e-mail security</a:t>
            </a:r>
          </a:p>
          <a:p>
            <a:pPr>
              <a:lnSpc>
                <a:spcPct val="80000"/>
              </a:lnSpc>
            </a:pPr>
            <a:r>
              <a:rPr lang="en-US" sz="2200" dirty="0">
                <a:solidFill>
                  <a:schemeClr val="tx2">
                    <a:lumMod val="10000"/>
                  </a:schemeClr>
                </a:solidFill>
              </a:rPr>
              <a:t>Pretty good privacy</a:t>
            </a:r>
          </a:p>
          <a:p>
            <a:pPr>
              <a:lnSpc>
                <a:spcPct val="80000"/>
              </a:lnSpc>
            </a:pPr>
            <a:r>
              <a:rPr lang="en-US" sz="2200" dirty="0" err="1">
                <a:solidFill>
                  <a:schemeClr val="tx2">
                    <a:lumMod val="10000"/>
                  </a:schemeClr>
                </a:solidFill>
              </a:rPr>
              <a:t>DomainKeys</a:t>
            </a:r>
            <a:r>
              <a:rPr lang="en-US" sz="2200" dirty="0">
                <a:solidFill>
                  <a:schemeClr val="tx2">
                    <a:lumMod val="10000"/>
                  </a:schemeClr>
                </a:solidFill>
              </a:rPr>
              <a:t> Identified Mail</a:t>
            </a:r>
          </a:p>
        </p:txBody>
      </p:sp>
      <p:sp>
        <p:nvSpPr>
          <p:cNvPr id="76804" name="Content Placeholder 11"/>
          <p:cNvSpPr>
            <a:spLocks noGrp="1"/>
          </p:cNvSpPr>
          <p:nvPr>
            <p:ph sz="half" idx="2"/>
          </p:nvPr>
        </p:nvSpPr>
        <p:spPr>
          <a:xfrm>
            <a:off x="4796791" y="1828800"/>
            <a:ext cx="3566160" cy="4724400"/>
          </a:xfrm>
        </p:spPr>
        <p:txBody>
          <a:bodyPr>
            <a:normAutofit/>
          </a:bodyPr>
          <a:lstStyle/>
          <a:p>
            <a:pPr>
              <a:lnSpc>
                <a:spcPct val="80000"/>
              </a:lnSpc>
            </a:pPr>
            <a:r>
              <a:rPr lang="en-US" sz="2200" dirty="0">
                <a:solidFill>
                  <a:schemeClr val="tx2">
                    <a:lumMod val="10000"/>
                  </a:schemeClr>
                </a:solidFill>
              </a:rPr>
              <a:t>S/MIME</a:t>
            </a:r>
          </a:p>
          <a:p>
            <a:pPr>
              <a:lnSpc>
                <a:spcPct val="80000"/>
              </a:lnSpc>
            </a:pPr>
            <a:r>
              <a:rPr lang="en-US" sz="2200" dirty="0">
                <a:solidFill>
                  <a:schemeClr val="tx2">
                    <a:lumMod val="10000"/>
                  </a:schemeClr>
                </a:solidFill>
              </a:rPr>
              <a:t>DNSSEC</a:t>
            </a:r>
          </a:p>
          <a:p>
            <a:pPr>
              <a:lnSpc>
                <a:spcPct val="80000"/>
              </a:lnSpc>
            </a:pPr>
            <a:r>
              <a:rPr lang="en-US" sz="2200" dirty="0">
                <a:solidFill>
                  <a:schemeClr val="tx2">
                    <a:lumMod val="10000"/>
                  </a:schemeClr>
                </a:solidFill>
              </a:rPr>
              <a:t>DNS-based authentication of named entities</a:t>
            </a:r>
          </a:p>
          <a:p>
            <a:pPr>
              <a:lnSpc>
                <a:spcPct val="80000"/>
              </a:lnSpc>
            </a:pPr>
            <a:r>
              <a:rPr lang="en-US" sz="2200" dirty="0">
                <a:solidFill>
                  <a:schemeClr val="tx2">
                    <a:lumMod val="10000"/>
                  </a:schemeClr>
                </a:solidFill>
              </a:rPr>
              <a:t>Sender policy framework</a:t>
            </a:r>
          </a:p>
          <a:p>
            <a:pPr>
              <a:lnSpc>
                <a:spcPct val="80000"/>
              </a:lnSpc>
            </a:pPr>
            <a:r>
              <a:rPr lang="en-US" sz="2200" dirty="0">
                <a:solidFill>
                  <a:schemeClr val="tx2">
                    <a:lumMod val="10000"/>
                  </a:schemeClr>
                </a:solidFill>
              </a:rPr>
              <a:t>Domain-based message authentication, reporting, </a:t>
            </a:r>
            <a:r>
              <a:rPr lang="en-US" sz="2200">
                <a:solidFill>
                  <a:schemeClr val="tx2">
                    <a:lumMod val="10000"/>
                  </a:schemeClr>
                </a:solidFill>
              </a:rPr>
              <a:t>and conformance</a:t>
            </a:r>
            <a:endParaRPr lang="en-US" sz="2200" dirty="0">
              <a:solidFill>
                <a:schemeClr val="tx2">
                  <a:lumMod val="10000"/>
                </a:schemeClr>
              </a:solidFill>
            </a:endParaRPr>
          </a:p>
        </p:txBody>
      </p:sp>
      <p:sp>
        <p:nvSpPr>
          <p:cNvPr id="2" name="Slide Number Placeholder 1">
            <a:extLst>
              <a:ext uri="{FF2B5EF4-FFF2-40B4-BE49-F238E27FC236}">
                <a16:creationId xmlns:a16="http://schemas.microsoft.com/office/drawing/2014/main" id="{675D2DAC-BBD8-470D-9E5C-165576D95C4B}"/>
              </a:ext>
            </a:extLst>
          </p:cNvPr>
          <p:cNvSpPr>
            <a:spLocks noGrp="1"/>
          </p:cNvSpPr>
          <p:nvPr>
            <p:ph type="sldNum" sz="quarter" idx="12"/>
          </p:nvPr>
        </p:nvSpPr>
        <p:spPr/>
        <p:txBody>
          <a:bodyPr/>
          <a:lstStyle/>
          <a:p>
            <a:pPr>
              <a:defRPr/>
            </a:pPr>
            <a:fld id="{3A7342E1-65BB-6E4A-A0CC-A610AAC07D07}" type="slidenum">
              <a:rPr lang="en-US" smtClean="0"/>
              <a:pPr>
                <a:defRPr/>
              </a:pPr>
              <a:t>58</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components</a:t>
            </a:r>
          </a:p>
        </p:txBody>
      </p:sp>
      <p:sp>
        <p:nvSpPr>
          <p:cNvPr id="3" name="Content Placeholder 2"/>
          <p:cNvSpPr>
            <a:spLocks noGrp="1"/>
          </p:cNvSpPr>
          <p:nvPr>
            <p:ph idx="1"/>
          </p:nvPr>
        </p:nvSpPr>
        <p:spPr>
          <a:xfrm>
            <a:off x="779463" y="1828800"/>
            <a:ext cx="7464945" cy="4648200"/>
          </a:xfrm>
        </p:spPr>
        <p:txBody>
          <a:bodyPr>
            <a:normAutofit lnSpcReduction="10000"/>
          </a:bodyPr>
          <a:lstStyle/>
          <a:p>
            <a:r>
              <a:rPr lang="en-US" dirty="0"/>
              <a:t>Administrative management domain (ADMD)</a:t>
            </a:r>
          </a:p>
          <a:p>
            <a:pPr lvl="1">
              <a:buClr>
                <a:schemeClr val="bg1">
                  <a:lumMod val="75000"/>
                </a:schemeClr>
              </a:buClr>
            </a:pPr>
            <a:r>
              <a:rPr lang="en-US" dirty="0"/>
              <a:t>An Internet e-mail provider</a:t>
            </a:r>
          </a:p>
          <a:p>
            <a:pPr lvl="1">
              <a:buClr>
                <a:schemeClr val="bg1">
                  <a:lumMod val="75000"/>
                </a:schemeClr>
              </a:buClr>
            </a:pPr>
            <a:r>
              <a:rPr lang="en-US" dirty="0"/>
              <a:t>Examples:</a:t>
            </a:r>
          </a:p>
          <a:p>
            <a:pPr lvl="2">
              <a:buClr>
                <a:schemeClr val="bg1">
                  <a:lumMod val="75000"/>
                </a:schemeClr>
              </a:buClr>
            </a:pPr>
            <a:r>
              <a:rPr lang="en-US" dirty="0"/>
              <a:t>a department that operates a local mail relay</a:t>
            </a:r>
          </a:p>
          <a:p>
            <a:pPr lvl="2">
              <a:buClr>
                <a:schemeClr val="bg1">
                  <a:lumMod val="75000"/>
                </a:schemeClr>
              </a:buClr>
            </a:pPr>
            <a:r>
              <a:rPr lang="en-US" dirty="0"/>
              <a:t>an IT department that operates an enterprise mail relay</a:t>
            </a:r>
          </a:p>
          <a:p>
            <a:pPr lvl="2">
              <a:buClr>
                <a:schemeClr val="bg1">
                  <a:lumMod val="75000"/>
                </a:schemeClr>
              </a:buClr>
            </a:pPr>
            <a:r>
              <a:rPr lang="en-US" dirty="0"/>
              <a:t>an ISP that operates a public shared e-mail service</a:t>
            </a:r>
          </a:p>
          <a:p>
            <a:pPr lvl="1">
              <a:buClr>
                <a:schemeClr val="bg1">
                  <a:lumMod val="75000"/>
                </a:schemeClr>
              </a:buClr>
            </a:pPr>
            <a:r>
              <a:rPr lang="en-US" dirty="0"/>
              <a:t>Each ADMD can have different operating policies and trust-based decision making.</a:t>
            </a:r>
          </a:p>
          <a:p>
            <a:r>
              <a:rPr lang="en-US" dirty="0"/>
              <a:t>Domain name system (DNS)</a:t>
            </a:r>
          </a:p>
          <a:p>
            <a:pPr lvl="1">
              <a:buClr>
                <a:schemeClr val="bg1">
                  <a:lumMod val="75000"/>
                </a:schemeClr>
              </a:buClr>
            </a:pPr>
            <a:r>
              <a:rPr lang="en-US" dirty="0"/>
              <a:t>A directory lookup service that provides a mapping between the name of a host on the Internet and its numerical address</a:t>
            </a:r>
          </a:p>
        </p:txBody>
      </p:sp>
      <p:sp>
        <p:nvSpPr>
          <p:cNvPr id="6" name="Slide Number Placeholder 5">
            <a:extLst>
              <a:ext uri="{FF2B5EF4-FFF2-40B4-BE49-F238E27FC236}">
                <a16:creationId xmlns:a16="http://schemas.microsoft.com/office/drawing/2014/main" id="{38090EB1-F099-41CB-B992-9639B66B2AC7}"/>
              </a:ext>
            </a:extLst>
          </p:cNvPr>
          <p:cNvSpPr>
            <a:spLocks noGrp="1"/>
          </p:cNvSpPr>
          <p:nvPr>
            <p:ph type="sldNum" sz="quarter" idx="12"/>
          </p:nvPr>
        </p:nvSpPr>
        <p:spPr>
          <a:xfrm>
            <a:off x="8530634" y="6477000"/>
            <a:ext cx="609600" cy="365125"/>
          </a:xfrm>
        </p:spPr>
        <p:txBody>
          <a:bodyPr/>
          <a:lstStyle/>
          <a:p>
            <a:pPr>
              <a:defRPr/>
            </a:pPr>
            <a:fld id="{6426BE87-E5FB-E549-B6FD-BE8C668A25A3}"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Protocols</a:t>
            </a:r>
            <a:br>
              <a:rPr lang="en-US" dirty="0"/>
            </a:br>
            <a:r>
              <a:rPr lang="en-US" sz="4000" dirty="0"/>
              <a:t>- SMTP</a:t>
            </a:r>
          </a:p>
        </p:txBody>
      </p:sp>
      <p:sp>
        <p:nvSpPr>
          <p:cNvPr id="3" name="Content Placeholder 2"/>
          <p:cNvSpPr>
            <a:spLocks noGrp="1"/>
          </p:cNvSpPr>
          <p:nvPr>
            <p:ph idx="1"/>
          </p:nvPr>
        </p:nvSpPr>
        <p:spPr>
          <a:xfrm>
            <a:off x="779463" y="1828800"/>
            <a:ext cx="7583488" cy="4572000"/>
          </a:xfrm>
        </p:spPr>
        <p:txBody>
          <a:bodyPr>
            <a:normAutofit fontScale="92500"/>
          </a:bodyPr>
          <a:lstStyle/>
          <a:p>
            <a:r>
              <a:rPr lang="en-US" b="1" dirty="0"/>
              <a:t>Simple Mail Transfer Protocol (SMTP)</a:t>
            </a:r>
          </a:p>
          <a:p>
            <a:pPr lvl="1">
              <a:buClr>
                <a:schemeClr val="bg1">
                  <a:lumMod val="75000"/>
                </a:schemeClr>
              </a:buClr>
            </a:pPr>
            <a:r>
              <a:rPr lang="en-US" dirty="0"/>
              <a:t>Encapsulates an e-mail message in an envelope and is used to relay the encapsulated messages from source to destination through multiple </a:t>
            </a:r>
            <a:r>
              <a:rPr lang="en-US" dirty="0" err="1"/>
              <a:t>MTAs</a:t>
            </a:r>
            <a:endParaRPr lang="en-US" dirty="0"/>
          </a:p>
          <a:p>
            <a:pPr lvl="1">
              <a:buClr>
                <a:schemeClr val="bg1">
                  <a:lumMod val="75000"/>
                </a:schemeClr>
              </a:buClr>
            </a:pPr>
            <a:r>
              <a:rPr lang="en-US" dirty="0"/>
              <a:t>Was originally specified in 1982 as RFC 821</a:t>
            </a:r>
          </a:p>
          <a:p>
            <a:pPr lvl="2">
              <a:buClr>
                <a:schemeClr val="bg1">
                  <a:lumMod val="75000"/>
                </a:schemeClr>
              </a:buClr>
            </a:pPr>
            <a:r>
              <a:rPr lang="en-US" dirty="0"/>
              <a:t>Has undergone several revisions, the most current being </a:t>
            </a:r>
            <a:r>
              <a:rPr lang="en-US" b="1" dirty="0"/>
              <a:t>RFC5321</a:t>
            </a:r>
            <a:r>
              <a:rPr lang="en-US" dirty="0"/>
              <a:t> (October 2008)</a:t>
            </a:r>
          </a:p>
          <a:p>
            <a:pPr lvl="1">
              <a:buClr>
                <a:schemeClr val="bg1">
                  <a:lumMod val="75000"/>
                </a:schemeClr>
              </a:buClr>
            </a:pPr>
            <a:r>
              <a:rPr lang="en-US" dirty="0"/>
              <a:t>Is a </a:t>
            </a:r>
            <a:r>
              <a:rPr lang="en-US" u="sng" dirty="0"/>
              <a:t>text-based</a:t>
            </a:r>
            <a:r>
              <a:rPr lang="en-US" dirty="0"/>
              <a:t> </a:t>
            </a:r>
            <a:r>
              <a:rPr lang="en-US" u="sng" dirty="0"/>
              <a:t>client-server</a:t>
            </a:r>
            <a:r>
              <a:rPr lang="en-US" dirty="0"/>
              <a:t> protocol where the client (e-mail sender) contacts the server (next-hop recipient) and issues a set of commands to tell the server about the message to be sent, then sending the message itself</a:t>
            </a:r>
          </a:p>
          <a:p>
            <a:pPr lvl="2">
              <a:buClr>
                <a:schemeClr val="bg1">
                  <a:lumMod val="75000"/>
                </a:schemeClr>
              </a:buClr>
            </a:pPr>
            <a:r>
              <a:rPr lang="en-US" dirty="0"/>
              <a:t>The majority of these commands are ASCII text messages sent by the client and a resulting return code returned by the server.</a:t>
            </a:r>
          </a:p>
          <a:p>
            <a:pPr lvl="1">
              <a:buClr>
                <a:schemeClr val="bg1">
                  <a:lumMod val="75000"/>
                </a:schemeClr>
              </a:buClr>
            </a:pPr>
            <a:endParaRPr lang="en-US" dirty="0"/>
          </a:p>
        </p:txBody>
      </p:sp>
      <p:sp>
        <p:nvSpPr>
          <p:cNvPr id="5" name="Slide Number Placeholder 4">
            <a:extLst>
              <a:ext uri="{FF2B5EF4-FFF2-40B4-BE49-F238E27FC236}">
                <a16:creationId xmlns:a16="http://schemas.microsoft.com/office/drawing/2014/main" id="{B7F50E3A-49A2-48B7-A86C-2DFEB0F5112D}"/>
              </a:ext>
            </a:extLst>
          </p:cNvPr>
          <p:cNvSpPr>
            <a:spLocks noGrp="1"/>
          </p:cNvSpPr>
          <p:nvPr>
            <p:ph type="sldNum" sz="quarter" idx="12"/>
          </p:nvPr>
        </p:nvSpPr>
        <p:spPr/>
        <p:txBody>
          <a:bodyPr/>
          <a:lstStyle/>
          <a:p>
            <a:pPr>
              <a:defRPr/>
            </a:pPr>
            <a:fld id="{6426BE87-E5FB-E549-B6FD-BE8C668A25A3}"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6076" b="-2687"/>
              <a:stretch>
                <a:fillRect/>
              </a:stretch>
            </p:blipFill>
          </mc:Choice>
          <mc:Fallback>
            <p:blipFill>
              <a:blip r:embed="rId4"/>
              <a:srcRect r="-6076" b="-2687"/>
              <a:stretch>
                <a:fillRect/>
              </a:stretch>
            </p:blipFill>
          </mc:Fallback>
        </mc:AlternateContent>
        <p:spPr>
          <a:xfrm>
            <a:off x="270596" y="685800"/>
            <a:ext cx="8492404" cy="4648200"/>
          </a:xfrm>
          <a:prstGeom prst="rect">
            <a:avLst/>
          </a:prstGeom>
          <a:solidFill>
            <a:schemeClr val="tx1"/>
          </a:solidFill>
        </p:spPr>
      </p:pic>
      <p:sp>
        <p:nvSpPr>
          <p:cNvPr id="2" name="Slide Number Placeholder 1">
            <a:extLst>
              <a:ext uri="{FF2B5EF4-FFF2-40B4-BE49-F238E27FC236}">
                <a16:creationId xmlns:a16="http://schemas.microsoft.com/office/drawing/2014/main" id="{8AA330B6-6F12-492F-8A92-0858B806AE93}"/>
              </a:ext>
            </a:extLst>
          </p:cNvPr>
          <p:cNvSpPr>
            <a:spLocks noGrp="1"/>
          </p:cNvSpPr>
          <p:nvPr>
            <p:ph type="sldNum" sz="quarter" idx="12"/>
          </p:nvPr>
        </p:nvSpPr>
        <p:spPr/>
        <p:txBody>
          <a:bodyPr/>
          <a:lstStyle/>
          <a:p>
            <a:pPr>
              <a:defRPr/>
            </a:pPr>
            <a:fld id="{39035AE5-5969-D34B-B84F-BCD4664DAD9A}"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sz="4000" dirty="0"/>
              <a:t>Mail access protocols</a:t>
            </a:r>
          </a:p>
        </p:txBody>
      </p:sp>
      <p:graphicFrame>
        <p:nvGraphicFramePr>
          <p:cNvPr id="6" name="Content Placeholder 5"/>
          <p:cNvGraphicFramePr>
            <a:graphicFrameLocks noGrp="1"/>
          </p:cNvGraphicFramePr>
          <p:nvPr>
            <p:ph idx="1"/>
          </p:nvPr>
        </p:nvGraphicFramePr>
        <p:xfrm>
          <a:off x="779462" y="1828800"/>
          <a:ext cx="7831137"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12FBB49-868C-4D22-965E-073AB35BA067}"/>
              </a:ext>
            </a:extLst>
          </p:cNvPr>
          <p:cNvSpPr>
            <a:spLocks noGrp="1"/>
          </p:cNvSpPr>
          <p:nvPr>
            <p:ph type="sldNum" sz="quarter" idx="12"/>
          </p:nvPr>
        </p:nvSpPr>
        <p:spPr/>
        <p:txBody>
          <a:bodyPr/>
          <a:lstStyle/>
          <a:p>
            <a:pPr>
              <a:defRPr/>
            </a:pPr>
            <a:fld id="{6426BE87-E5FB-E549-B6FD-BE8C668A25A3}"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3" ma:contentTypeDescription="Create a new document." ma:contentTypeScope="" ma:versionID="ef765c148ec31a5ef2e82eecf4507761">
  <xsd:schema xmlns:xsd="http://www.w3.org/2001/XMLSchema" xmlns:xs="http://www.w3.org/2001/XMLSchema" xmlns:p="http://schemas.microsoft.com/office/2006/metadata/properties" xmlns:ns3="00a6824a-5175-474a-91df-dfffe83c6e6e" targetNamespace="http://schemas.microsoft.com/office/2006/metadata/properties" ma:root="true" ma:fieldsID="a4da44403a71f7a8684bcc59a419d1a2"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04737E-91E2-44B8-9D87-DB6AE41FE4C2}">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00a6824a-5175-474a-91df-dfffe83c6e6e"/>
    <ds:schemaRef ds:uri="http://purl.org/dc/dcmitype/"/>
  </ds:schemaRefs>
</ds:datastoreItem>
</file>

<file path=customXml/itemProps2.xml><?xml version="1.0" encoding="utf-8"?>
<ds:datastoreItem xmlns:ds="http://schemas.openxmlformats.org/officeDocument/2006/customXml" ds:itemID="{FFF4C5E2-E69B-4C93-BB3D-0DEE78CA9310}">
  <ds:schemaRefs>
    <ds:schemaRef ds:uri="http://schemas.microsoft.com/sharepoint/v3/contenttype/forms"/>
  </ds:schemaRefs>
</ds:datastoreItem>
</file>

<file path=customXml/itemProps3.xml><?xml version="1.0" encoding="utf-8"?>
<ds:datastoreItem xmlns:ds="http://schemas.openxmlformats.org/officeDocument/2006/customXml" ds:itemID="{4FD88FD2-A801-4F6D-BC07-BDD0FD7AF4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15553</TotalTime>
  <Words>18677</Words>
  <Application>Microsoft Office PowerPoint</Application>
  <PresentationFormat>On-screen Show (4:3)</PresentationFormat>
  <Paragraphs>1797</Paragraphs>
  <Slides>58</Slides>
  <Notes>55</Notes>
  <HiddenSlides>0</HiddenSlides>
  <MMClips>0</MMClips>
  <ScaleCrop>false</ScaleCrop>
  <HeadingPairs>
    <vt:vector size="8" baseType="variant">
      <vt:variant>
        <vt:lpstr>Fonts Used</vt:lpstr>
      </vt:variant>
      <vt:variant>
        <vt:i4>7</vt:i4>
      </vt:variant>
      <vt:variant>
        <vt:lpstr>Theme</vt:lpstr>
      </vt:variant>
      <vt:variant>
        <vt:i4>3</vt:i4>
      </vt:variant>
      <vt:variant>
        <vt:lpstr>Links</vt:lpstr>
      </vt:variant>
      <vt:variant>
        <vt:i4>2</vt:i4>
      </vt:variant>
      <vt:variant>
        <vt:lpstr>Slide Titles</vt:lpstr>
      </vt:variant>
      <vt:variant>
        <vt:i4>58</vt:i4>
      </vt:variant>
    </vt:vector>
  </HeadingPairs>
  <TitlesOfParts>
    <vt:vector size="70" baseType="lpstr">
      <vt:lpstr>ＭＳ Ｐゴシック</vt:lpstr>
      <vt:lpstr>Arial</vt:lpstr>
      <vt:lpstr>Calisto MT</vt:lpstr>
      <vt:lpstr>Candara</vt:lpstr>
      <vt:lpstr>Mistral</vt:lpstr>
      <vt:lpstr>Perpetua Titling MT</vt:lpstr>
      <vt:lpstr>Wingdings</vt:lpstr>
      <vt:lpstr>ch01</vt:lpstr>
      <vt:lpstr>Infusion</vt:lpstr>
      <vt:lpstr>Precedent</vt:lpstr>
      <vt:lpstr>mclaughlinkl:Desktop:Stallings%20Books:NetSec:NetSec%206e:NetSec%206%20Figures:NetSec6e-Figues:08-Email:f02-03-08.doc!OLE_LINK1</vt:lpstr>
      <vt:lpstr>!OLE_LINK2</vt:lpstr>
      <vt:lpstr>Network Security Essentials</vt:lpstr>
      <vt:lpstr>Chapter 8</vt:lpstr>
      <vt:lpstr>outline</vt:lpstr>
      <vt:lpstr>Internet mail architecture</vt:lpstr>
      <vt:lpstr>PowerPoint Presentation</vt:lpstr>
      <vt:lpstr>E-Mail components</vt:lpstr>
      <vt:lpstr>E-Mail Protocols - SMTP</vt:lpstr>
      <vt:lpstr>PowerPoint Presentation</vt:lpstr>
      <vt:lpstr>Mail access protocols</vt:lpstr>
      <vt:lpstr>E-mail formats</vt:lpstr>
      <vt:lpstr>RFC 5321 vs 5322</vt:lpstr>
      <vt:lpstr>limitations of the SMTP/5321 scheme</vt:lpstr>
      <vt:lpstr>E-mail formats (cont.) - MIME</vt:lpstr>
      <vt:lpstr>MIME - Header fields defined</vt:lpstr>
      <vt:lpstr>PowerPoint Presentation</vt:lpstr>
      <vt:lpstr>PowerPoint Presentation</vt:lpstr>
      <vt:lpstr>PowerPoint Presentation</vt:lpstr>
      <vt:lpstr>MIME - Canonical and Native Forms</vt:lpstr>
      <vt:lpstr>E-mail threats</vt:lpstr>
      <vt:lpstr>PowerPoint Presentation</vt:lpstr>
      <vt:lpstr>PowerPoint Presentation</vt:lpstr>
      <vt:lpstr>PowerPoint Presentation</vt:lpstr>
      <vt:lpstr>s/mime - Secure/Multipurpose Internet Mail Extension  (from RFC 2634, 6/1999 to RFC 9216, 4/2022)</vt:lpstr>
      <vt:lpstr>PowerPoint Presentation</vt:lpstr>
      <vt:lpstr>S/MIME - authentication</vt:lpstr>
      <vt:lpstr>S/MIME - confidentiality</vt:lpstr>
      <vt:lpstr>PowerPoint Presentation</vt:lpstr>
      <vt:lpstr>S/MIME - E-mail compatibility</vt:lpstr>
      <vt:lpstr>S/MIME - compression</vt:lpstr>
      <vt:lpstr>s/Mime  - message content types</vt:lpstr>
      <vt:lpstr>PowerPoint Presentation</vt:lpstr>
      <vt:lpstr>s/mime  - Content types: envelopedData</vt:lpstr>
      <vt:lpstr>s/mime  - Content types: signedData</vt:lpstr>
      <vt:lpstr>S/mime  - certificate processing</vt:lpstr>
      <vt:lpstr>S/MIME - Enhanced security services</vt:lpstr>
      <vt:lpstr>S/MIME - Enhanced security services (cont.)</vt:lpstr>
      <vt:lpstr>Pretty good privacy  (pgp)</vt:lpstr>
      <vt:lpstr>Domain name system (dns)</vt:lpstr>
      <vt:lpstr>Domain name system (dns), cont.</vt:lpstr>
      <vt:lpstr>PowerPoint Presentation</vt:lpstr>
      <vt:lpstr>DNS  - Dns database</vt:lpstr>
      <vt:lpstr>PowerPoint Presentation</vt:lpstr>
      <vt:lpstr>Dns security extensions (DNSSEC)</vt:lpstr>
      <vt:lpstr>Dns-based authentication of named entities (dane)</vt:lpstr>
      <vt:lpstr>PowerPoint Presentation</vt:lpstr>
      <vt:lpstr>Sender policy framework (spf)</vt:lpstr>
      <vt:lpstr>PowerPoint Presentation</vt:lpstr>
      <vt:lpstr>PowerPoint Presentation</vt:lpstr>
      <vt:lpstr>PowerPoint Presentation</vt:lpstr>
      <vt:lpstr>DomainKeys Identified Mail (DKIM)</vt:lpstr>
      <vt:lpstr>E-mail Threats</vt:lpstr>
      <vt:lpstr>Dkim strategy</vt:lpstr>
      <vt:lpstr>PowerPoint Presentation</vt:lpstr>
      <vt:lpstr>PowerPoint Presentation</vt:lpstr>
      <vt:lpstr>Domain-based message authentication, reporting, and conformance (dmarc)</vt:lpstr>
      <vt:lpstr>PowerPoint Presentation</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18</dc:subject>
  <dc:creator>Dr Lawrie Brown</dc:creator>
  <cp:keywords/>
  <dc:description/>
  <cp:lastModifiedBy>Yang, T. Andrew</cp:lastModifiedBy>
  <cp:revision>97</cp:revision>
  <dcterms:created xsi:type="dcterms:W3CDTF">2016-07-12T18:45:08Z</dcterms:created>
  <dcterms:modified xsi:type="dcterms:W3CDTF">2023-11-07T17:21:21Z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