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85" r:id="rId5"/>
  </p:sldMasterIdLst>
  <p:notesMasterIdLst>
    <p:notesMasterId r:id="rId50"/>
  </p:notesMasterIdLst>
  <p:handoutMasterIdLst>
    <p:handoutMasterId r:id="rId51"/>
  </p:handoutMasterIdLst>
  <p:sldIdLst>
    <p:sldId id="307" r:id="rId6"/>
    <p:sldId id="308" r:id="rId7"/>
    <p:sldId id="275" r:id="rId8"/>
    <p:sldId id="299" r:id="rId9"/>
    <p:sldId id="325" r:id="rId10"/>
    <p:sldId id="300" r:id="rId11"/>
    <p:sldId id="319" r:id="rId12"/>
    <p:sldId id="302" r:id="rId13"/>
    <p:sldId id="304" r:id="rId14"/>
    <p:sldId id="277" r:id="rId15"/>
    <p:sldId id="278" r:id="rId16"/>
    <p:sldId id="280" r:id="rId17"/>
    <p:sldId id="306" r:id="rId18"/>
    <p:sldId id="282" r:id="rId19"/>
    <p:sldId id="321" r:id="rId20"/>
    <p:sldId id="281" r:id="rId21"/>
    <p:sldId id="283" r:id="rId22"/>
    <p:sldId id="322" r:id="rId23"/>
    <p:sldId id="323" r:id="rId24"/>
    <p:sldId id="311" r:id="rId25"/>
    <p:sldId id="320" r:id="rId26"/>
    <p:sldId id="285" r:id="rId27"/>
    <p:sldId id="286" r:id="rId28"/>
    <p:sldId id="324" r:id="rId29"/>
    <p:sldId id="312" r:id="rId30"/>
    <p:sldId id="287" r:id="rId31"/>
    <p:sldId id="326" r:id="rId32"/>
    <p:sldId id="327" r:id="rId33"/>
    <p:sldId id="289" r:id="rId34"/>
    <p:sldId id="288" r:id="rId35"/>
    <p:sldId id="290" r:id="rId36"/>
    <p:sldId id="291" r:id="rId37"/>
    <p:sldId id="313" r:id="rId38"/>
    <p:sldId id="314" r:id="rId39"/>
    <p:sldId id="315" r:id="rId40"/>
    <p:sldId id="292" r:id="rId41"/>
    <p:sldId id="293" r:id="rId42"/>
    <p:sldId id="316" r:id="rId43"/>
    <p:sldId id="297" r:id="rId44"/>
    <p:sldId id="298" r:id="rId45"/>
    <p:sldId id="317" r:id="rId46"/>
    <p:sldId id="295" r:id="rId47"/>
    <p:sldId id="318" r:id="rId48"/>
    <p:sldId id="274" r:id="rId4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6" autoAdjust="0"/>
    <p:restoredTop sz="95256" autoAdjust="0"/>
  </p:normalViewPr>
  <p:slideViewPr>
    <p:cSldViewPr>
      <p:cViewPr varScale="1">
        <p:scale>
          <a:sx n="94" d="100"/>
          <a:sy n="94" d="100"/>
        </p:scale>
        <p:origin x="102" y="30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4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4649A-59B3-734F-9E6F-DAE236E7623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E42A72-AA0B-8441-99B5-9A8544714BD9}">
      <dgm:prSet phldrT="[Text]"/>
      <dgm:spPr/>
      <dgm:t>
        <a:bodyPr/>
        <a:lstStyle/>
        <a:p>
          <a:r>
            <a:rPr lang="en-US" dirty="0">
              <a:solidFill>
                <a:schemeClr val="tx1"/>
              </a:solidFill>
            </a:rPr>
            <a:t>Masquerader</a:t>
          </a:r>
        </a:p>
      </dgm:t>
    </dgm:pt>
    <dgm:pt modelId="{5EBA8453-31BC-C942-AB6E-DCB1AD35A49C}" type="parTrans" cxnId="{E13502F0-A6BB-C54F-82C2-6E8830D36BD9}">
      <dgm:prSet/>
      <dgm:spPr/>
      <dgm:t>
        <a:bodyPr/>
        <a:lstStyle/>
        <a:p>
          <a:endParaRPr lang="en-US"/>
        </a:p>
      </dgm:t>
    </dgm:pt>
    <dgm:pt modelId="{399F203E-381C-BE47-ADBF-878C01C688FE}" type="sibTrans" cxnId="{E13502F0-A6BB-C54F-82C2-6E8830D36BD9}">
      <dgm:prSet/>
      <dgm:spPr/>
      <dgm:t>
        <a:bodyPr/>
        <a:lstStyle/>
        <a:p>
          <a:endParaRPr lang="en-US"/>
        </a:p>
      </dgm:t>
    </dgm:pt>
    <dgm:pt modelId="{D4FF3780-638E-B542-A7A8-6744EBB19C26}">
      <dgm:prSet/>
      <dgm:spPr/>
      <dgm:t>
        <a:bodyPr/>
        <a:lstStyle/>
        <a:p>
          <a:r>
            <a:rPr lang="en-US" dirty="0">
              <a:solidFill>
                <a:schemeClr val="tx2">
                  <a:lumMod val="10000"/>
                </a:schemeClr>
              </a:solidFill>
            </a:rPr>
            <a:t>An individual who is not authorized to use the computer and who penetrates a system’s access controls to exploit a legitimate user’s account</a:t>
          </a:r>
        </a:p>
      </dgm:t>
    </dgm:pt>
    <dgm:pt modelId="{04011195-D4F8-C947-A81F-E2D781287493}" type="parTrans" cxnId="{79CF39FF-09B0-0047-B6AA-16383E728086}">
      <dgm:prSet/>
      <dgm:spPr/>
      <dgm:t>
        <a:bodyPr/>
        <a:lstStyle/>
        <a:p>
          <a:endParaRPr lang="en-US"/>
        </a:p>
      </dgm:t>
    </dgm:pt>
    <dgm:pt modelId="{05FBF953-1C2C-A14C-A3CB-66EDB7ED9464}" type="sibTrans" cxnId="{79CF39FF-09B0-0047-B6AA-16383E728086}">
      <dgm:prSet/>
      <dgm:spPr/>
      <dgm:t>
        <a:bodyPr/>
        <a:lstStyle/>
        <a:p>
          <a:endParaRPr lang="en-US"/>
        </a:p>
      </dgm:t>
    </dgm:pt>
    <dgm:pt modelId="{E60A30DA-B454-4F46-962A-DD6145F9F373}">
      <dgm:prSet/>
      <dgm:spPr/>
      <dgm:t>
        <a:bodyPr/>
        <a:lstStyle/>
        <a:p>
          <a:r>
            <a:rPr lang="en-US" dirty="0">
              <a:solidFill>
                <a:schemeClr val="tx1"/>
              </a:solidFill>
            </a:rPr>
            <a:t>Misfeasor</a:t>
          </a:r>
        </a:p>
      </dgm:t>
    </dgm:pt>
    <dgm:pt modelId="{083CA31E-9154-BE4F-A735-6181697BFCC4}" type="parTrans" cxnId="{53919ACD-EB89-3A42-81ED-47C76D48D294}">
      <dgm:prSet/>
      <dgm:spPr/>
      <dgm:t>
        <a:bodyPr/>
        <a:lstStyle/>
        <a:p>
          <a:endParaRPr lang="en-US"/>
        </a:p>
      </dgm:t>
    </dgm:pt>
    <dgm:pt modelId="{4DD48A61-0E15-1E4A-A897-0DE20937C3A1}" type="sibTrans" cxnId="{53919ACD-EB89-3A42-81ED-47C76D48D294}">
      <dgm:prSet/>
      <dgm:spPr/>
      <dgm:t>
        <a:bodyPr/>
        <a:lstStyle/>
        <a:p>
          <a:endParaRPr lang="en-US"/>
        </a:p>
      </dgm:t>
    </dgm:pt>
    <dgm:pt modelId="{26BFAA27-44DD-C54C-B1D3-9F0D88A80750}">
      <dgm:prSet/>
      <dgm:spPr/>
      <dgm:t>
        <a:bodyPr/>
        <a:lstStyle/>
        <a:p>
          <a:r>
            <a:rPr lang="en-US" dirty="0">
              <a:solidFill>
                <a:schemeClr val="tx2">
                  <a:lumMod val="10000"/>
                </a:schemeClr>
              </a:solidFill>
            </a:rPr>
            <a:t>A legitimate user who accesses data, programs, or resources for which such access is not authorized, or who is authorized for such access but misuses his or her privileges</a:t>
          </a:r>
        </a:p>
      </dgm:t>
    </dgm:pt>
    <dgm:pt modelId="{70436A06-6114-AF4C-989A-E3A3C01A5AB8}" type="parTrans" cxnId="{B50D18F9-2CBD-CE43-8754-859AC0746E10}">
      <dgm:prSet/>
      <dgm:spPr/>
      <dgm:t>
        <a:bodyPr/>
        <a:lstStyle/>
        <a:p>
          <a:endParaRPr lang="en-US"/>
        </a:p>
      </dgm:t>
    </dgm:pt>
    <dgm:pt modelId="{B0185B56-F828-E540-8479-289A16E08D58}" type="sibTrans" cxnId="{B50D18F9-2CBD-CE43-8754-859AC0746E10}">
      <dgm:prSet/>
      <dgm:spPr/>
      <dgm:t>
        <a:bodyPr/>
        <a:lstStyle/>
        <a:p>
          <a:endParaRPr lang="en-US"/>
        </a:p>
      </dgm:t>
    </dgm:pt>
    <dgm:pt modelId="{89CD3575-42B5-8946-B703-AAB2F53DE87D}">
      <dgm:prSet/>
      <dgm:spPr/>
      <dgm:t>
        <a:bodyPr/>
        <a:lstStyle/>
        <a:p>
          <a:r>
            <a:rPr lang="en-US" dirty="0">
              <a:solidFill>
                <a:schemeClr val="tx1"/>
              </a:solidFill>
            </a:rPr>
            <a:t>Clandestine user</a:t>
          </a:r>
        </a:p>
      </dgm:t>
    </dgm:pt>
    <dgm:pt modelId="{CBDEA342-2CBF-3342-B554-2B25165E6D38}" type="parTrans" cxnId="{1AA8EA3A-609B-8C4B-831B-7364DA700AD6}">
      <dgm:prSet/>
      <dgm:spPr/>
      <dgm:t>
        <a:bodyPr/>
        <a:lstStyle/>
        <a:p>
          <a:endParaRPr lang="en-US"/>
        </a:p>
      </dgm:t>
    </dgm:pt>
    <dgm:pt modelId="{B7227FA8-38F4-2F46-9B83-3D6A437685B7}" type="sibTrans" cxnId="{1AA8EA3A-609B-8C4B-831B-7364DA700AD6}">
      <dgm:prSet/>
      <dgm:spPr/>
      <dgm:t>
        <a:bodyPr/>
        <a:lstStyle/>
        <a:p>
          <a:endParaRPr lang="en-US"/>
        </a:p>
      </dgm:t>
    </dgm:pt>
    <dgm:pt modelId="{CEBAF3EF-3FB4-8044-B401-C7FE41D8D316}">
      <dgm:prSet/>
      <dgm:spPr/>
      <dgm:t>
        <a:bodyPr/>
        <a:lstStyle/>
        <a:p>
          <a:r>
            <a:rPr lang="en-US" dirty="0">
              <a:solidFill>
                <a:schemeClr val="tx2">
                  <a:lumMod val="10000"/>
                </a:schemeClr>
              </a:solidFill>
            </a:rPr>
            <a:t>An individual who seizes supervisory control of the system and uses this control to evade auditing and access controls or to suppress audit collection</a:t>
          </a:r>
          <a:endParaRPr lang="en-AU" dirty="0">
            <a:solidFill>
              <a:schemeClr val="tx2">
                <a:lumMod val="10000"/>
              </a:schemeClr>
            </a:solidFill>
          </a:endParaRPr>
        </a:p>
      </dgm:t>
    </dgm:pt>
    <dgm:pt modelId="{42C39EC3-8604-1C4A-BC4F-9B5CB3783E53}" type="parTrans" cxnId="{2901A7E8-8F8B-5B48-A0D6-7BDD01E0DA34}">
      <dgm:prSet/>
      <dgm:spPr/>
      <dgm:t>
        <a:bodyPr/>
        <a:lstStyle/>
        <a:p>
          <a:endParaRPr lang="en-US"/>
        </a:p>
      </dgm:t>
    </dgm:pt>
    <dgm:pt modelId="{2344DF28-59E5-CE4D-9895-DD9E79F8470A}" type="sibTrans" cxnId="{2901A7E8-8F8B-5B48-A0D6-7BDD01E0DA34}">
      <dgm:prSet/>
      <dgm:spPr/>
      <dgm:t>
        <a:bodyPr/>
        <a:lstStyle/>
        <a:p>
          <a:endParaRPr lang="en-US"/>
        </a:p>
      </dgm:t>
    </dgm:pt>
    <dgm:pt modelId="{C12FCEBE-037F-B04C-AAF7-15BDC6B61944}" type="pres">
      <dgm:prSet presAssocID="{3B64649A-59B3-734F-9E6F-DAE236E76231}" presName="Name0" presStyleCnt="0">
        <dgm:presLayoutVars>
          <dgm:dir/>
          <dgm:animLvl val="lvl"/>
          <dgm:resizeHandles val="exact"/>
        </dgm:presLayoutVars>
      </dgm:prSet>
      <dgm:spPr/>
    </dgm:pt>
    <dgm:pt modelId="{0D725F8C-AB7B-504F-A345-5B0C76789165}" type="pres">
      <dgm:prSet presAssocID="{17E42A72-AA0B-8441-99B5-9A8544714BD9}" presName="linNode" presStyleCnt="0"/>
      <dgm:spPr/>
    </dgm:pt>
    <dgm:pt modelId="{F451162C-4EB1-E44A-8BAD-F9113395A15D}" type="pres">
      <dgm:prSet presAssocID="{17E42A72-AA0B-8441-99B5-9A8544714BD9}" presName="parentText" presStyleLbl="node1" presStyleIdx="0" presStyleCnt="3">
        <dgm:presLayoutVars>
          <dgm:chMax val="1"/>
          <dgm:bulletEnabled val="1"/>
        </dgm:presLayoutVars>
      </dgm:prSet>
      <dgm:spPr/>
    </dgm:pt>
    <dgm:pt modelId="{A2663FA1-5BC3-254F-A3D9-7F452CFAE22C}" type="pres">
      <dgm:prSet presAssocID="{17E42A72-AA0B-8441-99B5-9A8544714BD9}" presName="descendantText" presStyleLbl="alignAccFollowNode1" presStyleIdx="0" presStyleCnt="3">
        <dgm:presLayoutVars>
          <dgm:bulletEnabled val="1"/>
        </dgm:presLayoutVars>
      </dgm:prSet>
      <dgm:spPr/>
    </dgm:pt>
    <dgm:pt modelId="{68EBC681-3452-C344-BF8B-72D5DAC09E56}" type="pres">
      <dgm:prSet presAssocID="{399F203E-381C-BE47-ADBF-878C01C688FE}" presName="sp" presStyleCnt="0"/>
      <dgm:spPr/>
    </dgm:pt>
    <dgm:pt modelId="{6BDF00C3-306A-D241-83E3-D1E70DD65B5C}" type="pres">
      <dgm:prSet presAssocID="{E60A30DA-B454-4F46-962A-DD6145F9F373}" presName="linNode" presStyleCnt="0"/>
      <dgm:spPr/>
    </dgm:pt>
    <dgm:pt modelId="{0ACBC348-17AD-C446-9604-874E8B40A697}" type="pres">
      <dgm:prSet presAssocID="{E60A30DA-B454-4F46-962A-DD6145F9F373}" presName="parentText" presStyleLbl="node1" presStyleIdx="1" presStyleCnt="3">
        <dgm:presLayoutVars>
          <dgm:chMax val="1"/>
          <dgm:bulletEnabled val="1"/>
        </dgm:presLayoutVars>
      </dgm:prSet>
      <dgm:spPr/>
    </dgm:pt>
    <dgm:pt modelId="{5993CAF9-DC72-1745-A0F2-93C92DA58D9E}" type="pres">
      <dgm:prSet presAssocID="{E60A30DA-B454-4F46-962A-DD6145F9F373}" presName="descendantText" presStyleLbl="alignAccFollowNode1" presStyleIdx="1" presStyleCnt="3">
        <dgm:presLayoutVars>
          <dgm:bulletEnabled val="1"/>
        </dgm:presLayoutVars>
      </dgm:prSet>
      <dgm:spPr/>
    </dgm:pt>
    <dgm:pt modelId="{64CD0779-12D9-8F42-8823-2736BCED7290}" type="pres">
      <dgm:prSet presAssocID="{4DD48A61-0E15-1E4A-A897-0DE20937C3A1}" presName="sp" presStyleCnt="0"/>
      <dgm:spPr/>
    </dgm:pt>
    <dgm:pt modelId="{D438D9A3-68F0-5847-B625-3815234E8E92}" type="pres">
      <dgm:prSet presAssocID="{89CD3575-42B5-8946-B703-AAB2F53DE87D}" presName="linNode" presStyleCnt="0"/>
      <dgm:spPr/>
    </dgm:pt>
    <dgm:pt modelId="{DA29B085-5F71-AC48-835F-AA8CF0E19D15}" type="pres">
      <dgm:prSet presAssocID="{89CD3575-42B5-8946-B703-AAB2F53DE87D}" presName="parentText" presStyleLbl="node1" presStyleIdx="2" presStyleCnt="3">
        <dgm:presLayoutVars>
          <dgm:chMax val="1"/>
          <dgm:bulletEnabled val="1"/>
        </dgm:presLayoutVars>
      </dgm:prSet>
      <dgm:spPr/>
    </dgm:pt>
    <dgm:pt modelId="{46F558F8-FF84-7F42-898C-E6A6F79CB5D6}" type="pres">
      <dgm:prSet presAssocID="{89CD3575-42B5-8946-B703-AAB2F53DE87D}" presName="descendantText" presStyleLbl="alignAccFollowNode1" presStyleIdx="2" presStyleCnt="3">
        <dgm:presLayoutVars>
          <dgm:bulletEnabled val="1"/>
        </dgm:presLayoutVars>
      </dgm:prSet>
      <dgm:spPr/>
    </dgm:pt>
  </dgm:ptLst>
  <dgm:cxnLst>
    <dgm:cxn modelId="{6AB7C227-5C58-0C44-A928-E5255B9A90E5}" type="presOf" srcId="{17E42A72-AA0B-8441-99B5-9A8544714BD9}" destId="{F451162C-4EB1-E44A-8BAD-F9113395A15D}" srcOrd="0" destOrd="0" presId="urn:microsoft.com/office/officeart/2005/8/layout/vList5"/>
    <dgm:cxn modelId="{E19A592A-2EA4-B948-9CB3-C535453487DC}" type="presOf" srcId="{26BFAA27-44DD-C54C-B1D3-9F0D88A80750}" destId="{5993CAF9-DC72-1745-A0F2-93C92DA58D9E}" srcOrd="0" destOrd="0" presId="urn:microsoft.com/office/officeart/2005/8/layout/vList5"/>
    <dgm:cxn modelId="{1AA8EA3A-609B-8C4B-831B-7364DA700AD6}" srcId="{3B64649A-59B3-734F-9E6F-DAE236E76231}" destId="{89CD3575-42B5-8946-B703-AAB2F53DE87D}" srcOrd="2" destOrd="0" parTransId="{CBDEA342-2CBF-3342-B554-2B25165E6D38}" sibTransId="{B7227FA8-38F4-2F46-9B83-3D6A437685B7}"/>
    <dgm:cxn modelId="{5FD49083-9544-8542-9C1E-5D8843F63446}" type="presOf" srcId="{D4FF3780-638E-B542-A7A8-6744EBB19C26}" destId="{A2663FA1-5BC3-254F-A3D9-7F452CFAE22C}" srcOrd="0" destOrd="0" presId="urn:microsoft.com/office/officeart/2005/8/layout/vList5"/>
    <dgm:cxn modelId="{3F96FDA9-3DAE-E144-8604-1DE4D3ECCBF2}" type="presOf" srcId="{CEBAF3EF-3FB4-8044-B401-C7FE41D8D316}" destId="{46F558F8-FF84-7F42-898C-E6A6F79CB5D6}" srcOrd="0" destOrd="0" presId="urn:microsoft.com/office/officeart/2005/8/layout/vList5"/>
    <dgm:cxn modelId="{53919ACD-EB89-3A42-81ED-47C76D48D294}" srcId="{3B64649A-59B3-734F-9E6F-DAE236E76231}" destId="{E60A30DA-B454-4F46-962A-DD6145F9F373}" srcOrd="1" destOrd="0" parTransId="{083CA31E-9154-BE4F-A735-6181697BFCC4}" sibTransId="{4DD48A61-0E15-1E4A-A897-0DE20937C3A1}"/>
    <dgm:cxn modelId="{4F7B20D8-3F0D-A84B-B905-E65F1F930BB1}" type="presOf" srcId="{89CD3575-42B5-8946-B703-AAB2F53DE87D}" destId="{DA29B085-5F71-AC48-835F-AA8CF0E19D15}" srcOrd="0" destOrd="0" presId="urn:microsoft.com/office/officeart/2005/8/layout/vList5"/>
    <dgm:cxn modelId="{720288E0-11DB-274A-96B4-E89D869D7602}" type="presOf" srcId="{3B64649A-59B3-734F-9E6F-DAE236E76231}" destId="{C12FCEBE-037F-B04C-AAF7-15BDC6B61944}" srcOrd="0" destOrd="0" presId="urn:microsoft.com/office/officeart/2005/8/layout/vList5"/>
    <dgm:cxn modelId="{2901A7E8-8F8B-5B48-A0D6-7BDD01E0DA34}" srcId="{89CD3575-42B5-8946-B703-AAB2F53DE87D}" destId="{CEBAF3EF-3FB4-8044-B401-C7FE41D8D316}" srcOrd="0" destOrd="0" parTransId="{42C39EC3-8604-1C4A-BC4F-9B5CB3783E53}" sibTransId="{2344DF28-59E5-CE4D-9895-DD9E79F8470A}"/>
    <dgm:cxn modelId="{E13502F0-A6BB-C54F-82C2-6E8830D36BD9}" srcId="{3B64649A-59B3-734F-9E6F-DAE236E76231}" destId="{17E42A72-AA0B-8441-99B5-9A8544714BD9}" srcOrd="0" destOrd="0" parTransId="{5EBA8453-31BC-C942-AB6E-DCB1AD35A49C}" sibTransId="{399F203E-381C-BE47-ADBF-878C01C688FE}"/>
    <dgm:cxn modelId="{8D258EF0-FA48-484C-AD0E-DA26FC9CDE28}" type="presOf" srcId="{E60A30DA-B454-4F46-962A-DD6145F9F373}" destId="{0ACBC348-17AD-C446-9604-874E8B40A697}" srcOrd="0" destOrd="0" presId="urn:microsoft.com/office/officeart/2005/8/layout/vList5"/>
    <dgm:cxn modelId="{B50D18F9-2CBD-CE43-8754-859AC0746E10}" srcId="{E60A30DA-B454-4F46-962A-DD6145F9F373}" destId="{26BFAA27-44DD-C54C-B1D3-9F0D88A80750}" srcOrd="0" destOrd="0" parTransId="{70436A06-6114-AF4C-989A-E3A3C01A5AB8}" sibTransId="{B0185B56-F828-E540-8479-289A16E08D58}"/>
    <dgm:cxn modelId="{79CF39FF-09B0-0047-B6AA-16383E728086}" srcId="{17E42A72-AA0B-8441-99B5-9A8544714BD9}" destId="{D4FF3780-638E-B542-A7A8-6744EBB19C26}" srcOrd="0" destOrd="0" parTransId="{04011195-D4F8-C947-A81F-E2D781287493}" sibTransId="{05FBF953-1C2C-A14C-A3CB-66EDB7ED9464}"/>
    <dgm:cxn modelId="{BCD89C73-AEA2-BB46-8F29-0116C1218D3B}" type="presParOf" srcId="{C12FCEBE-037F-B04C-AAF7-15BDC6B61944}" destId="{0D725F8C-AB7B-504F-A345-5B0C76789165}" srcOrd="0" destOrd="0" presId="urn:microsoft.com/office/officeart/2005/8/layout/vList5"/>
    <dgm:cxn modelId="{6B257D0B-DC68-604A-8F10-6CF84C06471C}" type="presParOf" srcId="{0D725F8C-AB7B-504F-A345-5B0C76789165}" destId="{F451162C-4EB1-E44A-8BAD-F9113395A15D}" srcOrd="0" destOrd="0" presId="urn:microsoft.com/office/officeart/2005/8/layout/vList5"/>
    <dgm:cxn modelId="{DCC03BBD-E620-0143-A364-51EDD22B6B66}" type="presParOf" srcId="{0D725F8C-AB7B-504F-A345-5B0C76789165}" destId="{A2663FA1-5BC3-254F-A3D9-7F452CFAE22C}" srcOrd="1" destOrd="0" presId="urn:microsoft.com/office/officeart/2005/8/layout/vList5"/>
    <dgm:cxn modelId="{02524C9B-93F9-A14A-ADE6-BE55352A0C11}" type="presParOf" srcId="{C12FCEBE-037F-B04C-AAF7-15BDC6B61944}" destId="{68EBC681-3452-C344-BF8B-72D5DAC09E56}" srcOrd="1" destOrd="0" presId="urn:microsoft.com/office/officeart/2005/8/layout/vList5"/>
    <dgm:cxn modelId="{71F46AF2-9D16-D34A-83A7-AB1EF5BBB754}" type="presParOf" srcId="{C12FCEBE-037F-B04C-AAF7-15BDC6B61944}" destId="{6BDF00C3-306A-D241-83E3-D1E70DD65B5C}" srcOrd="2" destOrd="0" presId="urn:microsoft.com/office/officeart/2005/8/layout/vList5"/>
    <dgm:cxn modelId="{B65AEDAA-6DDF-5E47-814E-F465B7FFEB70}" type="presParOf" srcId="{6BDF00C3-306A-D241-83E3-D1E70DD65B5C}" destId="{0ACBC348-17AD-C446-9604-874E8B40A697}" srcOrd="0" destOrd="0" presId="urn:microsoft.com/office/officeart/2005/8/layout/vList5"/>
    <dgm:cxn modelId="{428E6BA5-1643-1743-A69A-2F43E3CDFEC3}" type="presParOf" srcId="{6BDF00C3-306A-D241-83E3-D1E70DD65B5C}" destId="{5993CAF9-DC72-1745-A0F2-93C92DA58D9E}" srcOrd="1" destOrd="0" presId="urn:microsoft.com/office/officeart/2005/8/layout/vList5"/>
    <dgm:cxn modelId="{9FC6FF9E-A3C3-AE40-BF6C-120768159C23}" type="presParOf" srcId="{C12FCEBE-037F-B04C-AAF7-15BDC6B61944}" destId="{64CD0779-12D9-8F42-8823-2736BCED7290}" srcOrd="3" destOrd="0" presId="urn:microsoft.com/office/officeart/2005/8/layout/vList5"/>
    <dgm:cxn modelId="{4DD971CC-ED2C-FC46-9736-CFF2A2E952D5}" type="presParOf" srcId="{C12FCEBE-037F-B04C-AAF7-15BDC6B61944}" destId="{D438D9A3-68F0-5847-B625-3815234E8E92}" srcOrd="4" destOrd="0" presId="urn:microsoft.com/office/officeart/2005/8/layout/vList5"/>
    <dgm:cxn modelId="{2610E7C5-C214-A543-B5FD-C4D1275C0BFA}" type="presParOf" srcId="{D438D9A3-68F0-5847-B625-3815234E8E92}" destId="{DA29B085-5F71-AC48-835F-AA8CF0E19D15}" srcOrd="0" destOrd="0" presId="urn:microsoft.com/office/officeart/2005/8/layout/vList5"/>
    <dgm:cxn modelId="{2E694802-2678-8E44-B99B-C20FB5BAED59}" type="presParOf" srcId="{D438D9A3-68F0-5847-B625-3815234E8E92}" destId="{46F558F8-FF84-7F42-898C-E6A6F79CB5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99A99-A0F6-EF42-A9D4-9B6EDF47ED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E573B41-DDA3-9545-AE88-909EB891FEF8}">
      <dgm:prSet phldrT="[Text]"/>
      <dgm:spPr>
        <a:solidFill>
          <a:schemeClr val="bg1"/>
        </a:solidFill>
        <a:effectLst>
          <a:softEdge rad="63500"/>
        </a:effectLst>
      </dgm:spPr>
      <dgm:t>
        <a:bodyPr/>
        <a:lstStyle/>
        <a:p>
          <a:r>
            <a:rPr lang="en-US" dirty="0">
              <a:solidFill>
                <a:schemeClr val="tx1"/>
              </a:solidFill>
            </a:rPr>
            <a:t>Enforce least privilege, only allowing access to the resources employees need to do their job</a:t>
          </a:r>
        </a:p>
      </dgm:t>
    </dgm:pt>
    <dgm:pt modelId="{E7D6C320-3FBD-7B4E-897F-4F23D8437250}" type="parTrans" cxnId="{0A9A020A-6B97-9047-9782-D6ECBFFFEAD4}">
      <dgm:prSet/>
      <dgm:spPr/>
      <dgm:t>
        <a:bodyPr/>
        <a:lstStyle/>
        <a:p>
          <a:endParaRPr lang="en-US"/>
        </a:p>
      </dgm:t>
    </dgm:pt>
    <dgm:pt modelId="{6FBD6568-7028-5743-95A9-870633A1FAC8}" type="sibTrans" cxnId="{0A9A020A-6B97-9047-9782-D6ECBFFFEAD4}">
      <dgm:prSet/>
      <dgm:spPr/>
      <dgm:t>
        <a:bodyPr/>
        <a:lstStyle/>
        <a:p>
          <a:endParaRPr lang="en-US"/>
        </a:p>
      </dgm:t>
    </dgm:pt>
    <dgm:pt modelId="{3D6BBAF0-343E-2949-9A60-2A53670B86A8}">
      <dgm:prSet/>
      <dgm:spPr>
        <a:solidFill>
          <a:schemeClr val="bg1"/>
        </a:solidFill>
        <a:effectLst>
          <a:softEdge rad="63500"/>
        </a:effectLst>
      </dgm:spPr>
      <dgm:t>
        <a:bodyPr/>
        <a:lstStyle/>
        <a:p>
          <a:r>
            <a:rPr lang="en-US" dirty="0">
              <a:solidFill>
                <a:schemeClr val="tx1"/>
              </a:solidFill>
            </a:rPr>
            <a:t>Set logs to see what users access and what commands they are entering</a:t>
          </a:r>
        </a:p>
      </dgm:t>
    </dgm:pt>
    <dgm:pt modelId="{5733B591-7166-7E4D-BAD3-14067F929A03}" type="parTrans" cxnId="{1EDBD730-7B0B-C243-92E5-8370A6E611B5}">
      <dgm:prSet/>
      <dgm:spPr/>
      <dgm:t>
        <a:bodyPr/>
        <a:lstStyle/>
        <a:p>
          <a:endParaRPr lang="en-US"/>
        </a:p>
      </dgm:t>
    </dgm:pt>
    <dgm:pt modelId="{5F86AC1E-D528-AC4E-9749-82860F991397}" type="sibTrans" cxnId="{1EDBD730-7B0B-C243-92E5-8370A6E611B5}">
      <dgm:prSet/>
      <dgm:spPr/>
      <dgm:t>
        <a:bodyPr/>
        <a:lstStyle/>
        <a:p>
          <a:endParaRPr lang="en-US"/>
        </a:p>
      </dgm:t>
    </dgm:pt>
    <dgm:pt modelId="{64D39B49-B7A1-A14D-8BA5-CF3BF53A4537}">
      <dgm:prSet/>
      <dgm:spPr>
        <a:solidFill>
          <a:schemeClr val="bg1"/>
        </a:solidFill>
        <a:effectLst>
          <a:softEdge rad="63500"/>
        </a:effectLst>
      </dgm:spPr>
      <dgm:t>
        <a:bodyPr/>
        <a:lstStyle/>
        <a:p>
          <a:r>
            <a:rPr lang="en-US" dirty="0">
              <a:solidFill>
                <a:schemeClr val="tx1"/>
              </a:solidFill>
            </a:rPr>
            <a:t>Protect sensitive resources with strong authentication</a:t>
          </a:r>
        </a:p>
      </dgm:t>
    </dgm:pt>
    <dgm:pt modelId="{CB72E976-1EFB-FC4C-9024-B98AEB439D24}" type="parTrans" cxnId="{DF558515-C444-2A49-A11B-B6EFF34AE937}">
      <dgm:prSet/>
      <dgm:spPr/>
      <dgm:t>
        <a:bodyPr/>
        <a:lstStyle/>
        <a:p>
          <a:endParaRPr lang="en-US"/>
        </a:p>
      </dgm:t>
    </dgm:pt>
    <dgm:pt modelId="{A805594F-6A58-6341-A7E7-82C84461F19D}" type="sibTrans" cxnId="{DF558515-C444-2A49-A11B-B6EFF34AE937}">
      <dgm:prSet/>
      <dgm:spPr/>
      <dgm:t>
        <a:bodyPr/>
        <a:lstStyle/>
        <a:p>
          <a:endParaRPr lang="en-US"/>
        </a:p>
      </dgm:t>
    </dgm:pt>
    <dgm:pt modelId="{EC84E504-1787-544C-968C-0580B2B59B92}">
      <dgm:prSet/>
      <dgm:spPr>
        <a:solidFill>
          <a:schemeClr val="bg1"/>
        </a:solidFill>
        <a:effectLst>
          <a:softEdge rad="63500"/>
        </a:effectLst>
      </dgm:spPr>
      <dgm:t>
        <a:bodyPr/>
        <a:lstStyle/>
        <a:p>
          <a:r>
            <a:rPr lang="en-US" dirty="0">
              <a:solidFill>
                <a:schemeClr val="tx1"/>
              </a:solidFill>
            </a:rPr>
            <a:t>Upon termination, delete employee’s computer and network access</a:t>
          </a:r>
        </a:p>
      </dgm:t>
    </dgm:pt>
    <dgm:pt modelId="{2A8D3BED-420C-184B-B45D-0C05ACE3D6E5}" type="parTrans" cxnId="{9E65FA94-6629-BE43-BCEE-01421AA6A39F}">
      <dgm:prSet/>
      <dgm:spPr/>
      <dgm:t>
        <a:bodyPr/>
        <a:lstStyle/>
        <a:p>
          <a:endParaRPr lang="en-US"/>
        </a:p>
      </dgm:t>
    </dgm:pt>
    <dgm:pt modelId="{1EA1E842-C979-0644-8FE0-83952714EE34}" type="sibTrans" cxnId="{9E65FA94-6629-BE43-BCEE-01421AA6A39F}">
      <dgm:prSet/>
      <dgm:spPr/>
      <dgm:t>
        <a:bodyPr/>
        <a:lstStyle/>
        <a:p>
          <a:endParaRPr lang="en-US"/>
        </a:p>
      </dgm:t>
    </dgm:pt>
    <dgm:pt modelId="{DC9FD340-D3C9-254C-B9C2-992C0D7D8FF3}">
      <dgm:prSet/>
      <dgm:spPr>
        <a:solidFill>
          <a:schemeClr val="bg1"/>
        </a:solidFill>
        <a:effectLst>
          <a:softEdge rad="63500"/>
        </a:effectLst>
      </dgm:spPr>
      <dgm:t>
        <a:bodyPr/>
        <a:lstStyle/>
        <a:p>
          <a:r>
            <a:rPr lang="en-US" dirty="0">
              <a:solidFill>
                <a:schemeClr val="tx1"/>
              </a:solidFill>
            </a:rPr>
            <a:t>Upon termination, make a mirror image of employee’s hard drive before reissuing it (used as evidence if your company information turns up at a competitor</a:t>
          </a:r>
        </a:p>
      </dgm:t>
    </dgm:pt>
    <dgm:pt modelId="{5075A898-CCF9-5944-8135-B332E5EBB8FC}" type="parTrans" cxnId="{C9AFE14A-2771-6E4F-88E7-2F7086917BE1}">
      <dgm:prSet/>
      <dgm:spPr/>
      <dgm:t>
        <a:bodyPr/>
        <a:lstStyle/>
        <a:p>
          <a:endParaRPr lang="en-US"/>
        </a:p>
      </dgm:t>
    </dgm:pt>
    <dgm:pt modelId="{68CF8290-E767-FB48-974B-FD12E420658B}" type="sibTrans" cxnId="{C9AFE14A-2771-6E4F-88E7-2F7086917BE1}">
      <dgm:prSet/>
      <dgm:spPr/>
      <dgm:t>
        <a:bodyPr/>
        <a:lstStyle/>
        <a:p>
          <a:endParaRPr lang="en-US"/>
        </a:p>
      </dgm:t>
    </dgm:pt>
    <dgm:pt modelId="{B3E802B1-CADE-864A-B571-FBED87876914}" type="pres">
      <dgm:prSet presAssocID="{62399A99-A0F6-EF42-A9D4-9B6EDF47EDA1}" presName="linear" presStyleCnt="0">
        <dgm:presLayoutVars>
          <dgm:animLvl val="lvl"/>
          <dgm:resizeHandles val="exact"/>
        </dgm:presLayoutVars>
      </dgm:prSet>
      <dgm:spPr/>
    </dgm:pt>
    <dgm:pt modelId="{07CFD36B-989D-2641-A5DA-60FF47D74140}" type="pres">
      <dgm:prSet presAssocID="{2E573B41-DDA3-9545-AE88-909EB891FEF8}" presName="parentText" presStyleLbl="node1" presStyleIdx="0" presStyleCnt="5" custLinFactY="-1442" custLinFactNeighborY="-100000">
        <dgm:presLayoutVars>
          <dgm:chMax val="0"/>
          <dgm:bulletEnabled val="1"/>
        </dgm:presLayoutVars>
      </dgm:prSet>
      <dgm:spPr/>
    </dgm:pt>
    <dgm:pt modelId="{62DCCB48-FD59-B643-9C0B-121D5B93B434}" type="pres">
      <dgm:prSet presAssocID="{6FBD6568-7028-5743-95A9-870633A1FAC8}" presName="spacer" presStyleCnt="0"/>
      <dgm:spPr/>
    </dgm:pt>
    <dgm:pt modelId="{CD0C61C4-7378-454B-B2B6-96370A8EC9FB}" type="pres">
      <dgm:prSet presAssocID="{3D6BBAF0-343E-2949-9A60-2A53670B86A8}" presName="parentText" presStyleLbl="node1" presStyleIdx="1" presStyleCnt="5" custLinFactY="-2496" custLinFactNeighborY="-100000">
        <dgm:presLayoutVars>
          <dgm:chMax val="0"/>
          <dgm:bulletEnabled val="1"/>
        </dgm:presLayoutVars>
      </dgm:prSet>
      <dgm:spPr/>
    </dgm:pt>
    <dgm:pt modelId="{6B488202-EAE4-B64E-8B61-029DC0FA7FCF}" type="pres">
      <dgm:prSet presAssocID="{5F86AC1E-D528-AC4E-9749-82860F991397}" presName="spacer" presStyleCnt="0"/>
      <dgm:spPr/>
    </dgm:pt>
    <dgm:pt modelId="{3D8FEC22-C38A-474E-8043-AB71C08A5644}" type="pres">
      <dgm:prSet presAssocID="{64D39B49-B7A1-A14D-8BA5-CF3BF53A4537}" presName="parentText" presStyleLbl="node1" presStyleIdx="2" presStyleCnt="5" custLinFactY="-3549" custLinFactNeighborY="-100000">
        <dgm:presLayoutVars>
          <dgm:chMax val="0"/>
          <dgm:bulletEnabled val="1"/>
        </dgm:presLayoutVars>
      </dgm:prSet>
      <dgm:spPr/>
    </dgm:pt>
    <dgm:pt modelId="{03FBE074-AC14-A747-91E3-AF6D21A0B00D}" type="pres">
      <dgm:prSet presAssocID="{A805594F-6A58-6341-A7E7-82C84461F19D}" presName="spacer" presStyleCnt="0"/>
      <dgm:spPr/>
    </dgm:pt>
    <dgm:pt modelId="{DCF25212-EAAA-8A4A-A6D6-5F702CC683F1}" type="pres">
      <dgm:prSet presAssocID="{EC84E504-1787-544C-968C-0580B2B59B92}" presName="parentText" presStyleLbl="node1" presStyleIdx="3" presStyleCnt="5" custLinFactY="-4602" custLinFactNeighborY="-100000">
        <dgm:presLayoutVars>
          <dgm:chMax val="0"/>
          <dgm:bulletEnabled val="1"/>
        </dgm:presLayoutVars>
      </dgm:prSet>
      <dgm:spPr/>
    </dgm:pt>
    <dgm:pt modelId="{9DABF6BF-080E-9B4E-947A-280186C23D73}" type="pres">
      <dgm:prSet presAssocID="{1EA1E842-C979-0644-8FE0-83952714EE34}" presName="spacer" presStyleCnt="0"/>
      <dgm:spPr/>
    </dgm:pt>
    <dgm:pt modelId="{40113462-59F4-4F49-8160-C9889D7EAA78}" type="pres">
      <dgm:prSet presAssocID="{DC9FD340-D3C9-254C-B9C2-992C0D7D8FF3}" presName="parentText" presStyleLbl="node1" presStyleIdx="4" presStyleCnt="5" custLinFactY="-5655" custLinFactNeighborY="-100000">
        <dgm:presLayoutVars>
          <dgm:chMax val="0"/>
          <dgm:bulletEnabled val="1"/>
        </dgm:presLayoutVars>
      </dgm:prSet>
      <dgm:spPr/>
    </dgm:pt>
  </dgm:ptLst>
  <dgm:cxnLst>
    <dgm:cxn modelId="{0A9A020A-6B97-9047-9782-D6ECBFFFEAD4}" srcId="{62399A99-A0F6-EF42-A9D4-9B6EDF47EDA1}" destId="{2E573B41-DDA3-9545-AE88-909EB891FEF8}" srcOrd="0" destOrd="0" parTransId="{E7D6C320-3FBD-7B4E-897F-4F23D8437250}" sibTransId="{6FBD6568-7028-5743-95A9-870633A1FAC8}"/>
    <dgm:cxn modelId="{DF558515-C444-2A49-A11B-B6EFF34AE937}" srcId="{62399A99-A0F6-EF42-A9D4-9B6EDF47EDA1}" destId="{64D39B49-B7A1-A14D-8BA5-CF3BF53A4537}" srcOrd="2" destOrd="0" parTransId="{CB72E976-1EFB-FC4C-9024-B98AEB439D24}" sibTransId="{A805594F-6A58-6341-A7E7-82C84461F19D}"/>
    <dgm:cxn modelId="{F2F9BC19-32DD-2A43-A337-906FCBC89311}" type="presOf" srcId="{62399A99-A0F6-EF42-A9D4-9B6EDF47EDA1}" destId="{B3E802B1-CADE-864A-B571-FBED87876914}" srcOrd="0" destOrd="0" presId="urn:microsoft.com/office/officeart/2005/8/layout/vList2"/>
    <dgm:cxn modelId="{1EDBD730-7B0B-C243-92E5-8370A6E611B5}" srcId="{62399A99-A0F6-EF42-A9D4-9B6EDF47EDA1}" destId="{3D6BBAF0-343E-2949-9A60-2A53670B86A8}" srcOrd="1" destOrd="0" parTransId="{5733B591-7166-7E4D-BAD3-14067F929A03}" sibTransId="{5F86AC1E-D528-AC4E-9749-82860F991397}"/>
    <dgm:cxn modelId="{C9AFE14A-2771-6E4F-88E7-2F7086917BE1}" srcId="{62399A99-A0F6-EF42-A9D4-9B6EDF47EDA1}" destId="{DC9FD340-D3C9-254C-B9C2-992C0D7D8FF3}" srcOrd="4" destOrd="0" parTransId="{5075A898-CCF9-5944-8135-B332E5EBB8FC}" sibTransId="{68CF8290-E767-FB48-974B-FD12E420658B}"/>
    <dgm:cxn modelId="{18C24C74-0479-874C-B152-4A88D4A14892}" type="presOf" srcId="{3D6BBAF0-343E-2949-9A60-2A53670B86A8}" destId="{CD0C61C4-7378-454B-B2B6-96370A8EC9FB}" srcOrd="0" destOrd="0" presId="urn:microsoft.com/office/officeart/2005/8/layout/vList2"/>
    <dgm:cxn modelId="{07330457-E9C7-C248-A13D-32F164EF05BF}" type="presOf" srcId="{2E573B41-DDA3-9545-AE88-909EB891FEF8}" destId="{07CFD36B-989D-2641-A5DA-60FF47D74140}" srcOrd="0" destOrd="0" presId="urn:microsoft.com/office/officeart/2005/8/layout/vList2"/>
    <dgm:cxn modelId="{9E65FA94-6629-BE43-BCEE-01421AA6A39F}" srcId="{62399A99-A0F6-EF42-A9D4-9B6EDF47EDA1}" destId="{EC84E504-1787-544C-968C-0580B2B59B92}" srcOrd="3" destOrd="0" parTransId="{2A8D3BED-420C-184B-B45D-0C05ACE3D6E5}" sibTransId="{1EA1E842-C979-0644-8FE0-83952714EE34}"/>
    <dgm:cxn modelId="{433F1BC5-A1E5-0940-B8B2-AFABBEF6C617}" type="presOf" srcId="{64D39B49-B7A1-A14D-8BA5-CF3BF53A4537}" destId="{3D8FEC22-C38A-474E-8043-AB71C08A5644}" srcOrd="0" destOrd="0" presId="urn:microsoft.com/office/officeart/2005/8/layout/vList2"/>
    <dgm:cxn modelId="{DB7FC3D3-AB69-CF41-B2D8-E9CD761E73C4}" type="presOf" srcId="{EC84E504-1787-544C-968C-0580B2B59B92}" destId="{DCF25212-EAAA-8A4A-A6D6-5F702CC683F1}" srcOrd="0" destOrd="0" presId="urn:microsoft.com/office/officeart/2005/8/layout/vList2"/>
    <dgm:cxn modelId="{7276A9E1-261E-AA43-9633-99EE25BA0D3B}" type="presOf" srcId="{DC9FD340-D3C9-254C-B9C2-992C0D7D8FF3}" destId="{40113462-59F4-4F49-8160-C9889D7EAA78}" srcOrd="0" destOrd="0" presId="urn:microsoft.com/office/officeart/2005/8/layout/vList2"/>
    <dgm:cxn modelId="{792FB28F-BE02-FD4F-AA4E-F554807C5B56}" type="presParOf" srcId="{B3E802B1-CADE-864A-B571-FBED87876914}" destId="{07CFD36B-989D-2641-A5DA-60FF47D74140}" srcOrd="0" destOrd="0" presId="urn:microsoft.com/office/officeart/2005/8/layout/vList2"/>
    <dgm:cxn modelId="{59BBDBD7-74F4-8740-9480-822D554D588A}" type="presParOf" srcId="{B3E802B1-CADE-864A-B571-FBED87876914}" destId="{62DCCB48-FD59-B643-9C0B-121D5B93B434}" srcOrd="1" destOrd="0" presId="urn:microsoft.com/office/officeart/2005/8/layout/vList2"/>
    <dgm:cxn modelId="{027962B3-F20D-4347-A809-41392353E3A3}" type="presParOf" srcId="{B3E802B1-CADE-864A-B571-FBED87876914}" destId="{CD0C61C4-7378-454B-B2B6-96370A8EC9FB}" srcOrd="2" destOrd="0" presId="urn:microsoft.com/office/officeart/2005/8/layout/vList2"/>
    <dgm:cxn modelId="{9DB443E2-4809-264A-A63C-B4EDF0E287E8}" type="presParOf" srcId="{B3E802B1-CADE-864A-B571-FBED87876914}" destId="{6B488202-EAE4-B64E-8B61-029DC0FA7FCF}" srcOrd="3" destOrd="0" presId="urn:microsoft.com/office/officeart/2005/8/layout/vList2"/>
    <dgm:cxn modelId="{D79E1B4A-0419-9249-A20E-7C2AD00DA114}" type="presParOf" srcId="{B3E802B1-CADE-864A-B571-FBED87876914}" destId="{3D8FEC22-C38A-474E-8043-AB71C08A5644}" srcOrd="4" destOrd="0" presId="urn:microsoft.com/office/officeart/2005/8/layout/vList2"/>
    <dgm:cxn modelId="{9D810BD5-7345-B04B-82B8-57D113A072A1}" type="presParOf" srcId="{B3E802B1-CADE-864A-B571-FBED87876914}" destId="{03FBE074-AC14-A747-91E3-AF6D21A0B00D}" srcOrd="5" destOrd="0" presId="urn:microsoft.com/office/officeart/2005/8/layout/vList2"/>
    <dgm:cxn modelId="{A8923CA2-C3F0-F44F-836A-E6A315F1A4E6}" type="presParOf" srcId="{B3E802B1-CADE-864A-B571-FBED87876914}" destId="{DCF25212-EAAA-8A4A-A6D6-5F702CC683F1}" srcOrd="6" destOrd="0" presId="urn:microsoft.com/office/officeart/2005/8/layout/vList2"/>
    <dgm:cxn modelId="{A770C512-6810-5043-A799-C7429E05F29A}" type="presParOf" srcId="{B3E802B1-CADE-864A-B571-FBED87876914}" destId="{9DABF6BF-080E-9B4E-947A-280186C23D73}" srcOrd="7" destOrd="0" presId="urn:microsoft.com/office/officeart/2005/8/layout/vList2"/>
    <dgm:cxn modelId="{E3BFDF9D-2EA0-DE43-AB5F-29ECCD6F128D}" type="presParOf" srcId="{B3E802B1-CADE-864A-B571-FBED87876914}" destId="{40113462-59F4-4F49-8160-C9889D7EAA7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C7182-772D-7E4A-A4B8-DC45D6CD44D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E2EF61A-2E38-6945-B545-D9B7F7C35F5F}">
      <dgm:prSet phldrT="[Text]"/>
      <dgm:spPr/>
      <dgm:t>
        <a:bodyPr/>
        <a:lstStyle/>
        <a:p>
          <a:r>
            <a:rPr lang="en-US" dirty="0">
              <a:solidFill>
                <a:schemeClr val="tx1"/>
              </a:solidFill>
            </a:rPr>
            <a:t>One-way functioning</a:t>
          </a:r>
        </a:p>
      </dgm:t>
    </dgm:pt>
    <dgm:pt modelId="{D0C4CDDF-527A-634A-B982-9F93FC648B89}" type="parTrans" cxnId="{ABE27BD6-3D81-EB40-9E2F-A5A42B4F56FB}">
      <dgm:prSet/>
      <dgm:spPr/>
      <dgm:t>
        <a:bodyPr/>
        <a:lstStyle/>
        <a:p>
          <a:endParaRPr lang="en-US"/>
        </a:p>
      </dgm:t>
    </dgm:pt>
    <dgm:pt modelId="{D4754397-A54E-6E4F-97AF-4077375AF830}" type="sibTrans" cxnId="{ABE27BD6-3D81-EB40-9E2F-A5A42B4F56FB}">
      <dgm:prSet/>
      <dgm:spPr/>
      <dgm:t>
        <a:bodyPr/>
        <a:lstStyle/>
        <a:p>
          <a:endParaRPr lang="en-US"/>
        </a:p>
      </dgm:t>
    </dgm:pt>
    <dgm:pt modelId="{58BA2778-A41A-1948-A4BA-A9DDE3FE1165}">
      <dgm:prSet/>
      <dgm:spPr/>
      <dgm:t>
        <a:bodyPr/>
        <a:lstStyle/>
        <a:p>
          <a:r>
            <a:rPr lang="en-US" dirty="0">
              <a:solidFill>
                <a:schemeClr val="tx2">
                  <a:lumMod val="10000"/>
                </a:schemeClr>
              </a:solidFill>
            </a:rPr>
            <a:t>The system stores only the value of a function based on the user’s password.</a:t>
          </a:r>
        </a:p>
      </dgm:t>
    </dgm:pt>
    <dgm:pt modelId="{D9BDCC09-84F5-1942-A71C-494F51243EF2}" type="parTrans" cxnId="{8711F9F4-0C1C-EC4C-AC23-049F01CE2B36}">
      <dgm:prSet/>
      <dgm:spPr/>
      <dgm:t>
        <a:bodyPr/>
        <a:lstStyle/>
        <a:p>
          <a:endParaRPr lang="en-US"/>
        </a:p>
      </dgm:t>
    </dgm:pt>
    <dgm:pt modelId="{F31F244E-4923-F247-AAE0-80A2FFADEACB}" type="sibTrans" cxnId="{8711F9F4-0C1C-EC4C-AC23-049F01CE2B36}">
      <dgm:prSet/>
      <dgm:spPr/>
      <dgm:t>
        <a:bodyPr/>
        <a:lstStyle/>
        <a:p>
          <a:endParaRPr lang="en-US"/>
        </a:p>
      </dgm:t>
    </dgm:pt>
    <dgm:pt modelId="{53BD419C-3E7A-7042-9873-0707B02AFE82}">
      <dgm:prSet/>
      <dgm:spPr/>
      <dgm:t>
        <a:bodyPr/>
        <a:lstStyle/>
        <a:p>
          <a:r>
            <a:rPr lang="en-US" dirty="0">
              <a:solidFill>
                <a:schemeClr val="tx1"/>
              </a:solidFill>
            </a:rPr>
            <a:t>Access control</a:t>
          </a:r>
        </a:p>
      </dgm:t>
    </dgm:pt>
    <dgm:pt modelId="{36DEF8A2-53AB-A740-8C2B-00F5CDBCF44F}" type="parTrans" cxnId="{64336D0E-E796-584F-8477-7CAEF9AF9A4D}">
      <dgm:prSet/>
      <dgm:spPr/>
      <dgm:t>
        <a:bodyPr/>
        <a:lstStyle/>
        <a:p>
          <a:endParaRPr lang="en-US"/>
        </a:p>
      </dgm:t>
    </dgm:pt>
    <dgm:pt modelId="{1D002429-355D-F848-8F01-DA186F6A215E}" type="sibTrans" cxnId="{64336D0E-E796-584F-8477-7CAEF9AF9A4D}">
      <dgm:prSet/>
      <dgm:spPr/>
      <dgm:t>
        <a:bodyPr/>
        <a:lstStyle/>
        <a:p>
          <a:endParaRPr lang="en-US"/>
        </a:p>
      </dgm:t>
    </dgm:pt>
    <dgm:pt modelId="{64F2639A-EE36-6649-93E9-6BE9EE1EC1FF}">
      <dgm:prSet/>
      <dgm:spPr/>
      <dgm:t>
        <a:bodyPr/>
        <a:lstStyle/>
        <a:p>
          <a:r>
            <a:rPr lang="en-US" dirty="0">
              <a:solidFill>
                <a:schemeClr val="tx2">
                  <a:lumMod val="10000"/>
                </a:schemeClr>
              </a:solidFill>
            </a:rPr>
            <a:t>Access to the password file is limited to one or a very few accounts.</a:t>
          </a:r>
          <a:endParaRPr lang="en-AU" dirty="0">
            <a:solidFill>
              <a:schemeClr val="tx2">
                <a:lumMod val="10000"/>
              </a:schemeClr>
            </a:solidFill>
          </a:endParaRPr>
        </a:p>
      </dgm:t>
    </dgm:pt>
    <dgm:pt modelId="{8302E862-6733-5740-9D03-9174AD88FA2E}" type="parTrans" cxnId="{CE89214A-2A2F-B24D-BCAF-6A5D0198F348}">
      <dgm:prSet/>
      <dgm:spPr/>
      <dgm:t>
        <a:bodyPr/>
        <a:lstStyle/>
        <a:p>
          <a:endParaRPr lang="en-US"/>
        </a:p>
      </dgm:t>
    </dgm:pt>
    <dgm:pt modelId="{0FE7EB71-4551-0C48-8CAE-6C5341B73BA1}" type="sibTrans" cxnId="{CE89214A-2A2F-B24D-BCAF-6A5D0198F348}">
      <dgm:prSet/>
      <dgm:spPr/>
      <dgm:t>
        <a:bodyPr/>
        <a:lstStyle/>
        <a:p>
          <a:endParaRPr lang="en-US"/>
        </a:p>
      </dgm:t>
    </dgm:pt>
    <dgm:pt modelId="{D9050F46-921D-2B40-A353-42D3EB9060CB}" type="pres">
      <dgm:prSet presAssocID="{35AC7182-772D-7E4A-A4B8-DC45D6CD44D7}" presName="Name0" presStyleCnt="0">
        <dgm:presLayoutVars>
          <dgm:dir/>
          <dgm:animLvl val="lvl"/>
          <dgm:resizeHandles val="exact"/>
        </dgm:presLayoutVars>
      </dgm:prSet>
      <dgm:spPr/>
    </dgm:pt>
    <dgm:pt modelId="{9F91CFFE-3BA7-7342-8EE9-A0E8D7C497B5}" type="pres">
      <dgm:prSet presAssocID="{5E2EF61A-2E38-6945-B545-D9B7F7C35F5F}" presName="composite" presStyleCnt="0"/>
      <dgm:spPr/>
    </dgm:pt>
    <dgm:pt modelId="{B110ADB0-F0C7-C34D-9096-F7949E0A6FEB}" type="pres">
      <dgm:prSet presAssocID="{5E2EF61A-2E38-6945-B545-D9B7F7C35F5F}" presName="parTx" presStyleLbl="alignNode1" presStyleIdx="0" presStyleCnt="2">
        <dgm:presLayoutVars>
          <dgm:chMax val="0"/>
          <dgm:chPref val="0"/>
          <dgm:bulletEnabled val="1"/>
        </dgm:presLayoutVars>
      </dgm:prSet>
      <dgm:spPr/>
    </dgm:pt>
    <dgm:pt modelId="{30736EF8-D26F-E74B-B7E7-64149C9B6EAE}" type="pres">
      <dgm:prSet presAssocID="{5E2EF61A-2E38-6945-B545-D9B7F7C35F5F}" presName="desTx" presStyleLbl="alignAccFollowNode1" presStyleIdx="0" presStyleCnt="2">
        <dgm:presLayoutVars>
          <dgm:bulletEnabled val="1"/>
        </dgm:presLayoutVars>
      </dgm:prSet>
      <dgm:spPr/>
    </dgm:pt>
    <dgm:pt modelId="{AAA23E63-C05B-AC4A-95C9-6BA43A192116}" type="pres">
      <dgm:prSet presAssocID="{D4754397-A54E-6E4F-97AF-4077375AF830}" presName="space" presStyleCnt="0"/>
      <dgm:spPr/>
    </dgm:pt>
    <dgm:pt modelId="{8163B8B2-8806-B54B-B830-E5C2B0719FC9}" type="pres">
      <dgm:prSet presAssocID="{53BD419C-3E7A-7042-9873-0707B02AFE82}" presName="composite" presStyleCnt="0"/>
      <dgm:spPr/>
    </dgm:pt>
    <dgm:pt modelId="{D1927C97-FF5D-6D46-9E3B-603AEFA5FA10}" type="pres">
      <dgm:prSet presAssocID="{53BD419C-3E7A-7042-9873-0707B02AFE82}" presName="parTx" presStyleLbl="alignNode1" presStyleIdx="1" presStyleCnt="2">
        <dgm:presLayoutVars>
          <dgm:chMax val="0"/>
          <dgm:chPref val="0"/>
          <dgm:bulletEnabled val="1"/>
        </dgm:presLayoutVars>
      </dgm:prSet>
      <dgm:spPr/>
    </dgm:pt>
    <dgm:pt modelId="{335FF5FC-6D3B-9F49-A5FB-7711D9DFD1BB}" type="pres">
      <dgm:prSet presAssocID="{53BD419C-3E7A-7042-9873-0707B02AFE82}" presName="desTx" presStyleLbl="alignAccFollowNode1" presStyleIdx="1" presStyleCnt="2">
        <dgm:presLayoutVars>
          <dgm:bulletEnabled val="1"/>
        </dgm:presLayoutVars>
      </dgm:prSet>
      <dgm:spPr/>
    </dgm:pt>
  </dgm:ptLst>
  <dgm:cxnLst>
    <dgm:cxn modelId="{64336D0E-E796-584F-8477-7CAEF9AF9A4D}" srcId="{35AC7182-772D-7E4A-A4B8-DC45D6CD44D7}" destId="{53BD419C-3E7A-7042-9873-0707B02AFE82}" srcOrd="1" destOrd="0" parTransId="{36DEF8A2-53AB-A740-8C2B-00F5CDBCF44F}" sibTransId="{1D002429-355D-F848-8F01-DA186F6A215E}"/>
    <dgm:cxn modelId="{B3613512-9758-2F42-BED5-2EB0B03CBA6B}" type="presOf" srcId="{64F2639A-EE36-6649-93E9-6BE9EE1EC1FF}" destId="{335FF5FC-6D3B-9F49-A5FB-7711D9DFD1BB}" srcOrd="0" destOrd="0" presId="urn:microsoft.com/office/officeart/2005/8/layout/hList1"/>
    <dgm:cxn modelId="{589B2E3F-DCB7-E146-A817-3BACC28701A0}" type="presOf" srcId="{53BD419C-3E7A-7042-9873-0707B02AFE82}" destId="{D1927C97-FF5D-6D46-9E3B-603AEFA5FA10}" srcOrd="0" destOrd="0" presId="urn:microsoft.com/office/officeart/2005/8/layout/hList1"/>
    <dgm:cxn modelId="{CE89214A-2A2F-B24D-BCAF-6A5D0198F348}" srcId="{53BD419C-3E7A-7042-9873-0707B02AFE82}" destId="{64F2639A-EE36-6649-93E9-6BE9EE1EC1FF}" srcOrd="0" destOrd="0" parTransId="{8302E862-6733-5740-9D03-9174AD88FA2E}" sibTransId="{0FE7EB71-4551-0C48-8CAE-6C5341B73BA1}"/>
    <dgm:cxn modelId="{BC37F24E-14B9-DB4A-95ED-F30245F44798}" type="presOf" srcId="{58BA2778-A41A-1948-A4BA-A9DDE3FE1165}" destId="{30736EF8-D26F-E74B-B7E7-64149C9B6EAE}" srcOrd="0" destOrd="0" presId="urn:microsoft.com/office/officeart/2005/8/layout/hList1"/>
    <dgm:cxn modelId="{136F91B0-F865-FD46-825B-96DE71761040}" type="presOf" srcId="{5E2EF61A-2E38-6945-B545-D9B7F7C35F5F}" destId="{B110ADB0-F0C7-C34D-9096-F7949E0A6FEB}" srcOrd="0" destOrd="0" presId="urn:microsoft.com/office/officeart/2005/8/layout/hList1"/>
    <dgm:cxn modelId="{9A4730D1-ED47-E446-A9F5-083D42A242D8}" type="presOf" srcId="{35AC7182-772D-7E4A-A4B8-DC45D6CD44D7}" destId="{D9050F46-921D-2B40-A353-42D3EB9060CB}" srcOrd="0" destOrd="0" presId="urn:microsoft.com/office/officeart/2005/8/layout/hList1"/>
    <dgm:cxn modelId="{ABE27BD6-3D81-EB40-9E2F-A5A42B4F56FB}" srcId="{35AC7182-772D-7E4A-A4B8-DC45D6CD44D7}" destId="{5E2EF61A-2E38-6945-B545-D9B7F7C35F5F}" srcOrd="0" destOrd="0" parTransId="{D0C4CDDF-527A-634A-B982-9F93FC648B89}" sibTransId="{D4754397-A54E-6E4F-97AF-4077375AF830}"/>
    <dgm:cxn modelId="{8711F9F4-0C1C-EC4C-AC23-049F01CE2B36}" srcId="{5E2EF61A-2E38-6945-B545-D9B7F7C35F5F}" destId="{58BA2778-A41A-1948-A4BA-A9DDE3FE1165}" srcOrd="0" destOrd="0" parTransId="{D9BDCC09-84F5-1942-A71C-494F51243EF2}" sibTransId="{F31F244E-4923-F247-AAE0-80A2FFADEACB}"/>
    <dgm:cxn modelId="{508295F3-C6ED-F34B-8679-EBB9436361F5}" type="presParOf" srcId="{D9050F46-921D-2B40-A353-42D3EB9060CB}" destId="{9F91CFFE-3BA7-7342-8EE9-A0E8D7C497B5}" srcOrd="0" destOrd="0" presId="urn:microsoft.com/office/officeart/2005/8/layout/hList1"/>
    <dgm:cxn modelId="{90273B6A-FEB9-3D4F-AE6D-3FAF18FAE39A}" type="presParOf" srcId="{9F91CFFE-3BA7-7342-8EE9-A0E8D7C497B5}" destId="{B110ADB0-F0C7-C34D-9096-F7949E0A6FEB}" srcOrd="0" destOrd="0" presId="urn:microsoft.com/office/officeart/2005/8/layout/hList1"/>
    <dgm:cxn modelId="{63C009FD-C88E-AF42-80AA-C2B53C7C933E}" type="presParOf" srcId="{9F91CFFE-3BA7-7342-8EE9-A0E8D7C497B5}" destId="{30736EF8-D26F-E74B-B7E7-64149C9B6EAE}" srcOrd="1" destOrd="0" presId="urn:microsoft.com/office/officeart/2005/8/layout/hList1"/>
    <dgm:cxn modelId="{8628D082-1F67-0144-95A3-21B145484B05}" type="presParOf" srcId="{D9050F46-921D-2B40-A353-42D3EB9060CB}" destId="{AAA23E63-C05B-AC4A-95C9-6BA43A192116}" srcOrd="1" destOrd="0" presId="urn:microsoft.com/office/officeart/2005/8/layout/hList1"/>
    <dgm:cxn modelId="{B3C174DF-21C4-A143-BDC9-B48245453AF3}" type="presParOf" srcId="{D9050F46-921D-2B40-A353-42D3EB9060CB}" destId="{8163B8B2-8806-B54B-B830-E5C2B0719FC9}" srcOrd="2" destOrd="0" presId="urn:microsoft.com/office/officeart/2005/8/layout/hList1"/>
    <dgm:cxn modelId="{DB6662C3-1E26-FD4D-BAE0-693A25F13372}" type="presParOf" srcId="{8163B8B2-8806-B54B-B830-E5C2B0719FC9}" destId="{D1927C97-FF5D-6D46-9E3B-603AEFA5FA10}" srcOrd="0" destOrd="0" presId="urn:microsoft.com/office/officeart/2005/8/layout/hList1"/>
    <dgm:cxn modelId="{923A03C5-1D1A-A047-9869-378A60F17A95}" type="presParOf" srcId="{8163B8B2-8806-B54B-B830-E5C2B0719FC9}" destId="{335FF5FC-6D3B-9F49-A5FB-7711D9DFD1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71B03-F0EA-8040-A45E-18A61BF1A26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F51A1986-6420-3C4C-9197-C8236FB18419}">
      <dgm:prSet phldrT="[Text]" custT="1"/>
      <dgm:spPr>
        <a:ln>
          <a:solidFill>
            <a:schemeClr val="bg2"/>
          </a:solidFill>
        </a:ln>
      </dgm:spPr>
      <dgm:t>
        <a:bodyPr/>
        <a:lstStyle/>
        <a:p>
          <a:r>
            <a:rPr lang="en-US" sz="3200" dirty="0">
              <a:solidFill>
                <a:schemeClr val="tx2">
                  <a:lumMod val="10000"/>
                </a:schemeClr>
              </a:solidFill>
            </a:rPr>
            <a:t>Native audit records</a:t>
          </a:r>
          <a:endParaRPr lang="en-US" sz="3200" dirty="0"/>
        </a:p>
      </dgm:t>
    </dgm:pt>
    <dgm:pt modelId="{7CA345D0-1A53-6146-98E4-EE49A2B35B2E}" type="parTrans" cxnId="{4DC62F52-5941-D549-8D42-58478E00D391}">
      <dgm:prSet/>
      <dgm:spPr/>
      <dgm:t>
        <a:bodyPr/>
        <a:lstStyle/>
        <a:p>
          <a:endParaRPr lang="en-US"/>
        </a:p>
      </dgm:t>
    </dgm:pt>
    <dgm:pt modelId="{8EF314FD-B355-A749-AF01-8DA5D1FDB184}" type="sibTrans" cxnId="{4DC62F52-5941-D549-8D42-58478E00D391}">
      <dgm:prSet/>
      <dgm:spPr/>
      <dgm:t>
        <a:bodyPr/>
        <a:lstStyle/>
        <a:p>
          <a:endParaRPr lang="en-US"/>
        </a:p>
      </dgm:t>
    </dgm:pt>
    <dgm:pt modelId="{C19A684D-A29B-BD41-A7CA-D11064C4DDB7}">
      <dgm:prSet/>
      <dgm:spPr>
        <a:ln>
          <a:solidFill>
            <a:schemeClr val="bg2"/>
          </a:solidFill>
        </a:ln>
      </dgm:spPr>
      <dgm:t>
        <a:bodyPr/>
        <a:lstStyle/>
        <a:p>
          <a:r>
            <a:rPr lang="en-US" dirty="0">
              <a:solidFill>
                <a:schemeClr val="tx1"/>
              </a:solidFill>
            </a:rPr>
            <a:t>Virtually all multiuser operating systems include accounting software that collects information on user activity</a:t>
          </a:r>
        </a:p>
      </dgm:t>
    </dgm:pt>
    <dgm:pt modelId="{7A9CE321-49AA-3D41-8F50-69470F50415D}" type="parTrans" cxnId="{C45A58E6-4FA2-264F-9780-CEAFD0107E81}">
      <dgm:prSet/>
      <dgm:spPr/>
      <dgm:t>
        <a:bodyPr/>
        <a:lstStyle/>
        <a:p>
          <a:endParaRPr lang="en-US"/>
        </a:p>
      </dgm:t>
    </dgm:pt>
    <dgm:pt modelId="{265911FE-8211-444F-99BA-F18D84CE8F96}" type="sibTrans" cxnId="{C45A58E6-4FA2-264F-9780-CEAFD0107E81}">
      <dgm:prSet/>
      <dgm:spPr/>
      <dgm:t>
        <a:bodyPr/>
        <a:lstStyle/>
        <a:p>
          <a:endParaRPr lang="en-US"/>
        </a:p>
      </dgm:t>
    </dgm:pt>
    <dgm:pt modelId="{7E9E744E-43C3-E447-80EC-96AB0AC32192}">
      <dgm:prSet/>
      <dgm:spPr>
        <a:ln>
          <a:solidFill>
            <a:schemeClr val="bg2"/>
          </a:solidFill>
        </a:ln>
      </dgm:spPr>
      <dgm:t>
        <a:bodyPr/>
        <a:lstStyle/>
        <a:p>
          <a:r>
            <a:rPr lang="en-US" dirty="0">
              <a:solidFill>
                <a:schemeClr val="tx1"/>
              </a:solidFill>
            </a:rPr>
            <a:t>The advantage of using this information is that no additional collection software is needed</a:t>
          </a:r>
        </a:p>
      </dgm:t>
    </dgm:pt>
    <dgm:pt modelId="{2DBE5385-5492-EA42-A939-18A8C533107B}" type="parTrans" cxnId="{48C4E4C7-D646-E64B-A128-B200AAC1B965}">
      <dgm:prSet/>
      <dgm:spPr/>
      <dgm:t>
        <a:bodyPr/>
        <a:lstStyle/>
        <a:p>
          <a:endParaRPr lang="en-US"/>
        </a:p>
      </dgm:t>
    </dgm:pt>
    <dgm:pt modelId="{5B60279F-F144-524D-9803-C72087E2570C}" type="sibTrans" cxnId="{48C4E4C7-D646-E64B-A128-B200AAC1B965}">
      <dgm:prSet/>
      <dgm:spPr/>
      <dgm:t>
        <a:bodyPr/>
        <a:lstStyle/>
        <a:p>
          <a:endParaRPr lang="en-US"/>
        </a:p>
      </dgm:t>
    </dgm:pt>
    <dgm:pt modelId="{5F92E8BC-9C07-F643-B316-6A150584477A}">
      <dgm:prSet/>
      <dgm:spPr>
        <a:ln>
          <a:solidFill>
            <a:schemeClr val="bg2"/>
          </a:solidFill>
        </a:ln>
      </dgm:spPr>
      <dgm:t>
        <a:bodyPr/>
        <a:lstStyle/>
        <a:p>
          <a:r>
            <a:rPr lang="en-US" dirty="0">
              <a:solidFill>
                <a:schemeClr val="tx1"/>
              </a:solidFill>
            </a:rPr>
            <a:t>The disadvantage is that the native audit records may not contain the needed information or may not contain it in a convenient form</a:t>
          </a:r>
        </a:p>
      </dgm:t>
    </dgm:pt>
    <dgm:pt modelId="{DE23A99D-C06A-4D42-B101-92B16935EB27}" type="parTrans" cxnId="{161CA1E4-57DF-9541-A6BA-FB6C5A289EB0}">
      <dgm:prSet/>
      <dgm:spPr/>
      <dgm:t>
        <a:bodyPr/>
        <a:lstStyle/>
        <a:p>
          <a:endParaRPr lang="en-US"/>
        </a:p>
      </dgm:t>
    </dgm:pt>
    <dgm:pt modelId="{38E51AD8-BFE4-A841-B956-BCB659A077DE}" type="sibTrans" cxnId="{161CA1E4-57DF-9541-A6BA-FB6C5A289EB0}">
      <dgm:prSet/>
      <dgm:spPr/>
      <dgm:t>
        <a:bodyPr/>
        <a:lstStyle/>
        <a:p>
          <a:endParaRPr lang="en-US"/>
        </a:p>
      </dgm:t>
    </dgm:pt>
    <dgm:pt modelId="{340D139F-6AC4-A149-B2AC-63A5AEE3887B}">
      <dgm:prSet custT="1"/>
      <dgm:spPr>
        <a:ln>
          <a:solidFill>
            <a:schemeClr val="bg2"/>
          </a:solidFill>
        </a:ln>
      </dgm:spPr>
      <dgm:t>
        <a:bodyPr/>
        <a:lstStyle/>
        <a:p>
          <a:r>
            <a:rPr lang="en-US" sz="3200" dirty="0">
              <a:solidFill>
                <a:schemeClr val="tx2">
                  <a:lumMod val="10000"/>
                </a:schemeClr>
              </a:solidFill>
            </a:rPr>
            <a:t>Detection-specific audit records</a:t>
          </a:r>
        </a:p>
      </dgm:t>
    </dgm:pt>
    <dgm:pt modelId="{378E04D1-9B6E-7C40-B806-E9B5F36E8AC9}" type="parTrans" cxnId="{243DB3ED-E801-7149-BB9F-807CEA419242}">
      <dgm:prSet/>
      <dgm:spPr/>
      <dgm:t>
        <a:bodyPr/>
        <a:lstStyle/>
        <a:p>
          <a:endParaRPr lang="en-US"/>
        </a:p>
      </dgm:t>
    </dgm:pt>
    <dgm:pt modelId="{0AEC5798-282F-9B44-8240-4F91A664AB99}" type="sibTrans" cxnId="{243DB3ED-E801-7149-BB9F-807CEA419242}">
      <dgm:prSet/>
      <dgm:spPr/>
      <dgm:t>
        <a:bodyPr/>
        <a:lstStyle/>
        <a:p>
          <a:endParaRPr lang="en-US"/>
        </a:p>
      </dgm:t>
    </dgm:pt>
    <dgm:pt modelId="{C9F87660-CB4F-AD4B-86B8-36DCA13F586E}">
      <dgm:prSet/>
      <dgm:spPr>
        <a:ln>
          <a:solidFill>
            <a:schemeClr val="bg2"/>
          </a:solidFill>
        </a:ln>
      </dgm:spPr>
      <dgm:t>
        <a:bodyPr/>
        <a:lstStyle/>
        <a:p>
          <a:r>
            <a:rPr lang="en-US" dirty="0">
              <a:solidFill>
                <a:schemeClr val="tx1"/>
              </a:solidFill>
            </a:rPr>
            <a:t>A collection facility can be implemented that generates audit records containing only that information required by the intrusion detection system</a:t>
          </a:r>
        </a:p>
      </dgm:t>
    </dgm:pt>
    <dgm:pt modelId="{DF86AA95-2445-0348-918F-9E55D57E07D3}" type="parTrans" cxnId="{4C83DFC3-F56A-A74D-9E2B-5C854D9F33BF}">
      <dgm:prSet/>
      <dgm:spPr/>
      <dgm:t>
        <a:bodyPr/>
        <a:lstStyle/>
        <a:p>
          <a:endParaRPr lang="en-US"/>
        </a:p>
      </dgm:t>
    </dgm:pt>
    <dgm:pt modelId="{A44BBE8B-878A-6543-B285-4BB24569FA3C}" type="sibTrans" cxnId="{4C83DFC3-F56A-A74D-9E2B-5C854D9F33BF}">
      <dgm:prSet/>
      <dgm:spPr/>
      <dgm:t>
        <a:bodyPr/>
        <a:lstStyle/>
        <a:p>
          <a:endParaRPr lang="en-US"/>
        </a:p>
      </dgm:t>
    </dgm:pt>
    <dgm:pt modelId="{FCB966CF-41A9-FE4E-8534-6493A256A721}">
      <dgm:prSet/>
      <dgm:spPr>
        <a:ln>
          <a:solidFill>
            <a:schemeClr val="bg2"/>
          </a:solidFill>
        </a:ln>
      </dgm:spPr>
      <dgm:t>
        <a:bodyPr/>
        <a:lstStyle/>
        <a:p>
          <a:r>
            <a:rPr lang="en-US" dirty="0">
              <a:solidFill>
                <a:schemeClr val="tx1"/>
              </a:solidFill>
            </a:rPr>
            <a:t>One advantage of such an approach is that it could be made vendor independent and ported to a variety of systems</a:t>
          </a:r>
        </a:p>
      </dgm:t>
    </dgm:pt>
    <dgm:pt modelId="{7742E94D-5047-214E-8B5A-8C5712F6E72B}" type="parTrans" cxnId="{C4559F08-9783-4945-AF1E-EF145EA160E3}">
      <dgm:prSet/>
      <dgm:spPr/>
      <dgm:t>
        <a:bodyPr/>
        <a:lstStyle/>
        <a:p>
          <a:endParaRPr lang="en-US"/>
        </a:p>
      </dgm:t>
    </dgm:pt>
    <dgm:pt modelId="{4CFDEDBB-E9FE-D047-9AFA-DE8657AEEEFB}" type="sibTrans" cxnId="{C4559F08-9783-4945-AF1E-EF145EA160E3}">
      <dgm:prSet/>
      <dgm:spPr/>
      <dgm:t>
        <a:bodyPr/>
        <a:lstStyle/>
        <a:p>
          <a:endParaRPr lang="en-US"/>
        </a:p>
      </dgm:t>
    </dgm:pt>
    <dgm:pt modelId="{ECFDA44B-A0FA-2743-AE05-87B14AA0207E}">
      <dgm:prSet/>
      <dgm:spPr>
        <a:ln>
          <a:solidFill>
            <a:schemeClr val="bg2"/>
          </a:solidFill>
        </a:ln>
      </dgm:spPr>
      <dgm:t>
        <a:bodyPr/>
        <a:lstStyle/>
        <a:p>
          <a:r>
            <a:rPr lang="en-US" dirty="0">
              <a:solidFill>
                <a:schemeClr val="tx1"/>
              </a:solidFill>
            </a:rPr>
            <a:t>The disadvantage is the extra overhead involved in having two accounting packages running on a machine</a:t>
          </a:r>
        </a:p>
      </dgm:t>
    </dgm:pt>
    <dgm:pt modelId="{2D4BB2CE-D310-AC42-A205-9AC41913C57D}" type="parTrans" cxnId="{A11E0374-EC2B-F044-85B0-A0164534321E}">
      <dgm:prSet/>
      <dgm:spPr/>
      <dgm:t>
        <a:bodyPr/>
        <a:lstStyle/>
        <a:p>
          <a:endParaRPr lang="en-US"/>
        </a:p>
      </dgm:t>
    </dgm:pt>
    <dgm:pt modelId="{6E33A294-B6E8-1C45-A6D5-62611D6C9932}" type="sibTrans" cxnId="{A11E0374-EC2B-F044-85B0-A0164534321E}">
      <dgm:prSet/>
      <dgm:spPr/>
      <dgm:t>
        <a:bodyPr/>
        <a:lstStyle/>
        <a:p>
          <a:endParaRPr lang="en-US"/>
        </a:p>
      </dgm:t>
    </dgm:pt>
    <dgm:pt modelId="{336ADEF2-2128-494C-B94D-1E8434C45438}" type="pres">
      <dgm:prSet presAssocID="{9A071B03-F0EA-8040-A45E-18A61BF1A264}" presName="theList" presStyleCnt="0">
        <dgm:presLayoutVars>
          <dgm:dir/>
          <dgm:animLvl val="lvl"/>
          <dgm:resizeHandles val="exact"/>
        </dgm:presLayoutVars>
      </dgm:prSet>
      <dgm:spPr/>
    </dgm:pt>
    <dgm:pt modelId="{397D827A-1B4E-6949-BFE3-05685E8BBA55}" type="pres">
      <dgm:prSet presAssocID="{F51A1986-6420-3C4C-9197-C8236FB18419}" presName="compNode" presStyleCnt="0"/>
      <dgm:spPr/>
    </dgm:pt>
    <dgm:pt modelId="{C7129875-A8E4-5645-A1A2-27FFADB87397}" type="pres">
      <dgm:prSet presAssocID="{F51A1986-6420-3C4C-9197-C8236FB18419}" presName="aNode" presStyleLbl="bgShp" presStyleIdx="0" presStyleCnt="2" custLinFactNeighborX="-104" custLinFactNeighborY="-160"/>
      <dgm:spPr/>
    </dgm:pt>
    <dgm:pt modelId="{BCB04508-B61A-FD4F-8EAF-50FB4B17AE62}" type="pres">
      <dgm:prSet presAssocID="{F51A1986-6420-3C4C-9197-C8236FB18419}" presName="textNode" presStyleLbl="bgShp" presStyleIdx="0" presStyleCnt="2"/>
      <dgm:spPr/>
    </dgm:pt>
    <dgm:pt modelId="{5C156655-F676-FD44-A787-45295C093E04}" type="pres">
      <dgm:prSet presAssocID="{F51A1986-6420-3C4C-9197-C8236FB18419}" presName="compChildNode" presStyleCnt="0"/>
      <dgm:spPr/>
    </dgm:pt>
    <dgm:pt modelId="{18D8EA14-D58A-2E4A-AFA7-C90EB2E2BC39}" type="pres">
      <dgm:prSet presAssocID="{F51A1986-6420-3C4C-9197-C8236FB18419}" presName="theInnerList" presStyleCnt="0"/>
      <dgm:spPr/>
    </dgm:pt>
    <dgm:pt modelId="{A6432EF8-95D4-024A-BD1C-F8ED0E2ED59E}" type="pres">
      <dgm:prSet presAssocID="{C19A684D-A29B-BD41-A7CA-D11064C4DDB7}" presName="childNode" presStyleLbl="node1" presStyleIdx="0" presStyleCnt="6" custScaleY="138615" custLinFactY="-25332" custLinFactNeighborY="-100000">
        <dgm:presLayoutVars>
          <dgm:bulletEnabled val="1"/>
        </dgm:presLayoutVars>
      </dgm:prSet>
      <dgm:spPr/>
    </dgm:pt>
    <dgm:pt modelId="{4E7EAE43-732B-DB4C-A850-52C639418C46}" type="pres">
      <dgm:prSet presAssocID="{C19A684D-A29B-BD41-A7CA-D11064C4DDB7}" presName="aSpace2" presStyleCnt="0"/>
      <dgm:spPr/>
    </dgm:pt>
    <dgm:pt modelId="{0B9AB37C-0E43-EC46-A2CF-D822AA6FCBB3}" type="pres">
      <dgm:prSet presAssocID="{7E9E744E-43C3-E447-80EC-96AB0AC32192}" presName="childNode" presStyleLbl="node1" presStyleIdx="1" presStyleCnt="6" custScaleY="205202" custLinFactNeighborY="-65476">
        <dgm:presLayoutVars>
          <dgm:bulletEnabled val="1"/>
        </dgm:presLayoutVars>
      </dgm:prSet>
      <dgm:spPr/>
    </dgm:pt>
    <dgm:pt modelId="{BEFD28DF-89BA-E742-9757-1B37738A6E58}" type="pres">
      <dgm:prSet presAssocID="{7E9E744E-43C3-E447-80EC-96AB0AC32192}" presName="aSpace2" presStyleCnt="0"/>
      <dgm:spPr/>
    </dgm:pt>
    <dgm:pt modelId="{428417A8-6A25-8749-8A95-24021E1C036C}" type="pres">
      <dgm:prSet presAssocID="{5F92E8BC-9C07-F643-B316-6A150584477A}" presName="childNode" presStyleLbl="node1" presStyleIdx="2" presStyleCnt="6" custScaleY="182305" custLinFactNeighborY="51294">
        <dgm:presLayoutVars>
          <dgm:bulletEnabled val="1"/>
        </dgm:presLayoutVars>
      </dgm:prSet>
      <dgm:spPr/>
    </dgm:pt>
    <dgm:pt modelId="{F63BBB5D-3AB7-F747-AA95-6D8215B04C0C}" type="pres">
      <dgm:prSet presAssocID="{F51A1986-6420-3C4C-9197-C8236FB18419}" presName="aSpace" presStyleCnt="0"/>
      <dgm:spPr/>
    </dgm:pt>
    <dgm:pt modelId="{69534904-20B5-474A-9D25-CB6BFB99E51B}" type="pres">
      <dgm:prSet presAssocID="{340D139F-6AC4-A149-B2AC-63A5AEE3887B}" presName="compNode" presStyleCnt="0"/>
      <dgm:spPr/>
    </dgm:pt>
    <dgm:pt modelId="{CBB94256-1A66-3342-8338-E7FC1B56FB6F}" type="pres">
      <dgm:prSet presAssocID="{340D139F-6AC4-A149-B2AC-63A5AEE3887B}" presName="aNode" presStyleLbl="bgShp" presStyleIdx="1" presStyleCnt="2" custLinFactNeighborY="-1572"/>
      <dgm:spPr/>
    </dgm:pt>
    <dgm:pt modelId="{D1D05D56-2AFF-DA43-B897-1F26BA98B937}" type="pres">
      <dgm:prSet presAssocID="{340D139F-6AC4-A149-B2AC-63A5AEE3887B}" presName="textNode" presStyleLbl="bgShp" presStyleIdx="1" presStyleCnt="2"/>
      <dgm:spPr/>
    </dgm:pt>
    <dgm:pt modelId="{9E4E8079-6A15-EF43-91EB-9A011FAB6044}" type="pres">
      <dgm:prSet presAssocID="{340D139F-6AC4-A149-B2AC-63A5AEE3887B}" presName="compChildNode" presStyleCnt="0"/>
      <dgm:spPr/>
    </dgm:pt>
    <dgm:pt modelId="{CA2B5A25-3CEB-AE41-B988-F26CD467EDAE}" type="pres">
      <dgm:prSet presAssocID="{340D139F-6AC4-A149-B2AC-63A5AEE3887B}" presName="theInnerList" presStyleCnt="0"/>
      <dgm:spPr/>
    </dgm:pt>
    <dgm:pt modelId="{A8AB1412-EB8F-0B44-A6C7-7F6973DCDAE2}" type="pres">
      <dgm:prSet presAssocID="{C9F87660-CB4F-AD4B-86B8-36DCA13F586E}" presName="childNode" presStyleLbl="node1" presStyleIdx="3" presStyleCnt="6" custScaleY="215968" custLinFactY="-9328" custLinFactNeighborY="-100000">
        <dgm:presLayoutVars>
          <dgm:bulletEnabled val="1"/>
        </dgm:presLayoutVars>
      </dgm:prSet>
      <dgm:spPr/>
    </dgm:pt>
    <dgm:pt modelId="{9BC8F1B2-08FE-164F-A197-73CC9DE6C890}" type="pres">
      <dgm:prSet presAssocID="{C9F87660-CB4F-AD4B-86B8-36DCA13F586E}" presName="aSpace2" presStyleCnt="0"/>
      <dgm:spPr/>
    </dgm:pt>
    <dgm:pt modelId="{4878447C-9133-064C-A63B-96922EDA59B2}" type="pres">
      <dgm:prSet presAssocID="{FCB966CF-41A9-FE4E-8534-6493A256A721}" presName="childNode" presStyleLbl="node1" presStyleIdx="4" presStyleCnt="6" custScaleY="168551" custLinFactNeighborY="-91592">
        <dgm:presLayoutVars>
          <dgm:bulletEnabled val="1"/>
        </dgm:presLayoutVars>
      </dgm:prSet>
      <dgm:spPr/>
    </dgm:pt>
    <dgm:pt modelId="{5C77DCC4-8DA8-F341-BA84-F9729B4CA1AB}" type="pres">
      <dgm:prSet presAssocID="{FCB966CF-41A9-FE4E-8534-6493A256A721}" presName="aSpace2" presStyleCnt="0"/>
      <dgm:spPr/>
    </dgm:pt>
    <dgm:pt modelId="{53D44847-F854-AC49-AC88-AFD482848B60}" type="pres">
      <dgm:prSet presAssocID="{ECFDA44B-A0FA-2743-AE05-87B14AA0207E}" presName="childNode" presStyleLbl="node1" presStyleIdx="5" presStyleCnt="6" custScaleY="139663" custLinFactNeighborY="36103">
        <dgm:presLayoutVars>
          <dgm:bulletEnabled val="1"/>
        </dgm:presLayoutVars>
      </dgm:prSet>
      <dgm:spPr/>
    </dgm:pt>
  </dgm:ptLst>
  <dgm:cxnLst>
    <dgm:cxn modelId="{C4559F08-9783-4945-AF1E-EF145EA160E3}" srcId="{340D139F-6AC4-A149-B2AC-63A5AEE3887B}" destId="{FCB966CF-41A9-FE4E-8534-6493A256A721}" srcOrd="1" destOrd="0" parTransId="{7742E94D-5047-214E-8B5A-8C5712F6E72B}" sibTransId="{4CFDEDBB-E9FE-D047-9AFA-DE8657AEEEFB}"/>
    <dgm:cxn modelId="{DC752021-ECBC-9449-913A-B7D2FC6F0987}" type="presOf" srcId="{FCB966CF-41A9-FE4E-8534-6493A256A721}" destId="{4878447C-9133-064C-A63B-96922EDA59B2}" srcOrd="0" destOrd="0" presId="urn:microsoft.com/office/officeart/2005/8/layout/lProcess2"/>
    <dgm:cxn modelId="{00C74025-6500-0347-9BAA-52A07543B207}" type="presOf" srcId="{340D139F-6AC4-A149-B2AC-63A5AEE3887B}" destId="{CBB94256-1A66-3342-8338-E7FC1B56FB6F}" srcOrd="0" destOrd="0" presId="urn:microsoft.com/office/officeart/2005/8/layout/lProcess2"/>
    <dgm:cxn modelId="{A891B82B-D8E9-ED49-8FCB-3328997D7C8F}" type="presOf" srcId="{9A071B03-F0EA-8040-A45E-18A61BF1A264}" destId="{336ADEF2-2128-494C-B94D-1E8434C45438}" srcOrd="0" destOrd="0" presId="urn:microsoft.com/office/officeart/2005/8/layout/lProcess2"/>
    <dgm:cxn modelId="{110C7F3A-8531-9841-9B2A-C4091AA82C47}" type="presOf" srcId="{F51A1986-6420-3C4C-9197-C8236FB18419}" destId="{C7129875-A8E4-5645-A1A2-27FFADB87397}" srcOrd="0" destOrd="0" presId="urn:microsoft.com/office/officeart/2005/8/layout/lProcess2"/>
    <dgm:cxn modelId="{4DC62F52-5941-D549-8D42-58478E00D391}" srcId="{9A071B03-F0EA-8040-A45E-18A61BF1A264}" destId="{F51A1986-6420-3C4C-9197-C8236FB18419}" srcOrd="0" destOrd="0" parTransId="{7CA345D0-1A53-6146-98E4-EE49A2B35B2E}" sibTransId="{8EF314FD-B355-A749-AF01-8DA5D1FDB184}"/>
    <dgm:cxn modelId="{A11E0374-EC2B-F044-85B0-A0164534321E}" srcId="{340D139F-6AC4-A149-B2AC-63A5AEE3887B}" destId="{ECFDA44B-A0FA-2743-AE05-87B14AA0207E}" srcOrd="2" destOrd="0" parTransId="{2D4BB2CE-D310-AC42-A205-9AC41913C57D}" sibTransId="{6E33A294-B6E8-1C45-A6D5-62611D6C9932}"/>
    <dgm:cxn modelId="{D2407058-0F35-4340-86AF-E2BC5064DC67}" type="presOf" srcId="{7E9E744E-43C3-E447-80EC-96AB0AC32192}" destId="{0B9AB37C-0E43-EC46-A2CF-D822AA6FCBB3}" srcOrd="0" destOrd="0" presId="urn:microsoft.com/office/officeart/2005/8/layout/lProcess2"/>
    <dgm:cxn modelId="{F0E1F5A9-E63A-3D4D-A83E-88BACE48B1E8}" type="presOf" srcId="{5F92E8BC-9C07-F643-B316-6A150584477A}" destId="{428417A8-6A25-8749-8A95-24021E1C036C}" srcOrd="0" destOrd="0" presId="urn:microsoft.com/office/officeart/2005/8/layout/lProcess2"/>
    <dgm:cxn modelId="{6C3172B1-5D60-1242-84FC-087A2B0C3E54}" type="presOf" srcId="{C19A684D-A29B-BD41-A7CA-D11064C4DDB7}" destId="{A6432EF8-95D4-024A-BD1C-F8ED0E2ED59E}" srcOrd="0" destOrd="0" presId="urn:microsoft.com/office/officeart/2005/8/layout/lProcess2"/>
    <dgm:cxn modelId="{4C83DFC3-F56A-A74D-9E2B-5C854D9F33BF}" srcId="{340D139F-6AC4-A149-B2AC-63A5AEE3887B}" destId="{C9F87660-CB4F-AD4B-86B8-36DCA13F586E}" srcOrd="0" destOrd="0" parTransId="{DF86AA95-2445-0348-918F-9E55D57E07D3}" sibTransId="{A44BBE8B-878A-6543-B285-4BB24569FA3C}"/>
    <dgm:cxn modelId="{48C4E4C7-D646-E64B-A128-B200AAC1B965}" srcId="{F51A1986-6420-3C4C-9197-C8236FB18419}" destId="{7E9E744E-43C3-E447-80EC-96AB0AC32192}" srcOrd="1" destOrd="0" parTransId="{2DBE5385-5492-EA42-A939-18A8C533107B}" sibTransId="{5B60279F-F144-524D-9803-C72087E2570C}"/>
    <dgm:cxn modelId="{390D9CDA-2EE3-0D42-A55B-BE2463BF8B1D}" type="presOf" srcId="{ECFDA44B-A0FA-2743-AE05-87B14AA0207E}" destId="{53D44847-F854-AC49-AC88-AFD482848B60}" srcOrd="0" destOrd="0" presId="urn:microsoft.com/office/officeart/2005/8/layout/lProcess2"/>
    <dgm:cxn modelId="{161CA1E4-57DF-9541-A6BA-FB6C5A289EB0}" srcId="{F51A1986-6420-3C4C-9197-C8236FB18419}" destId="{5F92E8BC-9C07-F643-B316-6A150584477A}" srcOrd="2" destOrd="0" parTransId="{DE23A99D-C06A-4D42-B101-92B16935EB27}" sibTransId="{38E51AD8-BFE4-A841-B956-BCB659A077DE}"/>
    <dgm:cxn modelId="{C45A58E6-4FA2-264F-9780-CEAFD0107E81}" srcId="{F51A1986-6420-3C4C-9197-C8236FB18419}" destId="{C19A684D-A29B-BD41-A7CA-D11064C4DDB7}" srcOrd="0" destOrd="0" parTransId="{7A9CE321-49AA-3D41-8F50-69470F50415D}" sibTransId="{265911FE-8211-444F-99BA-F18D84CE8F96}"/>
    <dgm:cxn modelId="{243DB3ED-E801-7149-BB9F-807CEA419242}" srcId="{9A071B03-F0EA-8040-A45E-18A61BF1A264}" destId="{340D139F-6AC4-A149-B2AC-63A5AEE3887B}" srcOrd="1" destOrd="0" parTransId="{378E04D1-9B6E-7C40-B806-E9B5F36E8AC9}" sibTransId="{0AEC5798-282F-9B44-8240-4F91A664AB99}"/>
    <dgm:cxn modelId="{264512EF-C538-7B47-9C00-B8A85AC38CD5}" type="presOf" srcId="{340D139F-6AC4-A149-B2AC-63A5AEE3887B}" destId="{D1D05D56-2AFF-DA43-B897-1F26BA98B937}" srcOrd="1" destOrd="0" presId="urn:microsoft.com/office/officeart/2005/8/layout/lProcess2"/>
    <dgm:cxn modelId="{B960FAF1-AA53-DA42-91FE-21136890B546}" type="presOf" srcId="{C9F87660-CB4F-AD4B-86B8-36DCA13F586E}" destId="{A8AB1412-EB8F-0B44-A6C7-7F6973DCDAE2}" srcOrd="0" destOrd="0" presId="urn:microsoft.com/office/officeart/2005/8/layout/lProcess2"/>
    <dgm:cxn modelId="{483A99F4-80E9-A949-BB92-826ECA16E37C}" type="presOf" srcId="{F51A1986-6420-3C4C-9197-C8236FB18419}" destId="{BCB04508-B61A-FD4F-8EAF-50FB4B17AE62}" srcOrd="1" destOrd="0" presId="urn:microsoft.com/office/officeart/2005/8/layout/lProcess2"/>
    <dgm:cxn modelId="{EC5749F2-10C7-4448-8409-750CD5DAE5C6}" type="presParOf" srcId="{336ADEF2-2128-494C-B94D-1E8434C45438}" destId="{397D827A-1B4E-6949-BFE3-05685E8BBA55}" srcOrd="0" destOrd="0" presId="urn:microsoft.com/office/officeart/2005/8/layout/lProcess2"/>
    <dgm:cxn modelId="{BB19B8CB-1EEE-114A-92A2-4AE93741EAF9}" type="presParOf" srcId="{397D827A-1B4E-6949-BFE3-05685E8BBA55}" destId="{C7129875-A8E4-5645-A1A2-27FFADB87397}" srcOrd="0" destOrd="0" presId="urn:microsoft.com/office/officeart/2005/8/layout/lProcess2"/>
    <dgm:cxn modelId="{07EFB8AF-461F-2E4C-B264-119B68B3D458}" type="presParOf" srcId="{397D827A-1B4E-6949-BFE3-05685E8BBA55}" destId="{BCB04508-B61A-FD4F-8EAF-50FB4B17AE62}" srcOrd="1" destOrd="0" presId="urn:microsoft.com/office/officeart/2005/8/layout/lProcess2"/>
    <dgm:cxn modelId="{39B79F3D-402B-7849-9220-1BECC6F60F1D}" type="presParOf" srcId="{397D827A-1B4E-6949-BFE3-05685E8BBA55}" destId="{5C156655-F676-FD44-A787-45295C093E04}" srcOrd="2" destOrd="0" presId="urn:microsoft.com/office/officeart/2005/8/layout/lProcess2"/>
    <dgm:cxn modelId="{884281BB-DB81-2943-91AD-29A8B557F69F}" type="presParOf" srcId="{5C156655-F676-FD44-A787-45295C093E04}" destId="{18D8EA14-D58A-2E4A-AFA7-C90EB2E2BC39}" srcOrd="0" destOrd="0" presId="urn:microsoft.com/office/officeart/2005/8/layout/lProcess2"/>
    <dgm:cxn modelId="{DE6C0187-B5BC-9F4E-832E-498050F8159B}" type="presParOf" srcId="{18D8EA14-D58A-2E4A-AFA7-C90EB2E2BC39}" destId="{A6432EF8-95D4-024A-BD1C-F8ED0E2ED59E}" srcOrd="0" destOrd="0" presId="urn:microsoft.com/office/officeart/2005/8/layout/lProcess2"/>
    <dgm:cxn modelId="{76EA5715-23B4-4F47-AA43-79E9A282C347}" type="presParOf" srcId="{18D8EA14-D58A-2E4A-AFA7-C90EB2E2BC39}" destId="{4E7EAE43-732B-DB4C-A850-52C639418C46}" srcOrd="1" destOrd="0" presId="urn:microsoft.com/office/officeart/2005/8/layout/lProcess2"/>
    <dgm:cxn modelId="{8C9FBA9B-07A8-4A45-8BE5-5FC1FF8C3F56}" type="presParOf" srcId="{18D8EA14-D58A-2E4A-AFA7-C90EB2E2BC39}" destId="{0B9AB37C-0E43-EC46-A2CF-D822AA6FCBB3}" srcOrd="2" destOrd="0" presId="urn:microsoft.com/office/officeart/2005/8/layout/lProcess2"/>
    <dgm:cxn modelId="{1D76A490-1430-4E4B-A4BD-50A25EAE1378}" type="presParOf" srcId="{18D8EA14-D58A-2E4A-AFA7-C90EB2E2BC39}" destId="{BEFD28DF-89BA-E742-9757-1B37738A6E58}" srcOrd="3" destOrd="0" presId="urn:microsoft.com/office/officeart/2005/8/layout/lProcess2"/>
    <dgm:cxn modelId="{6A75E4E9-B1BF-2A40-B734-3FDC4B1957CD}" type="presParOf" srcId="{18D8EA14-D58A-2E4A-AFA7-C90EB2E2BC39}" destId="{428417A8-6A25-8749-8A95-24021E1C036C}" srcOrd="4" destOrd="0" presId="urn:microsoft.com/office/officeart/2005/8/layout/lProcess2"/>
    <dgm:cxn modelId="{8CAD578A-3DE3-6245-80C8-0AD8A31A622A}" type="presParOf" srcId="{336ADEF2-2128-494C-B94D-1E8434C45438}" destId="{F63BBB5D-3AB7-F747-AA95-6D8215B04C0C}" srcOrd="1" destOrd="0" presId="urn:microsoft.com/office/officeart/2005/8/layout/lProcess2"/>
    <dgm:cxn modelId="{DD569832-90AA-C14B-B9AF-CA08D9C56DF0}" type="presParOf" srcId="{336ADEF2-2128-494C-B94D-1E8434C45438}" destId="{69534904-20B5-474A-9D25-CB6BFB99E51B}" srcOrd="2" destOrd="0" presId="urn:microsoft.com/office/officeart/2005/8/layout/lProcess2"/>
    <dgm:cxn modelId="{6B4C0AA4-F49B-6D4D-BA87-FFB339335A42}" type="presParOf" srcId="{69534904-20B5-474A-9D25-CB6BFB99E51B}" destId="{CBB94256-1A66-3342-8338-E7FC1B56FB6F}" srcOrd="0" destOrd="0" presId="urn:microsoft.com/office/officeart/2005/8/layout/lProcess2"/>
    <dgm:cxn modelId="{EF322800-8180-4140-9EE9-F61275E59AEC}" type="presParOf" srcId="{69534904-20B5-474A-9D25-CB6BFB99E51B}" destId="{D1D05D56-2AFF-DA43-B897-1F26BA98B937}" srcOrd="1" destOrd="0" presId="urn:microsoft.com/office/officeart/2005/8/layout/lProcess2"/>
    <dgm:cxn modelId="{FDA2518B-A3FE-C648-9BC0-E2B5261B6CF9}" type="presParOf" srcId="{69534904-20B5-474A-9D25-CB6BFB99E51B}" destId="{9E4E8079-6A15-EF43-91EB-9A011FAB6044}" srcOrd="2" destOrd="0" presId="urn:microsoft.com/office/officeart/2005/8/layout/lProcess2"/>
    <dgm:cxn modelId="{083348AE-AD31-2744-A71C-3494DB9B68F4}" type="presParOf" srcId="{9E4E8079-6A15-EF43-91EB-9A011FAB6044}" destId="{CA2B5A25-3CEB-AE41-B988-F26CD467EDAE}" srcOrd="0" destOrd="0" presId="urn:microsoft.com/office/officeart/2005/8/layout/lProcess2"/>
    <dgm:cxn modelId="{688FAC2F-5B19-6146-8F9A-3EC5FD92F5EB}" type="presParOf" srcId="{CA2B5A25-3CEB-AE41-B988-F26CD467EDAE}" destId="{A8AB1412-EB8F-0B44-A6C7-7F6973DCDAE2}" srcOrd="0" destOrd="0" presId="urn:microsoft.com/office/officeart/2005/8/layout/lProcess2"/>
    <dgm:cxn modelId="{65A082BC-08DA-474C-8AA0-5BBFDD1FD1E2}" type="presParOf" srcId="{CA2B5A25-3CEB-AE41-B988-F26CD467EDAE}" destId="{9BC8F1B2-08FE-164F-A197-73CC9DE6C890}" srcOrd="1" destOrd="0" presId="urn:microsoft.com/office/officeart/2005/8/layout/lProcess2"/>
    <dgm:cxn modelId="{BAA7F195-5B41-2F4F-9460-40117034BF06}" type="presParOf" srcId="{CA2B5A25-3CEB-AE41-B988-F26CD467EDAE}" destId="{4878447C-9133-064C-A63B-96922EDA59B2}" srcOrd="2" destOrd="0" presId="urn:microsoft.com/office/officeart/2005/8/layout/lProcess2"/>
    <dgm:cxn modelId="{6DE01592-4665-EB41-B985-3CDC3F9F3252}" type="presParOf" srcId="{CA2B5A25-3CEB-AE41-B988-F26CD467EDAE}" destId="{5C77DCC4-8DA8-F341-BA84-F9729B4CA1AB}" srcOrd="3" destOrd="0" presId="urn:microsoft.com/office/officeart/2005/8/layout/lProcess2"/>
    <dgm:cxn modelId="{1E25B2A3-A7A9-DA42-85A7-9BCA3E44A16B}" type="presParOf" srcId="{CA2B5A25-3CEB-AE41-B988-F26CD467EDAE}" destId="{53D44847-F854-AC49-AC88-AFD482848B6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1A903-F881-0E4D-956F-333F03EE4A0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E59C356B-D8C6-3A4B-9441-26877D83EBF0}">
      <dgm:prSet phldrT="[Text]" custT="1"/>
      <dgm:spPr>
        <a:solidFill>
          <a:schemeClr val="tx2"/>
        </a:solidFill>
        <a:ln>
          <a:solidFill>
            <a:schemeClr val="bg2"/>
          </a:solidFill>
        </a:ln>
      </dgm:spPr>
      <dgm:t>
        <a:bodyPr/>
        <a:lstStyle/>
        <a:p>
          <a:r>
            <a:rPr lang="en-AU" sz="1400" dirty="0">
              <a:solidFill>
                <a:schemeClr val="tx2">
                  <a:lumMod val="10000"/>
                </a:schemeClr>
              </a:solidFill>
            </a:rPr>
            <a:t>A distributed intrusion detection system may need to deal with </a:t>
          </a:r>
          <a:r>
            <a:rPr lang="en-AU" sz="1400" u="sng" dirty="0">
              <a:solidFill>
                <a:schemeClr val="tx2">
                  <a:lumMod val="10000"/>
                </a:schemeClr>
              </a:solidFill>
            </a:rPr>
            <a:t>different audit record formats</a:t>
          </a:r>
          <a:r>
            <a:rPr lang="en-AU" sz="1400" dirty="0">
              <a:solidFill>
                <a:schemeClr val="tx2">
                  <a:lumMod val="10000"/>
                </a:schemeClr>
              </a:solidFill>
            </a:rPr>
            <a:t>.</a:t>
          </a:r>
          <a:endParaRPr lang="en-US" sz="1400" dirty="0"/>
        </a:p>
      </dgm:t>
    </dgm:pt>
    <dgm:pt modelId="{CAA7037F-F141-F142-81C7-2862B9AE7EA7}" type="parTrans" cxnId="{AB9144D3-7DA6-C34C-B19E-06C343B349FF}">
      <dgm:prSet/>
      <dgm:spPr/>
      <dgm:t>
        <a:bodyPr/>
        <a:lstStyle/>
        <a:p>
          <a:endParaRPr lang="en-US"/>
        </a:p>
      </dgm:t>
    </dgm:pt>
    <dgm:pt modelId="{8E3D2952-77CE-F447-AC52-C122ED3DA62F}" type="sibTrans" cxnId="{AB9144D3-7DA6-C34C-B19E-06C343B349FF}">
      <dgm:prSet/>
      <dgm:spPr/>
      <dgm:t>
        <a:bodyPr/>
        <a:lstStyle/>
        <a:p>
          <a:endParaRPr lang="en-US"/>
        </a:p>
      </dgm:t>
    </dgm:pt>
    <dgm:pt modelId="{AA728790-AA61-1746-891B-22197F88479D}">
      <dgm:prSet custT="1"/>
      <dgm:spPr>
        <a:solidFill>
          <a:schemeClr val="tx2"/>
        </a:solidFill>
        <a:ln>
          <a:solidFill>
            <a:schemeClr val="bg2"/>
          </a:solidFill>
        </a:ln>
      </dgm:spPr>
      <dgm:t>
        <a:bodyPr/>
        <a:lstStyle/>
        <a:p>
          <a:r>
            <a:rPr lang="en-AU" sz="1400" u="sng" dirty="0">
              <a:solidFill>
                <a:schemeClr val="tx2">
                  <a:lumMod val="10000"/>
                </a:schemeClr>
              </a:solidFill>
            </a:rPr>
            <a:t>Data security</a:t>
          </a:r>
          <a:r>
            <a:rPr lang="en-AU" sz="1400" u="none" dirty="0">
              <a:solidFill>
                <a:schemeClr val="tx2">
                  <a:lumMod val="10000"/>
                </a:schemeClr>
              </a:solidFill>
            </a:rPr>
            <a:t>: One</a:t>
          </a:r>
          <a:r>
            <a:rPr lang="en-AU" sz="1400" dirty="0">
              <a:solidFill>
                <a:schemeClr val="tx2">
                  <a:lumMod val="10000"/>
                </a:schemeClr>
              </a:solidFill>
            </a:rPr>
            <a:t> or more nodes in the network will serve as collection and analysis points for the data from the systems on the network.</a:t>
          </a:r>
        </a:p>
      </dgm:t>
    </dgm:pt>
    <dgm:pt modelId="{C44D8EDE-E237-C048-85AE-6D7B5D0FC548}" type="parTrans" cxnId="{CE420209-4A1A-A348-860B-010BD0E48BDF}">
      <dgm:prSet/>
      <dgm:spPr/>
      <dgm:t>
        <a:bodyPr/>
        <a:lstStyle/>
        <a:p>
          <a:endParaRPr lang="en-US"/>
        </a:p>
      </dgm:t>
    </dgm:pt>
    <dgm:pt modelId="{F565E3BE-CF00-6D4D-9701-9DB81D0DEF96}" type="sibTrans" cxnId="{CE420209-4A1A-A348-860B-010BD0E48BDF}">
      <dgm:prSet/>
      <dgm:spPr/>
      <dgm:t>
        <a:bodyPr/>
        <a:lstStyle/>
        <a:p>
          <a:endParaRPr lang="en-US"/>
        </a:p>
      </dgm:t>
    </dgm:pt>
    <dgm:pt modelId="{C1A98ACF-4F4E-7240-954F-533F30881086}">
      <dgm:prSet custT="1"/>
      <dgm:spPr>
        <a:solidFill>
          <a:schemeClr val="tx2"/>
        </a:solidFill>
        <a:ln>
          <a:solidFill>
            <a:schemeClr val="bg2"/>
          </a:solidFill>
        </a:ln>
      </dgm:spPr>
      <dgm:t>
        <a:bodyPr/>
        <a:lstStyle/>
        <a:p>
          <a:r>
            <a:rPr lang="en-AU" sz="1400" dirty="0">
              <a:solidFill>
                <a:schemeClr val="tx2">
                  <a:lumMod val="10000"/>
                </a:schemeClr>
              </a:solidFill>
            </a:rPr>
            <a:t>Either a </a:t>
          </a:r>
          <a:r>
            <a:rPr lang="en-AU" sz="1400" u="sng" dirty="0">
              <a:solidFill>
                <a:schemeClr val="tx2">
                  <a:lumMod val="10000"/>
                </a:schemeClr>
              </a:solidFill>
            </a:rPr>
            <a:t>centralized</a:t>
          </a:r>
          <a:r>
            <a:rPr lang="en-AU" sz="1400" dirty="0">
              <a:solidFill>
                <a:schemeClr val="tx2">
                  <a:lumMod val="10000"/>
                </a:schemeClr>
              </a:solidFill>
            </a:rPr>
            <a:t> or </a:t>
          </a:r>
          <a:r>
            <a:rPr lang="en-AU" sz="1400" u="sng" dirty="0">
              <a:solidFill>
                <a:schemeClr val="tx2">
                  <a:lumMod val="10000"/>
                </a:schemeClr>
              </a:solidFill>
            </a:rPr>
            <a:t>decentralized</a:t>
          </a:r>
          <a:r>
            <a:rPr lang="en-AU" sz="1400" dirty="0">
              <a:solidFill>
                <a:schemeClr val="tx2">
                  <a:lumMod val="10000"/>
                </a:schemeClr>
              </a:solidFill>
            </a:rPr>
            <a:t> architecture can be used.</a:t>
          </a:r>
        </a:p>
      </dgm:t>
    </dgm:pt>
    <dgm:pt modelId="{B6E4FC3A-EA49-7B47-BE45-1427E358F801}" type="parTrans" cxnId="{C3304C37-AB81-6648-93F6-66CC972F52CA}">
      <dgm:prSet/>
      <dgm:spPr/>
      <dgm:t>
        <a:bodyPr/>
        <a:lstStyle/>
        <a:p>
          <a:endParaRPr lang="en-US"/>
        </a:p>
      </dgm:t>
    </dgm:pt>
    <dgm:pt modelId="{A0479096-BAA7-0F40-A9F0-6C0326115D16}" type="sibTrans" cxnId="{C3304C37-AB81-6648-93F6-66CC972F52CA}">
      <dgm:prSet/>
      <dgm:spPr/>
      <dgm:t>
        <a:bodyPr/>
        <a:lstStyle/>
        <a:p>
          <a:endParaRPr lang="en-US"/>
        </a:p>
      </dgm:t>
    </dgm:pt>
    <dgm:pt modelId="{C2749BD6-6373-BB47-8AB7-B09DAC201985}" type="pres">
      <dgm:prSet presAssocID="{09D1A903-F881-0E4D-956F-333F03EE4A00}" presName="Name0" presStyleCnt="0">
        <dgm:presLayoutVars>
          <dgm:dir/>
          <dgm:resizeHandles val="exact"/>
        </dgm:presLayoutVars>
      </dgm:prSet>
      <dgm:spPr/>
    </dgm:pt>
    <dgm:pt modelId="{5C6787B8-4426-474F-AA75-038A33AD1F14}" type="pres">
      <dgm:prSet presAssocID="{E59C356B-D8C6-3A4B-9441-26877D83EBF0}" presName="Name5" presStyleLbl="vennNode1" presStyleIdx="0" presStyleCnt="3" custScaleX="119381" custScaleY="100037">
        <dgm:presLayoutVars>
          <dgm:bulletEnabled val="1"/>
        </dgm:presLayoutVars>
      </dgm:prSet>
      <dgm:spPr/>
    </dgm:pt>
    <dgm:pt modelId="{9A44439F-86F9-A044-9677-418EDC5C8BF5}" type="pres">
      <dgm:prSet presAssocID="{8E3D2952-77CE-F447-AC52-C122ED3DA62F}" presName="space" presStyleCnt="0"/>
      <dgm:spPr/>
    </dgm:pt>
    <dgm:pt modelId="{A26A9B00-D80A-0846-BB2E-005629E2733D}" type="pres">
      <dgm:prSet presAssocID="{AA728790-AA61-1746-891B-22197F88479D}" presName="Name5" presStyleLbl="vennNode1" presStyleIdx="1" presStyleCnt="3" custScaleX="123176">
        <dgm:presLayoutVars>
          <dgm:bulletEnabled val="1"/>
        </dgm:presLayoutVars>
      </dgm:prSet>
      <dgm:spPr/>
    </dgm:pt>
    <dgm:pt modelId="{F6FF3AB1-443D-BF49-A2B8-4422CE3307A2}" type="pres">
      <dgm:prSet presAssocID="{F565E3BE-CF00-6D4D-9701-9DB81D0DEF96}" presName="space" presStyleCnt="0"/>
      <dgm:spPr/>
    </dgm:pt>
    <dgm:pt modelId="{ED01CF86-1A37-AD4A-9F77-13C9FDDBFE9E}" type="pres">
      <dgm:prSet presAssocID="{C1A98ACF-4F4E-7240-954F-533F30881086}" presName="Name5" presStyleLbl="vennNode1" presStyleIdx="2" presStyleCnt="3" custLinFactNeighborX="77069" custLinFactNeighborY="848">
        <dgm:presLayoutVars>
          <dgm:bulletEnabled val="1"/>
        </dgm:presLayoutVars>
      </dgm:prSet>
      <dgm:spPr/>
    </dgm:pt>
  </dgm:ptLst>
  <dgm:cxnLst>
    <dgm:cxn modelId="{CE420209-4A1A-A348-860B-010BD0E48BDF}" srcId="{09D1A903-F881-0E4D-956F-333F03EE4A00}" destId="{AA728790-AA61-1746-891B-22197F88479D}" srcOrd="1" destOrd="0" parTransId="{C44D8EDE-E237-C048-85AE-6D7B5D0FC548}" sibTransId="{F565E3BE-CF00-6D4D-9701-9DB81D0DEF96}"/>
    <dgm:cxn modelId="{8E38F323-2E8A-D74D-BDD1-D6B7BB7A53A7}" type="presOf" srcId="{AA728790-AA61-1746-891B-22197F88479D}" destId="{A26A9B00-D80A-0846-BB2E-005629E2733D}" srcOrd="0" destOrd="0" presId="urn:microsoft.com/office/officeart/2005/8/layout/venn3"/>
    <dgm:cxn modelId="{624DDF2D-1A38-E343-95C9-AF3532B10079}" type="presOf" srcId="{E59C356B-D8C6-3A4B-9441-26877D83EBF0}" destId="{5C6787B8-4426-474F-AA75-038A33AD1F14}" srcOrd="0" destOrd="0" presId="urn:microsoft.com/office/officeart/2005/8/layout/venn3"/>
    <dgm:cxn modelId="{C3304C37-AB81-6648-93F6-66CC972F52CA}" srcId="{09D1A903-F881-0E4D-956F-333F03EE4A00}" destId="{C1A98ACF-4F4E-7240-954F-533F30881086}" srcOrd="2" destOrd="0" parTransId="{B6E4FC3A-EA49-7B47-BE45-1427E358F801}" sibTransId="{A0479096-BAA7-0F40-A9F0-6C0326115D16}"/>
    <dgm:cxn modelId="{7D4E568F-9599-864A-B4A6-5AC3FD66DE8B}" type="presOf" srcId="{C1A98ACF-4F4E-7240-954F-533F30881086}" destId="{ED01CF86-1A37-AD4A-9F77-13C9FDDBFE9E}" srcOrd="0" destOrd="0" presId="urn:microsoft.com/office/officeart/2005/8/layout/venn3"/>
    <dgm:cxn modelId="{8F7A8498-2109-4F4B-8AC5-189F1F64CF50}" type="presOf" srcId="{09D1A903-F881-0E4D-956F-333F03EE4A00}" destId="{C2749BD6-6373-BB47-8AB7-B09DAC201985}" srcOrd="0" destOrd="0" presId="urn:microsoft.com/office/officeart/2005/8/layout/venn3"/>
    <dgm:cxn modelId="{AB9144D3-7DA6-C34C-B19E-06C343B349FF}" srcId="{09D1A903-F881-0E4D-956F-333F03EE4A00}" destId="{E59C356B-D8C6-3A4B-9441-26877D83EBF0}" srcOrd="0" destOrd="0" parTransId="{CAA7037F-F141-F142-81C7-2862B9AE7EA7}" sibTransId="{8E3D2952-77CE-F447-AC52-C122ED3DA62F}"/>
    <dgm:cxn modelId="{A45C292F-0A5B-D348-9E44-641228D916A9}" type="presParOf" srcId="{C2749BD6-6373-BB47-8AB7-B09DAC201985}" destId="{5C6787B8-4426-474F-AA75-038A33AD1F14}" srcOrd="0" destOrd="0" presId="urn:microsoft.com/office/officeart/2005/8/layout/venn3"/>
    <dgm:cxn modelId="{31965898-B682-8B44-9B02-02B761BF7A05}" type="presParOf" srcId="{C2749BD6-6373-BB47-8AB7-B09DAC201985}" destId="{9A44439F-86F9-A044-9677-418EDC5C8BF5}" srcOrd="1" destOrd="0" presId="urn:microsoft.com/office/officeart/2005/8/layout/venn3"/>
    <dgm:cxn modelId="{262A673F-246F-7643-8AB8-93E6855829C1}" type="presParOf" srcId="{C2749BD6-6373-BB47-8AB7-B09DAC201985}" destId="{A26A9B00-D80A-0846-BB2E-005629E2733D}" srcOrd="2" destOrd="0" presId="urn:microsoft.com/office/officeart/2005/8/layout/venn3"/>
    <dgm:cxn modelId="{508EF439-E7B1-8941-AC6E-14EB0504A916}" type="presParOf" srcId="{C2749BD6-6373-BB47-8AB7-B09DAC201985}" destId="{F6FF3AB1-443D-BF49-A2B8-4422CE3307A2}" srcOrd="3" destOrd="0" presId="urn:microsoft.com/office/officeart/2005/8/layout/venn3"/>
    <dgm:cxn modelId="{D4C28C75-8CF9-DB42-9674-AF704451B0B6}" type="presParOf" srcId="{C2749BD6-6373-BB47-8AB7-B09DAC201985}" destId="{ED01CF86-1A37-AD4A-9F77-13C9FDDBFE9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E78805-32B8-544D-ADD4-B5F0C6B0338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D22BFE5-BCC9-CE43-9CDC-C1E88663796C}">
      <dgm:prSet phldrT="[Text]"/>
      <dgm:spPr>
        <a:effectLst/>
      </dgm:spPr>
      <dgm:t>
        <a:bodyPr/>
        <a:lstStyle/>
        <a:p>
          <a:r>
            <a:rPr lang="en-AU" dirty="0">
              <a:solidFill>
                <a:schemeClr val="tx1"/>
              </a:solidFill>
            </a:rPr>
            <a:t>Has no production value</a:t>
          </a:r>
          <a:endParaRPr lang="en-US" dirty="0">
            <a:solidFill>
              <a:schemeClr val="tx1"/>
            </a:solidFill>
          </a:endParaRPr>
        </a:p>
      </dgm:t>
    </dgm:pt>
    <dgm:pt modelId="{A9717456-3E92-4348-A469-17B7B20F817F}" type="parTrans" cxnId="{A6C04557-D09D-FF43-8C8C-E2E47E2B3FB5}">
      <dgm:prSet/>
      <dgm:spPr/>
      <dgm:t>
        <a:bodyPr/>
        <a:lstStyle/>
        <a:p>
          <a:endParaRPr lang="en-US"/>
        </a:p>
      </dgm:t>
    </dgm:pt>
    <dgm:pt modelId="{538E5F97-D517-7C40-BA97-1346113DDE1E}" type="sibTrans" cxnId="{A6C04557-D09D-FF43-8C8C-E2E47E2B3FB5}">
      <dgm:prSet/>
      <dgm:spPr/>
      <dgm:t>
        <a:bodyPr/>
        <a:lstStyle/>
        <a:p>
          <a:endParaRPr lang="en-US"/>
        </a:p>
      </dgm:t>
    </dgm:pt>
    <dgm:pt modelId="{B2A966AC-EAF0-7A48-A27E-823D7DBC8376}">
      <dgm:prSet custT="1"/>
      <dgm:spPr/>
      <dgm:t>
        <a:bodyPr/>
        <a:lstStyle/>
        <a:p>
          <a:r>
            <a:rPr lang="en-AU" sz="1600" dirty="0">
              <a:solidFill>
                <a:schemeClr val="tx2">
                  <a:lumMod val="10000"/>
                </a:schemeClr>
              </a:solidFill>
            </a:rPr>
            <a:t>These systems are filled with fabricated information designed to appear valuable but that a legitimate user of the system wouldn’t access.</a:t>
          </a:r>
        </a:p>
      </dgm:t>
    </dgm:pt>
    <dgm:pt modelId="{148B1F55-95A1-2745-99EA-6B044BF64EA9}" type="parTrans" cxnId="{56AC7FD5-AD97-584C-BC59-9E39040306A3}">
      <dgm:prSet/>
      <dgm:spPr/>
      <dgm:t>
        <a:bodyPr/>
        <a:lstStyle/>
        <a:p>
          <a:endParaRPr lang="en-US"/>
        </a:p>
      </dgm:t>
    </dgm:pt>
    <dgm:pt modelId="{41EAFAA7-AEB6-7647-95D5-99431B1AB6A4}" type="sibTrans" cxnId="{56AC7FD5-AD97-584C-BC59-9E39040306A3}">
      <dgm:prSet/>
      <dgm:spPr/>
      <dgm:t>
        <a:bodyPr/>
        <a:lstStyle/>
        <a:p>
          <a:endParaRPr lang="en-US"/>
        </a:p>
      </dgm:t>
    </dgm:pt>
    <dgm:pt modelId="{547824F4-3BF9-704A-AFFF-165E4495CBE8}">
      <dgm:prSet custT="1"/>
      <dgm:spPr/>
      <dgm:t>
        <a:bodyPr/>
        <a:lstStyle/>
        <a:p>
          <a:r>
            <a:rPr lang="en-AU" sz="1600" dirty="0">
              <a:solidFill>
                <a:schemeClr val="tx2">
                  <a:lumMod val="10000"/>
                </a:schemeClr>
              </a:solidFill>
            </a:rPr>
            <a:t>Thus, any attempt to communicate with the system is most likely a probe, scan, or attack.</a:t>
          </a:r>
        </a:p>
      </dgm:t>
    </dgm:pt>
    <dgm:pt modelId="{5A582B86-5E8A-0C4F-B59C-B5B89464049C}" type="parTrans" cxnId="{25443F04-6863-7D46-970B-3D1F887EC957}">
      <dgm:prSet/>
      <dgm:spPr/>
      <dgm:t>
        <a:bodyPr/>
        <a:lstStyle/>
        <a:p>
          <a:endParaRPr lang="en-US"/>
        </a:p>
      </dgm:t>
    </dgm:pt>
    <dgm:pt modelId="{E8823F87-140E-DD49-9DB8-E2BEC87EB489}" type="sibTrans" cxnId="{25443F04-6863-7D46-970B-3D1F887EC957}">
      <dgm:prSet/>
      <dgm:spPr/>
      <dgm:t>
        <a:bodyPr/>
        <a:lstStyle/>
        <a:p>
          <a:endParaRPr lang="en-US"/>
        </a:p>
      </dgm:t>
    </dgm:pt>
    <dgm:pt modelId="{99167603-DEA8-DC45-818F-8C7377DA4FD9}">
      <dgm:prSet/>
      <dgm:spPr>
        <a:effectLst/>
      </dgm:spPr>
      <dgm:t>
        <a:bodyPr/>
        <a:lstStyle/>
        <a:p>
          <a:r>
            <a:rPr lang="en-AU" dirty="0">
              <a:solidFill>
                <a:schemeClr val="tx1"/>
              </a:solidFill>
            </a:rPr>
            <a:t>Designed to:</a:t>
          </a:r>
        </a:p>
      </dgm:t>
    </dgm:pt>
    <dgm:pt modelId="{A1B29AB2-E037-E94F-A837-A1A7C595BAE8}" type="parTrans" cxnId="{F9199B03-F97A-994F-A59B-E3B1DAC3E005}">
      <dgm:prSet/>
      <dgm:spPr/>
      <dgm:t>
        <a:bodyPr/>
        <a:lstStyle/>
        <a:p>
          <a:endParaRPr lang="en-US"/>
        </a:p>
      </dgm:t>
    </dgm:pt>
    <dgm:pt modelId="{839515E7-A345-4B43-A380-56885D7B4665}" type="sibTrans" cxnId="{F9199B03-F97A-994F-A59B-E3B1DAC3E005}">
      <dgm:prSet/>
      <dgm:spPr/>
      <dgm:t>
        <a:bodyPr/>
        <a:lstStyle/>
        <a:p>
          <a:endParaRPr lang="en-US"/>
        </a:p>
      </dgm:t>
    </dgm:pt>
    <dgm:pt modelId="{C767E902-7FB6-A740-98EA-0BF9B0FB55FD}">
      <dgm:prSet custT="1"/>
      <dgm:spPr/>
      <dgm:t>
        <a:bodyPr/>
        <a:lstStyle/>
        <a:p>
          <a:r>
            <a:rPr lang="en-AU" sz="1600" dirty="0">
              <a:solidFill>
                <a:schemeClr val="tx2">
                  <a:lumMod val="10000"/>
                </a:schemeClr>
              </a:solidFill>
            </a:rPr>
            <a:t>Divert an attacker from accessing critical systems</a:t>
          </a:r>
        </a:p>
      </dgm:t>
    </dgm:pt>
    <dgm:pt modelId="{F8461FA0-A6AF-CA45-9900-115A9862A0F2}" type="parTrans" cxnId="{FDDD5DB7-940B-5945-8D80-DDF52935A51F}">
      <dgm:prSet/>
      <dgm:spPr/>
      <dgm:t>
        <a:bodyPr/>
        <a:lstStyle/>
        <a:p>
          <a:endParaRPr lang="en-US"/>
        </a:p>
      </dgm:t>
    </dgm:pt>
    <dgm:pt modelId="{FD4BA147-9903-7441-98E1-DBE63E3762DC}" type="sibTrans" cxnId="{FDDD5DB7-940B-5945-8D80-DDF52935A51F}">
      <dgm:prSet/>
      <dgm:spPr/>
      <dgm:t>
        <a:bodyPr/>
        <a:lstStyle/>
        <a:p>
          <a:endParaRPr lang="en-US"/>
        </a:p>
      </dgm:t>
    </dgm:pt>
    <dgm:pt modelId="{A83BC7E6-D570-4F4A-8E67-7369F7BB7D9E}">
      <dgm:prSet custT="1"/>
      <dgm:spPr/>
      <dgm:t>
        <a:bodyPr/>
        <a:lstStyle/>
        <a:p>
          <a:r>
            <a:rPr lang="en-AU" sz="1600" dirty="0">
              <a:solidFill>
                <a:schemeClr val="tx2">
                  <a:lumMod val="10000"/>
                </a:schemeClr>
              </a:solidFill>
            </a:rPr>
            <a:t>Collect information about the attacker’s activity</a:t>
          </a:r>
        </a:p>
      </dgm:t>
    </dgm:pt>
    <dgm:pt modelId="{35DC592C-5CC3-9D47-8851-00A0344FABA5}" type="parTrans" cxnId="{4FA43C36-2965-D549-859F-86FD09602718}">
      <dgm:prSet/>
      <dgm:spPr/>
      <dgm:t>
        <a:bodyPr/>
        <a:lstStyle/>
        <a:p>
          <a:endParaRPr lang="en-US"/>
        </a:p>
      </dgm:t>
    </dgm:pt>
    <dgm:pt modelId="{CFFD6625-0A82-4544-9AE2-30F27735CC6D}" type="sibTrans" cxnId="{4FA43C36-2965-D549-859F-86FD09602718}">
      <dgm:prSet/>
      <dgm:spPr/>
      <dgm:t>
        <a:bodyPr/>
        <a:lstStyle/>
        <a:p>
          <a:endParaRPr lang="en-US"/>
        </a:p>
      </dgm:t>
    </dgm:pt>
    <dgm:pt modelId="{FBDC50A4-4220-7241-A685-5289CDF58F7F}">
      <dgm:prSet custT="1"/>
      <dgm:spPr/>
      <dgm:t>
        <a:bodyPr/>
        <a:lstStyle/>
        <a:p>
          <a:r>
            <a:rPr lang="en-AU" sz="1600" dirty="0">
              <a:solidFill>
                <a:schemeClr val="tx2">
                  <a:lumMod val="10000"/>
                </a:schemeClr>
              </a:solidFill>
            </a:rPr>
            <a:t>Encourage the attacker to stay on the system long enough for administrators to respond</a:t>
          </a:r>
        </a:p>
      </dgm:t>
    </dgm:pt>
    <dgm:pt modelId="{9C6CBA1C-6E06-B046-9087-037F77BDD84C}" type="parTrans" cxnId="{9950271C-137A-774C-BB9D-00BFC72E7C47}">
      <dgm:prSet/>
      <dgm:spPr/>
      <dgm:t>
        <a:bodyPr/>
        <a:lstStyle/>
        <a:p>
          <a:endParaRPr lang="en-US"/>
        </a:p>
      </dgm:t>
    </dgm:pt>
    <dgm:pt modelId="{CCFBB25A-FF8D-534A-994C-147F76D99861}" type="sibTrans" cxnId="{9950271C-137A-774C-BB9D-00BFC72E7C47}">
      <dgm:prSet/>
      <dgm:spPr/>
      <dgm:t>
        <a:bodyPr/>
        <a:lstStyle/>
        <a:p>
          <a:endParaRPr lang="en-US"/>
        </a:p>
      </dgm:t>
    </dgm:pt>
    <dgm:pt modelId="{7F471238-9685-D84D-A596-1FDCE171B07E}" type="pres">
      <dgm:prSet presAssocID="{92E78805-32B8-544D-ADD4-B5F0C6B03380}" presName="Name0" presStyleCnt="0">
        <dgm:presLayoutVars>
          <dgm:dir/>
          <dgm:animLvl val="lvl"/>
          <dgm:resizeHandles val="exact"/>
        </dgm:presLayoutVars>
      </dgm:prSet>
      <dgm:spPr/>
    </dgm:pt>
    <dgm:pt modelId="{637D7983-1457-3142-8EAB-0C767E0E719D}" type="pres">
      <dgm:prSet presAssocID="{FD22BFE5-BCC9-CE43-9CDC-C1E88663796C}" presName="linNode" presStyleCnt="0"/>
      <dgm:spPr/>
    </dgm:pt>
    <dgm:pt modelId="{8C97319F-6FEE-D04B-9976-3FFABF76DB0A}" type="pres">
      <dgm:prSet presAssocID="{FD22BFE5-BCC9-CE43-9CDC-C1E88663796C}" presName="parentText" presStyleLbl="node1" presStyleIdx="0" presStyleCnt="2" custLinFactNeighborX="0" custLinFactNeighborY="-3">
        <dgm:presLayoutVars>
          <dgm:chMax val="1"/>
          <dgm:bulletEnabled val="1"/>
        </dgm:presLayoutVars>
      </dgm:prSet>
      <dgm:spPr/>
    </dgm:pt>
    <dgm:pt modelId="{78056889-F23F-EE47-8CE3-F0CCD6658585}" type="pres">
      <dgm:prSet presAssocID="{FD22BFE5-BCC9-CE43-9CDC-C1E88663796C}" presName="descendantText" presStyleLbl="alignAccFollowNode1" presStyleIdx="0" presStyleCnt="2" custScaleX="208574" custScaleY="128260">
        <dgm:presLayoutVars>
          <dgm:bulletEnabled val="1"/>
        </dgm:presLayoutVars>
      </dgm:prSet>
      <dgm:spPr/>
    </dgm:pt>
    <dgm:pt modelId="{81B79C0E-C286-7244-BC99-4BA1AD041F48}" type="pres">
      <dgm:prSet presAssocID="{538E5F97-D517-7C40-BA97-1346113DDE1E}" presName="sp" presStyleCnt="0"/>
      <dgm:spPr/>
    </dgm:pt>
    <dgm:pt modelId="{FFA6B74D-AEBC-7B48-8A10-4BBF20603F27}" type="pres">
      <dgm:prSet presAssocID="{99167603-DEA8-DC45-818F-8C7377DA4FD9}" presName="linNode" presStyleCnt="0"/>
      <dgm:spPr/>
    </dgm:pt>
    <dgm:pt modelId="{D7F72534-A69F-5147-AF1A-B30C537FAF05}" type="pres">
      <dgm:prSet presAssocID="{99167603-DEA8-DC45-818F-8C7377DA4FD9}" presName="parentText" presStyleLbl="node1" presStyleIdx="1" presStyleCnt="2" custLinFactNeighborX="0" custLinFactNeighborY="1227">
        <dgm:presLayoutVars>
          <dgm:chMax val="1"/>
          <dgm:bulletEnabled val="1"/>
        </dgm:presLayoutVars>
      </dgm:prSet>
      <dgm:spPr/>
    </dgm:pt>
    <dgm:pt modelId="{330A9AA6-BD24-EE4F-AA78-CE86A2E56E6E}" type="pres">
      <dgm:prSet presAssocID="{99167603-DEA8-DC45-818F-8C7377DA4FD9}" presName="descendantText" presStyleLbl="alignAccFollowNode1" presStyleIdx="1" presStyleCnt="2" custScaleX="208574" custLinFactNeighborY="7521">
        <dgm:presLayoutVars>
          <dgm:bulletEnabled val="1"/>
        </dgm:presLayoutVars>
      </dgm:prSet>
      <dgm:spPr/>
    </dgm:pt>
  </dgm:ptLst>
  <dgm:cxnLst>
    <dgm:cxn modelId="{FB234E03-2BBC-B347-88EA-FDA47AC04D58}" type="presOf" srcId="{99167603-DEA8-DC45-818F-8C7377DA4FD9}" destId="{D7F72534-A69F-5147-AF1A-B30C537FAF05}" srcOrd="0" destOrd="0" presId="urn:microsoft.com/office/officeart/2005/8/layout/vList5"/>
    <dgm:cxn modelId="{F9199B03-F97A-994F-A59B-E3B1DAC3E005}" srcId="{92E78805-32B8-544D-ADD4-B5F0C6B03380}" destId="{99167603-DEA8-DC45-818F-8C7377DA4FD9}" srcOrd="1" destOrd="0" parTransId="{A1B29AB2-E037-E94F-A837-A1A7C595BAE8}" sibTransId="{839515E7-A345-4B43-A380-56885D7B4665}"/>
    <dgm:cxn modelId="{25443F04-6863-7D46-970B-3D1F887EC957}" srcId="{FD22BFE5-BCC9-CE43-9CDC-C1E88663796C}" destId="{547824F4-3BF9-704A-AFFF-165E4495CBE8}" srcOrd="1" destOrd="0" parTransId="{5A582B86-5E8A-0C4F-B59C-B5B89464049C}" sibTransId="{E8823F87-140E-DD49-9DB8-E2BEC87EB489}"/>
    <dgm:cxn modelId="{5D475C09-C140-E140-B031-F1EEB20047D3}" type="presOf" srcId="{FBDC50A4-4220-7241-A685-5289CDF58F7F}" destId="{330A9AA6-BD24-EE4F-AA78-CE86A2E56E6E}" srcOrd="0" destOrd="2" presId="urn:microsoft.com/office/officeart/2005/8/layout/vList5"/>
    <dgm:cxn modelId="{E7C52815-0AE4-1645-9143-C56E83557222}" type="presOf" srcId="{A83BC7E6-D570-4F4A-8E67-7369F7BB7D9E}" destId="{330A9AA6-BD24-EE4F-AA78-CE86A2E56E6E}" srcOrd="0" destOrd="1" presId="urn:microsoft.com/office/officeart/2005/8/layout/vList5"/>
    <dgm:cxn modelId="{AE6A0718-BE03-4947-BC4B-DED036B740A2}" type="presOf" srcId="{547824F4-3BF9-704A-AFFF-165E4495CBE8}" destId="{78056889-F23F-EE47-8CE3-F0CCD6658585}" srcOrd="0" destOrd="1" presId="urn:microsoft.com/office/officeart/2005/8/layout/vList5"/>
    <dgm:cxn modelId="{9950271C-137A-774C-BB9D-00BFC72E7C47}" srcId="{99167603-DEA8-DC45-818F-8C7377DA4FD9}" destId="{FBDC50A4-4220-7241-A685-5289CDF58F7F}" srcOrd="2" destOrd="0" parTransId="{9C6CBA1C-6E06-B046-9087-037F77BDD84C}" sibTransId="{CCFBB25A-FF8D-534A-994C-147F76D99861}"/>
    <dgm:cxn modelId="{4FA43C36-2965-D549-859F-86FD09602718}" srcId="{99167603-DEA8-DC45-818F-8C7377DA4FD9}" destId="{A83BC7E6-D570-4F4A-8E67-7369F7BB7D9E}" srcOrd="1" destOrd="0" parTransId="{35DC592C-5CC3-9D47-8851-00A0344FABA5}" sibTransId="{CFFD6625-0A82-4544-9AE2-30F27735CC6D}"/>
    <dgm:cxn modelId="{B1C2AF44-A139-564E-87D4-736A85F9C01B}" type="presOf" srcId="{B2A966AC-EAF0-7A48-A27E-823D7DBC8376}" destId="{78056889-F23F-EE47-8CE3-F0CCD6658585}" srcOrd="0" destOrd="0" presId="urn:microsoft.com/office/officeart/2005/8/layout/vList5"/>
    <dgm:cxn modelId="{A6C04557-D09D-FF43-8C8C-E2E47E2B3FB5}" srcId="{92E78805-32B8-544D-ADD4-B5F0C6B03380}" destId="{FD22BFE5-BCC9-CE43-9CDC-C1E88663796C}" srcOrd="0" destOrd="0" parTransId="{A9717456-3E92-4348-A469-17B7B20F817F}" sibTransId="{538E5F97-D517-7C40-BA97-1346113DDE1E}"/>
    <dgm:cxn modelId="{41873386-2FF3-8C4C-AC52-BCCDA0F34ECA}" type="presOf" srcId="{FD22BFE5-BCC9-CE43-9CDC-C1E88663796C}" destId="{8C97319F-6FEE-D04B-9976-3FFABF76DB0A}" srcOrd="0" destOrd="0" presId="urn:microsoft.com/office/officeart/2005/8/layout/vList5"/>
    <dgm:cxn modelId="{FDDD5DB7-940B-5945-8D80-DDF52935A51F}" srcId="{99167603-DEA8-DC45-818F-8C7377DA4FD9}" destId="{C767E902-7FB6-A740-98EA-0BF9B0FB55FD}" srcOrd="0" destOrd="0" parTransId="{F8461FA0-A6AF-CA45-9900-115A9862A0F2}" sibTransId="{FD4BA147-9903-7441-98E1-DBE63E3762DC}"/>
    <dgm:cxn modelId="{8786B6D3-84BC-7849-AAC6-DD79E44AF65B}" type="presOf" srcId="{C767E902-7FB6-A740-98EA-0BF9B0FB55FD}" destId="{330A9AA6-BD24-EE4F-AA78-CE86A2E56E6E}" srcOrd="0" destOrd="0" presId="urn:microsoft.com/office/officeart/2005/8/layout/vList5"/>
    <dgm:cxn modelId="{56AC7FD5-AD97-584C-BC59-9E39040306A3}" srcId="{FD22BFE5-BCC9-CE43-9CDC-C1E88663796C}" destId="{B2A966AC-EAF0-7A48-A27E-823D7DBC8376}" srcOrd="0" destOrd="0" parTransId="{148B1F55-95A1-2745-99EA-6B044BF64EA9}" sibTransId="{41EAFAA7-AEB6-7647-95D5-99431B1AB6A4}"/>
    <dgm:cxn modelId="{4C5625DB-CE13-2A4D-81FC-92DE1EC5BEA5}" type="presOf" srcId="{92E78805-32B8-544D-ADD4-B5F0C6B03380}" destId="{7F471238-9685-D84D-A596-1FDCE171B07E}" srcOrd="0" destOrd="0" presId="urn:microsoft.com/office/officeart/2005/8/layout/vList5"/>
    <dgm:cxn modelId="{0AEBFEF4-92B0-E042-9D9F-77426E34973A}" type="presParOf" srcId="{7F471238-9685-D84D-A596-1FDCE171B07E}" destId="{637D7983-1457-3142-8EAB-0C767E0E719D}" srcOrd="0" destOrd="0" presId="urn:microsoft.com/office/officeart/2005/8/layout/vList5"/>
    <dgm:cxn modelId="{AA8529D6-9CEE-8D4A-B571-DB38DBD16746}" type="presParOf" srcId="{637D7983-1457-3142-8EAB-0C767E0E719D}" destId="{8C97319F-6FEE-D04B-9976-3FFABF76DB0A}" srcOrd="0" destOrd="0" presId="urn:microsoft.com/office/officeart/2005/8/layout/vList5"/>
    <dgm:cxn modelId="{DFC92D67-F5B1-2D40-AFC7-F6E171B5B28E}" type="presParOf" srcId="{637D7983-1457-3142-8EAB-0C767E0E719D}" destId="{78056889-F23F-EE47-8CE3-F0CCD6658585}" srcOrd="1" destOrd="0" presId="urn:microsoft.com/office/officeart/2005/8/layout/vList5"/>
    <dgm:cxn modelId="{C9C9908D-7448-EC4C-B4BB-4918BEF44088}" type="presParOf" srcId="{7F471238-9685-D84D-A596-1FDCE171B07E}" destId="{81B79C0E-C286-7244-BC99-4BA1AD041F48}" srcOrd="1" destOrd="0" presId="urn:microsoft.com/office/officeart/2005/8/layout/vList5"/>
    <dgm:cxn modelId="{CB159FD4-7851-234C-806D-9B8BF887FF67}" type="presParOf" srcId="{7F471238-9685-D84D-A596-1FDCE171B07E}" destId="{FFA6B74D-AEBC-7B48-8A10-4BBF20603F27}" srcOrd="2" destOrd="0" presId="urn:microsoft.com/office/officeart/2005/8/layout/vList5"/>
    <dgm:cxn modelId="{8E74C931-5CD7-174D-9825-4E3250E44C54}" type="presParOf" srcId="{FFA6B74D-AEBC-7B48-8A10-4BBF20603F27}" destId="{D7F72534-A69F-5147-AF1A-B30C537FAF05}" srcOrd="0" destOrd="0" presId="urn:microsoft.com/office/officeart/2005/8/layout/vList5"/>
    <dgm:cxn modelId="{E71A2E7E-3C42-F04D-93BD-6E6BBF58B1A9}" type="presParOf" srcId="{FFA6B74D-AEBC-7B48-8A10-4BBF20603F27}" destId="{330A9AA6-BD24-EE4F-AA78-CE86A2E56E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3BACA8-498D-AC46-B74C-FB0755846CB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88CC790-2BD1-2A4C-896B-A17D6105902C}">
      <dgm:prSet/>
      <dgm:spPr>
        <a:solidFill>
          <a:schemeClr val="tx2"/>
        </a:solidFill>
        <a:ln>
          <a:solidFill>
            <a:schemeClr val="bg2"/>
          </a:solidFill>
        </a:ln>
      </dgm:spPr>
      <dgm:t>
        <a:bodyPr/>
        <a:lstStyle/>
        <a:p>
          <a:pPr rtl="0"/>
          <a:r>
            <a:rPr lang="en-US" b="1" i="0" dirty="0">
              <a:solidFill>
                <a:schemeClr val="tx2">
                  <a:lumMod val="10000"/>
                </a:schemeClr>
              </a:solidFill>
            </a:rPr>
            <a:t>Workstation hijacking</a:t>
          </a:r>
        </a:p>
      </dgm:t>
    </dgm:pt>
    <dgm:pt modelId="{6E5AE24B-A1A1-6045-9938-40E618929542}" type="parTrans" cxnId="{5E0BB7D0-2CE1-1346-9D55-892326D02C33}">
      <dgm:prSet/>
      <dgm:spPr/>
      <dgm:t>
        <a:bodyPr/>
        <a:lstStyle/>
        <a:p>
          <a:endParaRPr lang="en-US"/>
        </a:p>
      </dgm:t>
    </dgm:pt>
    <dgm:pt modelId="{30456D73-8E82-A649-A740-1879C6D33282}" type="sibTrans" cxnId="{5E0BB7D0-2CE1-1346-9D55-892326D02C33}">
      <dgm:prSet/>
      <dgm:spPr/>
      <dgm:t>
        <a:bodyPr/>
        <a:lstStyle/>
        <a:p>
          <a:endParaRPr lang="en-US"/>
        </a:p>
      </dgm:t>
    </dgm:pt>
    <dgm:pt modelId="{A94F765E-A8CD-F742-8277-DB14D611B02C}">
      <dgm:prSet/>
      <dgm:spPr>
        <a:solidFill>
          <a:schemeClr val="tx2"/>
        </a:solidFill>
        <a:ln>
          <a:solidFill>
            <a:schemeClr val="bg2"/>
          </a:solidFill>
        </a:ln>
      </dgm:spPr>
      <dgm:t>
        <a:bodyPr/>
        <a:lstStyle/>
        <a:p>
          <a:pPr rtl="0"/>
          <a:r>
            <a:rPr lang="en-US" b="1" i="0" dirty="0">
              <a:solidFill>
                <a:schemeClr val="tx2">
                  <a:lumMod val="10000"/>
                </a:schemeClr>
              </a:solidFill>
            </a:rPr>
            <a:t>The attacker waits until a logged-in workstation is unattended</a:t>
          </a:r>
        </a:p>
      </dgm:t>
    </dgm:pt>
    <dgm:pt modelId="{E57A9E1C-6B71-824C-A170-89417A90FC54}" type="parTrans" cxnId="{19CD3762-AFC4-264A-B609-37A421AEAE47}">
      <dgm:prSet/>
      <dgm:spPr/>
      <dgm:t>
        <a:bodyPr/>
        <a:lstStyle/>
        <a:p>
          <a:endParaRPr lang="en-US"/>
        </a:p>
      </dgm:t>
    </dgm:pt>
    <dgm:pt modelId="{FB487196-9F38-5140-9F1F-A8B1EB25D6CE}" type="sibTrans" cxnId="{19CD3762-AFC4-264A-B609-37A421AEAE47}">
      <dgm:prSet/>
      <dgm:spPr/>
      <dgm:t>
        <a:bodyPr/>
        <a:lstStyle/>
        <a:p>
          <a:endParaRPr lang="en-US"/>
        </a:p>
      </dgm:t>
    </dgm:pt>
    <dgm:pt modelId="{E386BC7F-C533-6F45-ABF6-86DE51A767D7}">
      <dgm:prSet/>
      <dgm:spPr>
        <a:solidFill>
          <a:schemeClr val="tx2"/>
        </a:solidFill>
        <a:ln>
          <a:solidFill>
            <a:schemeClr val="bg2"/>
          </a:solidFill>
        </a:ln>
      </dgm:spPr>
      <dgm:t>
        <a:bodyPr/>
        <a:lstStyle/>
        <a:p>
          <a:pPr rtl="0"/>
          <a:r>
            <a:rPr lang="en-US" b="1" i="0" dirty="0">
              <a:solidFill>
                <a:schemeClr val="tx2">
                  <a:lumMod val="10000"/>
                </a:schemeClr>
              </a:solidFill>
            </a:rPr>
            <a:t>The standard countermeasure is automatically logging the workstation out after a period of inactivity</a:t>
          </a:r>
        </a:p>
      </dgm:t>
    </dgm:pt>
    <dgm:pt modelId="{A8044B05-718C-E449-A9D2-5CB2C50C6C2B}" type="parTrans" cxnId="{FC68956E-9F17-1F40-AF08-704F8C231740}">
      <dgm:prSet/>
      <dgm:spPr/>
      <dgm:t>
        <a:bodyPr/>
        <a:lstStyle/>
        <a:p>
          <a:endParaRPr lang="en-US"/>
        </a:p>
      </dgm:t>
    </dgm:pt>
    <dgm:pt modelId="{809D7A26-50C3-374D-89FB-BDCDFA450B68}" type="sibTrans" cxnId="{FC68956E-9F17-1F40-AF08-704F8C231740}">
      <dgm:prSet/>
      <dgm:spPr/>
      <dgm:t>
        <a:bodyPr/>
        <a:lstStyle/>
        <a:p>
          <a:endParaRPr lang="en-US"/>
        </a:p>
      </dgm:t>
    </dgm:pt>
    <dgm:pt modelId="{A5C196C3-A860-0B41-B060-04881B00345D}">
      <dgm:prSet/>
      <dgm:spPr>
        <a:solidFill>
          <a:schemeClr val="tx2"/>
        </a:solidFill>
        <a:ln>
          <a:solidFill>
            <a:schemeClr val="bg2"/>
          </a:solidFill>
        </a:ln>
      </dgm:spPr>
      <dgm:t>
        <a:bodyPr/>
        <a:lstStyle/>
        <a:p>
          <a:pPr rtl="0"/>
          <a:r>
            <a:rPr lang="en-US" b="1" i="0" dirty="0">
              <a:solidFill>
                <a:schemeClr val="tx2">
                  <a:lumMod val="10000"/>
                </a:schemeClr>
              </a:solidFill>
            </a:rPr>
            <a:t>Exploiting user mistakes</a:t>
          </a:r>
        </a:p>
      </dgm:t>
    </dgm:pt>
    <dgm:pt modelId="{632BA074-B9D5-3A4A-B694-277D2045E3E4}" type="parTrans" cxnId="{91CEB934-47FD-034A-872C-1F58519CE160}">
      <dgm:prSet/>
      <dgm:spPr/>
      <dgm:t>
        <a:bodyPr/>
        <a:lstStyle/>
        <a:p>
          <a:endParaRPr lang="en-US"/>
        </a:p>
      </dgm:t>
    </dgm:pt>
    <dgm:pt modelId="{67906169-6E9D-EF41-8FCD-35A1A08C6554}" type="sibTrans" cxnId="{91CEB934-47FD-034A-872C-1F58519CE160}">
      <dgm:prSet/>
      <dgm:spPr/>
      <dgm:t>
        <a:bodyPr/>
        <a:lstStyle/>
        <a:p>
          <a:endParaRPr lang="en-US"/>
        </a:p>
      </dgm:t>
    </dgm:pt>
    <dgm:pt modelId="{7086B77F-B240-5648-A442-9D10D231775A}">
      <dgm:prSet/>
      <dgm:spPr>
        <a:solidFill>
          <a:schemeClr val="tx2"/>
        </a:solidFill>
        <a:ln>
          <a:solidFill>
            <a:schemeClr val="bg2"/>
          </a:solidFill>
        </a:ln>
      </dgm:spPr>
      <dgm:t>
        <a:bodyPr/>
        <a:lstStyle/>
        <a:p>
          <a:pPr rtl="0"/>
          <a:r>
            <a:rPr lang="en-US" b="1" i="0" dirty="0">
              <a:solidFill>
                <a:schemeClr val="tx2">
                  <a:lumMod val="10000"/>
                </a:schemeClr>
              </a:solidFill>
            </a:rPr>
            <a:t>Attackers are frequently successful in obtaining passwords by using social engineering tactics that trick the user or an account manager into revealing a password; a user may intentionally share a password to enable a colleague to share files; users tend to write passwords down because it is difficult to remember them</a:t>
          </a:r>
        </a:p>
      </dgm:t>
    </dgm:pt>
    <dgm:pt modelId="{EF22FF3A-B406-8047-9ACD-ADEEB60599B6}" type="parTrans" cxnId="{69AE8EA3-D9D2-3244-8783-7BEBF764225A}">
      <dgm:prSet/>
      <dgm:spPr/>
      <dgm:t>
        <a:bodyPr/>
        <a:lstStyle/>
        <a:p>
          <a:endParaRPr lang="en-US"/>
        </a:p>
      </dgm:t>
    </dgm:pt>
    <dgm:pt modelId="{3428C420-129B-1E43-9267-C454E90DF408}" type="sibTrans" cxnId="{69AE8EA3-D9D2-3244-8783-7BEBF764225A}">
      <dgm:prSet/>
      <dgm:spPr/>
      <dgm:t>
        <a:bodyPr/>
        <a:lstStyle/>
        <a:p>
          <a:endParaRPr lang="en-US"/>
        </a:p>
      </dgm:t>
    </dgm:pt>
    <dgm:pt modelId="{56F723B8-DDE0-914C-A1B2-226251CB8D9F}">
      <dgm:prSet/>
      <dgm:spPr>
        <a:solidFill>
          <a:schemeClr val="tx2"/>
        </a:solidFill>
        <a:ln>
          <a:solidFill>
            <a:schemeClr val="bg2"/>
          </a:solidFill>
        </a:ln>
      </dgm:spPr>
      <dgm:t>
        <a:bodyPr/>
        <a:lstStyle/>
        <a:p>
          <a:pPr rtl="0"/>
          <a:r>
            <a:rPr lang="en-US" b="1" i="0" dirty="0">
              <a:solidFill>
                <a:schemeClr val="tx2">
                  <a:lumMod val="10000"/>
                </a:schemeClr>
              </a:solidFill>
            </a:rPr>
            <a:t>Countermeasures include user training, intrusion detection, and simpler passwords combined with another authentication mechanism</a:t>
          </a:r>
        </a:p>
      </dgm:t>
    </dgm:pt>
    <dgm:pt modelId="{1595B79E-D268-2342-9181-50632179E8D2}" type="parTrans" cxnId="{A292BD97-40E2-8647-9CB0-F832225D53A7}">
      <dgm:prSet/>
      <dgm:spPr/>
      <dgm:t>
        <a:bodyPr/>
        <a:lstStyle/>
        <a:p>
          <a:endParaRPr lang="en-US"/>
        </a:p>
      </dgm:t>
    </dgm:pt>
    <dgm:pt modelId="{EE387A15-AD42-0847-A90F-C99B76C3DC61}" type="sibTrans" cxnId="{A292BD97-40E2-8647-9CB0-F832225D53A7}">
      <dgm:prSet/>
      <dgm:spPr/>
      <dgm:t>
        <a:bodyPr/>
        <a:lstStyle/>
        <a:p>
          <a:endParaRPr lang="en-US"/>
        </a:p>
      </dgm:t>
    </dgm:pt>
    <dgm:pt modelId="{F3AD6313-6439-4146-A5EA-D05864D8A339}">
      <dgm:prSet/>
      <dgm:spPr>
        <a:solidFill>
          <a:schemeClr val="tx2"/>
        </a:solidFill>
        <a:ln>
          <a:solidFill>
            <a:schemeClr val="bg2"/>
          </a:solidFill>
        </a:ln>
      </dgm:spPr>
      <dgm:t>
        <a:bodyPr/>
        <a:lstStyle/>
        <a:p>
          <a:pPr rtl="0"/>
          <a:r>
            <a:rPr lang="en-US" b="1" i="0" dirty="0">
              <a:solidFill>
                <a:schemeClr val="tx2">
                  <a:lumMod val="10000"/>
                </a:schemeClr>
              </a:solidFill>
            </a:rPr>
            <a:t>Offline dictionary attack</a:t>
          </a:r>
        </a:p>
      </dgm:t>
    </dgm:pt>
    <dgm:pt modelId="{EFF36116-3A09-BD47-B4F9-9ABFA56D831E}" type="parTrans" cxnId="{E476F147-8F08-C748-8920-36FD5F2B12FF}">
      <dgm:prSet/>
      <dgm:spPr/>
      <dgm:t>
        <a:bodyPr/>
        <a:lstStyle/>
        <a:p>
          <a:endParaRPr lang="en-US"/>
        </a:p>
      </dgm:t>
    </dgm:pt>
    <dgm:pt modelId="{D690D0FC-C144-B741-9875-33646247EF6A}" type="sibTrans" cxnId="{E476F147-8F08-C748-8920-36FD5F2B12FF}">
      <dgm:prSet/>
      <dgm:spPr/>
      <dgm:t>
        <a:bodyPr/>
        <a:lstStyle/>
        <a:p>
          <a:endParaRPr lang="en-US"/>
        </a:p>
      </dgm:t>
    </dgm:pt>
    <dgm:pt modelId="{BA87DDE1-DBED-CC4A-B387-4D0AD6C44247}">
      <dgm:prSet/>
      <dgm:spPr>
        <a:solidFill>
          <a:schemeClr val="tx2"/>
        </a:solidFill>
        <a:ln>
          <a:solidFill>
            <a:schemeClr val="bg2"/>
          </a:solidFill>
        </a:ln>
      </dgm:spPr>
      <dgm:t>
        <a:bodyPr/>
        <a:lstStyle/>
        <a:p>
          <a:pPr rtl="0"/>
          <a:r>
            <a:rPr lang="en-US" b="1" i="0" dirty="0">
              <a:solidFill>
                <a:schemeClr val="tx2">
                  <a:lumMod val="10000"/>
                </a:schemeClr>
              </a:solidFill>
            </a:rPr>
            <a:t>Determined hackers can frequently bypass access controls and gain access to the system’s password file</a:t>
          </a:r>
        </a:p>
      </dgm:t>
    </dgm:pt>
    <dgm:pt modelId="{3AF69A9B-0362-8F40-8D0F-E32B95A572B2}" type="parTrans" cxnId="{8D9FCA62-D9F2-F94B-ABF4-A523027558A6}">
      <dgm:prSet/>
      <dgm:spPr/>
      <dgm:t>
        <a:bodyPr/>
        <a:lstStyle/>
        <a:p>
          <a:endParaRPr lang="en-US"/>
        </a:p>
      </dgm:t>
    </dgm:pt>
    <dgm:pt modelId="{745849C9-7904-7945-82E1-EF07F6E07592}" type="sibTrans" cxnId="{8D9FCA62-D9F2-F94B-ABF4-A523027558A6}">
      <dgm:prSet/>
      <dgm:spPr/>
      <dgm:t>
        <a:bodyPr/>
        <a:lstStyle/>
        <a:p>
          <a:endParaRPr lang="en-US"/>
        </a:p>
      </dgm:t>
    </dgm:pt>
    <dgm:pt modelId="{98C5B41C-8D30-8740-9E9E-D8F26D67909E}">
      <dgm:prSet/>
      <dgm:spPr>
        <a:solidFill>
          <a:schemeClr val="tx2"/>
        </a:solidFill>
        <a:ln>
          <a:solidFill>
            <a:schemeClr val="bg2"/>
          </a:solidFill>
        </a:ln>
      </dgm:spPr>
      <dgm:t>
        <a:bodyPr/>
        <a:lstStyle/>
        <a:p>
          <a:pPr rtl="0"/>
          <a:r>
            <a:rPr lang="en-US" b="1" i="0" dirty="0">
              <a:solidFill>
                <a:schemeClr val="tx2">
                  <a:lumMod val="10000"/>
                </a:schemeClr>
              </a:solidFill>
            </a:rPr>
            <a:t>Countermeasures include controls to prevent unauthorized access to the password file, intrusion detection measures to identify a compromise, and rapid reissuance of passwords should the password file be compromised</a:t>
          </a:r>
        </a:p>
      </dgm:t>
    </dgm:pt>
    <dgm:pt modelId="{CE443F69-B134-8C49-807B-18E0C7820A12}" type="parTrans" cxnId="{5DEEB9A4-04DD-5849-A0EC-2AED651794FE}">
      <dgm:prSet/>
      <dgm:spPr/>
      <dgm:t>
        <a:bodyPr/>
        <a:lstStyle/>
        <a:p>
          <a:endParaRPr lang="en-US"/>
        </a:p>
      </dgm:t>
    </dgm:pt>
    <dgm:pt modelId="{03207310-6725-D246-9738-4103869BF7A1}" type="sibTrans" cxnId="{5DEEB9A4-04DD-5849-A0EC-2AED651794FE}">
      <dgm:prSet/>
      <dgm:spPr/>
      <dgm:t>
        <a:bodyPr/>
        <a:lstStyle/>
        <a:p>
          <a:endParaRPr lang="en-US"/>
        </a:p>
      </dgm:t>
    </dgm:pt>
    <dgm:pt modelId="{9A83CF3E-EFC5-E74F-9B8E-A0DD4FC041EC}">
      <dgm:prSet/>
      <dgm:spPr>
        <a:solidFill>
          <a:schemeClr val="tx2"/>
        </a:solidFill>
        <a:ln>
          <a:solidFill>
            <a:schemeClr val="bg2"/>
          </a:solidFill>
        </a:ln>
      </dgm:spPr>
      <dgm:t>
        <a:bodyPr/>
        <a:lstStyle/>
        <a:p>
          <a:pPr rtl="0"/>
          <a:r>
            <a:rPr lang="en-US" b="1" i="0" dirty="0">
              <a:solidFill>
                <a:schemeClr val="tx2">
                  <a:lumMod val="10000"/>
                </a:schemeClr>
              </a:solidFill>
            </a:rPr>
            <a:t>Specific account attack</a:t>
          </a:r>
        </a:p>
      </dgm:t>
    </dgm:pt>
    <dgm:pt modelId="{C5841981-5DE5-7942-9014-330D5962DCBB}" type="parTrans" cxnId="{9A8AAB5A-41F3-8F4E-93EE-0105E303248E}">
      <dgm:prSet/>
      <dgm:spPr/>
      <dgm:t>
        <a:bodyPr/>
        <a:lstStyle/>
        <a:p>
          <a:endParaRPr lang="en-US"/>
        </a:p>
      </dgm:t>
    </dgm:pt>
    <dgm:pt modelId="{1ECD39FF-EC3A-9D42-99D6-4551E00B4F0B}" type="sibTrans" cxnId="{9A8AAB5A-41F3-8F4E-93EE-0105E303248E}">
      <dgm:prSet/>
      <dgm:spPr/>
      <dgm:t>
        <a:bodyPr/>
        <a:lstStyle/>
        <a:p>
          <a:endParaRPr lang="en-US"/>
        </a:p>
      </dgm:t>
    </dgm:pt>
    <dgm:pt modelId="{613719F2-A867-0F4E-8754-FF62BC4BBBFA}">
      <dgm:prSet/>
      <dgm:spPr>
        <a:solidFill>
          <a:schemeClr val="tx2"/>
        </a:solidFill>
        <a:ln>
          <a:solidFill>
            <a:schemeClr val="bg2"/>
          </a:solidFill>
        </a:ln>
      </dgm:spPr>
      <dgm:t>
        <a:bodyPr/>
        <a:lstStyle/>
        <a:p>
          <a:pPr rtl="0"/>
          <a:r>
            <a:rPr lang="en-US" b="1" i="0" dirty="0">
              <a:solidFill>
                <a:schemeClr val="tx2">
                  <a:lumMod val="10000"/>
                </a:schemeClr>
              </a:solidFill>
            </a:rPr>
            <a:t>The attacker targets a specific account and submits password guesses until the correct password is discovered</a:t>
          </a:r>
        </a:p>
      </dgm:t>
    </dgm:pt>
    <dgm:pt modelId="{51E6786C-964C-3B45-8027-F9047275062D}" type="parTrans" cxnId="{C7A2424A-5BD6-FD4A-881B-BB048C81126B}">
      <dgm:prSet/>
      <dgm:spPr/>
      <dgm:t>
        <a:bodyPr/>
        <a:lstStyle/>
        <a:p>
          <a:endParaRPr lang="en-US"/>
        </a:p>
      </dgm:t>
    </dgm:pt>
    <dgm:pt modelId="{B0083B6C-2EA4-D14B-A640-C98F84884711}" type="sibTrans" cxnId="{C7A2424A-5BD6-FD4A-881B-BB048C81126B}">
      <dgm:prSet/>
      <dgm:spPr/>
      <dgm:t>
        <a:bodyPr/>
        <a:lstStyle/>
        <a:p>
          <a:endParaRPr lang="en-US"/>
        </a:p>
      </dgm:t>
    </dgm:pt>
    <dgm:pt modelId="{ABA8539C-5D1E-9240-AA0D-BCD7C5FF20F5}">
      <dgm:prSet/>
      <dgm:spPr>
        <a:solidFill>
          <a:schemeClr val="tx2"/>
        </a:solidFill>
        <a:ln>
          <a:solidFill>
            <a:schemeClr val="bg2"/>
          </a:solidFill>
        </a:ln>
      </dgm:spPr>
      <dgm:t>
        <a:bodyPr/>
        <a:lstStyle/>
        <a:p>
          <a:pPr rtl="0"/>
          <a:r>
            <a:rPr lang="en-US" b="1" i="0" dirty="0">
              <a:solidFill>
                <a:schemeClr val="tx2">
                  <a:lumMod val="10000"/>
                </a:schemeClr>
              </a:solidFill>
            </a:rPr>
            <a:t>The standard countermeasure is an account lockout mechanism, which locks out access to the account after a number of failed login attempts</a:t>
          </a:r>
        </a:p>
      </dgm:t>
    </dgm:pt>
    <dgm:pt modelId="{24F5424F-8FDC-A645-8D22-26642975E070}" type="parTrans" cxnId="{798EEB3B-F69D-3B47-96F3-19DECAE69185}">
      <dgm:prSet/>
      <dgm:spPr/>
      <dgm:t>
        <a:bodyPr/>
        <a:lstStyle/>
        <a:p>
          <a:endParaRPr lang="en-US"/>
        </a:p>
      </dgm:t>
    </dgm:pt>
    <dgm:pt modelId="{2EE1321E-5988-3148-952B-08DD30919103}" type="sibTrans" cxnId="{798EEB3B-F69D-3B47-96F3-19DECAE69185}">
      <dgm:prSet/>
      <dgm:spPr/>
      <dgm:t>
        <a:bodyPr/>
        <a:lstStyle/>
        <a:p>
          <a:endParaRPr lang="en-US"/>
        </a:p>
      </dgm:t>
    </dgm:pt>
    <dgm:pt modelId="{95E667D7-5341-7440-8D3B-896369E0EDF9}" type="pres">
      <dgm:prSet presAssocID="{263BACA8-498D-AC46-B74C-FB0755846CB6}" presName="diagram" presStyleCnt="0">
        <dgm:presLayoutVars>
          <dgm:dir/>
          <dgm:resizeHandles val="exact"/>
        </dgm:presLayoutVars>
      </dgm:prSet>
      <dgm:spPr/>
    </dgm:pt>
    <dgm:pt modelId="{0DE6613E-9542-DD4F-8586-39C0597E59D3}" type="pres">
      <dgm:prSet presAssocID="{788CC790-2BD1-2A4C-896B-A17D6105902C}" presName="node" presStyleLbl="node1" presStyleIdx="0" presStyleCnt="4">
        <dgm:presLayoutVars>
          <dgm:bulletEnabled val="1"/>
        </dgm:presLayoutVars>
      </dgm:prSet>
      <dgm:spPr/>
    </dgm:pt>
    <dgm:pt modelId="{F10AEFC9-90B8-B941-B08D-E556BFDCB271}" type="pres">
      <dgm:prSet presAssocID="{30456D73-8E82-A649-A740-1879C6D33282}" presName="sibTrans" presStyleCnt="0"/>
      <dgm:spPr/>
    </dgm:pt>
    <dgm:pt modelId="{848C61E5-409A-C740-AA68-ADE3DCC98201}" type="pres">
      <dgm:prSet presAssocID="{A5C196C3-A860-0B41-B060-04881B00345D}" presName="node" presStyleLbl="node1" presStyleIdx="1" presStyleCnt="4">
        <dgm:presLayoutVars>
          <dgm:bulletEnabled val="1"/>
        </dgm:presLayoutVars>
      </dgm:prSet>
      <dgm:spPr/>
    </dgm:pt>
    <dgm:pt modelId="{23775ADA-0C1F-2F40-8D01-761C261CD945}" type="pres">
      <dgm:prSet presAssocID="{67906169-6E9D-EF41-8FCD-35A1A08C6554}" presName="sibTrans" presStyleCnt="0"/>
      <dgm:spPr/>
    </dgm:pt>
    <dgm:pt modelId="{FAF7C218-ACE7-E044-8C24-4F4BA3FE03B9}" type="pres">
      <dgm:prSet presAssocID="{F3AD6313-6439-4146-A5EA-D05864D8A339}" presName="node" presStyleLbl="node1" presStyleIdx="2" presStyleCnt="4">
        <dgm:presLayoutVars>
          <dgm:bulletEnabled val="1"/>
        </dgm:presLayoutVars>
      </dgm:prSet>
      <dgm:spPr/>
    </dgm:pt>
    <dgm:pt modelId="{957FE558-63CF-E342-B441-EAAB2413807B}" type="pres">
      <dgm:prSet presAssocID="{D690D0FC-C144-B741-9875-33646247EF6A}" presName="sibTrans" presStyleCnt="0"/>
      <dgm:spPr/>
    </dgm:pt>
    <dgm:pt modelId="{04157DF9-852F-4C4F-BF6C-512B987ED9D3}" type="pres">
      <dgm:prSet presAssocID="{9A83CF3E-EFC5-E74F-9B8E-A0DD4FC041EC}" presName="node" presStyleLbl="node1" presStyleIdx="3" presStyleCnt="4">
        <dgm:presLayoutVars>
          <dgm:bulletEnabled val="1"/>
        </dgm:presLayoutVars>
      </dgm:prSet>
      <dgm:spPr/>
    </dgm:pt>
  </dgm:ptLst>
  <dgm:cxnLst>
    <dgm:cxn modelId="{D5896C0E-F8C0-D442-BA99-FABB44919A3E}" type="presOf" srcId="{F3AD6313-6439-4146-A5EA-D05864D8A339}" destId="{FAF7C218-ACE7-E044-8C24-4F4BA3FE03B9}" srcOrd="0" destOrd="0" presId="urn:microsoft.com/office/officeart/2005/8/layout/default"/>
    <dgm:cxn modelId="{EFBB1718-EAF5-7F41-990C-F5C21327B814}" type="presOf" srcId="{788CC790-2BD1-2A4C-896B-A17D6105902C}" destId="{0DE6613E-9542-DD4F-8586-39C0597E59D3}" srcOrd="0" destOrd="0" presId="urn:microsoft.com/office/officeart/2005/8/layout/default"/>
    <dgm:cxn modelId="{3E069829-3D72-B940-8A83-488D65A77CCA}" type="presOf" srcId="{613719F2-A867-0F4E-8754-FF62BC4BBBFA}" destId="{04157DF9-852F-4C4F-BF6C-512B987ED9D3}" srcOrd="0" destOrd="1" presId="urn:microsoft.com/office/officeart/2005/8/layout/default"/>
    <dgm:cxn modelId="{5DC6C931-0C0A-3A44-9474-0EFDDEF27D52}" type="presOf" srcId="{98C5B41C-8D30-8740-9E9E-D8F26D67909E}" destId="{FAF7C218-ACE7-E044-8C24-4F4BA3FE03B9}" srcOrd="0" destOrd="2" presId="urn:microsoft.com/office/officeart/2005/8/layout/default"/>
    <dgm:cxn modelId="{91CEB934-47FD-034A-872C-1F58519CE160}" srcId="{263BACA8-498D-AC46-B74C-FB0755846CB6}" destId="{A5C196C3-A860-0B41-B060-04881B00345D}" srcOrd="1" destOrd="0" parTransId="{632BA074-B9D5-3A4A-B694-277D2045E3E4}" sibTransId="{67906169-6E9D-EF41-8FCD-35A1A08C6554}"/>
    <dgm:cxn modelId="{798EEB3B-F69D-3B47-96F3-19DECAE69185}" srcId="{9A83CF3E-EFC5-E74F-9B8E-A0DD4FC041EC}" destId="{ABA8539C-5D1E-9240-AA0D-BCD7C5FF20F5}" srcOrd="1" destOrd="0" parTransId="{24F5424F-8FDC-A645-8D22-26642975E070}" sibTransId="{2EE1321E-5988-3148-952B-08DD30919103}"/>
    <dgm:cxn modelId="{F9A1A65C-5530-B846-9B12-9ACFC0697EDF}" type="presOf" srcId="{A5C196C3-A860-0B41-B060-04881B00345D}" destId="{848C61E5-409A-C740-AA68-ADE3DCC98201}" srcOrd="0" destOrd="0" presId="urn:microsoft.com/office/officeart/2005/8/layout/default"/>
    <dgm:cxn modelId="{19CD3762-AFC4-264A-B609-37A421AEAE47}" srcId="{788CC790-2BD1-2A4C-896B-A17D6105902C}" destId="{A94F765E-A8CD-F742-8277-DB14D611B02C}" srcOrd="0" destOrd="0" parTransId="{E57A9E1C-6B71-824C-A170-89417A90FC54}" sibTransId="{FB487196-9F38-5140-9F1F-A8B1EB25D6CE}"/>
    <dgm:cxn modelId="{8D9FCA62-D9F2-F94B-ABF4-A523027558A6}" srcId="{F3AD6313-6439-4146-A5EA-D05864D8A339}" destId="{BA87DDE1-DBED-CC4A-B387-4D0AD6C44247}" srcOrd="0" destOrd="0" parTransId="{3AF69A9B-0362-8F40-8D0F-E32B95A572B2}" sibTransId="{745849C9-7904-7945-82E1-EF07F6E07592}"/>
    <dgm:cxn modelId="{E476F147-8F08-C748-8920-36FD5F2B12FF}" srcId="{263BACA8-498D-AC46-B74C-FB0755846CB6}" destId="{F3AD6313-6439-4146-A5EA-D05864D8A339}" srcOrd="2" destOrd="0" parTransId="{EFF36116-3A09-BD47-B4F9-9ABFA56D831E}" sibTransId="{D690D0FC-C144-B741-9875-33646247EF6A}"/>
    <dgm:cxn modelId="{D7BA5748-35F5-4243-BE7B-2D878A5D9669}" type="presOf" srcId="{E386BC7F-C533-6F45-ABF6-86DE51A767D7}" destId="{0DE6613E-9542-DD4F-8586-39C0597E59D3}" srcOrd="0" destOrd="2" presId="urn:microsoft.com/office/officeart/2005/8/layout/default"/>
    <dgm:cxn modelId="{C7A2424A-5BD6-FD4A-881B-BB048C81126B}" srcId="{9A83CF3E-EFC5-E74F-9B8E-A0DD4FC041EC}" destId="{613719F2-A867-0F4E-8754-FF62BC4BBBFA}" srcOrd="0" destOrd="0" parTransId="{51E6786C-964C-3B45-8027-F9047275062D}" sibTransId="{B0083B6C-2EA4-D14B-A640-C98F84884711}"/>
    <dgm:cxn modelId="{FC68956E-9F17-1F40-AF08-704F8C231740}" srcId="{788CC790-2BD1-2A4C-896B-A17D6105902C}" destId="{E386BC7F-C533-6F45-ABF6-86DE51A767D7}" srcOrd="1" destOrd="0" parTransId="{A8044B05-718C-E449-A9D2-5CB2C50C6C2B}" sibTransId="{809D7A26-50C3-374D-89FB-BDCDFA450B68}"/>
    <dgm:cxn modelId="{09F65853-3777-464A-96A1-E56A0579252D}" type="presOf" srcId="{56F723B8-DDE0-914C-A1B2-226251CB8D9F}" destId="{848C61E5-409A-C740-AA68-ADE3DCC98201}" srcOrd="0" destOrd="2" presId="urn:microsoft.com/office/officeart/2005/8/layout/default"/>
    <dgm:cxn modelId="{9A8AAB5A-41F3-8F4E-93EE-0105E303248E}" srcId="{263BACA8-498D-AC46-B74C-FB0755846CB6}" destId="{9A83CF3E-EFC5-E74F-9B8E-A0DD4FC041EC}" srcOrd="3" destOrd="0" parTransId="{C5841981-5DE5-7942-9014-330D5962DCBB}" sibTransId="{1ECD39FF-EC3A-9D42-99D6-4551E00B4F0B}"/>
    <dgm:cxn modelId="{9485E683-1DAC-1F46-84FD-00A46384CBE2}" type="presOf" srcId="{263BACA8-498D-AC46-B74C-FB0755846CB6}" destId="{95E667D7-5341-7440-8D3B-896369E0EDF9}" srcOrd="0" destOrd="0" presId="urn:microsoft.com/office/officeart/2005/8/layout/default"/>
    <dgm:cxn modelId="{A292BD97-40E2-8647-9CB0-F832225D53A7}" srcId="{A5C196C3-A860-0B41-B060-04881B00345D}" destId="{56F723B8-DDE0-914C-A1B2-226251CB8D9F}" srcOrd="1" destOrd="0" parTransId="{1595B79E-D268-2342-9181-50632179E8D2}" sibTransId="{EE387A15-AD42-0847-A90F-C99B76C3DC61}"/>
    <dgm:cxn modelId="{69AE8EA3-D9D2-3244-8783-7BEBF764225A}" srcId="{A5C196C3-A860-0B41-B060-04881B00345D}" destId="{7086B77F-B240-5648-A442-9D10D231775A}" srcOrd="0" destOrd="0" parTransId="{EF22FF3A-B406-8047-9ACD-ADEEB60599B6}" sibTransId="{3428C420-129B-1E43-9267-C454E90DF408}"/>
    <dgm:cxn modelId="{5DEEB9A4-04DD-5849-A0EC-2AED651794FE}" srcId="{F3AD6313-6439-4146-A5EA-D05864D8A339}" destId="{98C5B41C-8D30-8740-9E9E-D8F26D67909E}" srcOrd="1" destOrd="0" parTransId="{CE443F69-B134-8C49-807B-18E0C7820A12}" sibTransId="{03207310-6725-D246-9738-4103869BF7A1}"/>
    <dgm:cxn modelId="{FD1ED7C4-94DA-764C-9470-0A0A0D0ED92E}" type="presOf" srcId="{9A83CF3E-EFC5-E74F-9B8E-A0DD4FC041EC}" destId="{04157DF9-852F-4C4F-BF6C-512B987ED9D3}" srcOrd="0" destOrd="0" presId="urn:microsoft.com/office/officeart/2005/8/layout/default"/>
    <dgm:cxn modelId="{7D6BF9C5-36BB-CA4E-92F4-0E4C37E104E7}" type="presOf" srcId="{7086B77F-B240-5648-A442-9D10D231775A}" destId="{848C61E5-409A-C740-AA68-ADE3DCC98201}" srcOrd="0" destOrd="1" presId="urn:microsoft.com/office/officeart/2005/8/layout/default"/>
    <dgm:cxn modelId="{5E0BB7D0-2CE1-1346-9D55-892326D02C33}" srcId="{263BACA8-498D-AC46-B74C-FB0755846CB6}" destId="{788CC790-2BD1-2A4C-896B-A17D6105902C}" srcOrd="0" destOrd="0" parTransId="{6E5AE24B-A1A1-6045-9938-40E618929542}" sibTransId="{30456D73-8E82-A649-A740-1879C6D33282}"/>
    <dgm:cxn modelId="{19F8C6DB-5F29-8545-ACDA-59102BAA2C1C}" type="presOf" srcId="{BA87DDE1-DBED-CC4A-B387-4D0AD6C44247}" destId="{FAF7C218-ACE7-E044-8C24-4F4BA3FE03B9}" srcOrd="0" destOrd="1" presId="urn:microsoft.com/office/officeart/2005/8/layout/default"/>
    <dgm:cxn modelId="{F7983CEC-D6C8-FA47-A854-8A1127AE1361}" type="presOf" srcId="{A94F765E-A8CD-F742-8277-DB14D611B02C}" destId="{0DE6613E-9542-DD4F-8586-39C0597E59D3}" srcOrd="0" destOrd="1" presId="urn:microsoft.com/office/officeart/2005/8/layout/default"/>
    <dgm:cxn modelId="{795D03EE-F3F1-2545-BAAB-756779EE909D}" type="presOf" srcId="{ABA8539C-5D1E-9240-AA0D-BCD7C5FF20F5}" destId="{04157DF9-852F-4C4F-BF6C-512B987ED9D3}" srcOrd="0" destOrd="2" presId="urn:microsoft.com/office/officeart/2005/8/layout/default"/>
    <dgm:cxn modelId="{3C6F16EB-470F-BA4B-95DB-5D6DC2B817DD}" type="presParOf" srcId="{95E667D7-5341-7440-8D3B-896369E0EDF9}" destId="{0DE6613E-9542-DD4F-8586-39C0597E59D3}" srcOrd="0" destOrd="0" presId="urn:microsoft.com/office/officeart/2005/8/layout/default"/>
    <dgm:cxn modelId="{1413EE87-35CC-9B48-BC72-7F06BCFC919F}" type="presParOf" srcId="{95E667D7-5341-7440-8D3B-896369E0EDF9}" destId="{F10AEFC9-90B8-B941-B08D-E556BFDCB271}" srcOrd="1" destOrd="0" presId="urn:microsoft.com/office/officeart/2005/8/layout/default"/>
    <dgm:cxn modelId="{B2189799-4813-3D44-BEFE-73FD6EB5B3F5}" type="presParOf" srcId="{95E667D7-5341-7440-8D3B-896369E0EDF9}" destId="{848C61E5-409A-C740-AA68-ADE3DCC98201}" srcOrd="2" destOrd="0" presId="urn:microsoft.com/office/officeart/2005/8/layout/default"/>
    <dgm:cxn modelId="{656A4C68-BE8A-394D-A158-941E50DED8E6}" type="presParOf" srcId="{95E667D7-5341-7440-8D3B-896369E0EDF9}" destId="{23775ADA-0C1F-2F40-8D01-761C261CD945}" srcOrd="3" destOrd="0" presId="urn:microsoft.com/office/officeart/2005/8/layout/default"/>
    <dgm:cxn modelId="{E2056232-C34F-B346-9AA4-02B2F9BB01BD}" type="presParOf" srcId="{95E667D7-5341-7440-8D3B-896369E0EDF9}" destId="{FAF7C218-ACE7-E044-8C24-4F4BA3FE03B9}" srcOrd="4" destOrd="0" presId="urn:microsoft.com/office/officeart/2005/8/layout/default"/>
    <dgm:cxn modelId="{DD721549-1B25-AE4F-AFCC-F9CC7E10B2F2}" type="presParOf" srcId="{95E667D7-5341-7440-8D3B-896369E0EDF9}" destId="{957FE558-63CF-E342-B441-EAAB2413807B}" srcOrd="5" destOrd="0" presId="urn:microsoft.com/office/officeart/2005/8/layout/default"/>
    <dgm:cxn modelId="{EBE76C47-D641-0840-B133-94E54761B2B6}" type="presParOf" srcId="{95E667D7-5341-7440-8D3B-896369E0EDF9}" destId="{04157DF9-852F-4C4F-BF6C-512B987ED9D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4017A0-F5B3-F948-AAA8-C09873D8BB6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2266341-BA3D-5146-A274-02455CA4BE89}">
      <dgm:prSet/>
      <dgm:spPr>
        <a:solidFill>
          <a:schemeClr val="tx2"/>
        </a:solidFill>
        <a:ln>
          <a:solidFill>
            <a:schemeClr val="bg2"/>
          </a:solidFill>
        </a:ln>
      </dgm:spPr>
      <dgm:t>
        <a:bodyPr/>
        <a:lstStyle/>
        <a:p>
          <a:pPr rtl="0"/>
          <a:r>
            <a:rPr lang="en-US" b="1" dirty="0">
              <a:solidFill>
                <a:schemeClr val="tx2">
                  <a:lumMod val="10000"/>
                </a:schemeClr>
              </a:solidFill>
            </a:rPr>
            <a:t>Electronic monitoring</a:t>
          </a:r>
          <a:endParaRPr lang="en-US" dirty="0">
            <a:solidFill>
              <a:schemeClr val="tx2">
                <a:lumMod val="10000"/>
              </a:schemeClr>
            </a:solidFill>
          </a:endParaRPr>
        </a:p>
      </dgm:t>
    </dgm:pt>
    <dgm:pt modelId="{342E21F8-DD57-5243-84A9-A8DF9107399D}" type="parTrans" cxnId="{C1C74E77-84E8-DE46-A1B9-94E2D4490474}">
      <dgm:prSet/>
      <dgm:spPr/>
      <dgm:t>
        <a:bodyPr/>
        <a:lstStyle/>
        <a:p>
          <a:endParaRPr lang="en-US"/>
        </a:p>
      </dgm:t>
    </dgm:pt>
    <dgm:pt modelId="{AC433C7E-FC2E-D244-BE69-511CA97997B7}" type="sibTrans" cxnId="{C1C74E77-84E8-DE46-A1B9-94E2D4490474}">
      <dgm:prSet/>
      <dgm:spPr/>
      <dgm:t>
        <a:bodyPr/>
        <a:lstStyle/>
        <a:p>
          <a:endParaRPr lang="en-US"/>
        </a:p>
      </dgm:t>
    </dgm:pt>
    <dgm:pt modelId="{C87A7D0B-7FD3-254E-8777-92F0D1A2469D}">
      <dgm:prSet/>
      <dgm:spPr>
        <a:solidFill>
          <a:schemeClr val="tx2"/>
        </a:solidFill>
        <a:ln>
          <a:solidFill>
            <a:schemeClr val="bg2"/>
          </a:solidFill>
        </a:ln>
      </dgm:spPr>
      <dgm:t>
        <a:bodyPr/>
        <a:lstStyle/>
        <a:p>
          <a:pPr rtl="0"/>
          <a:r>
            <a:rPr lang="en-US" dirty="0">
              <a:solidFill>
                <a:schemeClr val="tx2">
                  <a:lumMod val="10000"/>
                </a:schemeClr>
              </a:solidFill>
            </a:rPr>
            <a:t>If a password is communicated across a network to log on to a remote system, it is vulnerable to eavesdropping</a:t>
          </a:r>
        </a:p>
      </dgm:t>
    </dgm:pt>
    <dgm:pt modelId="{B2274EC3-5634-5C4E-A56F-0E0DC53F5997}" type="parTrans" cxnId="{255042D5-D89B-A147-B928-0CDBCF0E6A51}">
      <dgm:prSet/>
      <dgm:spPr/>
      <dgm:t>
        <a:bodyPr/>
        <a:lstStyle/>
        <a:p>
          <a:endParaRPr lang="en-US"/>
        </a:p>
      </dgm:t>
    </dgm:pt>
    <dgm:pt modelId="{E1778334-ABAD-DD46-977B-25B6D432C67E}" type="sibTrans" cxnId="{255042D5-D89B-A147-B928-0CDBCF0E6A51}">
      <dgm:prSet/>
      <dgm:spPr/>
      <dgm:t>
        <a:bodyPr/>
        <a:lstStyle/>
        <a:p>
          <a:endParaRPr lang="en-US"/>
        </a:p>
      </dgm:t>
    </dgm:pt>
    <dgm:pt modelId="{42B3FED0-408E-1844-BEA1-DEF0A2B6F9B1}">
      <dgm:prSet/>
      <dgm:spPr>
        <a:solidFill>
          <a:schemeClr val="tx2"/>
        </a:solidFill>
        <a:ln>
          <a:solidFill>
            <a:schemeClr val="bg2"/>
          </a:solidFill>
        </a:ln>
      </dgm:spPr>
      <dgm:t>
        <a:bodyPr/>
        <a:lstStyle/>
        <a:p>
          <a:pPr rtl="0"/>
          <a:r>
            <a:rPr lang="en-US" dirty="0">
              <a:solidFill>
                <a:schemeClr val="tx2">
                  <a:lumMod val="10000"/>
                </a:schemeClr>
              </a:solidFill>
            </a:rPr>
            <a:t>Simple encryption will not fix this problem, because the encrypted password is, in effect, the password and can be observed and reused by an adversary</a:t>
          </a:r>
        </a:p>
      </dgm:t>
    </dgm:pt>
    <dgm:pt modelId="{1FC29AAF-3F1D-014C-A2DE-A234C6DCA758}" type="parTrans" cxnId="{B75E3AC7-E62E-8A4B-8B00-A7DA992CD796}">
      <dgm:prSet/>
      <dgm:spPr/>
      <dgm:t>
        <a:bodyPr/>
        <a:lstStyle/>
        <a:p>
          <a:endParaRPr lang="en-US"/>
        </a:p>
      </dgm:t>
    </dgm:pt>
    <dgm:pt modelId="{C2CDC53A-270E-434F-9E16-34BC053D869F}" type="sibTrans" cxnId="{B75E3AC7-E62E-8A4B-8B00-A7DA992CD796}">
      <dgm:prSet/>
      <dgm:spPr/>
      <dgm:t>
        <a:bodyPr/>
        <a:lstStyle/>
        <a:p>
          <a:endParaRPr lang="en-US"/>
        </a:p>
      </dgm:t>
    </dgm:pt>
    <dgm:pt modelId="{1A18AAC5-35A0-F94C-8B7E-91890248F2F3}">
      <dgm:prSet/>
      <dgm:spPr>
        <a:solidFill>
          <a:schemeClr val="tx2"/>
        </a:solidFill>
        <a:ln>
          <a:solidFill>
            <a:schemeClr val="bg2"/>
          </a:solidFill>
        </a:ln>
      </dgm:spPr>
      <dgm:t>
        <a:bodyPr/>
        <a:lstStyle/>
        <a:p>
          <a:pPr rtl="0"/>
          <a:r>
            <a:rPr lang="en-US" b="1" dirty="0">
              <a:solidFill>
                <a:schemeClr val="tx2">
                  <a:lumMod val="10000"/>
                </a:schemeClr>
              </a:solidFill>
            </a:rPr>
            <a:t>Password guessing against single user</a:t>
          </a:r>
          <a:endParaRPr lang="en-US" dirty="0">
            <a:solidFill>
              <a:schemeClr val="tx2">
                <a:lumMod val="10000"/>
              </a:schemeClr>
            </a:solidFill>
          </a:endParaRPr>
        </a:p>
      </dgm:t>
    </dgm:pt>
    <dgm:pt modelId="{0EB46D98-34B0-D54F-9D58-FA8B6A952D55}" type="parTrans" cxnId="{A983B387-3A8D-2A4A-AE04-F3EDAA797D01}">
      <dgm:prSet/>
      <dgm:spPr/>
      <dgm:t>
        <a:bodyPr/>
        <a:lstStyle/>
        <a:p>
          <a:endParaRPr lang="en-US"/>
        </a:p>
      </dgm:t>
    </dgm:pt>
    <dgm:pt modelId="{E35B2FE7-84F5-424F-A387-DC365EF52297}" type="sibTrans" cxnId="{A983B387-3A8D-2A4A-AE04-F3EDAA797D01}">
      <dgm:prSet/>
      <dgm:spPr/>
      <dgm:t>
        <a:bodyPr/>
        <a:lstStyle/>
        <a:p>
          <a:endParaRPr lang="en-US"/>
        </a:p>
      </dgm:t>
    </dgm:pt>
    <dgm:pt modelId="{A6CA135C-FE19-4B41-8106-8AE3482E7388}">
      <dgm:prSet/>
      <dgm:spPr>
        <a:solidFill>
          <a:schemeClr val="tx2"/>
        </a:solidFill>
        <a:ln>
          <a:solidFill>
            <a:schemeClr val="bg2"/>
          </a:solidFill>
        </a:ln>
      </dgm:spPr>
      <dgm:t>
        <a:bodyPr/>
        <a:lstStyle/>
        <a:p>
          <a:pPr rtl="0"/>
          <a:r>
            <a:rPr lang="en-US" dirty="0">
              <a:solidFill>
                <a:schemeClr val="tx2">
                  <a:lumMod val="10000"/>
                </a:schemeClr>
              </a:solidFill>
            </a:rPr>
            <a:t>The attacker attempts to gain knowledge about the account holder and system password policies and uses that knowledge to guess the password</a:t>
          </a:r>
        </a:p>
      </dgm:t>
    </dgm:pt>
    <dgm:pt modelId="{C77A8F1E-C16D-0F48-9516-FC5A0BA1D34F}" type="parTrans" cxnId="{038D9838-8C7C-4C49-A9DF-58A55A96CB70}">
      <dgm:prSet/>
      <dgm:spPr/>
      <dgm:t>
        <a:bodyPr/>
        <a:lstStyle/>
        <a:p>
          <a:endParaRPr lang="en-US"/>
        </a:p>
      </dgm:t>
    </dgm:pt>
    <dgm:pt modelId="{E990F7CB-167C-8C41-A774-11BB6D9B307B}" type="sibTrans" cxnId="{038D9838-8C7C-4C49-A9DF-58A55A96CB70}">
      <dgm:prSet/>
      <dgm:spPr/>
      <dgm:t>
        <a:bodyPr/>
        <a:lstStyle/>
        <a:p>
          <a:endParaRPr lang="en-US"/>
        </a:p>
      </dgm:t>
    </dgm:pt>
    <dgm:pt modelId="{DBAD67FA-6581-FB47-8E50-EFB77250E991}">
      <dgm:prSet/>
      <dgm:spPr>
        <a:solidFill>
          <a:schemeClr val="tx2"/>
        </a:solidFill>
        <a:ln>
          <a:solidFill>
            <a:schemeClr val="bg2"/>
          </a:solidFill>
        </a:ln>
      </dgm:spPr>
      <dgm:t>
        <a:bodyPr/>
        <a:lstStyle/>
        <a:p>
          <a:pPr rtl="0"/>
          <a:r>
            <a:rPr lang="en-US" dirty="0">
              <a:solidFill>
                <a:schemeClr val="tx2">
                  <a:lumMod val="10000"/>
                </a:schemeClr>
              </a:solidFill>
            </a:rPr>
            <a:t>Countermeasures include training in and enforcement of password policies that make passwords difficult to guess</a:t>
          </a:r>
        </a:p>
      </dgm:t>
    </dgm:pt>
    <dgm:pt modelId="{9BCCE5BF-1C14-B143-B655-668D4B10A671}" type="parTrans" cxnId="{6A8358AA-D3BB-9D40-864C-3EA2C043BAF8}">
      <dgm:prSet/>
      <dgm:spPr/>
      <dgm:t>
        <a:bodyPr/>
        <a:lstStyle/>
        <a:p>
          <a:endParaRPr lang="en-US"/>
        </a:p>
      </dgm:t>
    </dgm:pt>
    <dgm:pt modelId="{BA381412-D334-734E-9141-0A3AA8048067}" type="sibTrans" cxnId="{6A8358AA-D3BB-9D40-864C-3EA2C043BAF8}">
      <dgm:prSet/>
      <dgm:spPr/>
      <dgm:t>
        <a:bodyPr/>
        <a:lstStyle/>
        <a:p>
          <a:endParaRPr lang="en-US"/>
        </a:p>
      </dgm:t>
    </dgm:pt>
    <dgm:pt modelId="{58AF6264-22D4-164E-A748-BF2D4994D8DF}">
      <dgm:prSet/>
      <dgm:spPr>
        <a:solidFill>
          <a:schemeClr val="tx2"/>
        </a:solidFill>
        <a:ln>
          <a:solidFill>
            <a:schemeClr val="bg2"/>
          </a:solidFill>
        </a:ln>
      </dgm:spPr>
      <dgm:t>
        <a:bodyPr/>
        <a:lstStyle/>
        <a:p>
          <a:pPr rtl="0"/>
          <a:r>
            <a:rPr lang="en-US" b="1" dirty="0">
              <a:solidFill>
                <a:schemeClr val="tx2">
                  <a:lumMod val="10000"/>
                </a:schemeClr>
              </a:solidFill>
            </a:rPr>
            <a:t>Exploiting multiple password use</a:t>
          </a:r>
          <a:endParaRPr lang="en-US" dirty="0">
            <a:solidFill>
              <a:schemeClr val="tx2">
                <a:lumMod val="10000"/>
              </a:schemeClr>
            </a:solidFill>
          </a:endParaRPr>
        </a:p>
      </dgm:t>
    </dgm:pt>
    <dgm:pt modelId="{FF0A6A7A-7934-CF47-9B5B-E9D5D24AE0A6}" type="parTrans" cxnId="{176867B4-A15F-6644-B03E-5D8EEB93C627}">
      <dgm:prSet/>
      <dgm:spPr/>
      <dgm:t>
        <a:bodyPr/>
        <a:lstStyle/>
        <a:p>
          <a:endParaRPr lang="en-US"/>
        </a:p>
      </dgm:t>
    </dgm:pt>
    <dgm:pt modelId="{E12CAA20-FC13-FB4C-9FA2-299BF18B3F5E}" type="sibTrans" cxnId="{176867B4-A15F-6644-B03E-5D8EEB93C627}">
      <dgm:prSet/>
      <dgm:spPr/>
      <dgm:t>
        <a:bodyPr/>
        <a:lstStyle/>
        <a:p>
          <a:endParaRPr lang="en-US"/>
        </a:p>
      </dgm:t>
    </dgm:pt>
    <dgm:pt modelId="{FCE80896-82BA-A241-ACD0-2D7B289A2184}">
      <dgm:prSet/>
      <dgm:spPr>
        <a:solidFill>
          <a:schemeClr val="tx2"/>
        </a:solidFill>
        <a:ln>
          <a:solidFill>
            <a:schemeClr val="bg2"/>
          </a:solidFill>
        </a:ln>
      </dgm:spPr>
      <dgm:t>
        <a:bodyPr/>
        <a:lstStyle/>
        <a:p>
          <a:pPr rtl="0"/>
          <a:r>
            <a:rPr lang="en-US" dirty="0">
              <a:solidFill>
                <a:schemeClr val="tx2">
                  <a:lumMod val="10000"/>
                </a:schemeClr>
              </a:solidFill>
            </a:rPr>
            <a:t>Attacks can become much more effective or damaging if different network devices share the same or a similar password for a given user</a:t>
          </a:r>
        </a:p>
      </dgm:t>
    </dgm:pt>
    <dgm:pt modelId="{E9304B34-CF36-1F4D-BC42-151EEC8E3780}" type="parTrans" cxnId="{ABEFB8AD-81C2-E44E-B46A-201C9B99CB88}">
      <dgm:prSet/>
      <dgm:spPr/>
      <dgm:t>
        <a:bodyPr/>
        <a:lstStyle/>
        <a:p>
          <a:endParaRPr lang="en-US"/>
        </a:p>
      </dgm:t>
    </dgm:pt>
    <dgm:pt modelId="{412A7C64-6513-364E-9E54-23FA6E31A462}" type="sibTrans" cxnId="{ABEFB8AD-81C2-E44E-B46A-201C9B99CB88}">
      <dgm:prSet/>
      <dgm:spPr/>
      <dgm:t>
        <a:bodyPr/>
        <a:lstStyle/>
        <a:p>
          <a:endParaRPr lang="en-US"/>
        </a:p>
      </dgm:t>
    </dgm:pt>
    <dgm:pt modelId="{592597A8-9CDE-9245-861C-5EF4195C4EE0}">
      <dgm:prSet/>
      <dgm:spPr>
        <a:solidFill>
          <a:schemeClr val="tx2"/>
        </a:solidFill>
        <a:ln>
          <a:solidFill>
            <a:schemeClr val="bg2"/>
          </a:solidFill>
        </a:ln>
      </dgm:spPr>
      <dgm:t>
        <a:bodyPr/>
        <a:lstStyle/>
        <a:p>
          <a:pPr rtl="0"/>
          <a:r>
            <a:rPr lang="en-US" dirty="0">
              <a:solidFill>
                <a:schemeClr val="tx2">
                  <a:lumMod val="10000"/>
                </a:schemeClr>
              </a:solidFill>
            </a:rPr>
            <a:t>Countermeasures include a policy that forbids the same or similar password on particular network devices</a:t>
          </a:r>
        </a:p>
      </dgm:t>
    </dgm:pt>
    <dgm:pt modelId="{79AF98C7-D9D7-3B42-AC94-D030B91115AB}" type="parTrans" cxnId="{9ADFC0D9-80BD-8044-884E-041FD865260D}">
      <dgm:prSet/>
      <dgm:spPr/>
      <dgm:t>
        <a:bodyPr/>
        <a:lstStyle/>
        <a:p>
          <a:endParaRPr lang="en-US"/>
        </a:p>
      </dgm:t>
    </dgm:pt>
    <dgm:pt modelId="{A14FF86F-A2BF-C743-A98E-36AEB5E7159A}" type="sibTrans" cxnId="{9ADFC0D9-80BD-8044-884E-041FD865260D}">
      <dgm:prSet/>
      <dgm:spPr/>
      <dgm:t>
        <a:bodyPr/>
        <a:lstStyle/>
        <a:p>
          <a:endParaRPr lang="en-US"/>
        </a:p>
      </dgm:t>
    </dgm:pt>
    <dgm:pt modelId="{49D64987-2F1D-594F-A09B-BD9FE3E82FC7}">
      <dgm:prSet/>
      <dgm:spPr>
        <a:solidFill>
          <a:schemeClr val="tx2"/>
        </a:solidFill>
        <a:ln>
          <a:solidFill>
            <a:schemeClr val="bg2"/>
          </a:solidFill>
        </a:ln>
      </dgm:spPr>
      <dgm:t>
        <a:bodyPr/>
        <a:lstStyle/>
        <a:p>
          <a:pPr rtl="0"/>
          <a:r>
            <a:rPr lang="en-US" b="1" dirty="0">
              <a:solidFill>
                <a:schemeClr val="tx2">
                  <a:lumMod val="10000"/>
                </a:schemeClr>
              </a:solidFill>
            </a:rPr>
            <a:t>Popular password attack</a:t>
          </a:r>
          <a:endParaRPr lang="en-US" dirty="0">
            <a:solidFill>
              <a:schemeClr val="tx2">
                <a:lumMod val="10000"/>
              </a:schemeClr>
            </a:solidFill>
          </a:endParaRPr>
        </a:p>
      </dgm:t>
    </dgm:pt>
    <dgm:pt modelId="{2F7669C2-4B8B-A544-A35F-48AEF442BB52}" type="parTrans" cxnId="{0236FE3F-5741-D84F-AEA7-1B2B9B8FBFD0}">
      <dgm:prSet/>
      <dgm:spPr/>
      <dgm:t>
        <a:bodyPr/>
        <a:lstStyle/>
        <a:p>
          <a:endParaRPr lang="en-US"/>
        </a:p>
      </dgm:t>
    </dgm:pt>
    <dgm:pt modelId="{6FB9F64C-180B-6D4C-85F9-FD380D2C1C07}" type="sibTrans" cxnId="{0236FE3F-5741-D84F-AEA7-1B2B9B8FBFD0}">
      <dgm:prSet/>
      <dgm:spPr/>
      <dgm:t>
        <a:bodyPr/>
        <a:lstStyle/>
        <a:p>
          <a:endParaRPr lang="en-US"/>
        </a:p>
      </dgm:t>
    </dgm:pt>
    <dgm:pt modelId="{EA65C092-68A8-6842-8BD8-3F31ACC1E4CD}">
      <dgm:prSet/>
      <dgm:spPr>
        <a:solidFill>
          <a:schemeClr val="tx2"/>
        </a:solidFill>
        <a:ln>
          <a:solidFill>
            <a:schemeClr val="bg2"/>
          </a:solidFill>
        </a:ln>
      </dgm:spPr>
      <dgm:t>
        <a:bodyPr/>
        <a:lstStyle/>
        <a:p>
          <a:pPr rtl="0"/>
          <a:r>
            <a:rPr lang="en-US" dirty="0">
              <a:solidFill>
                <a:schemeClr val="tx2">
                  <a:lumMod val="10000"/>
                </a:schemeClr>
              </a:solidFill>
            </a:rPr>
            <a:t>Attack is to use a popular password and try it against a wide range of user IDs</a:t>
          </a:r>
        </a:p>
      </dgm:t>
    </dgm:pt>
    <dgm:pt modelId="{4F04BD0F-9757-2243-ACF6-8245501C5A45}" type="parTrans" cxnId="{CDC10D65-2B82-4040-82AB-143F618D61FD}">
      <dgm:prSet/>
      <dgm:spPr/>
      <dgm:t>
        <a:bodyPr/>
        <a:lstStyle/>
        <a:p>
          <a:endParaRPr lang="en-US"/>
        </a:p>
      </dgm:t>
    </dgm:pt>
    <dgm:pt modelId="{F6006AF8-87C7-244B-B0BA-FA61AED8CD85}" type="sibTrans" cxnId="{CDC10D65-2B82-4040-82AB-143F618D61FD}">
      <dgm:prSet/>
      <dgm:spPr/>
      <dgm:t>
        <a:bodyPr/>
        <a:lstStyle/>
        <a:p>
          <a:endParaRPr lang="en-US"/>
        </a:p>
      </dgm:t>
    </dgm:pt>
    <dgm:pt modelId="{9C2AC7B8-204B-E641-9E64-DBCB82965A73}">
      <dgm:prSet/>
      <dgm:spPr>
        <a:solidFill>
          <a:schemeClr val="tx2"/>
        </a:solidFill>
        <a:ln>
          <a:solidFill>
            <a:schemeClr val="bg2"/>
          </a:solidFill>
        </a:ln>
      </dgm:spPr>
      <dgm:t>
        <a:bodyPr/>
        <a:lstStyle/>
        <a:p>
          <a:pPr rtl="0"/>
          <a:r>
            <a:rPr lang="en-US" dirty="0">
              <a:solidFill>
                <a:schemeClr val="tx2">
                  <a:lumMod val="10000"/>
                </a:schemeClr>
              </a:solidFill>
            </a:rPr>
            <a:t>Countermeasures include policies to inhibit the selection by users of common passwords and scanning the IP addresses of authentication requests and client cookies for submission patterns</a:t>
          </a:r>
        </a:p>
      </dgm:t>
    </dgm:pt>
    <dgm:pt modelId="{141EC6D3-7231-C64F-A177-57AC406323A5}" type="parTrans" cxnId="{23E70436-7CF8-F34C-936A-8B7BF93F51AE}">
      <dgm:prSet/>
      <dgm:spPr/>
      <dgm:t>
        <a:bodyPr/>
        <a:lstStyle/>
        <a:p>
          <a:endParaRPr lang="en-US"/>
        </a:p>
      </dgm:t>
    </dgm:pt>
    <dgm:pt modelId="{CEC21890-95AE-AD41-B3DA-BAE4EAD9BE6A}" type="sibTrans" cxnId="{23E70436-7CF8-F34C-936A-8B7BF93F51AE}">
      <dgm:prSet/>
      <dgm:spPr/>
      <dgm:t>
        <a:bodyPr/>
        <a:lstStyle/>
        <a:p>
          <a:endParaRPr lang="en-US"/>
        </a:p>
      </dgm:t>
    </dgm:pt>
    <dgm:pt modelId="{519A7D20-1A62-D34C-B19B-F744513AA8D6}" type="pres">
      <dgm:prSet presAssocID="{F14017A0-F5B3-F948-AAA8-C09873D8BB66}" presName="diagram" presStyleCnt="0">
        <dgm:presLayoutVars>
          <dgm:dir/>
          <dgm:resizeHandles val="exact"/>
        </dgm:presLayoutVars>
      </dgm:prSet>
      <dgm:spPr/>
    </dgm:pt>
    <dgm:pt modelId="{FC589977-9E55-0841-8C2C-349BF4F96BA5}" type="pres">
      <dgm:prSet presAssocID="{92266341-BA3D-5146-A274-02455CA4BE89}" presName="node" presStyleLbl="node1" presStyleIdx="0" presStyleCnt="4">
        <dgm:presLayoutVars>
          <dgm:bulletEnabled val="1"/>
        </dgm:presLayoutVars>
      </dgm:prSet>
      <dgm:spPr/>
    </dgm:pt>
    <dgm:pt modelId="{9095F221-BC96-9D48-95F0-76160669036C}" type="pres">
      <dgm:prSet presAssocID="{AC433C7E-FC2E-D244-BE69-511CA97997B7}" presName="sibTrans" presStyleCnt="0"/>
      <dgm:spPr/>
    </dgm:pt>
    <dgm:pt modelId="{9550AAE3-9B3D-214E-A308-1C33F90C09C0}" type="pres">
      <dgm:prSet presAssocID="{1A18AAC5-35A0-F94C-8B7E-91890248F2F3}" presName="node" presStyleLbl="node1" presStyleIdx="1" presStyleCnt="4">
        <dgm:presLayoutVars>
          <dgm:bulletEnabled val="1"/>
        </dgm:presLayoutVars>
      </dgm:prSet>
      <dgm:spPr/>
    </dgm:pt>
    <dgm:pt modelId="{B9E8B20D-D933-0D49-9AE7-1A4473A25E57}" type="pres">
      <dgm:prSet presAssocID="{E35B2FE7-84F5-424F-A387-DC365EF52297}" presName="sibTrans" presStyleCnt="0"/>
      <dgm:spPr/>
    </dgm:pt>
    <dgm:pt modelId="{8CBA5795-0F69-404C-B653-6EA86B83F3C9}" type="pres">
      <dgm:prSet presAssocID="{58AF6264-22D4-164E-A748-BF2D4994D8DF}" presName="node" presStyleLbl="node1" presStyleIdx="2" presStyleCnt="4">
        <dgm:presLayoutVars>
          <dgm:bulletEnabled val="1"/>
        </dgm:presLayoutVars>
      </dgm:prSet>
      <dgm:spPr/>
    </dgm:pt>
    <dgm:pt modelId="{79BA6057-FC85-214D-908A-11FCBEDB77A8}" type="pres">
      <dgm:prSet presAssocID="{E12CAA20-FC13-FB4C-9FA2-299BF18B3F5E}" presName="sibTrans" presStyleCnt="0"/>
      <dgm:spPr/>
    </dgm:pt>
    <dgm:pt modelId="{4A200CA9-A1EE-4248-9C54-C659ACBA4A78}" type="pres">
      <dgm:prSet presAssocID="{49D64987-2F1D-594F-A09B-BD9FE3E82FC7}" presName="node" presStyleLbl="node1" presStyleIdx="3" presStyleCnt="4">
        <dgm:presLayoutVars>
          <dgm:bulletEnabled val="1"/>
        </dgm:presLayoutVars>
      </dgm:prSet>
      <dgm:spPr/>
    </dgm:pt>
  </dgm:ptLst>
  <dgm:cxnLst>
    <dgm:cxn modelId="{4155742B-273C-DA4D-87C1-C843E5FED96E}" type="presOf" srcId="{EA65C092-68A8-6842-8BD8-3F31ACC1E4CD}" destId="{4A200CA9-A1EE-4248-9C54-C659ACBA4A78}" srcOrd="0" destOrd="1" presId="urn:microsoft.com/office/officeart/2005/8/layout/default"/>
    <dgm:cxn modelId="{8077312E-C922-D24F-BDAA-EA4ABEBE9E9D}" type="presOf" srcId="{FCE80896-82BA-A241-ACD0-2D7B289A2184}" destId="{8CBA5795-0F69-404C-B653-6EA86B83F3C9}" srcOrd="0" destOrd="1" presId="urn:microsoft.com/office/officeart/2005/8/layout/default"/>
    <dgm:cxn modelId="{23E70436-7CF8-F34C-936A-8B7BF93F51AE}" srcId="{49D64987-2F1D-594F-A09B-BD9FE3E82FC7}" destId="{9C2AC7B8-204B-E641-9E64-DBCB82965A73}" srcOrd="1" destOrd="0" parTransId="{141EC6D3-7231-C64F-A177-57AC406323A5}" sibTransId="{CEC21890-95AE-AD41-B3DA-BAE4EAD9BE6A}"/>
    <dgm:cxn modelId="{038D9838-8C7C-4C49-A9DF-58A55A96CB70}" srcId="{1A18AAC5-35A0-F94C-8B7E-91890248F2F3}" destId="{A6CA135C-FE19-4B41-8106-8AE3482E7388}" srcOrd="0" destOrd="0" parTransId="{C77A8F1E-C16D-0F48-9516-FC5A0BA1D34F}" sibTransId="{E990F7CB-167C-8C41-A774-11BB6D9B307B}"/>
    <dgm:cxn modelId="{0236FE3F-5741-D84F-AEA7-1B2B9B8FBFD0}" srcId="{F14017A0-F5B3-F948-AAA8-C09873D8BB66}" destId="{49D64987-2F1D-594F-A09B-BD9FE3E82FC7}" srcOrd="3" destOrd="0" parTransId="{2F7669C2-4B8B-A544-A35F-48AEF442BB52}" sibTransId="{6FB9F64C-180B-6D4C-85F9-FD380D2C1C07}"/>
    <dgm:cxn modelId="{CDC10D65-2B82-4040-82AB-143F618D61FD}" srcId="{49D64987-2F1D-594F-A09B-BD9FE3E82FC7}" destId="{EA65C092-68A8-6842-8BD8-3F31ACC1E4CD}" srcOrd="0" destOrd="0" parTransId="{4F04BD0F-9757-2243-ACF6-8245501C5A45}" sibTransId="{F6006AF8-87C7-244B-B0BA-FA61AED8CD85}"/>
    <dgm:cxn modelId="{C32D1F57-EB5C-4E4F-BA84-AB68AE2E9D59}" type="presOf" srcId="{DBAD67FA-6581-FB47-8E50-EFB77250E991}" destId="{9550AAE3-9B3D-214E-A308-1C33F90C09C0}" srcOrd="0" destOrd="2" presId="urn:microsoft.com/office/officeart/2005/8/layout/default"/>
    <dgm:cxn modelId="{C1C74E77-84E8-DE46-A1B9-94E2D4490474}" srcId="{F14017A0-F5B3-F948-AAA8-C09873D8BB66}" destId="{92266341-BA3D-5146-A274-02455CA4BE89}" srcOrd="0" destOrd="0" parTransId="{342E21F8-DD57-5243-84A9-A8DF9107399D}" sibTransId="{AC433C7E-FC2E-D244-BE69-511CA97997B7}"/>
    <dgm:cxn modelId="{809AA979-8189-3341-A272-488832A19D4C}" type="presOf" srcId="{592597A8-9CDE-9245-861C-5EF4195C4EE0}" destId="{8CBA5795-0F69-404C-B653-6EA86B83F3C9}" srcOrd="0" destOrd="2" presId="urn:microsoft.com/office/officeart/2005/8/layout/default"/>
    <dgm:cxn modelId="{8E99547D-1556-C44C-B961-4EDA972D6C0F}" type="presOf" srcId="{1A18AAC5-35A0-F94C-8B7E-91890248F2F3}" destId="{9550AAE3-9B3D-214E-A308-1C33F90C09C0}" srcOrd="0" destOrd="0" presId="urn:microsoft.com/office/officeart/2005/8/layout/default"/>
    <dgm:cxn modelId="{A983B387-3A8D-2A4A-AE04-F3EDAA797D01}" srcId="{F14017A0-F5B3-F948-AAA8-C09873D8BB66}" destId="{1A18AAC5-35A0-F94C-8B7E-91890248F2F3}" srcOrd="1" destOrd="0" parTransId="{0EB46D98-34B0-D54F-9D58-FA8B6A952D55}" sibTransId="{E35B2FE7-84F5-424F-A387-DC365EF52297}"/>
    <dgm:cxn modelId="{EDB0B88B-EB58-BF4B-A8B0-A649B2A8B63E}" type="presOf" srcId="{92266341-BA3D-5146-A274-02455CA4BE89}" destId="{FC589977-9E55-0841-8C2C-349BF4F96BA5}" srcOrd="0" destOrd="0" presId="urn:microsoft.com/office/officeart/2005/8/layout/default"/>
    <dgm:cxn modelId="{F4F734A4-791E-B245-8E41-E01E8FBC419B}" type="presOf" srcId="{9C2AC7B8-204B-E641-9E64-DBCB82965A73}" destId="{4A200CA9-A1EE-4248-9C54-C659ACBA4A78}" srcOrd="0" destOrd="2" presId="urn:microsoft.com/office/officeart/2005/8/layout/default"/>
    <dgm:cxn modelId="{5FC4A2A9-494C-6D47-8D2C-AD7622AEC934}" type="presOf" srcId="{49D64987-2F1D-594F-A09B-BD9FE3E82FC7}" destId="{4A200CA9-A1EE-4248-9C54-C659ACBA4A78}" srcOrd="0" destOrd="0" presId="urn:microsoft.com/office/officeart/2005/8/layout/default"/>
    <dgm:cxn modelId="{6A8358AA-D3BB-9D40-864C-3EA2C043BAF8}" srcId="{1A18AAC5-35A0-F94C-8B7E-91890248F2F3}" destId="{DBAD67FA-6581-FB47-8E50-EFB77250E991}" srcOrd="1" destOrd="0" parTransId="{9BCCE5BF-1C14-B143-B655-668D4B10A671}" sibTransId="{BA381412-D334-734E-9141-0A3AA8048067}"/>
    <dgm:cxn modelId="{ABEFB8AD-81C2-E44E-B46A-201C9B99CB88}" srcId="{58AF6264-22D4-164E-A748-BF2D4994D8DF}" destId="{FCE80896-82BA-A241-ACD0-2D7B289A2184}" srcOrd="0" destOrd="0" parTransId="{E9304B34-CF36-1F4D-BC42-151EEC8E3780}" sibTransId="{412A7C64-6513-364E-9E54-23FA6E31A462}"/>
    <dgm:cxn modelId="{176867B4-A15F-6644-B03E-5D8EEB93C627}" srcId="{F14017A0-F5B3-F948-AAA8-C09873D8BB66}" destId="{58AF6264-22D4-164E-A748-BF2D4994D8DF}" srcOrd="2" destOrd="0" parTransId="{FF0A6A7A-7934-CF47-9B5B-E9D5D24AE0A6}" sibTransId="{E12CAA20-FC13-FB4C-9FA2-299BF18B3F5E}"/>
    <dgm:cxn modelId="{BECB92C4-513B-F946-9E18-D767C615F05A}" type="presOf" srcId="{C87A7D0B-7FD3-254E-8777-92F0D1A2469D}" destId="{FC589977-9E55-0841-8C2C-349BF4F96BA5}" srcOrd="0" destOrd="1" presId="urn:microsoft.com/office/officeart/2005/8/layout/default"/>
    <dgm:cxn modelId="{B75E3AC7-E62E-8A4B-8B00-A7DA992CD796}" srcId="{92266341-BA3D-5146-A274-02455CA4BE89}" destId="{42B3FED0-408E-1844-BEA1-DEF0A2B6F9B1}" srcOrd="1" destOrd="0" parTransId="{1FC29AAF-3F1D-014C-A2DE-A234C6DCA758}" sibTransId="{C2CDC53A-270E-434F-9E16-34BC053D869F}"/>
    <dgm:cxn modelId="{255042D5-D89B-A147-B928-0CDBCF0E6A51}" srcId="{92266341-BA3D-5146-A274-02455CA4BE89}" destId="{C87A7D0B-7FD3-254E-8777-92F0D1A2469D}" srcOrd="0" destOrd="0" parTransId="{B2274EC3-5634-5C4E-A56F-0E0DC53F5997}" sibTransId="{E1778334-ABAD-DD46-977B-25B6D432C67E}"/>
    <dgm:cxn modelId="{9ADFC0D9-80BD-8044-884E-041FD865260D}" srcId="{58AF6264-22D4-164E-A748-BF2D4994D8DF}" destId="{592597A8-9CDE-9245-861C-5EF4195C4EE0}" srcOrd="1" destOrd="0" parTransId="{79AF98C7-D9D7-3B42-AC94-D030B91115AB}" sibTransId="{A14FF86F-A2BF-C743-A98E-36AEB5E7159A}"/>
    <dgm:cxn modelId="{E9D468E1-42AD-AA4B-AF67-CF438DD55F74}" type="presOf" srcId="{58AF6264-22D4-164E-A748-BF2D4994D8DF}" destId="{8CBA5795-0F69-404C-B653-6EA86B83F3C9}" srcOrd="0" destOrd="0" presId="urn:microsoft.com/office/officeart/2005/8/layout/default"/>
    <dgm:cxn modelId="{F3F770E1-7DD2-894F-B528-05196BE94E07}" type="presOf" srcId="{42B3FED0-408E-1844-BEA1-DEF0A2B6F9B1}" destId="{FC589977-9E55-0841-8C2C-349BF4F96BA5}" srcOrd="0" destOrd="2" presId="urn:microsoft.com/office/officeart/2005/8/layout/default"/>
    <dgm:cxn modelId="{412FB4F8-910D-B24E-8AE1-E11F482261C7}" type="presOf" srcId="{F14017A0-F5B3-F948-AAA8-C09873D8BB66}" destId="{519A7D20-1A62-D34C-B19B-F744513AA8D6}" srcOrd="0" destOrd="0" presId="urn:microsoft.com/office/officeart/2005/8/layout/default"/>
    <dgm:cxn modelId="{24CAABF9-2A32-7141-B25B-FEEABC191D4A}" type="presOf" srcId="{A6CA135C-FE19-4B41-8106-8AE3482E7388}" destId="{9550AAE3-9B3D-214E-A308-1C33F90C09C0}" srcOrd="0" destOrd="1" presId="urn:microsoft.com/office/officeart/2005/8/layout/default"/>
    <dgm:cxn modelId="{A0A92A1D-9444-3A4A-BDEC-782541B2B4CF}" type="presParOf" srcId="{519A7D20-1A62-D34C-B19B-F744513AA8D6}" destId="{FC589977-9E55-0841-8C2C-349BF4F96BA5}" srcOrd="0" destOrd="0" presId="urn:microsoft.com/office/officeart/2005/8/layout/default"/>
    <dgm:cxn modelId="{FDC70ECF-7592-1945-806F-A37ED16DF9E8}" type="presParOf" srcId="{519A7D20-1A62-D34C-B19B-F744513AA8D6}" destId="{9095F221-BC96-9D48-95F0-76160669036C}" srcOrd="1" destOrd="0" presId="urn:microsoft.com/office/officeart/2005/8/layout/default"/>
    <dgm:cxn modelId="{02A87FD4-DC23-AE4D-932E-7E74E62CF324}" type="presParOf" srcId="{519A7D20-1A62-D34C-B19B-F744513AA8D6}" destId="{9550AAE3-9B3D-214E-A308-1C33F90C09C0}" srcOrd="2" destOrd="0" presId="urn:microsoft.com/office/officeart/2005/8/layout/default"/>
    <dgm:cxn modelId="{156D3D24-E61E-0A41-B99D-EC3D1879C001}" type="presParOf" srcId="{519A7D20-1A62-D34C-B19B-F744513AA8D6}" destId="{B9E8B20D-D933-0D49-9AE7-1A4473A25E57}" srcOrd="3" destOrd="0" presId="urn:microsoft.com/office/officeart/2005/8/layout/default"/>
    <dgm:cxn modelId="{7B512AA0-0CDE-594C-8F7A-E90698AF4B9E}" type="presParOf" srcId="{519A7D20-1A62-D34C-B19B-F744513AA8D6}" destId="{8CBA5795-0F69-404C-B653-6EA86B83F3C9}" srcOrd="4" destOrd="0" presId="urn:microsoft.com/office/officeart/2005/8/layout/default"/>
    <dgm:cxn modelId="{4C097153-97F9-AE43-8EBD-65E3A791CD99}" type="presParOf" srcId="{519A7D20-1A62-D34C-B19B-F744513AA8D6}" destId="{79BA6057-FC85-214D-908A-11FCBEDB77A8}" srcOrd="5" destOrd="0" presId="urn:microsoft.com/office/officeart/2005/8/layout/default"/>
    <dgm:cxn modelId="{DB0C7A54-6D72-1C4C-8825-06F18DFE02A3}" type="presParOf" srcId="{519A7D20-1A62-D34C-B19B-F744513AA8D6}" destId="{4A200CA9-A1EE-4248-9C54-C659ACBA4A7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736CC2-214F-4640-8330-BEA3D8564C2C}"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F8DE0C49-8B40-1647-87C4-1C3F7AF8ADBA}">
      <dgm:prSet phldrT="[Text]"/>
      <dgm:spPr/>
      <dgm:t>
        <a:bodyPr/>
        <a:lstStyle/>
        <a:p>
          <a:r>
            <a:rPr lang="en-AU" dirty="0">
              <a:solidFill>
                <a:schemeClr val="tx1"/>
              </a:solidFill>
            </a:rPr>
            <a:t>User education</a:t>
          </a:r>
          <a:endParaRPr lang="en-US" dirty="0">
            <a:solidFill>
              <a:schemeClr val="tx1"/>
            </a:solidFill>
          </a:endParaRPr>
        </a:p>
      </dgm:t>
    </dgm:pt>
    <dgm:pt modelId="{6723C6C6-31B2-6E40-A872-C2C3B8A38EB2}" type="parTrans" cxnId="{3017B0A9-3912-094C-9D46-1F1A44194E87}">
      <dgm:prSet/>
      <dgm:spPr/>
      <dgm:t>
        <a:bodyPr/>
        <a:lstStyle/>
        <a:p>
          <a:endParaRPr lang="en-US"/>
        </a:p>
      </dgm:t>
    </dgm:pt>
    <dgm:pt modelId="{4A7182B5-45B1-934D-B89F-1EE034E63E86}" type="sibTrans" cxnId="{3017B0A9-3912-094C-9D46-1F1A44194E87}">
      <dgm:prSet/>
      <dgm:spPr/>
      <dgm:t>
        <a:bodyPr/>
        <a:lstStyle/>
        <a:p>
          <a:endParaRPr lang="en-US"/>
        </a:p>
      </dgm:t>
    </dgm:pt>
    <dgm:pt modelId="{0E53F480-F86A-CE4A-874F-3922CC65CE85}">
      <dgm:prSet/>
      <dgm:spPr/>
      <dgm:t>
        <a:bodyPr/>
        <a:lstStyle/>
        <a:p>
          <a:r>
            <a:rPr lang="en-AU" dirty="0">
              <a:solidFill>
                <a:schemeClr val="tx1"/>
              </a:solidFill>
            </a:rPr>
            <a:t>Users can be told the importance of using hard-to-guess passwords and can be provided with guidelines for selecting strong passwords</a:t>
          </a:r>
        </a:p>
      </dgm:t>
    </dgm:pt>
    <dgm:pt modelId="{90DF6875-0585-6643-96B9-4DCDB30F2B93}" type="parTrans" cxnId="{26DF95B7-5BE0-864D-B6C3-741288ACDBCA}">
      <dgm:prSet/>
      <dgm:spPr/>
      <dgm:t>
        <a:bodyPr/>
        <a:lstStyle/>
        <a:p>
          <a:endParaRPr lang="en-US"/>
        </a:p>
      </dgm:t>
    </dgm:pt>
    <dgm:pt modelId="{DC04356F-67CE-A146-9DF9-827EA3F09306}" type="sibTrans" cxnId="{26DF95B7-5BE0-864D-B6C3-741288ACDBCA}">
      <dgm:prSet/>
      <dgm:spPr/>
      <dgm:t>
        <a:bodyPr/>
        <a:lstStyle/>
        <a:p>
          <a:endParaRPr lang="en-US"/>
        </a:p>
      </dgm:t>
    </dgm:pt>
    <dgm:pt modelId="{85E57A0A-B0E7-BE4F-A53C-B73CAB4BB727}">
      <dgm:prSet/>
      <dgm:spPr/>
      <dgm:t>
        <a:bodyPr/>
        <a:lstStyle/>
        <a:p>
          <a:r>
            <a:rPr lang="en-AU" dirty="0">
              <a:solidFill>
                <a:schemeClr val="tx1"/>
              </a:solidFill>
            </a:rPr>
            <a:t>Computer-generated passwords</a:t>
          </a:r>
        </a:p>
      </dgm:t>
    </dgm:pt>
    <dgm:pt modelId="{771E22A3-6A5C-CC44-ADC2-33E2A8CA8CED}" type="parTrans" cxnId="{C00859C3-AED5-7D45-BA22-B40FDB62704E}">
      <dgm:prSet/>
      <dgm:spPr/>
      <dgm:t>
        <a:bodyPr/>
        <a:lstStyle/>
        <a:p>
          <a:endParaRPr lang="en-US"/>
        </a:p>
      </dgm:t>
    </dgm:pt>
    <dgm:pt modelId="{E9806375-8868-8E49-8909-DB20B0123CE6}" type="sibTrans" cxnId="{C00859C3-AED5-7D45-BA22-B40FDB62704E}">
      <dgm:prSet/>
      <dgm:spPr/>
      <dgm:t>
        <a:bodyPr/>
        <a:lstStyle/>
        <a:p>
          <a:endParaRPr lang="en-US"/>
        </a:p>
      </dgm:t>
    </dgm:pt>
    <dgm:pt modelId="{B9787164-4B5B-1F49-8507-C79D4DC14411}">
      <dgm:prSet/>
      <dgm:spPr/>
      <dgm:t>
        <a:bodyPr/>
        <a:lstStyle/>
        <a:p>
          <a:r>
            <a:rPr lang="en-AU" dirty="0">
              <a:solidFill>
                <a:schemeClr val="tx1"/>
              </a:solidFill>
            </a:rPr>
            <a:t>Computer-generated password schemes have a history of poor acceptance by users</a:t>
          </a:r>
        </a:p>
      </dgm:t>
    </dgm:pt>
    <dgm:pt modelId="{A2C55F17-1FD8-0F4C-8761-0BDF32E4650F}" type="parTrans" cxnId="{C7BA711D-72B8-5549-9F9B-8941FFDA0A0E}">
      <dgm:prSet/>
      <dgm:spPr/>
      <dgm:t>
        <a:bodyPr/>
        <a:lstStyle/>
        <a:p>
          <a:endParaRPr lang="en-US"/>
        </a:p>
      </dgm:t>
    </dgm:pt>
    <dgm:pt modelId="{D71014F1-3F5E-824E-8662-75508FA79FEC}" type="sibTrans" cxnId="{C7BA711D-72B8-5549-9F9B-8941FFDA0A0E}">
      <dgm:prSet/>
      <dgm:spPr/>
      <dgm:t>
        <a:bodyPr/>
        <a:lstStyle/>
        <a:p>
          <a:endParaRPr lang="en-US"/>
        </a:p>
      </dgm:t>
    </dgm:pt>
    <dgm:pt modelId="{8322A107-4210-D54F-99CF-418F0D62A564}">
      <dgm:prSet/>
      <dgm:spPr/>
      <dgm:t>
        <a:bodyPr/>
        <a:lstStyle/>
        <a:p>
          <a:r>
            <a:rPr lang="en-AU" dirty="0">
              <a:solidFill>
                <a:schemeClr val="tx1"/>
              </a:solidFill>
            </a:rPr>
            <a:t>Users have difficulty remembering them</a:t>
          </a:r>
        </a:p>
      </dgm:t>
    </dgm:pt>
    <dgm:pt modelId="{9AB7DCEC-1246-4E43-BB9C-E4EABC498137}" type="parTrans" cxnId="{6AB8880E-E791-3B4D-91D0-AA6679E11BDE}">
      <dgm:prSet/>
      <dgm:spPr/>
      <dgm:t>
        <a:bodyPr/>
        <a:lstStyle/>
        <a:p>
          <a:endParaRPr lang="en-US"/>
        </a:p>
      </dgm:t>
    </dgm:pt>
    <dgm:pt modelId="{4E7CABC3-B95C-4549-BB39-EAF229344591}" type="sibTrans" cxnId="{6AB8880E-E791-3B4D-91D0-AA6679E11BDE}">
      <dgm:prSet/>
      <dgm:spPr/>
      <dgm:t>
        <a:bodyPr/>
        <a:lstStyle/>
        <a:p>
          <a:endParaRPr lang="en-US"/>
        </a:p>
      </dgm:t>
    </dgm:pt>
    <dgm:pt modelId="{EA7233C7-6985-CE42-8895-B56099AB9FBE}">
      <dgm:prSet/>
      <dgm:spPr/>
      <dgm:t>
        <a:bodyPr/>
        <a:lstStyle/>
        <a:p>
          <a:r>
            <a:rPr lang="en-AU" dirty="0">
              <a:solidFill>
                <a:schemeClr val="tx1"/>
              </a:solidFill>
            </a:rPr>
            <a:t>Reactive password checking</a:t>
          </a:r>
        </a:p>
      </dgm:t>
    </dgm:pt>
    <dgm:pt modelId="{350D4152-1017-D347-89B6-6A1F42C3AEC9}" type="parTrans" cxnId="{158982B5-2E0E-A546-BC77-E525C18C2160}">
      <dgm:prSet/>
      <dgm:spPr/>
      <dgm:t>
        <a:bodyPr/>
        <a:lstStyle/>
        <a:p>
          <a:endParaRPr lang="en-US"/>
        </a:p>
      </dgm:t>
    </dgm:pt>
    <dgm:pt modelId="{67BB70CB-3E9B-A24A-966C-004BE1C59191}" type="sibTrans" cxnId="{158982B5-2E0E-A546-BC77-E525C18C2160}">
      <dgm:prSet/>
      <dgm:spPr/>
      <dgm:t>
        <a:bodyPr/>
        <a:lstStyle/>
        <a:p>
          <a:endParaRPr lang="en-US"/>
        </a:p>
      </dgm:t>
    </dgm:pt>
    <dgm:pt modelId="{EE9A385D-8188-5948-9D67-C0B79B838DDA}">
      <dgm:prSet/>
      <dgm:spPr/>
      <dgm:t>
        <a:bodyPr/>
        <a:lstStyle/>
        <a:p>
          <a:r>
            <a:rPr lang="en-AU" dirty="0">
              <a:solidFill>
                <a:schemeClr val="tx1"/>
              </a:solidFill>
            </a:rPr>
            <a:t>A strategy in which the system periodically runs its own password cracker to find guessable passwords</a:t>
          </a:r>
        </a:p>
      </dgm:t>
    </dgm:pt>
    <dgm:pt modelId="{008340E4-6090-8642-9444-57D32EADB767}" type="parTrans" cxnId="{772593BE-937F-2040-8354-E5F20C9B0283}">
      <dgm:prSet/>
      <dgm:spPr/>
      <dgm:t>
        <a:bodyPr/>
        <a:lstStyle/>
        <a:p>
          <a:endParaRPr lang="en-US"/>
        </a:p>
      </dgm:t>
    </dgm:pt>
    <dgm:pt modelId="{EC9D9EDE-8683-024C-9B38-D53846F169E4}" type="sibTrans" cxnId="{772593BE-937F-2040-8354-E5F20C9B0283}">
      <dgm:prSet/>
      <dgm:spPr/>
      <dgm:t>
        <a:bodyPr/>
        <a:lstStyle/>
        <a:p>
          <a:endParaRPr lang="en-US"/>
        </a:p>
      </dgm:t>
    </dgm:pt>
    <dgm:pt modelId="{9E3F1605-D6A9-4443-AD51-0D55238589D1}">
      <dgm:prSet/>
      <dgm:spPr/>
      <dgm:t>
        <a:bodyPr/>
        <a:lstStyle/>
        <a:p>
          <a:r>
            <a:rPr lang="en-AU" dirty="0">
              <a:solidFill>
                <a:schemeClr val="tx1"/>
              </a:solidFill>
            </a:rPr>
            <a:t>Proactive password checking</a:t>
          </a:r>
        </a:p>
      </dgm:t>
    </dgm:pt>
    <dgm:pt modelId="{1FB302C6-CB14-4441-8B59-998DD4DA2B2F}" type="parTrans" cxnId="{20C54A20-2F22-B643-A968-E0E60057B2D7}">
      <dgm:prSet/>
      <dgm:spPr/>
      <dgm:t>
        <a:bodyPr/>
        <a:lstStyle/>
        <a:p>
          <a:endParaRPr lang="en-US"/>
        </a:p>
      </dgm:t>
    </dgm:pt>
    <dgm:pt modelId="{0BFC9001-9DEE-584C-BB92-90448BDA5BE8}" type="sibTrans" cxnId="{20C54A20-2F22-B643-A968-E0E60057B2D7}">
      <dgm:prSet/>
      <dgm:spPr/>
      <dgm:t>
        <a:bodyPr/>
        <a:lstStyle/>
        <a:p>
          <a:endParaRPr lang="en-US"/>
        </a:p>
      </dgm:t>
    </dgm:pt>
    <dgm:pt modelId="{84C4C052-9561-914E-BBEA-D7185432C3CE}">
      <dgm:prSet/>
      <dgm:spPr/>
      <dgm:t>
        <a:bodyPr/>
        <a:lstStyle/>
        <a:p>
          <a:r>
            <a:rPr lang="en-AU" dirty="0">
              <a:solidFill>
                <a:schemeClr val="tx1"/>
              </a:solidFill>
            </a:rPr>
            <a:t>A user is allowed to select his or her own password, however, at the time of selection, the system checks to see if the password is allowable and, if not, rejects it</a:t>
          </a:r>
        </a:p>
      </dgm:t>
    </dgm:pt>
    <dgm:pt modelId="{7F70800E-1E3B-7442-BF6B-5DB226F2A82A}" type="parTrans" cxnId="{4EABA9BB-8334-B045-991A-E15A6001BE5F}">
      <dgm:prSet/>
      <dgm:spPr/>
      <dgm:t>
        <a:bodyPr/>
        <a:lstStyle/>
        <a:p>
          <a:endParaRPr lang="en-US"/>
        </a:p>
      </dgm:t>
    </dgm:pt>
    <dgm:pt modelId="{9C07ED80-9A21-9245-9648-C4703613F7D1}" type="sibTrans" cxnId="{4EABA9BB-8334-B045-991A-E15A6001BE5F}">
      <dgm:prSet/>
      <dgm:spPr/>
      <dgm:t>
        <a:bodyPr/>
        <a:lstStyle/>
        <a:p>
          <a:endParaRPr lang="en-US"/>
        </a:p>
      </dgm:t>
    </dgm:pt>
    <dgm:pt modelId="{EAECCF87-65C8-794A-A019-9D5581339B88}" type="pres">
      <dgm:prSet presAssocID="{42736CC2-214F-4640-8330-BEA3D8564C2C}" presName="matrix" presStyleCnt="0">
        <dgm:presLayoutVars>
          <dgm:chMax val="1"/>
          <dgm:dir/>
          <dgm:resizeHandles val="exact"/>
        </dgm:presLayoutVars>
      </dgm:prSet>
      <dgm:spPr/>
    </dgm:pt>
    <dgm:pt modelId="{594D0191-5540-ED4D-ABDA-721F7AE06A53}" type="pres">
      <dgm:prSet presAssocID="{42736CC2-214F-4640-8330-BEA3D8564C2C}" presName="diamond" presStyleLbl="bgShp" presStyleIdx="0" presStyleCnt="1"/>
      <dgm:spPr>
        <a:solidFill>
          <a:schemeClr val="tx2"/>
        </a:solidFill>
        <a:ln>
          <a:solidFill>
            <a:schemeClr val="bg2"/>
          </a:solidFill>
        </a:ln>
      </dgm:spPr>
    </dgm:pt>
    <dgm:pt modelId="{578895B2-0777-2945-8876-3C597FC17514}" type="pres">
      <dgm:prSet presAssocID="{42736CC2-214F-4640-8330-BEA3D8564C2C}" presName="quad1" presStyleLbl="node1" presStyleIdx="0" presStyleCnt="4">
        <dgm:presLayoutVars>
          <dgm:chMax val="0"/>
          <dgm:chPref val="0"/>
          <dgm:bulletEnabled val="1"/>
        </dgm:presLayoutVars>
      </dgm:prSet>
      <dgm:spPr/>
    </dgm:pt>
    <dgm:pt modelId="{3FF97A81-660B-AD4E-A63C-9EB9B74360E9}" type="pres">
      <dgm:prSet presAssocID="{42736CC2-214F-4640-8330-BEA3D8564C2C}" presName="quad2" presStyleLbl="node1" presStyleIdx="1" presStyleCnt="4">
        <dgm:presLayoutVars>
          <dgm:chMax val="0"/>
          <dgm:chPref val="0"/>
          <dgm:bulletEnabled val="1"/>
        </dgm:presLayoutVars>
      </dgm:prSet>
      <dgm:spPr/>
    </dgm:pt>
    <dgm:pt modelId="{3FACEB1C-056B-7441-B599-2420B75997CE}" type="pres">
      <dgm:prSet presAssocID="{42736CC2-214F-4640-8330-BEA3D8564C2C}" presName="quad3" presStyleLbl="node1" presStyleIdx="2" presStyleCnt="4">
        <dgm:presLayoutVars>
          <dgm:chMax val="0"/>
          <dgm:chPref val="0"/>
          <dgm:bulletEnabled val="1"/>
        </dgm:presLayoutVars>
      </dgm:prSet>
      <dgm:spPr/>
    </dgm:pt>
    <dgm:pt modelId="{D8752D80-F3DA-9F40-AB2E-CBA1FC4747F0}" type="pres">
      <dgm:prSet presAssocID="{42736CC2-214F-4640-8330-BEA3D8564C2C}" presName="quad4" presStyleLbl="node1" presStyleIdx="3" presStyleCnt="4">
        <dgm:presLayoutVars>
          <dgm:chMax val="0"/>
          <dgm:chPref val="0"/>
          <dgm:bulletEnabled val="1"/>
        </dgm:presLayoutVars>
      </dgm:prSet>
      <dgm:spPr/>
    </dgm:pt>
  </dgm:ptLst>
  <dgm:cxnLst>
    <dgm:cxn modelId="{448DE50A-8EC9-4047-829D-31A41677334E}" type="presOf" srcId="{42736CC2-214F-4640-8330-BEA3D8564C2C}" destId="{EAECCF87-65C8-794A-A019-9D5581339B88}" srcOrd="0" destOrd="0" presId="urn:microsoft.com/office/officeart/2005/8/layout/matrix3"/>
    <dgm:cxn modelId="{6AB8880E-E791-3B4D-91D0-AA6679E11BDE}" srcId="{85E57A0A-B0E7-BE4F-A53C-B73CAB4BB727}" destId="{8322A107-4210-D54F-99CF-418F0D62A564}" srcOrd="1" destOrd="0" parTransId="{9AB7DCEC-1246-4E43-BB9C-E4EABC498137}" sibTransId="{4E7CABC3-B95C-4549-BB39-EAF229344591}"/>
    <dgm:cxn modelId="{C7BA711D-72B8-5549-9F9B-8941FFDA0A0E}" srcId="{85E57A0A-B0E7-BE4F-A53C-B73CAB4BB727}" destId="{B9787164-4B5B-1F49-8507-C79D4DC14411}" srcOrd="0" destOrd="0" parTransId="{A2C55F17-1FD8-0F4C-8761-0BDF32E4650F}" sibTransId="{D71014F1-3F5E-824E-8662-75508FA79FEC}"/>
    <dgm:cxn modelId="{20C54A20-2F22-B643-A968-E0E60057B2D7}" srcId="{42736CC2-214F-4640-8330-BEA3D8564C2C}" destId="{9E3F1605-D6A9-4443-AD51-0D55238589D1}" srcOrd="3" destOrd="0" parTransId="{1FB302C6-CB14-4441-8B59-998DD4DA2B2F}" sibTransId="{0BFC9001-9DEE-584C-BB92-90448BDA5BE8}"/>
    <dgm:cxn modelId="{9DA8B523-882A-B74E-A319-BDC7893E6AF8}" type="presOf" srcId="{8322A107-4210-D54F-99CF-418F0D62A564}" destId="{3FF97A81-660B-AD4E-A63C-9EB9B74360E9}" srcOrd="0" destOrd="2" presId="urn:microsoft.com/office/officeart/2005/8/layout/matrix3"/>
    <dgm:cxn modelId="{3EA82B25-7BF4-0F4D-9B39-6EA90102785B}" type="presOf" srcId="{B9787164-4B5B-1F49-8507-C79D4DC14411}" destId="{3FF97A81-660B-AD4E-A63C-9EB9B74360E9}" srcOrd="0" destOrd="1" presId="urn:microsoft.com/office/officeart/2005/8/layout/matrix3"/>
    <dgm:cxn modelId="{7F2BD655-785B-5647-8D67-84A19E7A67E0}" type="presOf" srcId="{84C4C052-9561-914E-BBEA-D7185432C3CE}" destId="{D8752D80-F3DA-9F40-AB2E-CBA1FC4747F0}" srcOrd="0" destOrd="1" presId="urn:microsoft.com/office/officeart/2005/8/layout/matrix3"/>
    <dgm:cxn modelId="{0A093479-8F8F-A146-BC8B-183CD48BF5E6}" type="presOf" srcId="{9E3F1605-D6A9-4443-AD51-0D55238589D1}" destId="{D8752D80-F3DA-9F40-AB2E-CBA1FC4747F0}" srcOrd="0" destOrd="0" presId="urn:microsoft.com/office/officeart/2005/8/layout/matrix3"/>
    <dgm:cxn modelId="{85A613A0-689F-FF46-B314-796265E0E45E}" type="presOf" srcId="{0E53F480-F86A-CE4A-874F-3922CC65CE85}" destId="{578895B2-0777-2945-8876-3C597FC17514}" srcOrd="0" destOrd="1" presId="urn:microsoft.com/office/officeart/2005/8/layout/matrix3"/>
    <dgm:cxn modelId="{2EBF9FA5-620F-FD4D-BDFD-802A58A2B492}" type="presOf" srcId="{F8DE0C49-8B40-1647-87C4-1C3F7AF8ADBA}" destId="{578895B2-0777-2945-8876-3C597FC17514}" srcOrd="0" destOrd="0" presId="urn:microsoft.com/office/officeart/2005/8/layout/matrix3"/>
    <dgm:cxn modelId="{3017B0A9-3912-094C-9D46-1F1A44194E87}" srcId="{42736CC2-214F-4640-8330-BEA3D8564C2C}" destId="{F8DE0C49-8B40-1647-87C4-1C3F7AF8ADBA}" srcOrd="0" destOrd="0" parTransId="{6723C6C6-31B2-6E40-A872-C2C3B8A38EB2}" sibTransId="{4A7182B5-45B1-934D-B89F-1EE034E63E86}"/>
    <dgm:cxn modelId="{5564F8AC-92AB-6443-A847-0C06CB49AFAF}" type="presOf" srcId="{85E57A0A-B0E7-BE4F-A53C-B73CAB4BB727}" destId="{3FF97A81-660B-AD4E-A63C-9EB9B74360E9}" srcOrd="0" destOrd="0" presId="urn:microsoft.com/office/officeart/2005/8/layout/matrix3"/>
    <dgm:cxn modelId="{E326F6AF-A663-1242-B3B6-C6B60EC05972}" type="presOf" srcId="{EE9A385D-8188-5948-9D67-C0B79B838DDA}" destId="{3FACEB1C-056B-7441-B599-2420B75997CE}" srcOrd="0" destOrd="1" presId="urn:microsoft.com/office/officeart/2005/8/layout/matrix3"/>
    <dgm:cxn modelId="{158982B5-2E0E-A546-BC77-E525C18C2160}" srcId="{42736CC2-214F-4640-8330-BEA3D8564C2C}" destId="{EA7233C7-6985-CE42-8895-B56099AB9FBE}" srcOrd="2" destOrd="0" parTransId="{350D4152-1017-D347-89B6-6A1F42C3AEC9}" sibTransId="{67BB70CB-3E9B-A24A-966C-004BE1C59191}"/>
    <dgm:cxn modelId="{26DF95B7-5BE0-864D-B6C3-741288ACDBCA}" srcId="{F8DE0C49-8B40-1647-87C4-1C3F7AF8ADBA}" destId="{0E53F480-F86A-CE4A-874F-3922CC65CE85}" srcOrd="0" destOrd="0" parTransId="{90DF6875-0585-6643-96B9-4DCDB30F2B93}" sibTransId="{DC04356F-67CE-A146-9DF9-827EA3F09306}"/>
    <dgm:cxn modelId="{4EABA9BB-8334-B045-991A-E15A6001BE5F}" srcId="{9E3F1605-D6A9-4443-AD51-0D55238589D1}" destId="{84C4C052-9561-914E-BBEA-D7185432C3CE}" srcOrd="0" destOrd="0" parTransId="{7F70800E-1E3B-7442-BF6B-5DB226F2A82A}" sibTransId="{9C07ED80-9A21-9245-9648-C4703613F7D1}"/>
    <dgm:cxn modelId="{772593BE-937F-2040-8354-E5F20C9B0283}" srcId="{EA7233C7-6985-CE42-8895-B56099AB9FBE}" destId="{EE9A385D-8188-5948-9D67-C0B79B838DDA}" srcOrd="0" destOrd="0" parTransId="{008340E4-6090-8642-9444-57D32EADB767}" sibTransId="{EC9D9EDE-8683-024C-9B38-D53846F169E4}"/>
    <dgm:cxn modelId="{C00859C3-AED5-7D45-BA22-B40FDB62704E}" srcId="{42736CC2-214F-4640-8330-BEA3D8564C2C}" destId="{85E57A0A-B0E7-BE4F-A53C-B73CAB4BB727}" srcOrd="1" destOrd="0" parTransId="{771E22A3-6A5C-CC44-ADC2-33E2A8CA8CED}" sibTransId="{E9806375-8868-8E49-8909-DB20B0123CE6}"/>
    <dgm:cxn modelId="{574B36CF-5E0A-DA45-9FED-2BF9F6E99C70}" type="presOf" srcId="{EA7233C7-6985-CE42-8895-B56099AB9FBE}" destId="{3FACEB1C-056B-7441-B599-2420B75997CE}" srcOrd="0" destOrd="0" presId="urn:microsoft.com/office/officeart/2005/8/layout/matrix3"/>
    <dgm:cxn modelId="{439F95FE-1929-3A4F-83A0-4DA8C6D533FB}" type="presParOf" srcId="{EAECCF87-65C8-794A-A019-9D5581339B88}" destId="{594D0191-5540-ED4D-ABDA-721F7AE06A53}" srcOrd="0" destOrd="0" presId="urn:microsoft.com/office/officeart/2005/8/layout/matrix3"/>
    <dgm:cxn modelId="{68C1B033-A857-0244-B354-0610306B50BC}" type="presParOf" srcId="{EAECCF87-65C8-794A-A019-9D5581339B88}" destId="{578895B2-0777-2945-8876-3C597FC17514}" srcOrd="1" destOrd="0" presId="urn:microsoft.com/office/officeart/2005/8/layout/matrix3"/>
    <dgm:cxn modelId="{CEF36078-A3E3-3B4B-8E64-3EDFB0674B15}" type="presParOf" srcId="{EAECCF87-65C8-794A-A019-9D5581339B88}" destId="{3FF97A81-660B-AD4E-A63C-9EB9B74360E9}" srcOrd="2" destOrd="0" presId="urn:microsoft.com/office/officeart/2005/8/layout/matrix3"/>
    <dgm:cxn modelId="{DE128706-5FCF-6241-A68B-CE383BD8B546}" type="presParOf" srcId="{EAECCF87-65C8-794A-A019-9D5581339B88}" destId="{3FACEB1C-056B-7441-B599-2420B75997CE}" srcOrd="3" destOrd="0" presId="urn:microsoft.com/office/officeart/2005/8/layout/matrix3"/>
    <dgm:cxn modelId="{6AE63263-71C5-3A42-AC1D-D846CEAAD765}" type="presParOf" srcId="{EAECCF87-65C8-794A-A019-9D5581339B88}" destId="{D8752D80-F3DA-9F40-AB2E-CBA1FC4747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3FA1-5BC3-254F-A3D9-7F452CFAE22C}">
      <dsp:nvSpPr>
        <dsp:cNvPr id="0" name=""/>
        <dsp:cNvSpPr/>
      </dsp:nvSpPr>
      <dsp:spPr>
        <a:xfrm rot="5400000">
          <a:off x="4265545" y="-1573937"/>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An individual who is not authorized to use the computer and who penetrates a system’s access controls to exploit a legitimate user’s account</a:t>
          </a:r>
        </a:p>
      </dsp:txBody>
      <dsp:txXfrm rot="-5400000">
        <a:off x="2551176" y="194456"/>
        <a:ext cx="4481400" cy="998637"/>
      </dsp:txXfrm>
    </dsp:sp>
    <dsp:sp modelId="{F451162C-4EB1-E44A-8BAD-F9113395A15D}">
      <dsp:nvSpPr>
        <dsp:cNvPr id="0" name=""/>
        <dsp:cNvSpPr/>
      </dsp:nvSpPr>
      <dsp:spPr>
        <a:xfrm>
          <a:off x="0" y="2095"/>
          <a:ext cx="2551176" cy="138335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Masquerader</a:t>
          </a:r>
        </a:p>
      </dsp:txBody>
      <dsp:txXfrm>
        <a:off x="67530" y="69625"/>
        <a:ext cx="2416116" cy="1248297"/>
      </dsp:txXfrm>
    </dsp:sp>
    <dsp:sp modelId="{5993CAF9-DC72-1745-A0F2-93C92DA58D9E}">
      <dsp:nvSpPr>
        <dsp:cNvPr id="0" name=""/>
        <dsp:cNvSpPr/>
      </dsp:nvSpPr>
      <dsp:spPr>
        <a:xfrm rot="5400000">
          <a:off x="4265545" y="-121412"/>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A legitimate user who accesses data, programs, or resources for which such access is not authorized, or who is authorized for such access but misuses his or her privileges</a:t>
          </a:r>
        </a:p>
      </dsp:txBody>
      <dsp:txXfrm rot="-5400000">
        <a:off x="2551176" y="1646981"/>
        <a:ext cx="4481400" cy="998637"/>
      </dsp:txXfrm>
    </dsp:sp>
    <dsp:sp modelId="{0ACBC348-17AD-C446-9604-874E8B40A697}">
      <dsp:nvSpPr>
        <dsp:cNvPr id="0" name=""/>
        <dsp:cNvSpPr/>
      </dsp:nvSpPr>
      <dsp:spPr>
        <a:xfrm>
          <a:off x="0" y="1454621"/>
          <a:ext cx="2551176" cy="138335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Misfeasor</a:t>
          </a:r>
        </a:p>
      </dsp:txBody>
      <dsp:txXfrm>
        <a:off x="67530" y="1522151"/>
        <a:ext cx="2416116" cy="1248297"/>
      </dsp:txXfrm>
    </dsp:sp>
    <dsp:sp modelId="{46F558F8-FF84-7F42-898C-E6A6F79CB5D6}">
      <dsp:nvSpPr>
        <dsp:cNvPr id="0" name=""/>
        <dsp:cNvSpPr/>
      </dsp:nvSpPr>
      <dsp:spPr>
        <a:xfrm rot="5400000">
          <a:off x="4265545" y="1331113"/>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An individual who seizes supervisory control of the system and uses this control to evade auditing and access controls or to suppress audit collection</a:t>
          </a:r>
          <a:endParaRPr lang="en-AU" sz="1700" kern="1200" dirty="0">
            <a:solidFill>
              <a:schemeClr val="tx2">
                <a:lumMod val="10000"/>
              </a:schemeClr>
            </a:solidFill>
          </a:endParaRPr>
        </a:p>
      </dsp:txBody>
      <dsp:txXfrm rot="-5400000">
        <a:off x="2551176" y="3099506"/>
        <a:ext cx="4481400" cy="998637"/>
      </dsp:txXfrm>
    </dsp:sp>
    <dsp:sp modelId="{DA29B085-5F71-AC48-835F-AA8CF0E19D15}">
      <dsp:nvSpPr>
        <dsp:cNvPr id="0" name=""/>
        <dsp:cNvSpPr/>
      </dsp:nvSpPr>
      <dsp:spPr>
        <a:xfrm>
          <a:off x="0" y="2907146"/>
          <a:ext cx="2551176" cy="138335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Clandestine user</a:t>
          </a:r>
        </a:p>
      </dsp:txBody>
      <dsp:txXfrm>
        <a:off x="67530" y="2974676"/>
        <a:ext cx="2416116" cy="124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FD36B-989D-2641-A5DA-60FF47D74140}">
      <dsp:nvSpPr>
        <dsp:cNvPr id="0" name=""/>
        <dsp:cNvSpPr/>
      </dsp:nvSpPr>
      <dsp:spPr>
        <a:xfrm>
          <a:off x="0" y="8386"/>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Enforce least privilege, only allowing access to the resources employees need to do their job</a:t>
          </a:r>
        </a:p>
      </dsp:txBody>
      <dsp:txXfrm>
        <a:off x="29700" y="38086"/>
        <a:ext cx="8322600" cy="549000"/>
      </dsp:txXfrm>
    </dsp:sp>
    <dsp:sp modelId="{CD0C61C4-7378-454B-B2B6-96370A8EC9FB}">
      <dsp:nvSpPr>
        <dsp:cNvPr id="0" name=""/>
        <dsp:cNvSpPr/>
      </dsp:nvSpPr>
      <dsp:spPr>
        <a:xfrm>
          <a:off x="0" y="656454"/>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Set logs to see what users access and what commands they are entering</a:t>
          </a:r>
        </a:p>
      </dsp:txBody>
      <dsp:txXfrm>
        <a:off x="29700" y="686154"/>
        <a:ext cx="8322600" cy="549000"/>
      </dsp:txXfrm>
    </dsp:sp>
    <dsp:sp modelId="{3D8FEC22-C38A-474E-8043-AB71C08A5644}">
      <dsp:nvSpPr>
        <dsp:cNvPr id="0" name=""/>
        <dsp:cNvSpPr/>
      </dsp:nvSpPr>
      <dsp:spPr>
        <a:xfrm>
          <a:off x="0" y="1304527"/>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Protect sensitive resources with strong authentication</a:t>
          </a:r>
        </a:p>
      </dsp:txBody>
      <dsp:txXfrm>
        <a:off x="29700" y="1334227"/>
        <a:ext cx="8322600" cy="549000"/>
      </dsp:txXfrm>
    </dsp:sp>
    <dsp:sp modelId="{DCF25212-EAAA-8A4A-A6D6-5F702CC683F1}">
      <dsp:nvSpPr>
        <dsp:cNvPr id="0" name=""/>
        <dsp:cNvSpPr/>
      </dsp:nvSpPr>
      <dsp:spPr>
        <a:xfrm>
          <a:off x="0" y="1952601"/>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Upon termination, delete employee’s computer and network access</a:t>
          </a:r>
        </a:p>
      </dsp:txBody>
      <dsp:txXfrm>
        <a:off x="29700" y="1982301"/>
        <a:ext cx="8322600" cy="549000"/>
      </dsp:txXfrm>
    </dsp:sp>
    <dsp:sp modelId="{40113462-59F4-4F49-8160-C9889D7EAA78}">
      <dsp:nvSpPr>
        <dsp:cNvPr id="0" name=""/>
        <dsp:cNvSpPr/>
      </dsp:nvSpPr>
      <dsp:spPr>
        <a:xfrm>
          <a:off x="0" y="2600674"/>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Upon termination, make a mirror image of employee’s hard drive before reissuing it (used as evidence if your company information turns up at a competitor</a:t>
          </a:r>
        </a:p>
      </dsp:txBody>
      <dsp:txXfrm>
        <a:off x="29700" y="2630374"/>
        <a:ext cx="8322600" cy="5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0ADB0-F0C7-C34D-9096-F7949E0A6FEB}">
      <dsp:nvSpPr>
        <dsp:cNvPr id="0" name=""/>
        <dsp:cNvSpPr/>
      </dsp:nvSpPr>
      <dsp:spPr>
        <a:xfrm>
          <a:off x="29" y="27301"/>
          <a:ext cx="2848570" cy="5472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One-way functioning</a:t>
          </a:r>
        </a:p>
      </dsp:txBody>
      <dsp:txXfrm>
        <a:off x="29" y="27301"/>
        <a:ext cx="2848570" cy="547200"/>
      </dsp:txXfrm>
    </dsp:sp>
    <dsp:sp modelId="{30736EF8-D26F-E74B-B7E7-64149C9B6EAE}">
      <dsp:nvSpPr>
        <dsp:cNvPr id="0" name=""/>
        <dsp:cNvSpPr/>
      </dsp:nvSpPr>
      <dsp:spPr>
        <a:xfrm>
          <a:off x="29" y="574501"/>
          <a:ext cx="2848570" cy="1277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lumMod val="10000"/>
                </a:schemeClr>
              </a:solidFill>
            </a:rPr>
            <a:t>The system stores only the value of a function based on the user’s password.</a:t>
          </a:r>
        </a:p>
      </dsp:txBody>
      <dsp:txXfrm>
        <a:off x="29" y="574501"/>
        <a:ext cx="2848570" cy="1277797"/>
      </dsp:txXfrm>
    </dsp:sp>
    <dsp:sp modelId="{D1927C97-FF5D-6D46-9E3B-603AEFA5FA10}">
      <dsp:nvSpPr>
        <dsp:cNvPr id="0" name=""/>
        <dsp:cNvSpPr/>
      </dsp:nvSpPr>
      <dsp:spPr>
        <a:xfrm>
          <a:off x="3247399" y="27301"/>
          <a:ext cx="2848570" cy="5472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Access control</a:t>
          </a:r>
        </a:p>
      </dsp:txBody>
      <dsp:txXfrm>
        <a:off x="3247399" y="27301"/>
        <a:ext cx="2848570" cy="547200"/>
      </dsp:txXfrm>
    </dsp:sp>
    <dsp:sp modelId="{335FF5FC-6D3B-9F49-A5FB-7711D9DFD1BB}">
      <dsp:nvSpPr>
        <dsp:cNvPr id="0" name=""/>
        <dsp:cNvSpPr/>
      </dsp:nvSpPr>
      <dsp:spPr>
        <a:xfrm>
          <a:off x="3247399" y="574501"/>
          <a:ext cx="2848570" cy="1277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lumMod val="10000"/>
                </a:schemeClr>
              </a:solidFill>
            </a:rPr>
            <a:t>Access to the password file is limited to one or a very few accounts.</a:t>
          </a:r>
          <a:endParaRPr lang="en-AU" sz="1900" kern="1200" dirty="0">
            <a:solidFill>
              <a:schemeClr val="tx2">
                <a:lumMod val="10000"/>
              </a:schemeClr>
            </a:solidFill>
          </a:endParaRPr>
        </a:p>
      </dsp:txBody>
      <dsp:txXfrm>
        <a:off x="3247399" y="574501"/>
        <a:ext cx="2848570" cy="1277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29875-A8E4-5645-A1A2-27FFADB87397}">
      <dsp:nvSpPr>
        <dsp:cNvPr id="0" name=""/>
        <dsp:cNvSpPr/>
      </dsp:nvSpPr>
      <dsp:spPr>
        <a:xfrm>
          <a:off x="0" y="0"/>
          <a:ext cx="3849082" cy="4580384"/>
        </a:xfrm>
        <a:prstGeom prst="roundRect">
          <a:avLst>
            <a:gd name="adj" fmla="val 10000"/>
          </a:avLst>
        </a:prstGeom>
        <a:solidFill>
          <a:schemeClr val="accent1">
            <a:tint val="40000"/>
            <a:hueOff val="0"/>
            <a:satOff val="0"/>
            <a:lumOff val="0"/>
            <a:alphaOff val="0"/>
          </a:schemeClr>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2">
                  <a:lumMod val="10000"/>
                </a:schemeClr>
              </a:solidFill>
            </a:rPr>
            <a:t>Native audit records</a:t>
          </a:r>
          <a:endParaRPr lang="en-US" sz="3200" kern="1200" dirty="0"/>
        </a:p>
      </dsp:txBody>
      <dsp:txXfrm>
        <a:off x="0" y="0"/>
        <a:ext cx="3849082" cy="1374115"/>
      </dsp:txXfrm>
    </dsp:sp>
    <dsp:sp modelId="{A6432EF8-95D4-024A-BD1C-F8ED0E2ED59E}">
      <dsp:nvSpPr>
        <dsp:cNvPr id="0" name=""/>
        <dsp:cNvSpPr/>
      </dsp:nvSpPr>
      <dsp:spPr>
        <a:xfrm>
          <a:off x="388909" y="1157623"/>
          <a:ext cx="3079265" cy="74054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Virtually all multiuser operating systems include accounting software that collects information on user activity</a:t>
          </a:r>
        </a:p>
      </dsp:txBody>
      <dsp:txXfrm>
        <a:off x="410599" y="1179313"/>
        <a:ext cx="3035885" cy="697167"/>
      </dsp:txXfrm>
    </dsp:sp>
    <dsp:sp modelId="{0B9AB37C-0E43-EC46-A2CF-D822AA6FCBB3}">
      <dsp:nvSpPr>
        <dsp:cNvPr id="0" name=""/>
        <dsp:cNvSpPr/>
      </dsp:nvSpPr>
      <dsp:spPr>
        <a:xfrm>
          <a:off x="388909" y="2144074"/>
          <a:ext cx="3079265" cy="109628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The advantage of using this information is that no additional collection software is needed</a:t>
          </a:r>
        </a:p>
      </dsp:txBody>
      <dsp:txXfrm>
        <a:off x="421018" y="2176183"/>
        <a:ext cx="3015047" cy="1032068"/>
      </dsp:txXfrm>
    </dsp:sp>
    <dsp:sp modelId="{428417A8-6A25-8749-8A95-24021E1C036C}">
      <dsp:nvSpPr>
        <dsp:cNvPr id="0" name=""/>
        <dsp:cNvSpPr/>
      </dsp:nvSpPr>
      <dsp:spPr>
        <a:xfrm>
          <a:off x="388909" y="3418528"/>
          <a:ext cx="3079265" cy="9739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The disadvantage is that the native audit records may not contain the needed information or may not contain it in a convenient form</a:t>
          </a:r>
        </a:p>
      </dsp:txBody>
      <dsp:txXfrm>
        <a:off x="417435" y="3447054"/>
        <a:ext cx="3022213" cy="916908"/>
      </dsp:txXfrm>
    </dsp:sp>
    <dsp:sp modelId="{CBB94256-1A66-3342-8338-E7FC1B56FB6F}">
      <dsp:nvSpPr>
        <dsp:cNvPr id="0" name=""/>
        <dsp:cNvSpPr/>
      </dsp:nvSpPr>
      <dsp:spPr>
        <a:xfrm>
          <a:off x="4141764" y="0"/>
          <a:ext cx="3849082" cy="4580384"/>
        </a:xfrm>
        <a:prstGeom prst="roundRect">
          <a:avLst>
            <a:gd name="adj" fmla="val 10000"/>
          </a:avLst>
        </a:prstGeom>
        <a:solidFill>
          <a:schemeClr val="accent1">
            <a:tint val="40000"/>
            <a:hueOff val="0"/>
            <a:satOff val="0"/>
            <a:lumOff val="0"/>
            <a:alphaOff val="0"/>
          </a:schemeClr>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2">
                  <a:lumMod val="10000"/>
                </a:schemeClr>
              </a:solidFill>
            </a:rPr>
            <a:t>Detection-specific audit records</a:t>
          </a:r>
        </a:p>
      </dsp:txBody>
      <dsp:txXfrm>
        <a:off x="4141764" y="0"/>
        <a:ext cx="3849082" cy="1374115"/>
      </dsp:txXfrm>
    </dsp:sp>
    <dsp:sp modelId="{A8AB1412-EB8F-0B44-A6C7-7F6973DCDAE2}">
      <dsp:nvSpPr>
        <dsp:cNvPr id="0" name=""/>
        <dsp:cNvSpPr/>
      </dsp:nvSpPr>
      <dsp:spPr>
        <a:xfrm>
          <a:off x="4526672" y="1241716"/>
          <a:ext cx="3079265" cy="115851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 collection facility can be implemented that generates audit records containing only that information required by the intrusion detection system</a:t>
          </a:r>
        </a:p>
      </dsp:txBody>
      <dsp:txXfrm>
        <a:off x="4560604" y="1275648"/>
        <a:ext cx="3011401" cy="1090649"/>
      </dsp:txXfrm>
    </dsp:sp>
    <dsp:sp modelId="{4878447C-9133-064C-A63B-96922EDA59B2}">
      <dsp:nvSpPr>
        <dsp:cNvPr id="0" name=""/>
        <dsp:cNvSpPr/>
      </dsp:nvSpPr>
      <dsp:spPr>
        <a:xfrm>
          <a:off x="4526672" y="2539734"/>
          <a:ext cx="3079265" cy="90415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One advantage of such an approach is that it could be made vendor independent and ported to a variety of systems</a:t>
          </a:r>
        </a:p>
      </dsp:txBody>
      <dsp:txXfrm>
        <a:off x="4553154" y="2566216"/>
        <a:ext cx="3026301" cy="851191"/>
      </dsp:txXfrm>
    </dsp:sp>
    <dsp:sp modelId="{53D44847-F854-AC49-AC88-AFD482848B60}">
      <dsp:nvSpPr>
        <dsp:cNvPr id="0" name=""/>
        <dsp:cNvSpPr/>
      </dsp:nvSpPr>
      <dsp:spPr>
        <a:xfrm>
          <a:off x="4526672" y="3631800"/>
          <a:ext cx="3079265" cy="74919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The disadvantage is the extra overhead involved in having two accounting packages running on a machine</a:t>
          </a:r>
        </a:p>
      </dsp:txBody>
      <dsp:txXfrm>
        <a:off x="4548615" y="3653743"/>
        <a:ext cx="3035379" cy="705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787B8-4426-474F-AA75-038A33AD1F14}">
      <dsp:nvSpPr>
        <dsp:cNvPr id="0" name=""/>
        <dsp:cNvSpPr/>
      </dsp:nvSpPr>
      <dsp:spPr>
        <a:xfrm>
          <a:off x="629074" y="1747"/>
          <a:ext cx="2329819" cy="1952305"/>
        </a:xfrm>
        <a:prstGeom prst="ellipse">
          <a:avLst/>
        </a:prstGeom>
        <a:solidFill>
          <a:schemeClr val="tx2"/>
        </a:solidFill>
        <a:ln>
          <a:solidFill>
            <a:schemeClr val="bg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07402" tIns="17780" rIns="107402" bIns="1778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tx2">
                  <a:lumMod val="10000"/>
                </a:schemeClr>
              </a:solidFill>
            </a:rPr>
            <a:t>A distributed intrusion detection system may need to deal with </a:t>
          </a:r>
          <a:r>
            <a:rPr lang="en-AU" sz="1400" u="sng" kern="1200" dirty="0">
              <a:solidFill>
                <a:schemeClr val="tx2">
                  <a:lumMod val="10000"/>
                </a:schemeClr>
              </a:solidFill>
            </a:rPr>
            <a:t>different audit record formats</a:t>
          </a:r>
          <a:r>
            <a:rPr lang="en-AU" sz="1400" kern="1200" dirty="0">
              <a:solidFill>
                <a:schemeClr val="tx2">
                  <a:lumMod val="10000"/>
                </a:schemeClr>
              </a:solidFill>
            </a:rPr>
            <a:t>.</a:t>
          </a:r>
          <a:endParaRPr lang="en-US" sz="1400" kern="1200" dirty="0"/>
        </a:p>
      </dsp:txBody>
      <dsp:txXfrm>
        <a:off x="970268" y="287655"/>
        <a:ext cx="1647431" cy="1380489"/>
      </dsp:txXfrm>
    </dsp:sp>
    <dsp:sp modelId="{A26A9B00-D80A-0846-BB2E-005629E2733D}">
      <dsp:nvSpPr>
        <dsp:cNvPr id="0" name=""/>
        <dsp:cNvSpPr/>
      </dsp:nvSpPr>
      <dsp:spPr>
        <a:xfrm>
          <a:off x="2568577" y="2108"/>
          <a:ext cx="2403882" cy="1951583"/>
        </a:xfrm>
        <a:prstGeom prst="ellipse">
          <a:avLst/>
        </a:prstGeom>
        <a:solidFill>
          <a:schemeClr val="tx2"/>
        </a:solidFill>
        <a:ln>
          <a:solidFill>
            <a:schemeClr val="bg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07402" tIns="17780" rIns="107402" bIns="17780" numCol="1" spcCol="1270" anchor="ctr" anchorCtr="0">
          <a:noAutofit/>
        </a:bodyPr>
        <a:lstStyle/>
        <a:p>
          <a:pPr marL="0" lvl="0" indent="0" algn="ctr" defTabSz="622300">
            <a:lnSpc>
              <a:spcPct val="90000"/>
            </a:lnSpc>
            <a:spcBef>
              <a:spcPct val="0"/>
            </a:spcBef>
            <a:spcAft>
              <a:spcPct val="35000"/>
            </a:spcAft>
            <a:buNone/>
          </a:pPr>
          <a:r>
            <a:rPr lang="en-AU" sz="1400" u="sng" kern="1200" dirty="0">
              <a:solidFill>
                <a:schemeClr val="tx2">
                  <a:lumMod val="10000"/>
                </a:schemeClr>
              </a:solidFill>
            </a:rPr>
            <a:t>Data security</a:t>
          </a:r>
          <a:r>
            <a:rPr lang="en-AU" sz="1400" u="none" kern="1200" dirty="0">
              <a:solidFill>
                <a:schemeClr val="tx2">
                  <a:lumMod val="10000"/>
                </a:schemeClr>
              </a:solidFill>
            </a:rPr>
            <a:t>: One</a:t>
          </a:r>
          <a:r>
            <a:rPr lang="en-AU" sz="1400" kern="1200" dirty="0">
              <a:solidFill>
                <a:schemeClr val="tx2">
                  <a:lumMod val="10000"/>
                </a:schemeClr>
              </a:solidFill>
            </a:rPr>
            <a:t> or more nodes in the network will serve as collection and analysis points for the data from the systems on the network.</a:t>
          </a:r>
        </a:p>
      </dsp:txBody>
      <dsp:txXfrm>
        <a:off x="2920617" y="287911"/>
        <a:ext cx="1699802" cy="1379977"/>
      </dsp:txXfrm>
    </dsp:sp>
    <dsp:sp modelId="{ED01CF86-1A37-AD4A-9F77-13C9FDDBFE9E}">
      <dsp:nvSpPr>
        <dsp:cNvPr id="0" name=""/>
        <dsp:cNvSpPr/>
      </dsp:nvSpPr>
      <dsp:spPr>
        <a:xfrm>
          <a:off x="4882955" y="4216"/>
          <a:ext cx="1951583" cy="1951583"/>
        </a:xfrm>
        <a:prstGeom prst="ellipse">
          <a:avLst/>
        </a:prstGeom>
        <a:solidFill>
          <a:schemeClr val="tx2"/>
        </a:solidFill>
        <a:ln>
          <a:solidFill>
            <a:schemeClr val="bg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07402" tIns="17780" rIns="107402" bIns="1778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tx2">
                  <a:lumMod val="10000"/>
                </a:schemeClr>
              </a:solidFill>
            </a:rPr>
            <a:t>Either a </a:t>
          </a:r>
          <a:r>
            <a:rPr lang="en-AU" sz="1400" u="sng" kern="1200" dirty="0">
              <a:solidFill>
                <a:schemeClr val="tx2">
                  <a:lumMod val="10000"/>
                </a:schemeClr>
              </a:solidFill>
            </a:rPr>
            <a:t>centralized</a:t>
          </a:r>
          <a:r>
            <a:rPr lang="en-AU" sz="1400" kern="1200" dirty="0">
              <a:solidFill>
                <a:schemeClr val="tx2">
                  <a:lumMod val="10000"/>
                </a:schemeClr>
              </a:solidFill>
            </a:rPr>
            <a:t> or </a:t>
          </a:r>
          <a:r>
            <a:rPr lang="en-AU" sz="1400" u="sng" kern="1200" dirty="0">
              <a:solidFill>
                <a:schemeClr val="tx2">
                  <a:lumMod val="10000"/>
                </a:schemeClr>
              </a:solidFill>
            </a:rPr>
            <a:t>decentralized</a:t>
          </a:r>
          <a:r>
            <a:rPr lang="en-AU" sz="1400" kern="1200" dirty="0">
              <a:solidFill>
                <a:schemeClr val="tx2">
                  <a:lumMod val="10000"/>
                </a:schemeClr>
              </a:solidFill>
            </a:rPr>
            <a:t> architecture can be used.</a:t>
          </a:r>
        </a:p>
      </dsp:txBody>
      <dsp:txXfrm>
        <a:off x="5168758" y="290019"/>
        <a:ext cx="1379977" cy="1379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6889-F23F-EE47-8CE3-F0CCD6658585}">
      <dsp:nvSpPr>
        <dsp:cNvPr id="0" name=""/>
        <dsp:cNvSpPr/>
      </dsp:nvSpPr>
      <dsp:spPr>
        <a:xfrm rot="5400000">
          <a:off x="3697958" y="-2159082"/>
          <a:ext cx="1380239" cy="56997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These systems are filled with fabricated information designed to appear valuable but that a legitimate user of the system wouldn’t access.</a:t>
          </a:r>
        </a:p>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Thus, any attempt to communicate with the system is most likely a probe, scan, or attack.</a:t>
          </a:r>
        </a:p>
      </dsp:txBody>
      <dsp:txXfrm rot="-5400000">
        <a:off x="1538204" y="68050"/>
        <a:ext cx="5632370" cy="1245483"/>
      </dsp:txXfrm>
    </dsp:sp>
    <dsp:sp modelId="{8C97319F-6FEE-D04B-9976-3FFABF76DB0A}">
      <dsp:nvSpPr>
        <dsp:cNvPr id="0" name=""/>
        <dsp:cNvSpPr/>
      </dsp:nvSpPr>
      <dsp:spPr>
        <a:xfrm>
          <a:off x="1047" y="18172"/>
          <a:ext cx="1537156" cy="1345158"/>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Has no production value</a:t>
          </a:r>
          <a:endParaRPr lang="en-US" sz="2000" kern="1200" dirty="0">
            <a:solidFill>
              <a:schemeClr val="tx1"/>
            </a:solidFill>
          </a:endParaRPr>
        </a:p>
      </dsp:txBody>
      <dsp:txXfrm>
        <a:off x="66712" y="83837"/>
        <a:ext cx="1405826" cy="1213828"/>
      </dsp:txXfrm>
    </dsp:sp>
    <dsp:sp modelId="{330A9AA6-BD24-EE4F-AA78-CE86A2E56E6E}">
      <dsp:nvSpPr>
        <dsp:cNvPr id="0" name=""/>
        <dsp:cNvSpPr/>
      </dsp:nvSpPr>
      <dsp:spPr>
        <a:xfrm rot="5400000">
          <a:off x="3850014" y="-648189"/>
          <a:ext cx="1076126" cy="56997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Divert an attacker from accessing critical systems</a:t>
          </a:r>
        </a:p>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Collect information about the attacker’s activity</a:t>
          </a:r>
        </a:p>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Encourage the attacker to stay on the system long enough for administrators to respond</a:t>
          </a:r>
        </a:p>
      </dsp:txBody>
      <dsp:txXfrm rot="-5400000">
        <a:off x="1538203" y="1716154"/>
        <a:ext cx="5647216" cy="971062"/>
      </dsp:txXfrm>
    </dsp:sp>
    <dsp:sp modelId="{D7F72534-A69F-5147-AF1A-B30C537FAF05}">
      <dsp:nvSpPr>
        <dsp:cNvPr id="0" name=""/>
        <dsp:cNvSpPr/>
      </dsp:nvSpPr>
      <dsp:spPr>
        <a:xfrm>
          <a:off x="1047" y="1448841"/>
          <a:ext cx="1537156" cy="1345158"/>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Designed to:</a:t>
          </a:r>
        </a:p>
      </dsp:txBody>
      <dsp:txXfrm>
        <a:off x="66712" y="1514506"/>
        <a:ext cx="1405826" cy="1213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6613E-9542-DD4F-8586-39C0597E59D3}">
      <dsp:nvSpPr>
        <dsp:cNvPr id="0" name=""/>
        <dsp:cNvSpPr/>
      </dsp:nvSpPr>
      <dsp:spPr>
        <a:xfrm>
          <a:off x="390465" y="41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Workstation hijacking</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attacker waits until a logged-in workstation is unattended</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standard countermeasure is automatically logging the workstation out after a period of inactivity</a:t>
          </a:r>
        </a:p>
      </dsp:txBody>
      <dsp:txXfrm>
        <a:off x="390465" y="416"/>
        <a:ext cx="3692127" cy="2215276"/>
      </dsp:txXfrm>
    </dsp:sp>
    <dsp:sp modelId="{848C61E5-409A-C740-AA68-ADE3DCC98201}">
      <dsp:nvSpPr>
        <dsp:cNvPr id="0" name=""/>
        <dsp:cNvSpPr/>
      </dsp:nvSpPr>
      <dsp:spPr>
        <a:xfrm>
          <a:off x="4451805" y="41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Exploiting user mistakes</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Attackers are frequently successful in obtaining passwords by using social engineering tactics that trick the user or an account manager into revealing a password; a user may intentionally share a password to enable a colleague to share files; users tend to write passwords down because it is difficult to remember them</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Countermeasures include user training, intrusion detection, and simpler passwords combined with another authentication mechanism</a:t>
          </a:r>
        </a:p>
      </dsp:txBody>
      <dsp:txXfrm>
        <a:off x="4451805" y="416"/>
        <a:ext cx="3692127" cy="2215276"/>
      </dsp:txXfrm>
    </dsp:sp>
    <dsp:sp modelId="{FAF7C218-ACE7-E044-8C24-4F4BA3FE03B9}">
      <dsp:nvSpPr>
        <dsp:cNvPr id="0" name=""/>
        <dsp:cNvSpPr/>
      </dsp:nvSpPr>
      <dsp:spPr>
        <a:xfrm>
          <a:off x="390465" y="258490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Offline dictionary attack</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Determined hackers can frequently bypass access controls and gain access to the system’s password file</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Countermeasures include controls to prevent unauthorized access to the password file, intrusion detection measures to identify a compromise, and rapid reissuance of passwords should the password file be compromised</a:t>
          </a:r>
        </a:p>
      </dsp:txBody>
      <dsp:txXfrm>
        <a:off x="390465" y="2584906"/>
        <a:ext cx="3692127" cy="2215276"/>
      </dsp:txXfrm>
    </dsp:sp>
    <dsp:sp modelId="{04157DF9-852F-4C4F-BF6C-512B987ED9D3}">
      <dsp:nvSpPr>
        <dsp:cNvPr id="0" name=""/>
        <dsp:cNvSpPr/>
      </dsp:nvSpPr>
      <dsp:spPr>
        <a:xfrm>
          <a:off x="4451805" y="258490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Specific account attack</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attacker targets a specific account and submits password guesses until the correct password is discovered</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standard countermeasure is an account lockout mechanism, which locks out access to the account after a number of failed login attempts</a:t>
          </a:r>
        </a:p>
      </dsp:txBody>
      <dsp:txXfrm>
        <a:off x="4451805" y="2584906"/>
        <a:ext cx="3692127" cy="22152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89977-9E55-0841-8C2C-349BF4F96BA5}">
      <dsp:nvSpPr>
        <dsp:cNvPr id="0" name=""/>
        <dsp:cNvSpPr/>
      </dsp:nvSpPr>
      <dsp:spPr>
        <a:xfrm>
          <a:off x="593400" y="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Electronic monitoring</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If a password is communicated across a network to log on to a remote system, it is vulnerable to eavesdropping</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Simple encryption will not fix this problem, because the encrypted password is, in effect, the password and can be observed and reused by an adversary</a:t>
          </a:r>
        </a:p>
      </dsp:txBody>
      <dsp:txXfrm>
        <a:off x="593400" y="2671"/>
        <a:ext cx="3571428" cy="2142857"/>
      </dsp:txXfrm>
    </dsp:sp>
    <dsp:sp modelId="{9550AAE3-9B3D-214E-A308-1C33F90C09C0}">
      <dsp:nvSpPr>
        <dsp:cNvPr id="0" name=""/>
        <dsp:cNvSpPr/>
      </dsp:nvSpPr>
      <dsp:spPr>
        <a:xfrm>
          <a:off x="4521971" y="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Password guessing against single user</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The attacker attempts to gain knowledge about the account holder and system password policies and uses that knowledge to guess the password</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Countermeasures include training in and enforcement of password policies that make passwords difficult to guess</a:t>
          </a:r>
        </a:p>
      </dsp:txBody>
      <dsp:txXfrm>
        <a:off x="4521971" y="2671"/>
        <a:ext cx="3571428" cy="2142857"/>
      </dsp:txXfrm>
    </dsp:sp>
    <dsp:sp modelId="{8CBA5795-0F69-404C-B653-6EA86B83F3C9}">
      <dsp:nvSpPr>
        <dsp:cNvPr id="0" name=""/>
        <dsp:cNvSpPr/>
      </dsp:nvSpPr>
      <dsp:spPr>
        <a:xfrm>
          <a:off x="593400" y="250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Exploiting multiple password use</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Attacks can become much more effective or damaging if different network devices share the same or a similar password for a given user</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Countermeasures include a policy that forbids the same or similar password on particular network devices</a:t>
          </a:r>
        </a:p>
      </dsp:txBody>
      <dsp:txXfrm>
        <a:off x="593400" y="2502671"/>
        <a:ext cx="3571428" cy="2142857"/>
      </dsp:txXfrm>
    </dsp:sp>
    <dsp:sp modelId="{4A200CA9-A1EE-4248-9C54-C659ACBA4A78}">
      <dsp:nvSpPr>
        <dsp:cNvPr id="0" name=""/>
        <dsp:cNvSpPr/>
      </dsp:nvSpPr>
      <dsp:spPr>
        <a:xfrm>
          <a:off x="4521971" y="250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Popular password attack</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Attack is to use a popular password and try it against a wide range of user IDs</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Countermeasures include policies to inhibit the selection by users of common passwords and scanning the IP addresses of authentication requests and client cookies for submission patterns</a:t>
          </a:r>
        </a:p>
      </dsp:txBody>
      <dsp:txXfrm>
        <a:off x="4521971" y="2502671"/>
        <a:ext cx="3571428" cy="21428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0191-5540-ED4D-ABDA-721F7AE06A53}">
      <dsp:nvSpPr>
        <dsp:cNvPr id="0" name=""/>
        <dsp:cNvSpPr/>
      </dsp:nvSpPr>
      <dsp:spPr>
        <a:xfrm>
          <a:off x="685799" y="0"/>
          <a:ext cx="5257800" cy="5257800"/>
        </a:xfrm>
        <a:prstGeom prst="diamond">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578895B2-0777-2945-8876-3C597FC17514}">
      <dsp:nvSpPr>
        <dsp:cNvPr id="0" name=""/>
        <dsp:cNvSpPr/>
      </dsp:nvSpPr>
      <dsp:spPr>
        <a:xfrm>
          <a:off x="1185291" y="499491"/>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User education</a:t>
          </a:r>
          <a:endParaRPr lang="en-US" sz="1400" kern="1200" dirty="0">
            <a:solidFill>
              <a:schemeClr val="tx1"/>
            </a:solidFill>
          </a:endParaRPr>
        </a:p>
        <a:p>
          <a:pPr marL="57150" lvl="1" indent="-57150" algn="l" defTabSz="488950">
            <a:lnSpc>
              <a:spcPct val="90000"/>
            </a:lnSpc>
            <a:spcBef>
              <a:spcPct val="0"/>
            </a:spcBef>
            <a:spcAft>
              <a:spcPct val="15000"/>
            </a:spcAft>
            <a:buChar char="•"/>
          </a:pPr>
          <a:r>
            <a:rPr lang="en-AU" sz="1100" kern="1200" dirty="0">
              <a:solidFill>
                <a:schemeClr val="tx1"/>
              </a:solidFill>
            </a:rPr>
            <a:t>Users can be told the importance of using hard-to-guess passwords and can be provided with guidelines for selecting strong passwords</a:t>
          </a:r>
        </a:p>
      </dsp:txBody>
      <dsp:txXfrm>
        <a:off x="1285390" y="599590"/>
        <a:ext cx="1850344" cy="1850344"/>
      </dsp:txXfrm>
    </dsp:sp>
    <dsp:sp modelId="{3FF97A81-660B-AD4E-A63C-9EB9B74360E9}">
      <dsp:nvSpPr>
        <dsp:cNvPr id="0" name=""/>
        <dsp:cNvSpPr/>
      </dsp:nvSpPr>
      <dsp:spPr>
        <a:xfrm>
          <a:off x="3393567" y="499491"/>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Computer-generated passwords</a:t>
          </a:r>
        </a:p>
        <a:p>
          <a:pPr marL="57150" lvl="1" indent="-57150" algn="l" defTabSz="488950">
            <a:lnSpc>
              <a:spcPct val="90000"/>
            </a:lnSpc>
            <a:spcBef>
              <a:spcPct val="0"/>
            </a:spcBef>
            <a:spcAft>
              <a:spcPct val="15000"/>
            </a:spcAft>
            <a:buChar char="•"/>
          </a:pPr>
          <a:r>
            <a:rPr lang="en-AU" sz="1100" kern="1200" dirty="0">
              <a:solidFill>
                <a:schemeClr val="tx1"/>
              </a:solidFill>
            </a:rPr>
            <a:t>Computer-generated password schemes have a history of poor acceptance by users</a:t>
          </a:r>
        </a:p>
        <a:p>
          <a:pPr marL="57150" lvl="1" indent="-57150" algn="l" defTabSz="488950">
            <a:lnSpc>
              <a:spcPct val="90000"/>
            </a:lnSpc>
            <a:spcBef>
              <a:spcPct val="0"/>
            </a:spcBef>
            <a:spcAft>
              <a:spcPct val="15000"/>
            </a:spcAft>
            <a:buChar char="•"/>
          </a:pPr>
          <a:r>
            <a:rPr lang="en-AU" sz="1100" kern="1200" dirty="0">
              <a:solidFill>
                <a:schemeClr val="tx1"/>
              </a:solidFill>
            </a:rPr>
            <a:t>Users have difficulty remembering them</a:t>
          </a:r>
        </a:p>
      </dsp:txBody>
      <dsp:txXfrm>
        <a:off x="3493666" y="599590"/>
        <a:ext cx="1850344" cy="1850344"/>
      </dsp:txXfrm>
    </dsp:sp>
    <dsp:sp modelId="{3FACEB1C-056B-7441-B599-2420B75997CE}">
      <dsp:nvSpPr>
        <dsp:cNvPr id="0" name=""/>
        <dsp:cNvSpPr/>
      </dsp:nvSpPr>
      <dsp:spPr>
        <a:xfrm>
          <a:off x="1185291" y="2707767"/>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Reactive password checking</a:t>
          </a:r>
        </a:p>
        <a:p>
          <a:pPr marL="57150" lvl="1" indent="-57150" algn="l" defTabSz="488950">
            <a:lnSpc>
              <a:spcPct val="90000"/>
            </a:lnSpc>
            <a:spcBef>
              <a:spcPct val="0"/>
            </a:spcBef>
            <a:spcAft>
              <a:spcPct val="15000"/>
            </a:spcAft>
            <a:buChar char="•"/>
          </a:pPr>
          <a:r>
            <a:rPr lang="en-AU" sz="1100" kern="1200" dirty="0">
              <a:solidFill>
                <a:schemeClr val="tx1"/>
              </a:solidFill>
            </a:rPr>
            <a:t>A strategy in which the system periodically runs its own password cracker to find guessable passwords</a:t>
          </a:r>
        </a:p>
      </dsp:txBody>
      <dsp:txXfrm>
        <a:off x="1285390" y="2807866"/>
        <a:ext cx="1850344" cy="1850344"/>
      </dsp:txXfrm>
    </dsp:sp>
    <dsp:sp modelId="{D8752D80-F3DA-9F40-AB2E-CBA1FC4747F0}">
      <dsp:nvSpPr>
        <dsp:cNvPr id="0" name=""/>
        <dsp:cNvSpPr/>
      </dsp:nvSpPr>
      <dsp:spPr>
        <a:xfrm>
          <a:off x="3393567" y="2707767"/>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Proactive password checking</a:t>
          </a:r>
        </a:p>
        <a:p>
          <a:pPr marL="57150" lvl="1" indent="-57150" algn="l" defTabSz="488950">
            <a:lnSpc>
              <a:spcPct val="90000"/>
            </a:lnSpc>
            <a:spcBef>
              <a:spcPct val="0"/>
            </a:spcBef>
            <a:spcAft>
              <a:spcPct val="15000"/>
            </a:spcAft>
            <a:buChar char="•"/>
          </a:pPr>
          <a:r>
            <a:rPr lang="en-AU" sz="1100" kern="1200" dirty="0">
              <a:solidFill>
                <a:schemeClr val="tx1"/>
              </a:solidFill>
            </a:rPr>
            <a:t>A user is allowed to select his or her own password, however, at the time of selection, the system checks to see if the password is allowable and, if not, rejects it</a:t>
          </a:r>
        </a:p>
      </dsp:txBody>
      <dsp:txXfrm>
        <a:off x="3493666" y="2807866"/>
        <a:ext cx="1850344" cy="18503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B8AF7C-FECB-7845-A50F-6284CA3607BE}" type="datetimeFigureOut">
              <a:rPr lang="en-US" smtClean="0"/>
              <a:pPr/>
              <a:t>11/14/2024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1C5834-C9A2-3449-8289-62D85D34B7F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E0CDEB94-424E-144A-A294-F8571779C3C6}"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a:t>
            </a:r>
            <a:r>
              <a:rPr lang="en-US" dirty="0">
                <a:latin typeface="Arial" pitchFamily="-84" charset="0"/>
                <a:ea typeface="Arial" pitchFamily="-84" charset="0"/>
                <a:cs typeface="Arial" pitchFamily="-84" charset="0"/>
              </a:rPr>
              <a:t>Chapter 11 – “Intruders”.</a:t>
            </a:r>
            <a:endParaRPr lang="en-AU" dirty="0">
              <a:latin typeface="Arial" pitchFamily="-84" charset="0"/>
              <a:ea typeface="Arial" pitchFamily="-84" charset="0"/>
              <a:cs typeface="Arial" pitchFamily="-84" charset="0"/>
            </a:endParaRPr>
          </a:p>
          <a:p>
            <a:pPr eaLnBrk="1" hangingPunct="1"/>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B164BDF7-69DE-004C-9EA1-441ECADEDEF8}" type="slidenum">
              <a:rPr lang="en-AU">
                <a:latin typeface="Arial" pitchFamily="-84" charset="0"/>
              </a:rPr>
              <a:pPr/>
              <a:t>10</a:t>
            </a:fld>
            <a:endParaRPr lang="en-AU" dirty="0">
              <a:latin typeface="Arial" pitchFamily="-84"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objective of the intruder is to gain access to a system or to increase the range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privileges accessible on a system. Most initial attacks use system or software vulnerabilities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allow a user to execute code that opens a backdoor into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the intruder attempts to acquire information that should have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protected. In some cases, this information is in the form of a user password.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knowledge of some other user’s password, an intruder can log in to a system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exercise all the privileges accorded to the legitimate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a system must maintain a file that associates a password with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authorized user. If such a file is stored with no protection, then it is an easy matter</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gain access to it and learn passwords. The password file can be protected in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two ways: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One-way function:  The system stores only the value of a function based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password. When the user presents a password, the system transforms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password and compares it with the stored value. In practice,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performs a one-way transformation (not reversible), in which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used to generate a key for the one-way function and in which a fixed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output is produced.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Access control:  Access to the password file is limited to one or a very few</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1C81864D-B3EB-DE42-AA79-942819DA70B0}" type="slidenum">
              <a:rPr lang="en-AU">
                <a:latin typeface="Arial" pitchFamily="-84" charset="0"/>
              </a:rPr>
              <a:pPr/>
              <a:t>11</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 the basis of a survey of the literature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interviews with a number of password crackers, [ALVA90] reports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 for learning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Try default passwords used with standard accounts that are shipped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Many administrators do not bother to change these defaults.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Exhaustively try all short passwords (those of one to three characters).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Try words in the system’s online dictionary or a list of likely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Examples of the latter are readily available on hacker bulletin boards.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Collect information about users, such as their full names, the names of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spouse and children, pictures in their office, and books in their office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related to hobbies.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Try users’ phone numbers, Social Security numbers, and room numbers.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6. Try all legitimate license plate numbers for this state.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7. Use a Trojan horse (described in Chapter 10) to bypass restrictions on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8. Tap the line between a remote user and the host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six methods are various ways of guessing a password. If an intruder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verify the guess by attempting to log in, it is a tedious and easily countered means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attack. For example, a system can simply reject any login after three password attempts,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requiring the intruder to reconnect to the host to try again. Under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circumstances, it is not practical to try more than a handful of passwords. However,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intruder is unlikely to try such crude methods. For example, if an intruder can gain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with a low level of privileges to an encrypted password file, then the strategy</a:t>
            </a:r>
          </a:p>
          <a:p>
            <a:r>
              <a:rPr lang="en-US" sz="1200" kern="1200" baseline="0" dirty="0">
                <a:solidFill>
                  <a:schemeClr val="tx1"/>
                </a:solidFill>
                <a:latin typeface="Arial" pitchFamily="-107" charset="0"/>
                <a:ea typeface="ＭＳ Ｐゴシック" pitchFamily="-107" charset="-128"/>
                <a:cs typeface="ＭＳ Ｐゴシック" pitchFamily="-107" charset="-128"/>
              </a:rPr>
              <a:t>would be to capture that file and then use the encryption mechanism of that particular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at leisure until a valid password that provided greater privileges was discovered.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Guessing attacks are feasible, and indeed highly effective, when a large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guesses can be attempted automatically and each guess verified, without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guessing process being detectable. Later in this chapter, we have much to say about</a:t>
            </a:r>
          </a:p>
          <a:p>
            <a:r>
              <a:rPr lang="en-US" sz="1200" kern="1200" baseline="0" dirty="0">
                <a:solidFill>
                  <a:schemeClr val="tx1"/>
                </a:solidFill>
                <a:latin typeface="Arial" pitchFamily="-107" charset="0"/>
                <a:ea typeface="ＭＳ Ｐゴシック" pitchFamily="-107" charset="-128"/>
                <a:cs typeface="ＭＳ Ｐゴシック" pitchFamily="-107" charset="-128"/>
              </a:rPr>
              <a:t>thwarting guessing attacks.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seventh method of attack listed earlier, the Trojan horse, can be particularly</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difficult to counter. An example of a program that bypasses access controls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cited in [ALVA90]. A low-privilege user produced a game program and invited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system operator to use it in his or her spare time. The program did indeed play a</a:t>
            </a:r>
          </a:p>
          <a:p>
            <a:r>
              <a:rPr lang="en-US" sz="1200" kern="1200" baseline="0" dirty="0">
                <a:solidFill>
                  <a:schemeClr val="tx1"/>
                </a:solidFill>
                <a:latin typeface="Arial" pitchFamily="-107" charset="0"/>
                <a:ea typeface="ＭＳ Ｐゴシック" pitchFamily="-107" charset="-128"/>
                <a:cs typeface="ＭＳ Ｐゴシック" pitchFamily="-107" charset="-128"/>
              </a:rPr>
              <a:t> game, but in the background it also contained code to copy the password file,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was unencrypted but access protected, into the user’s file. Because the game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running under the operator’s high-privilege mode, it was able to gain access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eighth attack listed, line tapping, is a matter of physical security.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Other intrusion techniques do not require learning a password. Intruders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get access to a system by exploiting attacks such as buffer overflows on a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runs with certain privileges. Privilege escalation can be done this way as well.</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625ACF38-6F26-A24B-BE4F-F25C992024F8}" type="slidenum">
              <a:rPr lang="en-AU">
                <a:latin typeface="Arial" pitchFamily="-84" charset="0"/>
              </a:rPr>
              <a:pPr/>
              <a:t>12</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Inevitably, the best intrusion prevention system will fail. A system’s second line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defense is intrusion detection, and this has been the focus of much research in</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recent years. This interest is motivated by a number of considerations, including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an intrusion is detected quickly enough, the intruder can be identified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ejected from the system before any damage is done or any data are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 if the detection is not sufficiently timely to preempt the intruder,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sooner that the intrusion is detected, the less the amount of damage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more quickly that recovery can be achieved.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An effective intrusion detection system can serve as a deterrent, so acting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prevent intrusions.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Intrusion detection enables the collection of information about intrusion techniques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can be used to strengthen the intrusion prevention facility.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is based on the assumption that the behavior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intruder differs from that of a legitimate user in ways that can be quantified.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course, we cannot expect that there will be a crisp, exact distinction between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 by an intruder and the normal use of resources by an authorized user.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we must expect that there will be some overlap.</a:t>
            </a:r>
            <a:endParaRPr lang="en-US" dirty="0">
              <a:latin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11.1 suggests, in very abstract terms, the nature of the task confronting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designer of an intrusion detection system. Although the typical behavior of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intruder differs from the typical behavior of an authorized user, there is an overlap</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these behaviors. Thus, a loose interpretation of intruder behavior, which will catch</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intruders, will also lead to a number of false positives , or authorized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identified as intruders. On the other hand, an attempt to limit false positives by a</a:t>
            </a:r>
          </a:p>
          <a:p>
            <a:r>
              <a:rPr lang="en-US" sz="1200" kern="1200" baseline="0" dirty="0">
                <a:solidFill>
                  <a:schemeClr val="tx1"/>
                </a:solidFill>
                <a:latin typeface="Arial" pitchFamily="-107" charset="0"/>
                <a:ea typeface="ＭＳ Ｐゴシック" pitchFamily="-107" charset="-128"/>
                <a:cs typeface="ＭＳ Ｐゴシック" pitchFamily="-107" charset="-128"/>
              </a:rPr>
              <a:t>tight interpretation of intruder behavior will lead to an increase in false negatives ,</a:t>
            </a:r>
          </a:p>
          <a:p>
            <a:r>
              <a:rPr lang="en-US" sz="1200" kern="1200" baseline="0" dirty="0">
                <a:solidFill>
                  <a:schemeClr val="tx1"/>
                </a:solidFill>
                <a:latin typeface="Arial" pitchFamily="-107" charset="0"/>
                <a:ea typeface="ＭＳ Ｐゴシック" pitchFamily="-107" charset="-128"/>
                <a:cs typeface="ＭＳ Ｐゴシック" pitchFamily="-107" charset="-128"/>
              </a:rPr>
              <a:t>or intruders not identified as intruders. Thus, there is an element of compromise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art in the practice of intrusion detection.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Anderson’s study [ANDE80], it was postulated that one could, with reasonable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confidence, distinguish between a masquerader and a legitimate user. Patterns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legitimate user behavior can be established by observing past history, and significant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deviation from such patterns can be detected. Anderson suggests that the task</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detecting a misfeasor (legitimate user performing in an unauthorized fashion)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difficult, in that the distinction between abnormal and normal behavior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small. Anderson concluded that such violations would be undetectable solely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the search for anomalous behavior. However, misfeasor behavior might</a:t>
            </a:r>
          </a:p>
          <a:p>
            <a:r>
              <a:rPr lang="en-US" sz="1200" kern="1200" baseline="0" dirty="0">
                <a:solidFill>
                  <a:schemeClr val="tx1"/>
                </a:solidFill>
                <a:latin typeface="Arial" pitchFamily="-107" charset="0"/>
                <a:ea typeface="ＭＳ Ｐゴシック" pitchFamily="-107" charset="-128"/>
                <a:cs typeface="ＭＳ Ｐゴシック" pitchFamily="-107" charset="-128"/>
              </a:rPr>
              <a:t>nevertheless be detectable by intelligent definition of the class of conditions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suggest unauthorized use. Finally, the detection of the clandestine user was felt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beyond the scope of purely automated techniques. These observations,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were made in 1980, remain true today.</a:t>
            </a:r>
            <a:endParaRPr lang="en-US" dirty="0">
              <a:latin typeface="Arial" pitchFamily="-84" charset="0"/>
              <a:ea typeface="ＭＳ Ｐゴシック" pitchFamily="-84" charset="-128"/>
              <a:cs typeface="ＭＳ Ｐゴシック" pitchFamily="-84" charset="-128"/>
            </a:endParaRPr>
          </a:p>
        </p:txBody>
      </p:sp>
      <p:sp>
        <p:nvSpPr>
          <p:cNvPr id="46084" name="Slide Number Placeholder 3"/>
          <p:cNvSpPr>
            <a:spLocks noGrp="1"/>
          </p:cNvSpPr>
          <p:nvPr>
            <p:ph type="sldNum" sz="quarter" idx="5"/>
          </p:nvPr>
        </p:nvSpPr>
        <p:spPr>
          <a:noFill/>
        </p:spPr>
        <p:txBody>
          <a:bodyPr/>
          <a:lstStyle/>
          <a:p>
            <a:fld id="{4487E90C-4359-264B-BB2D-3B3D50F00626}" type="slidenum">
              <a:rPr lang="en-AU" smtClean="0">
                <a:latin typeface="Arial" pitchFamily="-84" charset="0"/>
              </a:rPr>
              <a:pPr/>
              <a:t>13</a:t>
            </a:fld>
            <a:endParaRPr lang="en-AU" dirty="0">
              <a:latin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14</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15</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7423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3E6B9716-458D-4542-9043-A90817A09097}" type="slidenum">
              <a:rPr lang="en-AU">
                <a:latin typeface="Arial" pitchFamily="-84" charset="0"/>
              </a:rPr>
              <a:pPr/>
              <a:t>16</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xfrm>
            <a:off x="515938" y="4343400"/>
            <a:ext cx="5822950" cy="4497388"/>
          </a:xfrm>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[PORR92] identifies the following approaches to intrusion detection: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Statistical anomaly detection: Involves the collection of data relating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of legitimate users over a period of time. Then statistical tests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applied to observed behavior to determine with a high level of confidence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whether that behavior is not legitimate user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 Threshold detection: This approach involves defining thresholds, independent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user, for the frequency of occurrence of various events.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b. Profile based: A profile of the activity of each user is developed and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detect changes in the behavior of individual accounts.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 essence, anomaly approaches attempt to define normal, or expected,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whereas signature-based approaches attempt to define proper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In terms of the types of attackers listed earlier, statistical anomaly detection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effective against masqueraders, who are unlikely to mimic the behavior patterns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accounts they appropriate. On the other hand, such techniques may be unable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deal with misfeasors. For such attacks, rule-based approaches may be able to recognize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events and sequences that, in context, reveal penetration. In practice, a system may exhibit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combination of both approaches to be effective against a broad range of attacks.</a:t>
            </a:r>
            <a:endParaRPr lang="en-US" b="0"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61340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1D33369B-9EE9-6849-A575-6EC2D977A00A}" type="slidenum">
              <a:rPr lang="en-AU">
                <a:latin typeface="Arial" pitchFamily="-84" charset="0"/>
              </a:rPr>
              <a:pPr/>
              <a:t>17</a:t>
            </a:fld>
            <a:endParaRPr lang="en-AU" dirty="0">
              <a:latin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was mentioned, statistical anomaly detection techniques fall into two broad categories: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threshold detection and profile-based systems. Threshold detection involves</a:t>
            </a:r>
          </a:p>
          <a:p>
            <a:r>
              <a:rPr lang="en-US" sz="1200" kern="1200" baseline="0" dirty="0">
                <a:solidFill>
                  <a:schemeClr val="tx1"/>
                </a:solidFill>
                <a:latin typeface="Arial" pitchFamily="-107" charset="0"/>
                <a:ea typeface="ＭＳ Ｐゴシック" pitchFamily="-107" charset="-128"/>
                <a:cs typeface="ＭＳ Ｐゴシック" pitchFamily="-107" charset="-128"/>
              </a:rPr>
              <a:t>counting the number of occurrences of a specific event type over an interval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If the count surpasses what is considered a reasonable number that one might</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expect to occur, then intrusion is assumed.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Threshold analysis, by itself, is a crude and ineffective detector of even moderately</a:t>
            </a:r>
          </a:p>
          <a:p>
            <a:r>
              <a:rPr lang="en-US" sz="1200" kern="1200" baseline="0" dirty="0">
                <a:solidFill>
                  <a:schemeClr val="tx1"/>
                </a:solidFill>
                <a:latin typeface="Arial" pitchFamily="-107" charset="0"/>
                <a:ea typeface="ＭＳ Ｐゴシック" pitchFamily="-107" charset="-128"/>
                <a:cs typeface="ＭＳ Ｐゴシック" pitchFamily="-107" charset="-128"/>
              </a:rPr>
              <a:t>sophisticated attacks. Both the threshold and the time interval must be</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determined. Because of the variability across users, such thresholds are likely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 either a lot of false positives or a lot of false negatives. However,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threshold detectors may be useful in conjunction with more sophisticated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Profile-based anomaly detection focuses on characterizing the past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individual users or related groups of users and then detecting significant deviations.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profile may consist of a set of parameters, so that deviation on just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parameter may not be sufficient in itself to signal an alert.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foundation of this approach is an analysis of audit records. The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provide input to the intrusion detection function in two ways. First,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designer must decide on a number of quantitative metrics that can be used to measure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behavior. An analysis of audit records over a period of time can be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 the activity profile of the average user. Thus, the audit records serve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 typical behavior. Second, current audit records are the input used to detect</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That is, the intrusion detection model analyzes incoming audit records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 deviation from average behavior.</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71837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an example of the use of these various metrics and models, Table 11.1</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shows various measures considered or tested for the Stanford Research Institute</a:t>
            </a:r>
          </a:p>
          <a:p>
            <a:r>
              <a:rPr lang="en-US" sz="1200" kern="1200" baseline="0" dirty="0">
                <a:solidFill>
                  <a:schemeClr val="tx1"/>
                </a:solidFill>
                <a:latin typeface="Arial" pitchFamily="-107" charset="0"/>
                <a:ea typeface="ＭＳ Ｐゴシック" pitchFamily="-107" charset="-128"/>
                <a:cs typeface="ＭＳ Ｐゴシック" pitchFamily="-107" charset="-128"/>
              </a:rPr>
              <a:t>(SRI) Intrusion Detection System (IDES) [ANDE95, JAVI91] and the follow-on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Emerald [NEUM99].</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main advantage of the use of statistical profiles is that a prior knowledge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security flaws is not required. The detector program learns what is “normal”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looks for deviations. The approach is not based on system-dependent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and vulnerabilities. Thus, it should be readily portable among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variety of systems.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20</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an example of the use of these various metrics and models, Table 11.1</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shows various measures considered or tested for the Stanford Research Institute</a:t>
            </a:r>
          </a:p>
          <a:p>
            <a:r>
              <a:rPr lang="en-US" sz="1200" kern="1200" baseline="0" dirty="0">
                <a:solidFill>
                  <a:schemeClr val="tx1"/>
                </a:solidFill>
                <a:latin typeface="Arial" pitchFamily="-107" charset="0"/>
                <a:ea typeface="ＭＳ Ｐゴシック" pitchFamily="-107" charset="-128"/>
                <a:cs typeface="ＭＳ Ｐゴシック" pitchFamily="-107" charset="-128"/>
              </a:rPr>
              <a:t>(SRI) Intrusion Detection System (IDES) [ANDE95, JAVI91] and the follow-on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Emerald [NEUM99].</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main advantage of the use of statistical profiles is that a prior knowledge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security flaws is not required. The detector program learns what is “normal”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looks for deviations. The approach is not based on system-dependent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and vulnerabilities. Thus, it should be readily portable among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variety of systems.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21</a:t>
            </a:fld>
            <a:endParaRPr lang="en-AU" dirty="0"/>
          </a:p>
        </p:txBody>
      </p:sp>
    </p:spTree>
    <p:extLst>
      <p:ext uri="{BB962C8B-B14F-4D97-AF65-F5344CB8AC3E}">
        <p14:creationId xmlns:p14="http://schemas.microsoft.com/office/powerpoint/2010/main" val="273446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significant security problem for networked systems is hostile, or at least unwanted,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trespass by users or software. User trespass can take the form of unauthorized logon</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 machine or, in the case of an authorized user, acquisition of privileges or performance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actions beyond those that have been authorized. Software trespass can take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form of a virus, worm, or Trojan horse.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All these attacks relate to network security because system entry can be achieved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means of a network. However, these attacks are not confined to network-based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attacks. A user with access to a local terminal may attempt trespass without using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intermediate network. A virus or Trojan horse may be introduced into a system by</a:t>
            </a:r>
          </a:p>
          <a:p>
            <a:r>
              <a:rPr lang="en-US" sz="1200" kern="1200" baseline="0" dirty="0">
                <a:solidFill>
                  <a:schemeClr val="tx1"/>
                </a:solidFill>
                <a:latin typeface="Arial" pitchFamily="-107" charset="0"/>
                <a:ea typeface="ＭＳ Ｐゴシック" pitchFamily="-107" charset="-128"/>
                <a:cs typeface="ＭＳ Ｐゴシック" pitchFamily="-107" charset="-128"/>
              </a:rPr>
              <a:t>means of an optical disc. Only the worm is a uniquely network phenomenon.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trespass is an area in which the concerns of network security and computer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overlap.</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the focus of this book is network security, we do not attempt a comprehensive</a:t>
            </a:r>
          </a:p>
          <a:p>
            <a:r>
              <a:rPr lang="en-US" sz="1200" kern="1200" baseline="0" dirty="0">
                <a:solidFill>
                  <a:schemeClr val="tx1"/>
                </a:solidFill>
                <a:latin typeface="Arial" pitchFamily="-107" charset="0"/>
                <a:ea typeface="ＭＳ Ｐゴシック" pitchFamily="-107" charset="-128"/>
                <a:cs typeface="ＭＳ Ｐゴシック" pitchFamily="-107" charset="-128"/>
              </a:rPr>
              <a:t>analysis of either the attacks or the security countermeasures related to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trespass. Instead, in this Part we present a broad overview of these concerns.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This chapter covers the subject of intruders. First, we examine the nature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 and then look at strategies intended for prevention and, failing that,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Next we examine the related topic of password management.</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E42FB73-CD34-5A43-9E5E-06042E2FE13B}" type="slidenum">
              <a:rPr lang="en-AU">
                <a:latin typeface="Arial" pitchFamily="-84" charset="0"/>
              </a:rPr>
              <a:pPr/>
              <a:t>22</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Rule-based techniques detect intrusion by observing events in the system and applying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rules that lead to a decision regarding whether a given pattern of activity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or is not suspicious. In very general terms, we can characterize all approaches as</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focusing on either anomaly detection or penetration identification, although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overlap in these approaches.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Rule-based anomaly detection is similar in terms of its approach and strengths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statistical anomaly detection. With the rule-based approach, historical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analyzed to identify usage patterns and to automatically generate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describe those patterns. Rules may represent past behavior patterns of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programs, privileges, time slots, terminals, and so on. Current behavior is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observed, and each transaction is matched against the set of rules to determine if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conforms to any historically observed pattern of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statistical anomaly detection, rule-based anomaly detection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 knowledge of security vulnerabilities within the system. Rather, the scheme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based on observing past behavior and, in effect, assuming that the future will be</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 the past. In order for this approach to be effective, a rather large database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will be needed.</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9192CAA1-8B84-6D46-812A-8CE885C6A877}" type="slidenum">
              <a:rPr lang="en-AU">
                <a:latin typeface="Arial" pitchFamily="-84" charset="0"/>
              </a:rPr>
              <a:pPr/>
              <a:t>23</a:t>
            </a:fld>
            <a:endParaRPr lang="en-AU" dirty="0">
              <a:latin typeface="Arial" pitchFamily="-84"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Rule-based penetration identification takes a very different approach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The key feature of such systems is the use of rules for identifying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penetrations or penetrations that would exploit known weaknesses.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can also be defined that identify suspicious behavior, even when the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within the bounds of established patterns of usage. Typically, the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in these systems are specific to the machine and operating system. The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fruitful approach to developing such rules is to analyze attack tools and scripts</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collected on the Internet. These rules can be supplemented with rules generated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knowledgeable security personnel. In this latter case, the normal procedure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to interview system administrators and security analysts to collect a suite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 scenarios and key events that threaten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target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penetration identification scheme used in IDES is representative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strategy followed. Audit records are examined as they are generated, and they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against the rule base. If a match is found, then the user’s suspicion 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 is increased. If enough rules are matched, then the rating will pass a threshold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results in the reporting of an anomaly.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IDES approach is based on an examination of audit records. A weakness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this plan is its lack of flexibility. For a given penetration scenario, there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 number of alternative audit record sequences that could be produced,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varying from the others slightly or in subtle ways. It may be difficult to pin down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these variations in explicit rules. Another method is to develop a higher-level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independent of specific audit records. An example of this is a state transition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known as USTAT [VIGN02, ILGU95]. USTAT deals in general actions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rather than the detailed specific actions recorded by the UNIX auditing mechanism.</a:t>
            </a:r>
          </a:p>
          <a:p>
            <a:r>
              <a:rPr lang="en-US" sz="1200" kern="1200" baseline="0" dirty="0">
                <a:solidFill>
                  <a:schemeClr val="tx1"/>
                </a:solidFill>
                <a:latin typeface="Arial" pitchFamily="-107" charset="0"/>
                <a:ea typeface="ＭＳ Ｐゴシック" pitchFamily="-107" charset="-128"/>
                <a:cs typeface="ＭＳ Ｐゴシック" pitchFamily="-107" charset="-128"/>
              </a:rPr>
              <a:t>USTAT is implemented on a SunOS system that provides audit records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239 events. Of these, only 28 are used by a preprocessor, which maps these onto 10</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 actions (Table 11.2). Using just these actions and the parameters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invoked with each action, a state transition diagram is developed that characterizes</a:t>
            </a:r>
          </a:p>
          <a:p>
            <a:r>
              <a:rPr lang="en-US" sz="1200" kern="1200" baseline="0" dirty="0">
                <a:solidFill>
                  <a:schemeClr val="tx1"/>
                </a:solidFill>
                <a:latin typeface="Arial" pitchFamily="-107" charset="0"/>
                <a:ea typeface="ＭＳ Ｐゴシック" pitchFamily="-107" charset="-128"/>
                <a:cs typeface="ＭＳ Ｐゴシック" pitchFamily="-107" charset="-128"/>
              </a:rPr>
              <a:t> suspicious activity. Because a number of different auditable events map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smaller number of actions, the rule-creation process is simpler. Furthermore,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 transition diagram model is easily modified to accommodate newly learned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behaviors.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9192CAA1-8B84-6D46-812A-8CE885C6A877}" type="slidenum">
              <a:rPr lang="en-AU">
                <a:latin typeface="Arial" pitchFamily="-84" charset="0"/>
              </a:rPr>
              <a:pPr/>
              <a:t>24</a:t>
            </a:fld>
            <a:endParaRPr lang="en-AU" dirty="0">
              <a:latin typeface="Arial" pitchFamily="-84"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xfrm>
            <a:off x="1049288" y="4499992"/>
            <a:ext cx="4759424" cy="861864"/>
          </a:xfrm>
          <a:noFill/>
          <a:ln/>
        </p:spPr>
        <p:txBody>
          <a:bodyPr/>
          <a:lstStyle/>
          <a:p>
            <a:pPr marL="171450" indent="-171450">
              <a:buFont typeface="Arial" panose="020B0604020202020204" pitchFamily="34" charset="0"/>
              <a:buChar char="•"/>
            </a:pPr>
            <a:r>
              <a:rPr lang="en-US" dirty="0"/>
              <a:t>Source of USTAT: https://www.semanticscholar.org/paper/USTAT%3A-a-real-time-intrusion-detection-system-for-Ilgun/b6886408c9d0fe97dc728306d0e5c116db7c6814#:~:text=The%20author%20presents%20the%20design%20and%20implementation,a%20state%20transition%20analysis%20tool%20for%20UNIX%2C</a:t>
            </a:r>
          </a:p>
          <a:p>
            <a:pPr marL="171450" indent="-171450">
              <a:buFont typeface="Arial" panose="020B0604020202020204" pitchFamily="34" charset="0"/>
              <a:buChar char="•"/>
            </a:pPr>
            <a:r>
              <a:rPr lang="en-US" dirty="0"/>
              <a:t> </a:t>
            </a:r>
            <a:r>
              <a:rPr lang="en-US" sz="1200" kern="1200" baseline="0" dirty="0">
                <a:solidFill>
                  <a:schemeClr val="tx1"/>
                </a:solidFill>
                <a:latin typeface="Arial" pitchFamily="-107" charset="0"/>
                <a:ea typeface="ＭＳ Ｐゴシック" pitchFamily="-107" charset="-128"/>
                <a:cs typeface="ＭＳ Ｐゴシック" pitchFamily="-107" charset="-128"/>
              </a:rPr>
              <a:t>Rule-based penetration identification takes a very different approach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The key feature of such systems is the use of rules for identifying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penetrations or penetrations that would exploit known weaknesses.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can also be defined that identify suspicious behavior, even when the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within the bounds of established patterns of usage. Typically, the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in these systems are specific to the machine and operating system. The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fruitful approach to developing such rules is to analyze attack tools and scripts</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collected on the Internet. These rules can be supplemented with rules generated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knowledgeable security personnel. In this latter case, the normal procedure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to interview system administrators and security analysts to collect a suite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 scenarios and key events that threaten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target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penetration identification scheme used in IDES is representative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strategy followed. Audit records are examined as they are generated, and they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against the rule base. If a match is found, then the user’s suspicion 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 is increased. If enough rules are matched, then the rating will pass a threshold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results in the reporting of an anomaly.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IDES approach is based on an examination of audit records. A weakness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this plan is its lack of flexibility. For a given penetration scenario, there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 number of alternative audit record sequences that could be produced,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varying from the others slightly or in subtle ways. It may be difficult to pin down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these variations in explicit rules. Another method is to develop a higher-level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independent of specific audit records. An example of this is a state transition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known as USTAT [VIGN02, ILGU95]. USTAT deals in general actions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rather than the detailed specific actions recorded by the UNIX auditing mechanism.</a:t>
            </a:r>
          </a:p>
          <a:p>
            <a:r>
              <a:rPr lang="en-US" sz="1200" kern="1200" baseline="0" dirty="0">
                <a:solidFill>
                  <a:schemeClr val="tx1"/>
                </a:solidFill>
                <a:latin typeface="Arial" pitchFamily="-107" charset="0"/>
                <a:ea typeface="ＭＳ Ｐゴシック" pitchFamily="-107" charset="-128"/>
                <a:cs typeface="ＭＳ Ｐゴシック" pitchFamily="-107" charset="-128"/>
              </a:rPr>
              <a:t>USTAT is implemented on a SunOS system that provides audit records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239 events. Of these, only 28 are used by a preprocessor, which maps these onto 10</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 actions (Table 11.2). Using just these actions and the parameters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invoked with each action, a state transition diagram is developed that characterizes</a:t>
            </a:r>
          </a:p>
          <a:p>
            <a:r>
              <a:rPr lang="en-US" sz="1200" kern="1200" baseline="0" dirty="0">
                <a:solidFill>
                  <a:schemeClr val="tx1"/>
                </a:solidFill>
                <a:latin typeface="Arial" pitchFamily="-107" charset="0"/>
                <a:ea typeface="ＭＳ Ｐゴシック" pitchFamily="-107" charset="-128"/>
                <a:cs typeface="ＭＳ Ｐゴシック" pitchFamily="-107" charset="-128"/>
              </a:rPr>
              <a:t> suspicious activity. Because a number of different auditable events map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smaller number of actions, the rule-creation process is simpler. Furthermore,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 transition diagram model is easily modified to accommodate newly learned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behaviors.</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721423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pitchFamily="-107" charset="0"/>
                <a:ea typeface="ＭＳ Ｐゴシック" pitchFamily="-107" charset="-128"/>
                <a:cs typeface="ＭＳ Ｐゴシック" pitchFamily="-107" charset="-128"/>
              </a:rPr>
              <a:t>USTAT Actions versus SunOS Event Types</a:t>
            </a:r>
            <a:r>
              <a:rPr lang="en-US" b="0" dirty="0"/>
              <a:t> </a:t>
            </a:r>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25</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C8E5144C-D427-704F-87E5-8CEB1C24598F}" type="slidenum">
              <a:rPr lang="en-AU">
                <a:latin typeface="Arial" pitchFamily="-84" charset="0"/>
              </a:rPr>
              <a:pPr/>
              <a:t>26</a:t>
            </a:fld>
            <a:endParaRPr lang="en-AU" dirty="0">
              <a:latin typeface="Arial" pitchFamily="-8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To be of practical use, an intrusion detection system should detect a substantial</a:t>
            </a:r>
          </a:p>
          <a:p>
            <a:r>
              <a:rPr lang="en-US" sz="1200" kern="1200" baseline="0" dirty="0">
                <a:solidFill>
                  <a:schemeClr val="tx1"/>
                </a:solidFill>
                <a:latin typeface="Arial" pitchFamily="-107" charset="0"/>
                <a:ea typeface="ＭＳ Ｐゴシック" pitchFamily="-107" charset="-128"/>
                <a:cs typeface="ＭＳ Ｐゴシック" pitchFamily="-107" charset="-128"/>
              </a:rPr>
              <a:t>percentage of intrusions while keeping the false alarm rate at an acceptable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level. If only a modest percentage of actual intrusions are detected,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provides a false sense of security. On the other hand, if the system frequently</a:t>
            </a:r>
          </a:p>
          <a:p>
            <a:r>
              <a:rPr lang="en-US" sz="1200" kern="1200" baseline="0" dirty="0">
                <a:solidFill>
                  <a:schemeClr val="tx1"/>
                </a:solidFill>
                <a:latin typeface="Arial" pitchFamily="-107" charset="0"/>
                <a:ea typeface="ＭＳ Ｐゴシック" pitchFamily="-107" charset="-128"/>
                <a:cs typeface="ＭＳ Ｐゴシック" pitchFamily="-107" charset="-128"/>
              </a:rPr>
              <a:t>triggers an alert when there is no intrusion (a false alarm), then either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managers will begin to ignore the alarms or much time will be wasted analyzing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false alarms.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Unfortunately, because of the nature of the probabilities involved, it is very difficult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meet the standard of high rate of detections with a low rate of false alarms.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general, if the actual numbers of intrusions is low compared to the number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legitimate uses of a system, then the false alarm rate will be high unless the test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extremely discriminating. This is an example of a phenomenon known as the base 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fallacy . A study of existing intrusion detection systems, reported in [AXEL00],</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indicated that current systems have not overcome the problem of the base-rate fallacy.</a:t>
            </a:r>
          </a:p>
          <a:p>
            <a:r>
              <a:rPr lang="en-US" sz="1200" kern="1200" baseline="0" dirty="0">
                <a:solidFill>
                  <a:schemeClr val="tx1"/>
                </a:solidFill>
                <a:latin typeface="Arial" pitchFamily="-107" charset="0"/>
                <a:ea typeface="ＭＳ Ｐゴシック" pitchFamily="-107" charset="-128"/>
                <a:cs typeface="ＭＳ Ｐゴシック" pitchFamily="-107" charset="-128"/>
              </a:rPr>
              <a:t>See Appendix J for a brief background on the mathematics of this problem.</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0A39370E-9787-0B41-BAFE-E71C4B1BF2F1}" type="slidenum">
              <a:rPr lang="en-AU">
                <a:latin typeface="Arial" pitchFamily="-84" charset="0"/>
              </a:rPr>
              <a:pPr/>
              <a:t>29</a:t>
            </a:fld>
            <a:endParaRPr lang="en-AU" dirty="0">
              <a:latin typeface="Arial" pitchFamily="-8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Traditionally, work on intrusion detection systems focused on single-system standalone</a:t>
            </a:r>
          </a:p>
          <a:p>
            <a:r>
              <a:rPr lang="en-US" sz="1200" kern="1200" baseline="0" dirty="0">
                <a:solidFill>
                  <a:schemeClr val="tx1"/>
                </a:solidFill>
                <a:latin typeface="Arial" pitchFamily="-107" charset="0"/>
                <a:ea typeface="ＭＳ Ｐゴシック" pitchFamily="-107" charset="-128"/>
                <a:cs typeface="ＭＳ Ｐゴシック" pitchFamily="-107" charset="-128"/>
              </a:rPr>
              <a:t>facilities. The typical organization, however, needs to defend a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 of hosts supported by a LAN or internetwork. Although it is possible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 mount a defense by using stand-alone intrusion detection systems on each host, a</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effective defense can be achieved by coordination and cooperation among</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systems across the network.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Porras points out the following major issues in the design of a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 [PORR92]: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distributed intrusion detection system may need to deal with different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record formats. In a heterogeneous environment, different systems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 different native audit collection systems and, if using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may employ different formats for security-related audit records.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One or more nodes in the network will serve as collection and analysis points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data from the systems on the network. Thus, either raw audit data or</a:t>
            </a:r>
          </a:p>
          <a:p>
            <a:r>
              <a:rPr lang="en-US" sz="1200" kern="1200" baseline="0" dirty="0">
                <a:solidFill>
                  <a:schemeClr val="tx1"/>
                </a:solidFill>
                <a:latin typeface="Arial" pitchFamily="-107" charset="0"/>
                <a:ea typeface="ＭＳ Ｐゴシック" pitchFamily="-107" charset="-128"/>
                <a:cs typeface="ＭＳ Ｐゴシック" pitchFamily="-107" charset="-128"/>
              </a:rPr>
              <a:t>summary data must be transmitted across the network. Therefore, there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requirement to assure the integrity and confidentiality of these data. Integrity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required to prevent an intruder from masking his or her activities by altering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transmitted audit information. Confidentiality is required because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transmitted audit information could be valuable.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Either a centralized or decentralized architecture can be used. With a centralized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architecture, there is a single central point of collection and analysis of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data. This eases the task of correlating incoming reports but creates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potential bottleneck and single point of failure. With a decentralized architecture,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more than one analysis centers, but these must coordinate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activities and exchange information.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331E5615-63CA-1246-ADC6-4427DF6BCD5D}" type="slidenum">
              <a:rPr lang="en-AU">
                <a:latin typeface="Arial" pitchFamily="-84" charset="0"/>
              </a:rPr>
              <a:pPr/>
              <a:t>30</a:t>
            </a:fld>
            <a:endParaRPr lang="en-AU" dirty="0">
              <a:latin typeface="Arial" pitchFamily="-8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good example of a distributed intrusion detection system is one developed</a:t>
            </a:r>
          </a:p>
          <a:p>
            <a:r>
              <a:rPr lang="en-US" sz="1200" kern="1200" baseline="0" dirty="0">
                <a:solidFill>
                  <a:schemeClr val="tx1"/>
                </a:solidFill>
                <a:latin typeface="Arial" pitchFamily="-107" charset="0"/>
                <a:ea typeface="ＭＳ Ｐゴシック" pitchFamily="-107" charset="-128"/>
                <a:cs typeface="ＭＳ Ｐゴシック" pitchFamily="-107" charset="-128"/>
              </a:rPr>
              <a:t>at the University of California at Davis [HEBE92, SNAP91]. A similar approach</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taken for a project at Purdue [SPAF00, BALA98]. Figure 11.2 shows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overall architecture, which consists of three main components: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Host agent module:  An audit collection module operating as a background</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 on a monitored system. Its purpose is to collect data on security related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events on the host and transmit these to the central manager.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LAN monitor agent module:  Operates in the same fashion as a host agent</a:t>
            </a:r>
          </a:p>
          <a:p>
            <a:r>
              <a:rPr lang="en-US" sz="1200" kern="1200" baseline="0" dirty="0">
                <a:solidFill>
                  <a:schemeClr val="tx1"/>
                </a:solidFill>
                <a:latin typeface="Arial" pitchFamily="-107" charset="0"/>
                <a:ea typeface="ＭＳ Ｐゴシック" pitchFamily="-107" charset="-128"/>
                <a:cs typeface="ＭＳ Ｐゴシック" pitchFamily="-107" charset="-128"/>
              </a:rPr>
              <a:t>module except that it analyzes LAN traffic and reports the results to the central</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Central manager module:  Receives reports from LAN monitor and host</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agents, and processes and correlates these reports to detect intrusion.</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41E78D81-4684-4445-BA8F-2C7F7CA9B21F}" type="slidenum">
              <a:rPr lang="en-AU">
                <a:latin typeface="Arial" pitchFamily="-84" charset="0"/>
              </a:rPr>
              <a:pPr/>
              <a:t>31</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scheme is designed to be independent of any operating system or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auditing implementation. Figure 11.3 shows the general approach that is taken.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 captures each audit record produced by the native audit collection system. A</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 is applied that retains only those records that are of security interest.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then reformatted into a standardized format referred to as the host</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record (HAR). Next, a template-driven logic module analyzes the records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suspicious activity. At the lowest level, the agent scans for notable events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interest independent of any past events. Examples include failed file accesses,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accessing system files, and changing a file’s access control. At the next higher 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agent looks for sequences of events, such as known attack patterns (signatures).</a:t>
            </a:r>
          </a:p>
          <a:p>
            <a:r>
              <a:rPr lang="en-US" sz="1200" kern="1200" baseline="0" dirty="0">
                <a:solidFill>
                  <a:schemeClr val="tx1"/>
                </a:solidFill>
                <a:latin typeface="Arial" pitchFamily="-107" charset="0"/>
                <a:ea typeface="ＭＳ Ｐゴシック" pitchFamily="-107" charset="-128"/>
                <a:cs typeface="ＭＳ Ｐゴシック" pitchFamily="-107" charset="-128"/>
              </a:rPr>
              <a:t>Finally, the agent looks for anomalous behavior of an individual user based on a</a:t>
            </a:r>
          </a:p>
          <a:p>
            <a:r>
              <a:rPr lang="en-US" sz="1200" kern="1200" baseline="0" dirty="0">
                <a:solidFill>
                  <a:schemeClr val="tx1"/>
                </a:solidFill>
                <a:latin typeface="Arial" pitchFamily="-107" charset="0"/>
                <a:ea typeface="ＭＳ Ｐゴシック" pitchFamily="-107" charset="-128"/>
                <a:cs typeface="ＭＳ Ｐゴシック" pitchFamily="-107" charset="-128"/>
              </a:rPr>
              <a:t>historical profile of that user, such as number of programs executed, number of files</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accessed, and the like.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suspicious activity is detected, an alert is sent to the central manager.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central manager includes an expert system that can draw inferences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received data. The manager may also query individual systems for copies of HARs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correlate with those from other agents.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LAN monitor agent also supplies information to the central manager.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LAN monitor agent audits host-host connections, services used,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volume of traffic. It searches for significant events, such as sudden changes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load, the use of security-related services, and network activities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as rlogin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architecture depicted in Figures 11.2 and 11.3 is quite general and flexible.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offers a foundation for a machine-independent approach that can expand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stand-alone intrusion detection to a system that is able to correlate activity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a number of sites and networks to detect suspicious activity that would otherwise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remain undetected.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437F98AB-2E0B-F040-BF07-98CD971DEF7F}" type="slidenum">
              <a:rPr lang="en-AU">
                <a:latin typeface="Arial" pitchFamily="-84" charset="0"/>
              </a:rPr>
              <a:pPr/>
              <a:t>32</a:t>
            </a:fld>
            <a:endParaRPr lang="en-AU" dirty="0">
              <a:latin typeface="Arial" pitchFamily="-84" charset="0"/>
            </a:endParaRPr>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relatively recent innovation in intrusion detection technology is the honeypot.</a:t>
            </a:r>
          </a:p>
          <a:p>
            <a:r>
              <a:rPr lang="en-US" sz="1200" kern="1200" baseline="0" dirty="0">
                <a:solidFill>
                  <a:schemeClr val="tx1"/>
                </a:solidFill>
                <a:latin typeface="Arial" pitchFamily="-107" charset="0"/>
                <a:ea typeface="ＭＳ Ｐゴシック" pitchFamily="-107" charset="-128"/>
                <a:cs typeface="ＭＳ Ｐゴシック" pitchFamily="-107" charset="-128"/>
              </a:rPr>
              <a:t>Honeypots are decoy systems that are designed to lure a potential attacker away</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critical systems. Honeypots are designed to</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divert an attacker from accessing critical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collect information about the attacker’s activity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encourage the attacker to stay on the system long enough for administrators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respond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These systems are filled with fabricated information designed to appear valuable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that a legitimate user of the system wouldn’t access. Thus, any access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honeypot is suspect. The system is instrumented with sensitive monitors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event loggers that detect these accesses and collect information about the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activities. Because any attack against the honeypot is made to seem successful,</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administrators have time to mobilize and log and track the attacker without ever</a:t>
            </a:r>
          </a:p>
          <a:p>
            <a:r>
              <a:rPr lang="en-US" sz="1200" kern="1200" baseline="0" dirty="0">
                <a:solidFill>
                  <a:schemeClr val="tx1"/>
                </a:solidFill>
                <a:latin typeface="Arial" pitchFamily="-107" charset="0"/>
                <a:ea typeface="ＭＳ Ｐゴシック" pitchFamily="-107" charset="-128"/>
                <a:cs typeface="ＭＳ Ｐゴシック" pitchFamily="-107" charset="-128"/>
              </a:rPr>
              <a:t>exposing productive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honeypot is a resource that has no production value. There is no legitimate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reason for anyone outside the network to interact with a honeypot. Thus,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 to communicate with the system is most likely a probe, scan, or attack.</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Conversely, if a honeypot initiates outbound communication, the system has probably</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Initial efforts involved a single honeypot computer with IP addresses designed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attract hackers. More recent research has focused on building entire honeypot networks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emulate an enterprise, possibly with actual or simulated traffic and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Once hackers are within the network, administrators can observe their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in detail and figure out defenses.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Honeypots can be deployed in a variety of locations. Figure 11.4 illustrates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possibilities. The location depends on a number of factors, such as the 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information the organization is interested in gathering and the level of risk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can tolerate to obtain the maximum amount of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honeypot outside the external firewall (location 1 ) is useful for tracking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attempts to connect to unused IP addresses within the scope of the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 A honeypot at this location does not increase the risk for the internal network.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danger of having a compromised system behind the firewall is avoided. Further,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the honeypot attracts many potential attacks, it reduces the alerts issued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firewall and by internal IDS sensors, easing the management burden.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disadvantage of an external honeypot is that it has little or no ability to trap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attackers, especially if the external firewall filters traffic in both directions.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network of externally available services, such as Web and mail, often</a:t>
            </a:r>
          </a:p>
          <a:p>
            <a:r>
              <a:rPr lang="en-US" sz="1200" kern="1200" baseline="0" dirty="0">
                <a:solidFill>
                  <a:schemeClr val="tx1"/>
                </a:solidFill>
                <a:latin typeface="Arial" pitchFamily="-107" charset="0"/>
                <a:ea typeface="ＭＳ Ｐゴシック" pitchFamily="-107" charset="-128"/>
                <a:cs typeface="ＭＳ Ｐゴシック" pitchFamily="-107" charset="-128"/>
              </a:rPr>
              <a:t>called the DMZ (demilitarized zone), is another candidate for locating a honeypot</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(location 2 ). The security administrator must assure that the other systems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DMZ are secure against any activity generated by the honeypot. A disadvantage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location is that a typical DMZ is not fully accessible, and the firewall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blocks traffic to the DMZ that attempts to access unneeded services. Thus,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either has to open up the traffic beyond what is permissible, which is risky, or</a:t>
            </a:r>
          </a:p>
          <a:p>
            <a:r>
              <a:rPr lang="en-US" sz="1200" kern="1200" baseline="0" dirty="0">
                <a:solidFill>
                  <a:schemeClr val="tx1"/>
                </a:solidFill>
                <a:latin typeface="Arial" pitchFamily="-107" charset="0"/>
                <a:ea typeface="ＭＳ Ｐゴシック" pitchFamily="-107" charset="-128"/>
                <a:cs typeface="ＭＳ Ｐゴシック" pitchFamily="-107" charset="-128"/>
              </a:rPr>
              <a:t>limit the effectiveness of the honeypot.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fully internal honeypot (location 3 ) has several advantages. Its most important</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is that it can catch internal attacks. A honeypot at this location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also detect a misconfigured firewall that forwards impermissible traffic from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to the internal network. There are several disadvantages. The most serious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these is if the honeypot is compromised so that it can attack other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Any further traffic from the Internet to the attacker is not blocked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because it is regarded as traffic to the honeypot only. Another difficulty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honeypot location is that, as with location 2, the firewall must adjust its filtering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allow traffic to the honeypot, thus complicating firewall configuration and potentially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compromising the internal network.</a:t>
            </a:r>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33</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3</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To facilitate the development of distributed intrusion detection systems that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 across a wide range of platforms and environments, standards are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support interoperability. Such standards are the focus of the IETF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Working Group. The purpose of the working group is to define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formats and exchange procedures for sharing information of interest to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and response systems and to management systems that may need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interact with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working group issued the following RFCs in 2007:</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Intrusion Detection Message Exchange Requirements (RFC 4766):  This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defines requirements for the Intrusion Detection Message Exchange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 (IDMEF). The document also specifies requirements for a communication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for communicating IDMEF.</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Intrusion Detection Message Exchange Format (RFC 4765):  This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describes a data model to represent information exported by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systems and explains the rationale for using this model. An implementation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data model in the Extensible Markup Language (XML) is</a:t>
            </a:r>
          </a:p>
          <a:p>
            <a:r>
              <a:rPr lang="en-US" sz="1200" kern="1200" baseline="0" dirty="0">
                <a:solidFill>
                  <a:schemeClr val="tx1"/>
                </a:solidFill>
                <a:latin typeface="Arial" pitchFamily="-107" charset="0"/>
                <a:ea typeface="ＭＳ Ｐゴシック" pitchFamily="-107" charset="-128"/>
                <a:cs typeface="ＭＳ Ｐゴシック" pitchFamily="-107" charset="-128"/>
              </a:rPr>
              <a:t>presented, an XML Document Type Definition is developed, and examples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provided.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Intrusion Detection Exchange Protocol (RFC 4767):  This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describes the Intrusion Detection Exchange Protocol (IDXP), an application 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for exchanging data between intrusion detection entities. IDXP</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supports mutual authentication, integrity, and confidentiality over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oriented protocol.</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34</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11.5 illustrates the key elements of the model on which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message exchange approach is based. This model does not correspond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any particular product or implementation, but its functional components are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elements of any IDS. The functional components are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Data source:  The raw data that an IDS uses to detect unauthorized or undesired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activity. Common data sources include network packets, operating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logs, application audit logs, and system-generated checksum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Sensor:  Collects data from the data source. The sensor forwards events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analyzer.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Analyzer: The ID component or process that analyzes the data collected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sensor for signs of unauthorized or undesired activity or for events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might be of interest to the security administrator. In many existing IDSs,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sensor and the analyzer are part of the same component.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Administrator: The human with overall responsibility for setting the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 of the organization, and, thus, for decisions about deploying and configuring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IDS. This may or may not be the same person as the operator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IDS. In some organizations, the administrator is associated with the network or</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administration groups. In other organizations, it’s an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position.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Manager: The ID component or process from which the operator manages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various components of the ID system. Management functions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include sensor configuration, analyzer configuration, event notification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consolidation, and reporting.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Operator: The human that is the primary user of the IDS manager. The operator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often monitors the output of the IDS and initiates or recommends further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model, intrusion detection proceeds in the following manner. The sensor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monitors data sources looking for suspicious activity , such as network sessions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showing unexpected telnet activity, operating system log file entries showing a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attempting to access files to which he or she is not authorized to have access,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log files showing persistent login failures. The sensor communicates suspicious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activity to the analyzer as an event , which characterizes an activity within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given period of time. If the analyzer determines that the event is of interest, it sends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alert  to the manager component that contains information about the unusual</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activity that was detected, as well as the specifics of the occurrence. The manager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component issues a notification  to the human operator. A response  can be initiated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automatically by the manager component or by the human operator. Examples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responses include logging the activity; recording the raw data (from the data 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characterized the event; terminating a network, user, or application session; or</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altering network or system access controls. The security policy  is the predefined, formally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documented statement that defines what activities are allowed to take place</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an organization’s network or on particular hosts to support the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requirements. This includes, but is not limited to, which hosts are to be denied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specification defines formats for event and alert messages, message types,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exchange protocols for communication of intrusion detection information.</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35</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12AB1E74-E61E-5E43-83E2-14003D1ACA2C}" type="slidenum">
              <a:rPr lang="en-AU">
                <a:latin typeface="Arial" pitchFamily="-84" charset="0"/>
              </a:rPr>
              <a:pPr/>
              <a:t>36</a:t>
            </a:fld>
            <a:endParaRPr lang="en-AU" dirty="0">
              <a:latin typeface="Arial" pitchFamily="-8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front line of defense against intruders is the password system. Virtually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multiuser systems require that a user provide not only a name or identifier (ID)</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also a password. The password serves to authenticate the ID of the individual</a:t>
            </a:r>
          </a:p>
          <a:p>
            <a:r>
              <a:rPr lang="en-US" sz="1200" kern="1200" baseline="0" dirty="0">
                <a:solidFill>
                  <a:schemeClr val="tx1"/>
                </a:solidFill>
                <a:latin typeface="Arial" pitchFamily="-107" charset="0"/>
                <a:ea typeface="ＭＳ Ｐゴシック" pitchFamily="-107" charset="-128"/>
                <a:cs typeface="ＭＳ Ｐゴシック" pitchFamily="-107" charset="-128"/>
              </a:rPr>
              <a:t>logging on to the system. In turn, the ID provides security in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 determines whether the user is authorized to gain access to a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In some systems, only those who already have an ID filed on the system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allowed to gain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 determines the privileges accorded to the user. A few users may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supervisory or “superuser” status that enables them to read files and perform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functions that are especially protected by the operating system. Some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guest or anonymous accounts, and users of these accounts have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limited privileges than others.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 is used in what is referred to as discretionary access control.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by listing the IDs of the other users, a user may grant permission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them to read files owned by that user.</a:t>
            </a:r>
            <a:endParaRPr lang="en-US" dirty="0">
              <a:latin typeface="Arial" pitchFamily="-8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B6B98683-8B84-1E44-A593-1C266B6454EC}" type="slidenum">
              <a:rPr lang="en-AU">
                <a:latin typeface="Arial" pitchFamily="-84" charset="0"/>
              </a:rPr>
              <a:pPr/>
              <a:t>37</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 this subsection, we outline the main forms of attack against password-based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and briefly outline a countermeasure strategy. The remainder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Section 11.3 goes into more detail on the key countermeasures.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a system that uses password-based authentication maintains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 indexed by user ID. One technique that is typically used is to store</a:t>
            </a:r>
          </a:p>
          <a:p>
            <a:r>
              <a:rPr lang="en-US" sz="1200" kern="1200" baseline="0" dirty="0">
                <a:solidFill>
                  <a:schemeClr val="tx1"/>
                </a:solidFill>
                <a:latin typeface="Arial" pitchFamily="-107" charset="0"/>
                <a:ea typeface="ＭＳ Ｐゴシック" pitchFamily="-107" charset="-128"/>
                <a:cs typeface="ＭＳ Ｐゴシック" pitchFamily="-107" charset="-128"/>
              </a:rPr>
              <a:t>not the user’s password but a one-way hash function of the password, as described</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subsequently.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We can identify the following attack strategies and countermeasures: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Offline dictionary attack:  Typically, strong access controls are used to protect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system’s password file. However, experience shows that determined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hackers can frequently bypass such controls and gain access to the file.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obtains the system password file and compares the password hashes</a:t>
            </a:r>
          </a:p>
          <a:p>
            <a:r>
              <a:rPr lang="en-US" sz="1200" kern="1200" baseline="0" dirty="0">
                <a:solidFill>
                  <a:schemeClr val="tx1"/>
                </a:solidFill>
                <a:latin typeface="Arial" pitchFamily="-107" charset="0"/>
                <a:ea typeface="ＭＳ Ｐゴシック" pitchFamily="-107" charset="-128"/>
                <a:cs typeface="ＭＳ Ｐゴシック" pitchFamily="-107" charset="-128"/>
              </a:rPr>
              <a:t>against hashes of commonly used passwords. If a match is found, the attacker</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gain access by that ID/password combination. Countermeasures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controls to prevent unauthorized access to the password file,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measures to identify a compromise, and rapid reissuance of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the password file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Specific account attack:  The attacker targets a specific account and submits</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guesses until the correct password is discovered. The standard countermeasure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an account lockout mechanism, which locks out access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 after a number of failed login attempts. Typical practice is no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five access attempts.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Workstation hijacking:  The attacker waits until a logged-in workstation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unattended. The standard countermeasure is automatically logging the workstation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out after a period of inactivity. Intrusion detection schemes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to detect changes in user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Exploiting user mistakes:  If the system assigns a password, then the user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likely to write it down because it is difficult to remember. This situation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creates the potential for an adversary to read the written password. A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intentionally share a password, to enable a colleague to share files,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Also, attackers are frequently successful in obtaining passwords by</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social engineering tactics that trick the user or an account manager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revealing a password. Many computer systems are shipped with preconfigured</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passwords for system administrators. Unless these preconfigured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 are changed, they are easily guessed. Countermeasures include user training,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and simpler passwords combined with another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B6B98683-8B84-1E44-A593-1C266B6454EC}" type="slidenum">
              <a:rPr lang="en-AU">
                <a:latin typeface="Arial" pitchFamily="-84" charset="0"/>
              </a:rPr>
              <a:pPr/>
              <a:t>38</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Exploiting multiple password use:  Attacks can also become much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or damaging if different network devices share the same or a similar</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for a given user. Countermeasures include a policy that forbids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or similar password on particular network devices.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Popular password attack:  A variation of the preceding attack is to use a popular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and try it against a wide range of user IDs. A user’s tendency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choose a password that is easily remembered; this unfortunately makes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easy to guess. Countermeasures include policies to inhibit the selection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by users of common passwords and scanning the IP addresses of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requests and client cookies for submission patterns.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Electronic monitoring:  If a password is communicated across a network to log</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to a remote system, it is vulnerable to eavesdropping. Simple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 not fix this problem, because the encrypted password is, in effect,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can be observed and reused by an adversary.</a:t>
            </a:r>
            <a:endParaRPr lang="en-US" dirty="0">
              <a:latin typeface="Arial" pitchFamily="-84" charset="0"/>
              <a:ea typeface="ＭＳ Ｐゴシック" pitchFamily="-84" charset="-128"/>
              <a:cs typeface="ＭＳ Ｐゴシック" pitchFamily="-84" charset="-128"/>
            </a:endParaRPr>
          </a:p>
          <a:p>
            <a:endParaRPr lang="en-US" dirty="0">
              <a:latin typeface="Arial" pitchFamily="-84" charset="0"/>
              <a:ea typeface="ＭＳ Ｐゴシック" pitchFamily="-84" charset="-128"/>
              <a:cs typeface="ＭＳ Ｐゴシック" pitchFamily="-84"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Password guessing against single user:  The attacker attempts to gain knowledge</a:t>
            </a:r>
          </a:p>
          <a:p>
            <a:r>
              <a:rPr lang="en-US" sz="1200" kern="1200" baseline="0" dirty="0">
                <a:solidFill>
                  <a:schemeClr val="tx1"/>
                </a:solidFill>
                <a:latin typeface="Arial" pitchFamily="-107" charset="0"/>
                <a:ea typeface="ＭＳ Ｐゴシック" pitchFamily="-107" charset="-128"/>
                <a:cs typeface="ＭＳ Ｐゴシック" pitchFamily="-107" charset="-128"/>
              </a:rPr>
              <a:t>about the account holder and system password policies and uses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knowledge to guess the password. Countermeasures include training in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enforcement of password policies that make passwords difficult to guess.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policies address the secrecy, minimum length of the password, character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set, prohibition against using well-known user identifiers, and length of 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before the password must be changed.</a:t>
            </a: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E789F810-6873-A14D-9610-99511FF7BDD7}" type="slidenum">
              <a:rPr lang="en-AU">
                <a:latin typeface="Arial" pitchFamily="-84" charset="0"/>
              </a:rPr>
              <a:pPr/>
              <a:t>39</a:t>
            </a:fld>
            <a:endParaRPr lang="en-AU" dirty="0">
              <a:latin typeface="Arial" pitchFamily="-84"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widely used password security technique is the use of hashed passwords and a salt</a:t>
            </a:r>
          </a:p>
          <a:p>
            <a:r>
              <a:rPr lang="en-US" sz="1200" kern="1200" baseline="0" dirty="0">
                <a:solidFill>
                  <a:schemeClr val="tx1"/>
                </a:solidFill>
                <a:latin typeface="Arial" pitchFamily="-107" charset="0"/>
                <a:ea typeface="ＭＳ Ｐゴシック" pitchFamily="-107" charset="-128"/>
                <a:cs typeface="ＭＳ Ｐゴシック" pitchFamily="-107" charset="-128"/>
              </a:rPr>
              <a:t>value. This scheme is found on virtually all UNIX variants as well as on a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other operating systems. The following procedure is employed (Figure 11.6a). To</a:t>
            </a:r>
          </a:p>
          <a:p>
            <a:r>
              <a:rPr lang="en-US" sz="1200" kern="1200" baseline="0" dirty="0">
                <a:solidFill>
                  <a:schemeClr val="tx1"/>
                </a:solidFill>
                <a:latin typeface="Arial" pitchFamily="-107" charset="0"/>
                <a:ea typeface="ＭＳ Ｐゴシック" pitchFamily="-107" charset="-128"/>
                <a:cs typeface="ＭＳ Ｐゴシック" pitchFamily="-107" charset="-128"/>
              </a:rPr>
              <a:t>load a new password into the system, the user selects or is assigned a password.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is combined with a fixed-length salt value  [MORR79]. In older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value is related to the time at which the password is assigned to the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Newer implementations use a pseudorandom or random number.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salt serve as inputs to a hashing algorithm to produce a fixed-length hash code.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hash algorithm is designed to be slow to execute to thwart attacks. The hashed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is then stored, together with a plaintext copy of the salt, in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file for the corresponding user ID. The hashed-password method has been shown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secure against a variety of cryptanalytic attacks [WAGN00].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a user attempts to log on to a UNIX system, the user provides an ID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 password (Figure 11.6b). The operating system uses the ID to index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 and retrieve the plaintext salt and the encrypted password. The salt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user-supplied password are used as input to the encryption routine. If the result</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matches the stored value, the password is accepted.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salt serves three purposes: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It prevents duplicate passwords from being visible in the password file. Even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two users choose the same password, those passwords will be assigned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 salt values. Hence, the hashed passwords of the two users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It greatly increases the difficulty of offline dictionary attacks. For a salt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length b  bits, the number of possible passwords is increased by a factor of 2b ,</a:t>
            </a:r>
          </a:p>
          <a:p>
            <a:r>
              <a:rPr lang="en-US" sz="1200" kern="1200" baseline="0" dirty="0">
                <a:solidFill>
                  <a:schemeClr val="tx1"/>
                </a:solidFill>
                <a:latin typeface="Arial" pitchFamily="-107" charset="0"/>
                <a:ea typeface="ＭＳ Ｐゴシック" pitchFamily="-107" charset="-128"/>
                <a:cs typeface="ＭＳ Ｐゴシック" pitchFamily="-107" charset="-128"/>
              </a:rPr>
              <a:t>increasing the difficulty of guessing a password in a dictionary attack.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It becomes nearly impossible to find out whether a person with passwords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two or more systems has used the same password on all of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see the second point, consider the way that an offline dictionary attack</a:t>
            </a:r>
          </a:p>
          <a:p>
            <a:r>
              <a:rPr lang="en-US" sz="1200" kern="1200" baseline="0" dirty="0">
                <a:solidFill>
                  <a:schemeClr val="tx1"/>
                </a:solidFill>
                <a:latin typeface="Arial" pitchFamily="-107" charset="0"/>
                <a:ea typeface="ＭＳ Ｐゴシック" pitchFamily="-107" charset="-128"/>
                <a:cs typeface="ＭＳ Ｐゴシック" pitchFamily="-107" charset="-128"/>
              </a:rPr>
              <a:t>would work. The attacker obtains a copy of the password file. Suppose first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salt is not used. The attacker’s goal is to guess a single password. To that end,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 attacker submits a large number of likely passwords to the hashing function. If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guesses matches one of the hashes in the file, then the attacker has found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that is in the file. But faced with the UNIX scheme, the attacker must take</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guess and submit it to the hash function once for each salt value in the dictionary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file, multiplying the number of guesses that must be checked.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two threats to the UNIX password scheme. First, a user can gain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on a machine using a guest account or by some other means and then run</a:t>
            </a:r>
          </a:p>
          <a:p>
            <a:r>
              <a:rPr lang="en-US" sz="1200" kern="1200" baseline="0" dirty="0">
                <a:solidFill>
                  <a:schemeClr val="tx1"/>
                </a:solidFill>
                <a:latin typeface="Arial" pitchFamily="-107" charset="0"/>
                <a:ea typeface="ＭＳ Ｐゴシック" pitchFamily="-107" charset="-128"/>
                <a:cs typeface="ＭＳ Ｐゴシック" pitchFamily="-107" charset="-128"/>
              </a:rPr>
              <a:t> a password guessing program, called a password cracker, on that machine.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should be able to check many thousands of possible passwords with little</a:t>
            </a:r>
          </a:p>
          <a:p>
            <a:r>
              <a:rPr lang="en-US" sz="1200" kern="1200" baseline="0" dirty="0">
                <a:solidFill>
                  <a:schemeClr val="tx1"/>
                </a:solidFill>
                <a:latin typeface="Arial" pitchFamily="-107" charset="0"/>
                <a:ea typeface="ＭＳ Ｐゴシック" pitchFamily="-107" charset="-128"/>
                <a:cs typeface="ＭＳ Ｐゴシック" pitchFamily="-107" charset="-128"/>
              </a:rPr>
              <a:t>resource consumption. In addition, if an opponent is able to obtain a copy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 then a cracker program can be run on another machine at leisure.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enables the opponent to run through millions of possible passwords in a reasonable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period.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EAD700A0-E136-E344-98B6-2D825B1B1BE6}" type="slidenum">
              <a:rPr lang="en-AU">
                <a:latin typeface="Arial" pitchFamily="-84" charset="0"/>
              </a:rPr>
              <a:pPr/>
              <a:t>40</a:t>
            </a:fld>
            <a:endParaRPr lang="en-AU" dirty="0">
              <a:latin typeface="Arial" pitchFamily="-8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Since the original development of UNIX, most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relied on the following password scheme. Each user selects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of up to eight printable characters in length. This is converted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56-bit value (using 7-bit ASCII) that serves as the key input to an encryption routine.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hash routine, known as crypt(3), is based on DES. A 12-bit salt value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The modified DES algorithm is executed with a data input consisting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64-bit block of zeros. The output of the algorithm then serves as input for a second</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This process is repeated for a total of 25 encryptions. The resulting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64-bit output is then translated into an 11-character sequence. The modification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DES algorithm converts it into a one-way hash function. The crypt(3) routine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designed to discourage guessing attacks. Software implementations of DES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slow compared to hardware versions, and the use of 25 iterations multiplies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required by 25.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This particular implementation is now considered woefully inadequate.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[PERR03] reports the results of a dictionary attack using a supercomputer.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attack was able to process over 50 million password guesses in about 80 minutes.</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results showed that for about $10,000 anyone should be able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do the same in a few months using one uniprocessor machine. Despite its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weaknesses, this UNIX scheme is still often required for compatibility with existing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 management software or in multivendor environments.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There are other, much stronger, hash/salt schemes available for UNIX.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recommended hash function for many UNIX systems, including Linux, Solaris,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FreeBSD (a widely used open source UNIX implementation), is based on the MD5</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hash algorithm (which is similar to, but not as secure as SHA-1). The MD5</a:t>
            </a:r>
          </a:p>
          <a:p>
            <a:r>
              <a:rPr lang="en-US" sz="1200" kern="1200" baseline="0" dirty="0">
                <a:solidFill>
                  <a:schemeClr val="tx1"/>
                </a:solidFill>
                <a:latin typeface="Arial" pitchFamily="-107" charset="0"/>
                <a:ea typeface="ＭＳ Ｐゴシック" pitchFamily="-107" charset="-128"/>
                <a:cs typeface="ＭＳ Ｐゴシック" pitchFamily="-107" charset="-128"/>
              </a:rPr>
              <a:t>crypt routine uses a salt of up to 48 bits and effectively has no limitations on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length. It produces a 128-bit hash value. It is also far slower than crypt(3).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achieve the slowdown, MD5 crypt uses an inner loop with 1000 iterations.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Probably the most secure version of the UNIX hash/salt scheme was developed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OpenBSD, another widely used open source UNIX. This scheme, reported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[PROV99], uses a hash function based on the Blowfish symmetric block cipher.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hash function, called Bcrypt, is quite slow to execute. Bcrypt allows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up to 55 characters in length and requires a random salt value of 128 bits,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produce a 192-bit hash value. Bcrypt also includes a cost variable; an increase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cost variable causes a corresponding increase in the time required to perform a</a:t>
            </a:r>
          </a:p>
          <a:p>
            <a:r>
              <a:rPr lang="en-US" sz="1200" kern="1200" baseline="0" dirty="0">
                <a:solidFill>
                  <a:schemeClr val="tx1"/>
                </a:solidFill>
                <a:latin typeface="Arial" pitchFamily="-107" charset="0"/>
                <a:ea typeface="ＭＳ Ｐゴシック" pitchFamily="-107" charset="-128"/>
                <a:cs typeface="ＭＳ Ｐゴシック" pitchFamily="-107" charset="-128"/>
              </a:rPr>
              <a:t>Bcyrpt hash. The cost assigned to a new password is configurable, so that administrators</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assign a higher cost to privileged users.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demonstration of the effectiveness of guessing is reported in [KLEI90].</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 variety of sources, the author collected UNIX password files, containing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nearly 14,000 encrypted passwords. The result, which the author rightly characterizes</a:t>
            </a:r>
          </a:p>
          <a:p>
            <a:r>
              <a:rPr lang="en-US" sz="1200" kern="1200" baseline="0" dirty="0">
                <a:solidFill>
                  <a:schemeClr val="tx1"/>
                </a:solidFill>
                <a:latin typeface="Arial" pitchFamily="-107" charset="0"/>
                <a:ea typeface="ＭＳ Ｐゴシック" pitchFamily="-107" charset="-128"/>
                <a:cs typeface="ＭＳ Ｐゴシック" pitchFamily="-107" charset="-128"/>
              </a:rPr>
              <a:t>as frightening, is shown in Table 11.4. In all, nearly one-fourth of the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were guessed. The following strategy was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Try the user’s name, initials, account name, and other relevant personal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all, 130 different permutations for each user were tried.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Try words from various dictionaries. The author compiled a dictionary of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60,000 words, including the online dictionary on the system itself, and various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lists as shown.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Try various permutations on the words from step 2. This included making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letter uppercase or a control character, making the entire word uppercase,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reversing the word, changing the letter “o” to the digit “zero,” and so on.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permutations added another 1 million words to the list.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Try various capitalization permutations on the words from step 2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were not considered in step 3. This added almost 2 million additional 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list.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Thus, the test involved in the neighborhood of 3 million words. Using the fastest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Thinking Machines implementation listed earlier, the time to encrypt all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words for all possible salt values is under an hour. Keep in mind that such a thorough</a:t>
            </a:r>
          </a:p>
          <a:p>
            <a:r>
              <a:rPr lang="en-US" sz="1200" kern="1200" baseline="0" dirty="0">
                <a:solidFill>
                  <a:schemeClr val="tx1"/>
                </a:solidFill>
                <a:latin typeface="Arial" pitchFamily="-107" charset="0"/>
                <a:ea typeface="ＭＳ Ｐゴシック" pitchFamily="-107" charset="-128"/>
                <a:cs typeface="ＭＳ Ｐゴシック" pitchFamily="-107" charset="-128"/>
              </a:rPr>
              <a:t>search could produce a success rate of about 25%, whereas even a single hit</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enough to gain a wide range of privileges on a system.</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41</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70AE3407-F778-FA48-9392-9F4CC27ADB7A}" type="slidenum">
              <a:rPr lang="en-AU">
                <a:latin typeface="Arial" pitchFamily="-84" charset="0"/>
              </a:rPr>
              <a:pPr/>
              <a:t>42</a:t>
            </a:fld>
            <a:endParaRPr lang="en-AU" dirty="0">
              <a:latin typeface="Arial" pitchFamily="-84" charset="0"/>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lesson from the two experiments just described (Tables 11.3 and 11.4) is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left to their own devices, many users choose a password that is too short or too easy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guess. At the other extreme, if users are assigned passwords consisting of eight</a:t>
            </a:r>
          </a:p>
          <a:p>
            <a:r>
              <a:rPr lang="en-US" sz="1200" kern="1200" baseline="0" dirty="0">
                <a:solidFill>
                  <a:schemeClr val="tx1"/>
                </a:solidFill>
                <a:latin typeface="Arial" pitchFamily="-107" charset="0"/>
                <a:ea typeface="ＭＳ Ｐゴシック" pitchFamily="-107" charset="-128"/>
                <a:cs typeface="ＭＳ Ｐゴシック" pitchFamily="-107" charset="-128"/>
              </a:rPr>
              <a:t>randomly selected printable characters, password cracking is effectively impossible.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it would be almost as impossible for most users to remember their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Fortunately, even if we limit the password universe to strings of characters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 reasonably memorable, the size of the universe is still too large to permit practical</a:t>
            </a:r>
          </a:p>
          <a:p>
            <a:r>
              <a:rPr lang="en-US" sz="1200" kern="1200" baseline="0" dirty="0">
                <a:solidFill>
                  <a:schemeClr val="tx1"/>
                </a:solidFill>
                <a:latin typeface="Arial" pitchFamily="-107" charset="0"/>
                <a:ea typeface="ＭＳ Ｐゴシック" pitchFamily="-107" charset="-128"/>
                <a:cs typeface="ＭＳ Ｐゴシック" pitchFamily="-107" charset="-128"/>
              </a:rPr>
              <a:t>cracking. Our goal, then, is to eliminate guessable passwords while allowing the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select a password that is memorable. Four basic techniques are in use: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User education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Computer-generated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Reactive password checking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Proactive password checking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Users can be told the importance of using hard-to-guess passwords and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provided with guidelines for selecting strong passwords. This user education  strategy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unlikely to succeed at most installations, particularly where there is a large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population or a lot of turnover. Many users will simply ignore the guidelines.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Others may not be good judges of what is a strong password. For example, many</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(mistakenly) believe that reversing a word or capitalizing the last letter makes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password unguessable.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Computer-generated passwords also have problems. If the passwords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quite random in nature, users will not be able to remember them. Even if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pronounceable, the user may have difficulty remembering it and so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tempted to write it down. In general, computer-generated password schemes have a</a:t>
            </a:r>
          </a:p>
          <a:p>
            <a:r>
              <a:rPr lang="en-US" sz="1200" kern="1200" baseline="0" dirty="0">
                <a:solidFill>
                  <a:schemeClr val="tx1"/>
                </a:solidFill>
                <a:latin typeface="Arial" pitchFamily="-107" charset="0"/>
                <a:ea typeface="ＭＳ Ｐゴシック" pitchFamily="-107" charset="-128"/>
                <a:cs typeface="ＭＳ Ｐゴシック" pitchFamily="-107" charset="-128"/>
              </a:rPr>
              <a:t>history of poor acceptance by users. FIPS PUB 181 defines one of the best-designed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automated password generators. The standard includes not only a description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approach but also a complete listing of the C source code of the algorithm.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generates words by forming pronounceable syllables and concatenating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them to form a word. A random number generator produces a random stream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characters used to construct the syllables and 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reactive password checking  strategy is one in which the system periodically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runs its own password cracker to find guessable passwords. The system cancels</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passwords that are guessed and notifies the user. This tactic has a number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drawbacks. First, it is resource intensive if the job is done right. Because a determined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opponent who is able to steal a password file can devote full CPU time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task for hours or even days, an effective reactive password checker is at a distinct</a:t>
            </a:r>
          </a:p>
          <a:p>
            <a:r>
              <a:rPr lang="en-US" sz="1200" kern="1200" baseline="0" dirty="0">
                <a:solidFill>
                  <a:schemeClr val="tx1"/>
                </a:solidFill>
                <a:latin typeface="Arial" pitchFamily="-107" charset="0"/>
                <a:ea typeface="ＭＳ Ｐゴシック" pitchFamily="-107" charset="-128"/>
                <a:cs typeface="ＭＳ Ｐゴシック" pitchFamily="-107" charset="-128"/>
              </a:rPr>
              <a:t>disadvantage. Furthermore, any existing passwords remain vulnerable until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reactive password checker finds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most promising approach to improved password security is a proactive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checker . In this scheme, a user is allowed to select his or her own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at the time of selection, the system checks to see if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allowable and, if not, rejects it. Such checkers are based on the philosophy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sufficient guidance from the system, users can select memorable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 fairly large password space that are not likely to be guessed in a dictionary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trick with a proactive password checker is to strike a balance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acceptability and strength. If the system rejects too many passwords, users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complain that it is too hard to select a password. If the system uses some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to define what is acceptable, this provides guidance to password crackers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refine their guessing technique. In the remainder of this subsection, we look at</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approaches to proactive password checking.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approach is a simple system for rule enforcement. For example,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rules could be enforced: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All passwords must be at least eight characters long.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the first eight characters, the passwords must include at least one each of</a:t>
            </a:r>
          </a:p>
          <a:p>
            <a:r>
              <a:rPr lang="en-US" sz="1200" kern="1200" baseline="0" dirty="0">
                <a:solidFill>
                  <a:schemeClr val="tx1"/>
                </a:solidFill>
                <a:latin typeface="Arial" pitchFamily="-107" charset="0"/>
                <a:ea typeface="ＭＳ Ｐゴシック" pitchFamily="-107" charset="-128"/>
                <a:cs typeface="ＭＳ Ｐゴシック" pitchFamily="-107" charset="-128"/>
              </a:rPr>
              <a:t>uppercase, lowercase, numeric digits, and punctuation marks.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These rules could be coupled with advice to the user. Although this approach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superior to simply educating users, it may not be sufficient to thwart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crackers. This scheme alerts crackers as to which passwords not  to try but may still</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it possible to do password cracking.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possible procedure is simply to compile a large dictionary of possible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“bad” passwords. When a user selects a password, the system checks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sure that it is not on the disapproved list. There are two problems with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Space:  The dictionary must be very large to be effective. For example, the dictionary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in the Purdue study [SPAF92a] occupies more than 30 megabytes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storage.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Time:  The time required to search a large dictionary may itself be large.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addition, to check for likely permutations of dictionary words, either those</a:t>
            </a:r>
          </a:p>
          <a:p>
            <a:r>
              <a:rPr lang="en-US" sz="1200" kern="1200" baseline="0" dirty="0">
                <a:solidFill>
                  <a:schemeClr val="tx1"/>
                </a:solidFill>
                <a:latin typeface="Arial" pitchFamily="-107" charset="0"/>
                <a:ea typeface="ＭＳ Ｐゴシック" pitchFamily="-107" charset="-128"/>
                <a:cs typeface="ＭＳ Ｐゴシック" pitchFamily="-107" charset="-128"/>
              </a:rPr>
              <a:t>words most be included in the dictionary, making it truly huge, or each search</a:t>
            </a:r>
          </a:p>
          <a:p>
            <a:r>
              <a:rPr lang="en-US" sz="1200" kern="1200" baseline="0" dirty="0">
                <a:solidFill>
                  <a:schemeClr val="tx1"/>
                </a:solidFill>
                <a:latin typeface="Arial" pitchFamily="-107" charset="0"/>
                <a:ea typeface="ＭＳ Ｐゴシック" pitchFamily="-107" charset="-128"/>
                <a:cs typeface="ＭＳ Ｐゴシック" pitchFamily="-107" charset="-128"/>
              </a:rPr>
              <a:t>must also involve considerable processing.</a:t>
            </a: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technique [SPAF92a, SPAF92b] for developing an effective and efficient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proactive password checker that is based on rejecting words on a list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implemented on a number of systems, including Linux. It is based on the use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Bloom filter [BLOO70].</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43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0EF0AB1-EEEF-964C-8313-42A527649E4C}" type="slidenum">
              <a:rPr lang="en-AU">
                <a:latin typeface="Arial" pitchFamily="-84" charset="0"/>
              </a:rPr>
              <a:pPr/>
              <a:t>4</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Intruder attacks range from the benign to the serious. At the benign end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scale, there are many people who simply wish to explore internets and see what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out there. At the serious end are individuals who are attempting to read privileged</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perform unauthorized modifications to data, or disrupt the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[GRAN04] lists the following examples of intrusion: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Performing a remote root compromise of an e-mail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Defacing a Web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Guessing and cracking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Copying a database containing credit card numbers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Viewing sensitive data, including payroll records and medical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authorization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Running a packet sniffer on a workstation to capture usernames and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 permission error on an anonymous FTP server to distribute pirated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 and music files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Dialing into an unsecured modem and gaining internal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Posing as an executive, calling the help desk, resetting the executive’s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and learning the new password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an unattended, logged-in workstation without permission</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6644D135-6280-BE4D-A65B-6B1CF1420A75}" type="slidenum">
              <a:rPr lang="en-AU">
                <a:latin typeface="Arial" pitchFamily="-84" charset="0"/>
              </a:rPr>
              <a:pPr/>
              <a:t>44</a:t>
            </a:fld>
            <a:endParaRPr lang="en-AU" dirty="0">
              <a:latin typeface="Arial" pitchFamily="-8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11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those who hack into computers do so for the thrill</a:t>
            </a:r>
          </a:p>
          <a:p>
            <a:r>
              <a:rPr lang="en-US" dirty="0"/>
              <a:t>of it or for status. The hacking community is a strong meritocracy in which status</a:t>
            </a:r>
          </a:p>
          <a:p>
            <a:r>
              <a:rPr lang="en-US" dirty="0"/>
              <a:t>is determined by level of competence. Thus, attackers often look for targets</a:t>
            </a:r>
          </a:p>
          <a:p>
            <a:r>
              <a:rPr lang="en-US" dirty="0"/>
              <a:t>of opportunity and then share the information with others. A typical example is a</a:t>
            </a:r>
          </a:p>
          <a:p>
            <a:r>
              <a:rPr lang="en-US" dirty="0"/>
              <a:t>break-in at a large financial institution reported in [RADC04]. The intruder took</a:t>
            </a:r>
          </a:p>
          <a:p>
            <a:r>
              <a:rPr lang="en-US" dirty="0"/>
              <a:t>advantage of the fact that the corporate network was running unprotected services,</a:t>
            </a:r>
          </a:p>
          <a:p>
            <a:r>
              <a:rPr lang="en-US" dirty="0"/>
              <a:t>some of which were not even needed. In this case, the key to the break-in was the</a:t>
            </a:r>
          </a:p>
          <a:p>
            <a:r>
              <a:rPr lang="en-US" dirty="0" err="1"/>
              <a:t>pcAnywhere</a:t>
            </a:r>
            <a:r>
              <a:rPr lang="en-US" dirty="0"/>
              <a:t> application. The manufacturer, Symantec, advertises this program as</a:t>
            </a:r>
          </a:p>
          <a:p>
            <a:r>
              <a:rPr lang="en-US" dirty="0"/>
              <a:t>a remote control solution that enables secure connection to remote devices. But the</a:t>
            </a:r>
          </a:p>
          <a:p>
            <a:r>
              <a:rPr lang="en-US" dirty="0"/>
              <a:t>attacker had an easy time gaining access to </a:t>
            </a:r>
            <a:r>
              <a:rPr lang="en-US" dirty="0" err="1"/>
              <a:t>pcAnywhere</a:t>
            </a:r>
            <a:r>
              <a:rPr lang="en-US" dirty="0"/>
              <a:t>; the administrator used the</a:t>
            </a:r>
          </a:p>
          <a:p>
            <a:r>
              <a:rPr lang="en-US" dirty="0"/>
              <a:t>same three-letter username and password for the program. In this case, there was</a:t>
            </a:r>
          </a:p>
          <a:p>
            <a:r>
              <a:rPr lang="en-US" dirty="0"/>
              <a:t>no intrusion detection system on the 700-node corporate network. The intruder was</a:t>
            </a:r>
          </a:p>
          <a:p>
            <a:r>
              <a:rPr lang="en-US" dirty="0"/>
              <a:t>only discovered when a vice-president walked into her office and saw the cursor</a:t>
            </a:r>
          </a:p>
          <a:p>
            <a:r>
              <a:rPr lang="en-US" dirty="0"/>
              <a:t>moving files around on her Windows workstation.</a:t>
            </a:r>
          </a:p>
          <a:p>
            <a:endParaRPr lang="en-US" dirty="0"/>
          </a:p>
          <a:p>
            <a:r>
              <a:rPr lang="en-US" dirty="0"/>
              <a:t>Benign intruders might be tolerable, although they do consume resources and</a:t>
            </a:r>
          </a:p>
          <a:p>
            <a:r>
              <a:rPr lang="en-US" dirty="0"/>
              <a:t>may slow performance for legitimate users. However, there is no way in advance to</a:t>
            </a:r>
          </a:p>
          <a:p>
            <a:r>
              <a:rPr lang="en-US" dirty="0"/>
              <a:t>know whether an intruder will be benign or malign. Consequently, even for systems</a:t>
            </a:r>
          </a:p>
          <a:p>
            <a:r>
              <a:rPr lang="en-US" dirty="0"/>
              <a:t>with no particularly sensitive resources, there is a motivation to control this problem.</a:t>
            </a:r>
          </a:p>
          <a:p>
            <a:r>
              <a:rPr lang="en-US" dirty="0"/>
              <a:t>Intrusion detection systems (IDSs) and intrusion prevention systems (IPSs)</a:t>
            </a:r>
          </a:p>
          <a:p>
            <a:r>
              <a:rPr lang="en-US" dirty="0"/>
              <a:t>are designed to counter this type of hacker threat. In addition to using such systems,</a:t>
            </a:r>
          </a:p>
          <a:p>
            <a:r>
              <a:rPr lang="en-US" dirty="0"/>
              <a:t>organizations can consider restricting remote logons to specific IP addresses and/or</a:t>
            </a:r>
          </a:p>
          <a:p>
            <a:r>
              <a:rPr lang="en-US" dirty="0"/>
              <a:t>use virtual private network technology.</a:t>
            </a:r>
          </a:p>
        </p:txBody>
      </p:sp>
      <p:sp>
        <p:nvSpPr>
          <p:cNvPr id="4" name="Slide Number Placeholder 3"/>
          <p:cNvSpPr>
            <a:spLocks noGrp="1"/>
          </p:cNvSpPr>
          <p:nvPr>
            <p:ph type="sldNum" sz="quarter" idx="5"/>
          </p:nvPr>
        </p:nvSpPr>
        <p:spPr/>
        <p:txBody>
          <a:bodyPr/>
          <a:lstStyle/>
          <a:p>
            <a:pPr>
              <a:defRPr/>
            </a:pPr>
            <a:fld id="{E0CDEB94-424E-144A-A294-F8571779C3C6}" type="slidenum">
              <a:rPr lang="en-AU" smtClean="0"/>
              <a:pPr>
                <a:defRPr/>
              </a:pPr>
              <a:t>5</a:t>
            </a:fld>
            <a:endParaRPr lang="en-AU" dirty="0"/>
          </a:p>
        </p:txBody>
      </p:sp>
    </p:spTree>
    <p:extLst>
      <p:ext uri="{BB962C8B-B14F-4D97-AF65-F5344CB8AC3E}">
        <p14:creationId xmlns:p14="http://schemas.microsoft.com/office/powerpoint/2010/main" val="2663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D5E6BF-924A-4742-A6A3-4383A321DBFD}" type="slidenum">
              <a:rPr lang="en-AU">
                <a:latin typeface="Arial" pitchFamily="-84" charset="0"/>
              </a:rPr>
              <a:pPr/>
              <a:t>6</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results of the growing awareness of the intruder problem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establishment of a number of computer emergency response teams (CERTs).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cooperative ventures collect information about system vulnerabilities and disseminate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systems managers. Hackers also routinely read CERT reports.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important for system administrators to quickly insert all software patches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discovered vulnerabilities. Unfortunately, given the complexity of many IT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rate at which patches are released, this is increasingly difficult to achieve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automated updating. Even then, there are problems caused by incompatibilities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resulting from the updated software. Hence the need for multiple layers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managing security threats to IT systems.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28823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0CDEB94-424E-144A-A294-F8571779C3C6}" type="slidenum">
              <a:rPr lang="en-AU" smtClean="0"/>
              <a:pPr>
                <a:defRPr/>
              </a:pPr>
              <a:t>7</a:t>
            </a:fld>
            <a:endParaRPr lang="en-AU" dirty="0"/>
          </a:p>
        </p:txBody>
      </p:sp>
    </p:spTree>
    <p:extLst>
      <p:ext uri="{BB962C8B-B14F-4D97-AF65-F5344CB8AC3E}">
        <p14:creationId xmlns:p14="http://schemas.microsoft.com/office/powerpoint/2010/main" val="322269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8</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E3E2C0-DBAE-124E-9CEA-224CB8F1C99C}" type="slidenum">
              <a:rPr lang="en-AU">
                <a:latin typeface="Arial" pitchFamily="-84" charset="0"/>
              </a:rPr>
              <a:pPr/>
              <a:t>9</a:t>
            </a:fld>
            <a:endParaRPr lang="en-AU" dirty="0">
              <a:latin typeface="Arial" pitchFamily="-8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Insider attacks are among the most difficult to detect and prevent.</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Employees already have access and knowledge about the structure and content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corporate databases. Insider attacks can be motivated by revenge or simply a feeling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entitlement. An example of the former is the case of Kenneth Patterson, fired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his position as data communications manager for American Eagle Outfitters.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Patterson disabled the company’s ability to process credit card purchases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five days of the holiday season of 2002. As for a sense of entitlement, there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always been many employees who felt entitled to take extra office supplies for home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but this now extends to corporate data. An example is that of a vice-president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sales for a stock analysis firm who quit to go to a competitor. Before she left, she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copied the customer database to take with her. The offender reported feeling no</a:t>
            </a:r>
          </a:p>
          <a:p>
            <a:r>
              <a:rPr lang="en-US" sz="1200" kern="1200" baseline="0" dirty="0">
                <a:solidFill>
                  <a:schemeClr val="tx1"/>
                </a:solidFill>
                <a:latin typeface="Arial" pitchFamily="-107" charset="0"/>
                <a:ea typeface="ＭＳ Ｐゴシック" pitchFamily="-107" charset="-128"/>
                <a:cs typeface="ＭＳ Ｐゴシック" pitchFamily="-107" charset="-128"/>
              </a:rPr>
              <a:t>animus toward her former employee; she simply wanted the data because it would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useful to her.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IDS and IPS facilities can be useful in countering insider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more direct approaches are of higher priority. Examples include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Enforce least privilege, only allowing access to the resources employees need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do their job.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Set logs to see what users access and what commands they are entering.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Protect sensitive resources with strong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delete employee’s computer and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make a mirror image of employee’s hard drive before reissuing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That evidence might be needed if your company information turns up</a:t>
            </a:r>
          </a:p>
          <a:p>
            <a:r>
              <a:rPr lang="en-US" sz="1200" kern="1200" baseline="0" dirty="0">
                <a:solidFill>
                  <a:schemeClr val="tx1"/>
                </a:solidFill>
                <a:latin typeface="Arial" pitchFamily="-107" charset="0"/>
                <a:ea typeface="ＭＳ Ｐゴシック" pitchFamily="-107" charset="-128"/>
                <a:cs typeface="ＭＳ Ｐゴシック" pitchFamily="-107" charset="-128"/>
              </a:rPr>
              <a:t>at a competitor.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section, we look at the techniques used for intrusion. Then we examine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to detect intrusion.</a:t>
            </a:r>
            <a:endParaRPr lang="en-US" dirty="0">
              <a:latin typeface="Arial" pitchFamily="-84" charset="0"/>
              <a:ea typeface="Arial" pitchFamily="-84" charset="0"/>
              <a:cs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a:t>© 2017 Pearson Education, Inc., Hoboken, NJ. All rights reserved.                   </a:t>
            </a:r>
          </a:p>
        </p:txBody>
      </p:sp>
      <p:sp>
        <p:nvSpPr>
          <p:cNvPr id="70" name="Rectangle 70"/>
          <p:cNvSpPr>
            <a:spLocks noGrp="1" noChangeArrowheads="1"/>
          </p:cNvSpPr>
          <p:nvPr>
            <p:ph type="sldNum" sz="quarter" idx="12"/>
          </p:nvPr>
        </p:nvSpPr>
        <p:spPr/>
        <p:txBody>
          <a:bodyPr/>
          <a:lstStyle>
            <a:lvl1pPr>
              <a:defRPr/>
            </a:lvl1pPr>
          </a:lstStyle>
          <a:p>
            <a:pPr>
              <a:defRPr/>
            </a:pPr>
            <a:fld id="{631C5E19-B183-8A47-98C6-029154AB3E7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BFCDCC7A-C376-5F41-9985-294EB21220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072534A6-CC68-6D4F-96B8-052B07D72C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userDrawn="1"/>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a:xfrm>
            <a:off x="8534400" y="6466050"/>
            <a:ext cx="609600" cy="365125"/>
          </a:xfrm>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userDrawn="1"/>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6" name="Slide Number Placeholder 5"/>
          <p:cNvSpPr>
            <a:spLocks noGrp="1"/>
          </p:cNvSpPr>
          <p:nvPr>
            <p:ph type="sldNum" sz="quarter" idx="12"/>
          </p:nvPr>
        </p:nvSpPr>
        <p:spPr>
          <a:xfrm>
            <a:off x="8534400" y="6494607"/>
            <a:ext cx="609600" cy="365125"/>
          </a:xfrm>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 2017 Pearson Education, Inc., Hoboken, NJ. All rights reserved.                   </a:t>
            </a: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 2017 Pearson Education, Inc., Hoboken, NJ. All rights reserved.                   </a:t>
            </a: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D33D8DFB-14CF-104C-A1A0-68E0480CB7E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69839262-383B-6D4F-8E79-FED309ECAA2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08CB98CF-F292-C14F-9A31-E834D51E44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9" name="Rectangle 69"/>
          <p:cNvSpPr>
            <a:spLocks noGrp="1" noChangeArrowheads="1"/>
          </p:cNvSpPr>
          <p:nvPr>
            <p:ph type="sldNum" sz="quarter" idx="12"/>
          </p:nvPr>
        </p:nvSpPr>
        <p:spPr>
          <a:ln/>
        </p:spPr>
        <p:txBody>
          <a:bodyPr/>
          <a:lstStyle>
            <a:lvl1pPr>
              <a:defRPr/>
            </a:lvl1pPr>
          </a:lstStyle>
          <a:p>
            <a:pPr>
              <a:defRPr/>
            </a:pPr>
            <a:fld id="{E2815313-7263-5347-8C21-D238D7B439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5" name="Rectangle 69"/>
          <p:cNvSpPr>
            <a:spLocks noGrp="1" noChangeArrowheads="1"/>
          </p:cNvSpPr>
          <p:nvPr>
            <p:ph type="sldNum" sz="quarter" idx="12"/>
          </p:nvPr>
        </p:nvSpPr>
        <p:spPr>
          <a:ln/>
        </p:spPr>
        <p:txBody>
          <a:bodyPr/>
          <a:lstStyle>
            <a:lvl1pPr>
              <a:defRPr/>
            </a:lvl1pPr>
          </a:lstStyle>
          <a:p>
            <a:pPr>
              <a:defRPr/>
            </a:pPr>
            <a:fld id="{B9D8EA32-F3D4-2D47-B51F-B28A6BAF2C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4" name="Rectangle 69"/>
          <p:cNvSpPr>
            <a:spLocks noGrp="1" noChangeArrowheads="1"/>
          </p:cNvSpPr>
          <p:nvPr>
            <p:ph type="sldNum" sz="quarter" idx="12"/>
          </p:nvPr>
        </p:nvSpPr>
        <p:spPr>
          <a:ln/>
        </p:spPr>
        <p:txBody>
          <a:bodyPr/>
          <a:lstStyle>
            <a:lvl1pPr>
              <a:defRPr/>
            </a:lvl1pPr>
          </a:lstStyle>
          <a:p>
            <a:pPr>
              <a:defRPr/>
            </a:pPr>
            <a:fld id="{F8EC4B84-ACCF-8846-8DDA-847F31662F9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8C7FA289-CACA-9242-AE5F-94DDF75ACD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80B50A1D-7805-4742-A5FE-B4E6E3D45E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dirty="0"/>
              <a:t>© 2017 Pearson Education, Inc., Hoboken, NJ. All rights reserved.                   </a:t>
            </a:r>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6A02C28B-1EC7-6D4A-BF01-92C93DDA3D45}"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dirty="0"/>
              <a:t>© 2017 Pearson Education, Inc., Hoboken, NJ. All rights reserved.                   </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emanticscholar.org/paper/USTAT%3A-a-real-time-intrusion-detection-system-for-Ilgun/b6886408c9d0fe97dc728306d0e5c116db7c6814#:~:text=The%20author%20presents%20the%20design%20and%20implementation,a%20state%20transition%20analysis%20tool%20for%20UNIX%2C"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ieeexplore.ieee.org/document/28764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vestopedia.com/terms/b/behavioralfinance.asp" TargetMode="External"/><Relationship Id="rId2" Type="http://schemas.openxmlformats.org/officeDocument/2006/relationships/hyperlink" Target="https://www.investopedia.com/terms/b/base-rate-fallacy.asp#:~:text=Base%20rate%20fallacy%2C%20or%20base,how%20this%20impacts%20original%20assumptions."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Base_rate_fallacy#:~:text=An%20example%20of%20the%20base,classifier%20has%20a%20low%20precision)."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nvd.nist.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www.kb.cert.org/vuls/" TargetMode="External"/><Relationship Id="rId3" Type="http://schemas.openxmlformats.org/officeDocument/2006/relationships/hyperlink" Target="https://en.wikipedia.org/wiki/Computer_emergency_response_team" TargetMode="External"/><Relationship Id="rId7" Type="http://schemas.openxmlformats.org/officeDocument/2006/relationships/hyperlink" Target="https://www.sei.cmu.edu/about/divisions/cer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en.wikipedia.org/wiki/CERT_Coordination_Center" TargetMode="External"/><Relationship Id="rId5" Type="http://schemas.openxmlformats.org/officeDocument/2006/relationships/hyperlink" Target="https://en.wikipedia.org/wiki/Federally_funded_research_and_development_center" TargetMode="External"/><Relationship Id="rId4" Type="http://schemas.openxmlformats.org/officeDocument/2006/relationships/hyperlink" Target="https://en.wikipedia.org/wiki/Software_Engineering_Institut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 xmlns:mv="urn:schemas-microsoft-com:mac:vml" xmlns:ma="http://schemas.microsoft.com/office/mac/drawingml/2008/main"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2753"/>
            <a:ext cx="9144000" cy="1283167"/>
          </a:xfrm>
        </p:spPr>
        <p:txBody>
          <a:bodyPr/>
          <a:lstStyle/>
          <a:p>
            <a:r>
              <a:rPr lang="en-US" dirty="0"/>
              <a:t>Intrusion Techniques</a:t>
            </a:r>
            <a:endParaRPr lang="en-AU" dirty="0"/>
          </a:p>
        </p:txBody>
      </p:sp>
      <p:sp>
        <p:nvSpPr>
          <p:cNvPr id="48131" name="Rectangle 3"/>
          <p:cNvSpPr>
            <a:spLocks noGrp="1" noChangeArrowheads="1"/>
          </p:cNvSpPr>
          <p:nvPr>
            <p:ph idx="1"/>
          </p:nvPr>
        </p:nvSpPr>
        <p:spPr>
          <a:xfrm>
            <a:off x="762000" y="1600200"/>
            <a:ext cx="7583488" cy="2895600"/>
          </a:xfrm>
        </p:spPr>
        <p:txBody>
          <a:bodyPr>
            <a:normAutofit fontScale="92500"/>
          </a:bodyPr>
          <a:lstStyle/>
          <a:p>
            <a:r>
              <a:rPr lang="en-US" dirty="0">
                <a:solidFill>
                  <a:schemeClr val="tx2">
                    <a:lumMod val="10000"/>
                  </a:schemeClr>
                </a:solidFill>
              </a:rPr>
              <a:t>Objective of the intruder is to gain access to a system or to increase the range of privileges accessible on a system.</a:t>
            </a:r>
          </a:p>
          <a:p>
            <a:r>
              <a:rPr lang="en-US" dirty="0">
                <a:solidFill>
                  <a:schemeClr val="tx2">
                    <a:lumMod val="10000"/>
                  </a:schemeClr>
                </a:solidFill>
              </a:rPr>
              <a:t>Most initial attacks use system or software </a:t>
            </a:r>
            <a:r>
              <a:rPr lang="en-US" u="sng" dirty="0">
                <a:solidFill>
                  <a:schemeClr val="tx2">
                    <a:lumMod val="10000"/>
                  </a:schemeClr>
                </a:solidFill>
              </a:rPr>
              <a:t>vulnerabilities</a:t>
            </a:r>
            <a:r>
              <a:rPr lang="en-US" dirty="0">
                <a:solidFill>
                  <a:schemeClr val="tx2">
                    <a:lumMod val="10000"/>
                  </a:schemeClr>
                </a:solidFill>
              </a:rPr>
              <a:t> that allow a user to execute code that opens a backdoor into the system.</a:t>
            </a:r>
          </a:p>
          <a:p>
            <a:r>
              <a:rPr lang="en-US" dirty="0">
                <a:solidFill>
                  <a:schemeClr val="tx2">
                    <a:lumMod val="10000"/>
                  </a:schemeClr>
                </a:solidFill>
              </a:rPr>
              <a:t>Ways to protect a password file:</a:t>
            </a:r>
          </a:p>
        </p:txBody>
      </p:sp>
      <p:graphicFrame>
        <p:nvGraphicFramePr>
          <p:cNvPr id="4" name="Diagram 3"/>
          <p:cNvGraphicFramePr/>
          <p:nvPr>
            <p:extLst>
              <p:ext uri="{D42A27DB-BD31-4B8C-83A1-F6EECF244321}">
                <p14:modId xmlns:p14="http://schemas.microsoft.com/office/powerpoint/2010/main" val="1918960679"/>
              </p:ext>
            </p:extLst>
          </p:nvPr>
        </p:nvGraphicFramePr>
        <p:xfrm>
          <a:off x="1371600" y="4495800"/>
          <a:ext cx="6096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4242E5A-901B-4868-ADB9-C7B6F254F30F}"/>
              </a:ext>
            </a:extLst>
          </p:cNvPr>
          <p:cNvSpPr>
            <a:spLocks noGrp="1"/>
          </p:cNvSpPr>
          <p:nvPr>
            <p:ph type="sldNum" sz="quarter" idx="12"/>
          </p:nvPr>
        </p:nvSpPr>
        <p:spPr/>
        <p:txBody>
          <a:bodyPr/>
          <a:lstStyle/>
          <a:p>
            <a:pPr>
              <a:defRPr/>
            </a:pPr>
            <a:fld id="{9C2FB95B-9CE7-A047-A167-44F68D48CF28}"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3500"/>
            <a:ext cx="7583488" cy="1282700"/>
          </a:xfrm>
        </p:spPr>
        <p:txBody>
          <a:bodyPr/>
          <a:lstStyle/>
          <a:p>
            <a:r>
              <a:rPr lang="en-US" dirty="0">
                <a:solidFill>
                  <a:schemeClr val="bg1"/>
                </a:solidFill>
              </a:rPr>
              <a:t>Password Guessing</a:t>
            </a:r>
            <a:endParaRPr lang="en-AU" dirty="0">
              <a:solidFill>
                <a:schemeClr val="bg1"/>
              </a:solidFill>
            </a:endParaRPr>
          </a:p>
        </p:txBody>
      </p:sp>
      <p:sp>
        <p:nvSpPr>
          <p:cNvPr id="6" name="Rectangle 5"/>
          <p:cNvSpPr/>
          <p:nvPr/>
        </p:nvSpPr>
        <p:spPr>
          <a:xfrm>
            <a:off x="381000" y="1219200"/>
            <a:ext cx="8007424" cy="4439677"/>
          </a:xfrm>
          <a:prstGeom prst="rect">
            <a:avLst/>
          </a:prstGeom>
        </p:spPr>
        <p:txBody>
          <a:bodyPr wrap="square">
            <a:spAutoFit/>
          </a:bodyPr>
          <a:lstStyle/>
          <a:p>
            <a:r>
              <a:rPr lang="en-US" sz="1600" dirty="0">
                <a:solidFill>
                  <a:schemeClr val="tx2">
                    <a:lumMod val="10000"/>
                  </a:schemeClr>
                </a:solidFill>
                <a:latin typeface="+mn-lt"/>
              </a:rPr>
              <a:t>1. Try default passwords used with standard accounts that are shipped                 with the system. Many administrators do not bother to change these defaults.</a:t>
            </a:r>
          </a:p>
          <a:p>
            <a:endParaRPr lang="en-US" sz="800" dirty="0">
              <a:solidFill>
                <a:schemeClr val="tx2">
                  <a:lumMod val="10000"/>
                </a:schemeClr>
              </a:solidFill>
              <a:latin typeface="+mn-lt"/>
            </a:endParaRPr>
          </a:p>
          <a:p>
            <a:r>
              <a:rPr lang="en-US" sz="1600" dirty="0">
                <a:solidFill>
                  <a:schemeClr val="tx2">
                    <a:lumMod val="10000"/>
                  </a:schemeClr>
                </a:solidFill>
                <a:latin typeface="+mn-lt"/>
              </a:rPr>
              <a:t>2. Exhaustively try all short passwords (those of one to three characters).</a:t>
            </a:r>
          </a:p>
          <a:p>
            <a:endParaRPr lang="en-US" sz="800" dirty="0">
              <a:solidFill>
                <a:schemeClr val="tx2">
                  <a:lumMod val="10000"/>
                </a:schemeClr>
              </a:solidFill>
              <a:latin typeface="+mn-lt"/>
            </a:endParaRPr>
          </a:p>
          <a:p>
            <a:r>
              <a:rPr lang="en-US" sz="1600" dirty="0">
                <a:solidFill>
                  <a:schemeClr val="tx2">
                    <a:lumMod val="10000"/>
                  </a:schemeClr>
                </a:solidFill>
                <a:latin typeface="+mn-lt"/>
              </a:rPr>
              <a:t>3. Try words in the system’s online dictionary or a list of likely passwords.</a:t>
            </a:r>
          </a:p>
          <a:p>
            <a:r>
              <a:rPr lang="en-US" sz="1600" dirty="0">
                <a:solidFill>
                  <a:schemeClr val="tx2">
                    <a:lumMod val="10000"/>
                  </a:schemeClr>
                </a:solidFill>
                <a:latin typeface="+mn-lt"/>
              </a:rPr>
              <a:t>Examples of the latter are readily available on hacker bulletin boards.</a:t>
            </a:r>
          </a:p>
          <a:p>
            <a:endParaRPr lang="en-US" sz="800" dirty="0">
              <a:solidFill>
                <a:schemeClr val="tx2">
                  <a:lumMod val="10000"/>
                </a:schemeClr>
              </a:solidFill>
              <a:latin typeface="+mn-lt"/>
            </a:endParaRPr>
          </a:p>
          <a:p>
            <a:r>
              <a:rPr lang="en-US" sz="1600" dirty="0">
                <a:solidFill>
                  <a:schemeClr val="tx2">
                    <a:lumMod val="10000"/>
                  </a:schemeClr>
                </a:solidFill>
                <a:latin typeface="+mn-lt"/>
              </a:rPr>
              <a:t>4. Collect information about users, such as their full names, the names of their</a:t>
            </a:r>
          </a:p>
          <a:p>
            <a:r>
              <a:rPr lang="en-US" sz="1600" dirty="0">
                <a:solidFill>
                  <a:schemeClr val="tx2">
                    <a:lumMod val="10000"/>
                  </a:schemeClr>
                </a:solidFill>
                <a:latin typeface="+mn-lt"/>
              </a:rPr>
              <a:t>spouse and children, pictures in their office, and books in their office that are</a:t>
            </a:r>
          </a:p>
          <a:p>
            <a:r>
              <a:rPr lang="en-US" sz="1600" dirty="0">
                <a:solidFill>
                  <a:schemeClr val="tx2">
                    <a:lumMod val="10000"/>
                  </a:schemeClr>
                </a:solidFill>
                <a:latin typeface="+mn-lt"/>
              </a:rPr>
              <a:t>related to hobbies.</a:t>
            </a:r>
          </a:p>
          <a:p>
            <a:endParaRPr lang="en-US" sz="800" dirty="0">
              <a:solidFill>
                <a:schemeClr val="tx2">
                  <a:lumMod val="10000"/>
                </a:schemeClr>
              </a:solidFill>
              <a:latin typeface="+mn-lt"/>
            </a:endParaRPr>
          </a:p>
          <a:p>
            <a:r>
              <a:rPr lang="en-US" sz="1600" dirty="0">
                <a:solidFill>
                  <a:schemeClr val="tx2">
                    <a:lumMod val="10000"/>
                  </a:schemeClr>
                </a:solidFill>
                <a:latin typeface="+mn-lt"/>
              </a:rPr>
              <a:t>5. Try users’ phone numbers, Social Security numbers, and room numbers.</a:t>
            </a:r>
          </a:p>
          <a:p>
            <a:endParaRPr lang="en-US" sz="800" dirty="0">
              <a:solidFill>
                <a:schemeClr val="tx2">
                  <a:lumMod val="10000"/>
                </a:schemeClr>
              </a:solidFill>
              <a:latin typeface="+mn-lt"/>
            </a:endParaRPr>
          </a:p>
          <a:p>
            <a:r>
              <a:rPr lang="en-US" sz="1600" dirty="0">
                <a:solidFill>
                  <a:schemeClr val="tx2">
                    <a:lumMod val="10000"/>
                  </a:schemeClr>
                </a:solidFill>
                <a:latin typeface="+mn-lt"/>
              </a:rPr>
              <a:t>6. Try all legitimate license plate numbers for this state.</a:t>
            </a:r>
          </a:p>
          <a:p>
            <a:endParaRPr lang="en-US" sz="800" dirty="0">
              <a:solidFill>
                <a:schemeClr val="tx2">
                  <a:lumMod val="10000"/>
                </a:schemeClr>
              </a:solidFill>
              <a:latin typeface="+mn-lt"/>
            </a:endParaRPr>
          </a:p>
          <a:p>
            <a:r>
              <a:rPr lang="en-US" sz="1600" dirty="0">
                <a:solidFill>
                  <a:schemeClr val="tx2">
                    <a:lumMod val="10000"/>
                  </a:schemeClr>
                </a:solidFill>
                <a:latin typeface="+mn-lt"/>
              </a:rPr>
              <a:t>7. Use a Trojan horse to bypass restrictions on access.</a:t>
            </a:r>
          </a:p>
          <a:p>
            <a:endParaRPr lang="en-US" sz="800" dirty="0">
              <a:solidFill>
                <a:schemeClr val="tx2">
                  <a:lumMod val="10000"/>
                </a:schemeClr>
              </a:solidFill>
              <a:latin typeface="+mn-lt"/>
            </a:endParaRPr>
          </a:p>
          <a:p>
            <a:r>
              <a:rPr lang="en-US" sz="1600" dirty="0">
                <a:solidFill>
                  <a:schemeClr val="tx2">
                    <a:lumMod val="10000"/>
                  </a:schemeClr>
                </a:solidFill>
                <a:latin typeface="+mn-lt"/>
              </a:rPr>
              <a:t>8. Tap the line between a remote user and the host system.</a:t>
            </a:r>
          </a:p>
          <a:p>
            <a:endParaRPr lang="en-US" sz="1100" dirty="0">
              <a:solidFill>
                <a:schemeClr val="tx2">
                  <a:lumMod val="10000"/>
                </a:schemeClr>
              </a:solidFill>
              <a:latin typeface="+mn-lt"/>
            </a:endParaRPr>
          </a:p>
          <a:p>
            <a:r>
              <a:rPr lang="en-US" b="1" dirty="0">
                <a:solidFill>
                  <a:schemeClr val="tx2">
                    <a:lumMod val="10000"/>
                  </a:schemeClr>
                </a:solidFill>
                <a:latin typeface="+mn-lt"/>
              </a:rPr>
              <a:t>Q: What technique(s) would you use to counter password guessing?</a:t>
            </a:r>
          </a:p>
        </p:txBody>
      </p:sp>
      <p:pic>
        <p:nvPicPr>
          <p:cNvPr id="7" name="Picture 6"/>
          <p:cNvPicPr>
            <a:picLocks noChangeAspect="1"/>
          </p:cNvPicPr>
          <p:nvPr/>
        </p:nvPicPr>
        <p:blipFill>
          <a:blip r:embed="rId3"/>
          <a:stretch>
            <a:fillRect/>
          </a:stretch>
        </p:blipFill>
        <p:spPr>
          <a:xfrm>
            <a:off x="7467600" y="152400"/>
            <a:ext cx="1538287" cy="1815873"/>
          </a:xfrm>
          <a:prstGeom prst="rect">
            <a:avLst/>
          </a:prstGeom>
        </p:spPr>
      </p:pic>
      <p:sp>
        <p:nvSpPr>
          <p:cNvPr id="2" name="Slide Number Placeholder 1">
            <a:extLst>
              <a:ext uri="{FF2B5EF4-FFF2-40B4-BE49-F238E27FC236}">
                <a16:creationId xmlns:a16="http://schemas.microsoft.com/office/drawing/2014/main" id="{AB9416F6-E653-49AD-9584-6984A0DAEDB2}"/>
              </a:ext>
            </a:extLst>
          </p:cNvPr>
          <p:cNvSpPr>
            <a:spLocks noGrp="1"/>
          </p:cNvSpPr>
          <p:nvPr>
            <p:ph type="sldNum" sz="quarter" idx="12"/>
          </p:nvPr>
        </p:nvSpPr>
        <p:spPr/>
        <p:txBody>
          <a:bodyPr/>
          <a:lstStyle/>
          <a:p>
            <a:pPr>
              <a:defRPr/>
            </a:pPr>
            <a:fld id="{27E165ED-656A-D844-921A-9EBBD6C35F24}"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Intrusion Detection</a:t>
            </a:r>
            <a:endParaRPr lang="en-AU" dirty="0"/>
          </a:p>
        </p:txBody>
      </p:sp>
      <p:sp>
        <p:nvSpPr>
          <p:cNvPr id="54275" name="Rectangle 3"/>
          <p:cNvSpPr>
            <a:spLocks noGrp="1" noChangeArrowheads="1"/>
          </p:cNvSpPr>
          <p:nvPr>
            <p:ph idx="1"/>
          </p:nvPr>
        </p:nvSpPr>
        <p:spPr>
          <a:xfrm>
            <a:off x="779463" y="1828800"/>
            <a:ext cx="7583488" cy="4724400"/>
          </a:xfrm>
        </p:spPr>
        <p:txBody>
          <a:bodyPr>
            <a:normAutofit fontScale="92500" lnSpcReduction="10000"/>
          </a:bodyPr>
          <a:lstStyle/>
          <a:p>
            <a:r>
              <a:rPr lang="en-AU" dirty="0">
                <a:solidFill>
                  <a:schemeClr val="tx2">
                    <a:lumMod val="10000"/>
                  </a:schemeClr>
                </a:solidFill>
              </a:rPr>
              <a:t>A system’s second line of defense</a:t>
            </a:r>
          </a:p>
          <a:p>
            <a:r>
              <a:rPr lang="en-AU" dirty="0">
                <a:solidFill>
                  <a:schemeClr val="tx2">
                    <a:lumMod val="10000"/>
                  </a:schemeClr>
                </a:solidFill>
              </a:rPr>
              <a:t>Is based on the assumption that the behavior of the      intruder differs from that of a legitimate user in ways      that can be quantified</a:t>
            </a:r>
          </a:p>
          <a:p>
            <a:r>
              <a:rPr lang="en-AU" dirty="0">
                <a:solidFill>
                  <a:schemeClr val="tx2">
                    <a:lumMod val="10000"/>
                  </a:schemeClr>
                </a:solidFill>
              </a:rPr>
              <a:t>Considerations:</a:t>
            </a:r>
          </a:p>
          <a:p>
            <a:pPr lvl="1">
              <a:buClr>
                <a:schemeClr val="bg1"/>
              </a:buClr>
            </a:pPr>
            <a:r>
              <a:rPr lang="en-AU" dirty="0">
                <a:solidFill>
                  <a:schemeClr val="tx2">
                    <a:lumMod val="10000"/>
                  </a:schemeClr>
                </a:solidFill>
              </a:rPr>
              <a:t>If an intrusion is detected quickly enough, the intruder can be identified and ejected from the system before any damage is done or any data are compromised.</a:t>
            </a:r>
          </a:p>
          <a:p>
            <a:pPr lvl="1">
              <a:buClr>
                <a:schemeClr val="bg1"/>
              </a:buClr>
            </a:pPr>
            <a:r>
              <a:rPr lang="en-AU" dirty="0">
                <a:solidFill>
                  <a:schemeClr val="tx2">
                    <a:lumMod val="10000"/>
                  </a:schemeClr>
                </a:solidFill>
              </a:rPr>
              <a:t>An effective intrusion detection system can serve as a deterrent, so acting to prevent intrusions.</a:t>
            </a:r>
          </a:p>
          <a:p>
            <a:pPr lvl="1">
              <a:buClr>
                <a:schemeClr val="bg1"/>
              </a:buClr>
            </a:pPr>
            <a:r>
              <a:rPr lang="en-AU" dirty="0">
                <a:solidFill>
                  <a:schemeClr val="tx2">
                    <a:lumMod val="10000"/>
                  </a:schemeClr>
                </a:solidFill>
              </a:rPr>
              <a:t>Intrusion detection enables the collection of information about intrusion techniques that can be used to strengthen the intrusion prevention facility.</a:t>
            </a: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620000" y="1752600"/>
            <a:ext cx="1460500" cy="1524000"/>
          </a:xfrm>
          <a:prstGeom prst="rect">
            <a:avLst/>
          </a:prstGeom>
          <a:scene3d>
            <a:camera prst="orthographicFront">
              <a:rot lat="0" lon="11099999" rev="0"/>
            </a:camera>
            <a:lightRig rig="threePt" dir="t"/>
          </a:scene3d>
        </p:spPr>
      </p:pic>
      <p:sp>
        <p:nvSpPr>
          <p:cNvPr id="2" name="Slide Number Placeholder 1">
            <a:extLst>
              <a:ext uri="{FF2B5EF4-FFF2-40B4-BE49-F238E27FC236}">
                <a16:creationId xmlns:a16="http://schemas.microsoft.com/office/drawing/2014/main" id="{84734DCD-2E54-4318-9721-6371020A1A8A}"/>
              </a:ext>
            </a:extLst>
          </p:cNvPr>
          <p:cNvSpPr>
            <a:spLocks noGrp="1"/>
          </p:cNvSpPr>
          <p:nvPr>
            <p:ph type="sldNum" sz="quarter" idx="12"/>
          </p:nvPr>
        </p:nvSpPr>
        <p:spPr/>
        <p:txBody>
          <a:bodyPr/>
          <a:lstStyle/>
          <a:p>
            <a:pPr>
              <a:defRPr/>
            </a:pPr>
            <a:fld id="{9C2FB95B-9CE7-A047-A167-44F68D48CF28}"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176" t="19091" b="19091"/>
              <a:stretch>
                <a:fillRect/>
              </a:stretch>
            </p:blipFill>
          </mc:Choice>
          <mc:Fallback>
            <p:blipFill>
              <a:blip r:embed="rId4"/>
              <a:srcRect l="-1176" t="19091" b="19091"/>
              <a:stretch>
                <a:fillRect/>
              </a:stretch>
            </p:blipFill>
          </mc:Fallback>
        </mc:AlternateContent>
        <p:spPr>
          <a:xfrm>
            <a:off x="685800" y="228600"/>
            <a:ext cx="7805946" cy="6172200"/>
          </a:xfrm>
          <a:prstGeom prst="rect">
            <a:avLst/>
          </a:prstGeom>
          <a:solidFill>
            <a:schemeClr val="tx1"/>
          </a:solidFill>
        </p:spPr>
      </p:pic>
      <p:sp>
        <p:nvSpPr>
          <p:cNvPr id="2" name="Slide Number Placeholder 1">
            <a:extLst>
              <a:ext uri="{FF2B5EF4-FFF2-40B4-BE49-F238E27FC236}">
                <a16:creationId xmlns:a16="http://schemas.microsoft.com/office/drawing/2014/main" id="{6ED7265D-4799-4D32-BD84-5B5434682B0F}"/>
              </a:ext>
            </a:extLst>
          </p:cNvPr>
          <p:cNvSpPr>
            <a:spLocks noGrp="1"/>
          </p:cNvSpPr>
          <p:nvPr>
            <p:ph type="sldNum" sz="quarter" idx="12"/>
          </p:nvPr>
        </p:nvSpPr>
        <p:spPr/>
        <p:txBody>
          <a:bodyPr/>
          <a:lstStyle/>
          <a:p>
            <a:pPr>
              <a:defRPr/>
            </a:pPr>
            <a:fld id="{B7F95E63-B2FC-6340-819F-09B1386E07DA}" type="slidenum">
              <a:rPr lang="en-US" smtClean="0"/>
              <a:pPr>
                <a:defRPr/>
              </a:pPr>
              <a:t>13</a:t>
            </a:fld>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Audit Records</a:t>
            </a:r>
            <a:endParaRPr lang="en-AU" dirty="0"/>
          </a:p>
        </p:txBody>
      </p:sp>
      <p:sp>
        <p:nvSpPr>
          <p:cNvPr id="56323" name="Rectangle 3"/>
          <p:cNvSpPr>
            <a:spLocks noGrp="1" noChangeArrowheads="1"/>
          </p:cNvSpPr>
          <p:nvPr>
            <p:ph idx="1"/>
          </p:nvPr>
        </p:nvSpPr>
        <p:spPr>
          <a:xfrm>
            <a:off x="762000" y="1600200"/>
            <a:ext cx="7583488" cy="4724400"/>
          </a:xfrm>
        </p:spPr>
        <p:txBody>
          <a:bodyPr>
            <a:normAutofit/>
          </a:bodyPr>
          <a:lstStyle/>
          <a:p>
            <a:r>
              <a:rPr lang="en-US" dirty="0">
                <a:solidFill>
                  <a:schemeClr val="tx2">
                    <a:lumMod val="10000"/>
                  </a:schemeClr>
                </a:solidFill>
              </a:rPr>
              <a:t>A fundamental tool for intrusion detection</a:t>
            </a:r>
          </a:p>
        </p:txBody>
      </p:sp>
      <p:graphicFrame>
        <p:nvGraphicFramePr>
          <p:cNvPr id="4" name="Diagram 3"/>
          <p:cNvGraphicFramePr/>
          <p:nvPr>
            <p:extLst>
              <p:ext uri="{D42A27DB-BD31-4B8C-83A1-F6EECF244321}">
                <p14:modId xmlns:p14="http://schemas.microsoft.com/office/powerpoint/2010/main" val="328092232"/>
              </p:ext>
            </p:extLst>
          </p:nvPr>
        </p:nvGraphicFramePr>
        <p:xfrm>
          <a:off x="539552" y="2204864"/>
          <a:ext cx="7994848" cy="458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EE3FB29-B7F2-4687-A951-CD123C883E2F}"/>
              </a:ext>
            </a:extLst>
          </p:cNvPr>
          <p:cNvSpPr>
            <a:spLocks noGrp="1"/>
          </p:cNvSpPr>
          <p:nvPr>
            <p:ph type="sldNum" sz="quarter" idx="12"/>
          </p:nvPr>
        </p:nvSpPr>
        <p:spPr/>
        <p:txBody>
          <a:bodyPr/>
          <a:lstStyle/>
          <a:p>
            <a:pPr>
              <a:defRPr/>
            </a:pPr>
            <a:fld id="{9C2FB95B-9CE7-A047-A167-44F68D48CF28}"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Audit Records </a:t>
            </a:r>
            <a:r>
              <a:rPr lang="en-US" sz="2000" dirty="0"/>
              <a:t>(cont.)</a:t>
            </a:r>
            <a:endParaRPr lang="en-AU" sz="2000" dirty="0"/>
          </a:p>
        </p:txBody>
      </p:sp>
      <p:sp>
        <p:nvSpPr>
          <p:cNvPr id="56323" name="Rectangle 3"/>
          <p:cNvSpPr>
            <a:spLocks noGrp="1" noChangeArrowheads="1"/>
          </p:cNvSpPr>
          <p:nvPr>
            <p:ph idx="1"/>
          </p:nvPr>
        </p:nvSpPr>
        <p:spPr>
          <a:xfrm>
            <a:off x="395536" y="1600200"/>
            <a:ext cx="8640960" cy="460648"/>
          </a:xfrm>
        </p:spPr>
        <p:txBody>
          <a:bodyPr>
            <a:normAutofit/>
          </a:bodyPr>
          <a:lstStyle/>
          <a:p>
            <a:r>
              <a:rPr lang="en-US" dirty="0">
                <a:solidFill>
                  <a:schemeClr val="tx2">
                    <a:lumMod val="10000"/>
                  </a:schemeClr>
                </a:solidFill>
              </a:rPr>
              <a:t>An audit record may contain the following fields:  </a:t>
            </a:r>
          </a:p>
          <a:p>
            <a:pPr marL="0" indent="0">
              <a:buNone/>
            </a:pPr>
            <a:endParaRPr lang="en-US" dirty="0">
              <a:solidFill>
                <a:schemeClr val="tx2">
                  <a:lumMod val="10000"/>
                </a:schemeClr>
              </a:solidFill>
            </a:endParaRPr>
          </a:p>
        </p:txBody>
      </p:sp>
      <p:sp>
        <p:nvSpPr>
          <p:cNvPr id="2" name="Slide Number Placeholder 1">
            <a:extLst>
              <a:ext uri="{FF2B5EF4-FFF2-40B4-BE49-F238E27FC236}">
                <a16:creationId xmlns:a16="http://schemas.microsoft.com/office/drawing/2014/main" id="{2EE3FB29-B7F2-4687-A951-CD123C883E2F}"/>
              </a:ext>
            </a:extLst>
          </p:cNvPr>
          <p:cNvSpPr>
            <a:spLocks noGrp="1"/>
          </p:cNvSpPr>
          <p:nvPr>
            <p:ph type="sldNum" sz="quarter" idx="12"/>
          </p:nvPr>
        </p:nvSpPr>
        <p:spPr/>
        <p:txBody>
          <a:bodyPr/>
          <a:lstStyle/>
          <a:p>
            <a:pPr>
              <a:defRPr/>
            </a:pPr>
            <a:fld id="{9C2FB95B-9CE7-A047-A167-44F68D48CF28}" type="slidenum">
              <a:rPr lang="en-US" smtClean="0"/>
              <a:pPr>
                <a:defRPr/>
              </a:pPr>
              <a:t>15</a:t>
            </a:fld>
            <a:endParaRPr lang="en-US" dirty="0"/>
          </a:p>
        </p:txBody>
      </p:sp>
      <p:graphicFrame>
        <p:nvGraphicFramePr>
          <p:cNvPr id="3" name="Table 2">
            <a:extLst>
              <a:ext uri="{FF2B5EF4-FFF2-40B4-BE49-F238E27FC236}">
                <a16:creationId xmlns:a16="http://schemas.microsoft.com/office/drawing/2014/main" id="{6B47423B-4A17-4051-86EE-0C0F6EE99BD1}"/>
              </a:ext>
            </a:extLst>
          </p:cNvPr>
          <p:cNvGraphicFramePr>
            <a:graphicFrameLocks noGrp="1"/>
          </p:cNvGraphicFramePr>
          <p:nvPr>
            <p:extLst>
              <p:ext uri="{D42A27DB-BD31-4B8C-83A1-F6EECF244321}">
                <p14:modId xmlns:p14="http://schemas.microsoft.com/office/powerpoint/2010/main" val="37983227"/>
              </p:ext>
            </p:extLst>
          </p:nvPr>
        </p:nvGraphicFramePr>
        <p:xfrm>
          <a:off x="395536" y="2060848"/>
          <a:ext cx="8400639" cy="640080"/>
        </p:xfrm>
        <a:graphic>
          <a:graphicData uri="http://schemas.openxmlformats.org/drawingml/2006/table">
            <a:tbl>
              <a:tblPr firstRow="1" bandRow="1">
                <a:tableStyleId>{5C22544A-7EE6-4342-B048-85BDC9FD1C3A}</a:tableStyleId>
              </a:tblPr>
              <a:tblGrid>
                <a:gridCol w="1189041">
                  <a:extLst>
                    <a:ext uri="{9D8B030D-6E8A-4147-A177-3AD203B41FA5}">
                      <a16:colId xmlns:a16="http://schemas.microsoft.com/office/drawing/2014/main" val="2669152299"/>
                    </a:ext>
                  </a:extLst>
                </a:gridCol>
                <a:gridCol w="1443835">
                  <a:extLst>
                    <a:ext uri="{9D8B030D-6E8A-4147-A177-3AD203B41FA5}">
                      <a16:colId xmlns:a16="http://schemas.microsoft.com/office/drawing/2014/main" val="1861836078"/>
                    </a:ext>
                  </a:extLst>
                </a:gridCol>
                <a:gridCol w="1273972">
                  <a:extLst>
                    <a:ext uri="{9D8B030D-6E8A-4147-A177-3AD203B41FA5}">
                      <a16:colId xmlns:a16="http://schemas.microsoft.com/office/drawing/2014/main" val="2173819280"/>
                    </a:ext>
                  </a:extLst>
                </a:gridCol>
                <a:gridCol w="1613699">
                  <a:extLst>
                    <a:ext uri="{9D8B030D-6E8A-4147-A177-3AD203B41FA5}">
                      <a16:colId xmlns:a16="http://schemas.microsoft.com/office/drawing/2014/main" val="2160674146"/>
                    </a:ext>
                  </a:extLst>
                </a:gridCol>
                <a:gridCol w="1379979">
                  <a:extLst>
                    <a:ext uri="{9D8B030D-6E8A-4147-A177-3AD203B41FA5}">
                      <a16:colId xmlns:a16="http://schemas.microsoft.com/office/drawing/2014/main" val="3945288195"/>
                    </a:ext>
                  </a:extLst>
                </a:gridCol>
                <a:gridCol w="1500113">
                  <a:extLst>
                    <a:ext uri="{9D8B030D-6E8A-4147-A177-3AD203B41FA5}">
                      <a16:colId xmlns:a16="http://schemas.microsoft.com/office/drawing/2014/main" val="2054308429"/>
                    </a:ext>
                  </a:extLst>
                </a:gridCol>
              </a:tblGrid>
              <a:tr h="370840">
                <a:tc>
                  <a:txBody>
                    <a:bodyPr/>
                    <a:lstStyle/>
                    <a:p>
                      <a:r>
                        <a:rPr lang="en-US" dirty="0"/>
                        <a:t>Subject</a:t>
                      </a:r>
                    </a:p>
                  </a:txBody>
                  <a:tcPr/>
                </a:tc>
                <a:tc>
                  <a:txBody>
                    <a:bodyPr/>
                    <a:lstStyle/>
                    <a:p>
                      <a:r>
                        <a:rPr lang="en-US" dirty="0"/>
                        <a:t>Action</a:t>
                      </a:r>
                    </a:p>
                  </a:txBody>
                  <a:tcPr/>
                </a:tc>
                <a:tc>
                  <a:txBody>
                    <a:bodyPr/>
                    <a:lstStyle/>
                    <a:p>
                      <a:r>
                        <a:rPr lang="en-US" dirty="0"/>
                        <a:t>Object</a:t>
                      </a:r>
                    </a:p>
                  </a:txBody>
                  <a:tcPr/>
                </a:tc>
                <a:tc>
                  <a:txBody>
                    <a:bodyPr/>
                    <a:lstStyle/>
                    <a:p>
                      <a:r>
                        <a:rPr lang="en-US" dirty="0"/>
                        <a:t>exception</a:t>
                      </a:r>
                    </a:p>
                  </a:txBody>
                  <a:tcPr/>
                </a:tc>
                <a:tc>
                  <a:txBody>
                    <a:bodyPr/>
                    <a:lstStyle/>
                    <a:p>
                      <a:r>
                        <a:rPr lang="en-US" dirty="0"/>
                        <a:t>Resource-usage</a:t>
                      </a:r>
                    </a:p>
                  </a:txBody>
                  <a:tcPr/>
                </a:tc>
                <a:tc>
                  <a:txBody>
                    <a:bodyPr/>
                    <a:lstStyle/>
                    <a:p>
                      <a:r>
                        <a:rPr lang="en-US" dirty="0"/>
                        <a:t>Time-stamp</a:t>
                      </a:r>
                    </a:p>
                  </a:txBody>
                  <a:tcPr/>
                </a:tc>
                <a:extLst>
                  <a:ext uri="{0D108BD9-81ED-4DB2-BD59-A6C34878D82A}">
                    <a16:rowId xmlns:a16="http://schemas.microsoft.com/office/drawing/2014/main" val="3790612057"/>
                  </a:ext>
                </a:extLst>
              </a:tr>
            </a:tbl>
          </a:graphicData>
        </a:graphic>
      </p:graphicFrame>
      <p:sp>
        <p:nvSpPr>
          <p:cNvPr id="7" name="Rectangle 3">
            <a:extLst>
              <a:ext uri="{FF2B5EF4-FFF2-40B4-BE49-F238E27FC236}">
                <a16:creationId xmlns:a16="http://schemas.microsoft.com/office/drawing/2014/main" id="{A3C7B86A-411F-4BF1-BDF6-27DCE06D8009}"/>
              </a:ext>
            </a:extLst>
          </p:cNvPr>
          <p:cNvSpPr txBox="1">
            <a:spLocks noChangeArrowheads="1"/>
          </p:cNvSpPr>
          <p:nvPr/>
        </p:nvSpPr>
        <p:spPr>
          <a:xfrm>
            <a:off x="547936" y="2896343"/>
            <a:ext cx="8200528" cy="815477"/>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2">
                    <a:lumMod val="10000"/>
                  </a:schemeClr>
                </a:solidFill>
              </a:rPr>
              <a:t>An audit record generated by the user Smith trying to issue the command: </a:t>
            </a:r>
            <a:r>
              <a:rPr lang="en-US" b="1" dirty="0">
                <a:solidFill>
                  <a:schemeClr val="tx2">
                    <a:lumMod val="10000"/>
                  </a:schemeClr>
                </a:solidFill>
              </a:rPr>
              <a:t>copy game.exe to &lt;library&gt;game.exe</a:t>
            </a:r>
          </a:p>
          <a:p>
            <a:pPr marL="0" indent="0" fontAlgn="auto">
              <a:spcAft>
                <a:spcPts val="0"/>
              </a:spcAft>
              <a:buFont typeface="Calisto MT" pitchFamily="18" charset="0"/>
              <a:buNone/>
            </a:pPr>
            <a:endParaRPr lang="en-US" dirty="0">
              <a:solidFill>
                <a:schemeClr val="tx2">
                  <a:lumMod val="10000"/>
                </a:schemeClr>
              </a:solidFill>
            </a:endParaRPr>
          </a:p>
        </p:txBody>
      </p:sp>
      <p:pic>
        <p:nvPicPr>
          <p:cNvPr id="5" name="Picture 4">
            <a:extLst>
              <a:ext uri="{FF2B5EF4-FFF2-40B4-BE49-F238E27FC236}">
                <a16:creationId xmlns:a16="http://schemas.microsoft.com/office/drawing/2014/main" id="{93A2D6BF-8575-453B-A87D-175FD40CC2E0}"/>
              </a:ext>
            </a:extLst>
          </p:cNvPr>
          <p:cNvPicPr>
            <a:picLocks noChangeAspect="1"/>
          </p:cNvPicPr>
          <p:nvPr/>
        </p:nvPicPr>
        <p:blipFill>
          <a:blip r:embed="rId3"/>
          <a:stretch>
            <a:fillRect/>
          </a:stretch>
        </p:blipFill>
        <p:spPr>
          <a:xfrm>
            <a:off x="0" y="3940559"/>
            <a:ext cx="9144000" cy="2296753"/>
          </a:xfrm>
          <a:prstGeom prst="rect">
            <a:avLst/>
          </a:prstGeom>
        </p:spPr>
      </p:pic>
    </p:spTree>
    <p:extLst>
      <p:ext uri="{BB962C8B-B14F-4D97-AF65-F5344CB8AC3E}">
        <p14:creationId xmlns:p14="http://schemas.microsoft.com/office/powerpoint/2010/main" val="76542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400" dirty="0"/>
              <a:t>Approaches to Intrusion Detection</a:t>
            </a:r>
            <a:endParaRPr lang="en-AU" sz="4400" dirty="0"/>
          </a:p>
        </p:txBody>
      </p:sp>
      <p:sp>
        <p:nvSpPr>
          <p:cNvPr id="55299" name="Rectangle 3"/>
          <p:cNvSpPr>
            <a:spLocks noGrp="1" noChangeArrowheads="1"/>
          </p:cNvSpPr>
          <p:nvPr>
            <p:ph idx="1"/>
          </p:nvPr>
        </p:nvSpPr>
        <p:spPr>
          <a:xfrm>
            <a:off x="762000" y="1600200"/>
            <a:ext cx="7583488" cy="4800600"/>
          </a:xfrm>
        </p:spPr>
        <p:txBody>
          <a:bodyPr>
            <a:normAutofit fontScale="85000" lnSpcReduction="20000"/>
          </a:bodyPr>
          <a:lstStyle/>
          <a:p>
            <a:r>
              <a:rPr lang="en-US" b="1" dirty="0">
                <a:solidFill>
                  <a:schemeClr val="tx2">
                    <a:lumMod val="10000"/>
                  </a:schemeClr>
                </a:solidFill>
              </a:rPr>
              <a:t>Statistical</a:t>
            </a:r>
            <a:r>
              <a:rPr lang="en-US" dirty="0">
                <a:solidFill>
                  <a:schemeClr val="tx2">
                    <a:lumMod val="10000"/>
                  </a:schemeClr>
                </a:solidFill>
              </a:rPr>
              <a:t> anomaly detection</a:t>
            </a:r>
          </a:p>
          <a:p>
            <a:pPr lvl="1">
              <a:buClr>
                <a:schemeClr val="bg1"/>
              </a:buClr>
            </a:pPr>
            <a:r>
              <a:rPr lang="en-US" dirty="0">
                <a:solidFill>
                  <a:schemeClr val="tx2">
                    <a:lumMod val="10000"/>
                  </a:schemeClr>
                </a:solidFill>
              </a:rPr>
              <a:t>Involves the collection of data relating to the behavior of legitimate users over a period of time   </a:t>
            </a:r>
            <a:r>
              <a:rPr lang="en-US" dirty="0">
                <a:solidFill>
                  <a:schemeClr val="tx2">
                    <a:lumMod val="10000"/>
                  </a:schemeClr>
                </a:solidFill>
                <a:sym typeface="Wingdings" panose="05000000000000000000" pitchFamily="2" charset="2"/>
              </a:rPr>
              <a:t> thresholds, baseline</a:t>
            </a:r>
            <a:endParaRPr lang="en-US" dirty="0">
              <a:solidFill>
                <a:schemeClr val="tx2">
                  <a:lumMod val="10000"/>
                </a:schemeClr>
              </a:solidFill>
            </a:endParaRPr>
          </a:p>
          <a:p>
            <a:pPr lvl="1">
              <a:buClr>
                <a:schemeClr val="bg1"/>
              </a:buClr>
            </a:pPr>
            <a:r>
              <a:rPr lang="en-US" dirty="0">
                <a:solidFill>
                  <a:schemeClr val="tx2">
                    <a:lumMod val="10000"/>
                  </a:schemeClr>
                </a:solidFill>
              </a:rPr>
              <a:t>Then statistical tests are applied to observed behavior to determine whether that behavior is not legitimate user behavior.</a:t>
            </a:r>
          </a:p>
          <a:p>
            <a:pPr marL="282575" lvl="1" indent="0">
              <a:buClr>
                <a:schemeClr val="bg1"/>
              </a:buClr>
              <a:buNone/>
            </a:pPr>
            <a:endParaRPr lang="en-US" sz="600" dirty="0">
              <a:solidFill>
                <a:schemeClr val="tx2">
                  <a:lumMod val="10000"/>
                </a:schemeClr>
              </a:solidFill>
            </a:endParaRPr>
          </a:p>
          <a:p>
            <a:pPr lvl="1">
              <a:buClr>
                <a:schemeClr val="bg1"/>
              </a:buClr>
            </a:pPr>
            <a:r>
              <a:rPr lang="en-US" dirty="0">
                <a:solidFill>
                  <a:schemeClr val="tx2">
                    <a:lumMod val="10000"/>
                  </a:schemeClr>
                </a:solidFill>
              </a:rPr>
              <a:t>Two types of statistical anomaly detection:</a:t>
            </a:r>
          </a:p>
          <a:p>
            <a:pPr lvl="2">
              <a:buClr>
                <a:schemeClr val="bg1"/>
              </a:buClr>
            </a:pPr>
            <a:r>
              <a:rPr lang="en-US" u="sng" dirty="0">
                <a:solidFill>
                  <a:schemeClr val="tx2">
                    <a:lumMod val="10000"/>
                  </a:schemeClr>
                </a:solidFill>
              </a:rPr>
              <a:t>Threshold detection</a:t>
            </a:r>
          </a:p>
          <a:p>
            <a:pPr lvl="3"/>
            <a:r>
              <a:rPr lang="en-US" dirty="0">
                <a:solidFill>
                  <a:schemeClr val="tx2">
                    <a:lumMod val="10000"/>
                  </a:schemeClr>
                </a:solidFill>
              </a:rPr>
              <a:t>This approach involves defining thresholds, </a:t>
            </a:r>
            <a:r>
              <a:rPr lang="en-US" u="sng" dirty="0">
                <a:solidFill>
                  <a:schemeClr val="tx2">
                    <a:lumMod val="10000"/>
                  </a:schemeClr>
                </a:solidFill>
              </a:rPr>
              <a:t>independent of user</a:t>
            </a:r>
            <a:r>
              <a:rPr lang="en-US" dirty="0">
                <a:solidFill>
                  <a:schemeClr val="tx2">
                    <a:lumMod val="10000"/>
                  </a:schemeClr>
                </a:solidFill>
              </a:rPr>
              <a:t>, for the frequency of occurrence of various events.</a:t>
            </a:r>
          </a:p>
          <a:p>
            <a:pPr lvl="2"/>
            <a:r>
              <a:rPr lang="en-US" u="sng" dirty="0">
                <a:solidFill>
                  <a:schemeClr val="tx2">
                    <a:lumMod val="10000"/>
                  </a:schemeClr>
                </a:solidFill>
              </a:rPr>
              <a:t>Profile based</a:t>
            </a:r>
          </a:p>
          <a:p>
            <a:pPr lvl="3"/>
            <a:r>
              <a:rPr lang="en-US" dirty="0">
                <a:solidFill>
                  <a:schemeClr val="tx2">
                    <a:lumMod val="10000"/>
                  </a:schemeClr>
                </a:solidFill>
              </a:rPr>
              <a:t>A profile of the activity of each user is developed and used to detect changes in the behavior of individual accounts.</a:t>
            </a:r>
          </a:p>
          <a:p>
            <a:r>
              <a:rPr lang="en-US" b="1" dirty="0">
                <a:solidFill>
                  <a:schemeClr val="tx2">
                    <a:lumMod val="10000"/>
                  </a:schemeClr>
                </a:solidFill>
              </a:rPr>
              <a:t>Rule-based</a:t>
            </a:r>
            <a:r>
              <a:rPr lang="en-US" dirty="0">
                <a:solidFill>
                  <a:schemeClr val="tx2">
                    <a:lumMod val="10000"/>
                  </a:schemeClr>
                </a:solidFill>
              </a:rPr>
              <a:t> detection</a:t>
            </a:r>
          </a:p>
          <a:p>
            <a:pPr lvl="1">
              <a:buClr>
                <a:schemeClr val="bg1"/>
              </a:buClr>
            </a:pPr>
            <a:r>
              <a:rPr lang="en-US" dirty="0">
                <a:solidFill>
                  <a:schemeClr val="tx2">
                    <a:lumMod val="10000"/>
                  </a:schemeClr>
                </a:solidFill>
              </a:rPr>
              <a:t>Involves an attempt to define a set of rules or attack patterns that can be used to decide that a given behavior is that of an intruder.</a:t>
            </a:r>
          </a:p>
          <a:p>
            <a:pPr lvl="1">
              <a:buClr>
                <a:schemeClr val="bg1"/>
              </a:buClr>
            </a:pPr>
            <a:r>
              <a:rPr lang="en-US" dirty="0">
                <a:solidFill>
                  <a:schemeClr val="tx2">
                    <a:lumMod val="10000"/>
                  </a:schemeClr>
                </a:solidFill>
              </a:rPr>
              <a:t>Often referred to as </a:t>
            </a:r>
            <a:r>
              <a:rPr lang="en-US" i="1" dirty="0">
                <a:solidFill>
                  <a:schemeClr val="tx2">
                    <a:lumMod val="10000"/>
                  </a:schemeClr>
                </a:solidFill>
              </a:rPr>
              <a:t>signature detection</a:t>
            </a:r>
            <a:endParaRPr lang="en-US" dirty="0">
              <a:solidFill>
                <a:schemeClr val="tx2">
                  <a:lumMod val="10000"/>
                </a:schemeClr>
              </a:solidFill>
            </a:endParaRPr>
          </a:p>
        </p:txBody>
      </p:sp>
      <p:sp>
        <p:nvSpPr>
          <p:cNvPr id="2" name="Slide Number Placeholder 1">
            <a:extLst>
              <a:ext uri="{FF2B5EF4-FFF2-40B4-BE49-F238E27FC236}">
                <a16:creationId xmlns:a16="http://schemas.microsoft.com/office/drawing/2014/main" id="{809F5B95-BFA3-44F3-8EAC-99D03F8D440F}"/>
              </a:ext>
            </a:extLst>
          </p:cNvPr>
          <p:cNvSpPr>
            <a:spLocks noGrp="1"/>
          </p:cNvSpPr>
          <p:nvPr>
            <p:ph type="sldNum" sz="quarter" idx="12"/>
          </p:nvPr>
        </p:nvSpPr>
        <p:spPr/>
        <p:txBody>
          <a:bodyPr/>
          <a:lstStyle/>
          <a:p>
            <a:pPr>
              <a:defRPr/>
            </a:pPr>
            <a:fld id="{9C2FB95B-9CE7-A047-A167-44F68D48CF28}" type="slidenum">
              <a:rPr lang="en-US" smtClean="0"/>
              <a:pPr>
                <a:defRPr/>
              </a:pPr>
              <a:t>16</a:t>
            </a:fld>
            <a:endParaRPr lang="en-US" dirty="0"/>
          </a:p>
        </p:txBody>
      </p:sp>
    </p:spTree>
    <p:extLst>
      <p:ext uri="{BB962C8B-B14F-4D97-AF65-F5344CB8AC3E}">
        <p14:creationId xmlns:p14="http://schemas.microsoft.com/office/powerpoint/2010/main" val="368138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AU" sz="4000" dirty="0"/>
              <a:t>Statistical Anomaly Detection</a:t>
            </a:r>
          </a:p>
        </p:txBody>
      </p:sp>
      <p:sp>
        <p:nvSpPr>
          <p:cNvPr id="57347" name="Rectangle 3"/>
          <p:cNvSpPr>
            <a:spLocks noGrp="1" noChangeArrowheads="1"/>
          </p:cNvSpPr>
          <p:nvPr>
            <p:ph sz="half" idx="1"/>
          </p:nvPr>
        </p:nvSpPr>
        <p:spPr>
          <a:xfrm>
            <a:off x="323528" y="1828800"/>
            <a:ext cx="4536503" cy="4768552"/>
          </a:xfrm>
        </p:spPr>
        <p:txBody>
          <a:bodyPr>
            <a:normAutofit/>
          </a:bodyPr>
          <a:lstStyle/>
          <a:p>
            <a:r>
              <a:rPr lang="en-US" sz="2400" b="1" dirty="0">
                <a:solidFill>
                  <a:schemeClr val="tx2">
                    <a:lumMod val="10000"/>
                  </a:schemeClr>
                </a:solidFill>
              </a:rPr>
              <a:t>Threshold detection</a:t>
            </a:r>
          </a:p>
          <a:p>
            <a:pPr lvl="1">
              <a:buClr>
                <a:schemeClr val="bg1"/>
              </a:buClr>
            </a:pPr>
            <a:r>
              <a:rPr lang="en-US" sz="2000" dirty="0">
                <a:solidFill>
                  <a:schemeClr val="tx2">
                    <a:lumMod val="10000"/>
                  </a:schemeClr>
                </a:solidFill>
              </a:rPr>
              <a:t>Involves counting the </a:t>
            </a:r>
            <a:r>
              <a:rPr lang="en-US" sz="2000" u="sng" dirty="0">
                <a:solidFill>
                  <a:schemeClr val="tx2">
                    <a:lumMod val="10000"/>
                  </a:schemeClr>
                </a:solidFill>
              </a:rPr>
              <a:t>number of occurrences of a specific event type</a:t>
            </a:r>
            <a:r>
              <a:rPr lang="en-US" sz="2000" dirty="0">
                <a:solidFill>
                  <a:schemeClr val="tx2">
                    <a:lumMod val="10000"/>
                  </a:schemeClr>
                </a:solidFill>
              </a:rPr>
              <a:t> over an interval of time</a:t>
            </a:r>
          </a:p>
          <a:p>
            <a:pPr lvl="1">
              <a:buClr>
                <a:schemeClr val="bg1"/>
              </a:buClr>
            </a:pPr>
            <a:r>
              <a:rPr lang="en-US" sz="2000" dirty="0">
                <a:solidFill>
                  <a:schemeClr val="tx2">
                    <a:lumMod val="10000"/>
                  </a:schemeClr>
                </a:solidFill>
              </a:rPr>
              <a:t>If the count surpasses what is considered a reasonable number that one might expect to occur, then intrusion is assumed</a:t>
            </a:r>
          </a:p>
          <a:p>
            <a:pPr lvl="1">
              <a:buClr>
                <a:schemeClr val="bg1"/>
              </a:buClr>
            </a:pPr>
            <a:r>
              <a:rPr lang="en-US" sz="2000" dirty="0">
                <a:solidFill>
                  <a:schemeClr val="tx2">
                    <a:lumMod val="10000"/>
                  </a:schemeClr>
                </a:solidFill>
              </a:rPr>
              <a:t>By itself is a crude and ineffective detector of even moderately sophisticated attacks</a:t>
            </a:r>
          </a:p>
        </p:txBody>
      </p:sp>
      <p:sp>
        <p:nvSpPr>
          <p:cNvPr id="4" name="Content Placeholder 3"/>
          <p:cNvSpPr>
            <a:spLocks noGrp="1"/>
          </p:cNvSpPr>
          <p:nvPr>
            <p:ph sz="half" idx="2"/>
          </p:nvPr>
        </p:nvSpPr>
        <p:spPr>
          <a:xfrm>
            <a:off x="4796790" y="1828800"/>
            <a:ext cx="4023681" cy="4480520"/>
          </a:xfrm>
        </p:spPr>
        <p:txBody>
          <a:bodyPr>
            <a:normAutofit/>
          </a:bodyPr>
          <a:lstStyle/>
          <a:p>
            <a:r>
              <a:rPr lang="en-US" sz="2400" b="1" dirty="0">
                <a:solidFill>
                  <a:schemeClr val="tx2">
                    <a:lumMod val="10000"/>
                  </a:schemeClr>
                </a:solidFill>
              </a:rPr>
              <a:t>Profile-based</a:t>
            </a:r>
          </a:p>
          <a:p>
            <a:pPr lvl="1">
              <a:buClr>
                <a:schemeClr val="bg1"/>
              </a:buClr>
            </a:pPr>
            <a:r>
              <a:rPr lang="en-US" sz="2000" dirty="0">
                <a:solidFill>
                  <a:schemeClr val="tx2">
                    <a:lumMod val="10000"/>
                  </a:schemeClr>
                </a:solidFill>
              </a:rPr>
              <a:t>Focuses on characterizing the </a:t>
            </a:r>
            <a:r>
              <a:rPr lang="en-US" sz="2000" u="sng" dirty="0">
                <a:solidFill>
                  <a:schemeClr val="tx2">
                    <a:lumMod val="10000"/>
                  </a:schemeClr>
                </a:solidFill>
              </a:rPr>
              <a:t>past behavior</a:t>
            </a:r>
            <a:r>
              <a:rPr lang="en-US" sz="2000" dirty="0">
                <a:solidFill>
                  <a:schemeClr val="tx2">
                    <a:lumMod val="10000"/>
                  </a:schemeClr>
                </a:solidFill>
              </a:rPr>
              <a:t> of individual users or related groups of users and then detecting significant deviations</a:t>
            </a:r>
          </a:p>
          <a:p>
            <a:pPr lvl="1">
              <a:buClr>
                <a:schemeClr val="bg1"/>
              </a:buClr>
            </a:pPr>
            <a:r>
              <a:rPr lang="en-US" sz="2000" dirty="0">
                <a:solidFill>
                  <a:schemeClr val="tx2">
                    <a:lumMod val="10000"/>
                  </a:schemeClr>
                </a:solidFill>
              </a:rPr>
              <a:t>A </a:t>
            </a:r>
            <a:r>
              <a:rPr lang="en-US" sz="2000" u="sng" dirty="0">
                <a:solidFill>
                  <a:schemeClr val="tx2">
                    <a:lumMod val="10000"/>
                  </a:schemeClr>
                </a:solidFill>
              </a:rPr>
              <a:t>profile</a:t>
            </a:r>
            <a:r>
              <a:rPr lang="en-US" sz="2000" dirty="0">
                <a:solidFill>
                  <a:schemeClr val="tx2">
                    <a:lumMod val="10000"/>
                  </a:schemeClr>
                </a:solidFill>
              </a:rPr>
              <a:t> may consist of a set of parameters, so that deviation on just a single parameter may not be sufficient in itself to signal an alert</a:t>
            </a:r>
          </a:p>
        </p:txBody>
      </p:sp>
      <p:sp>
        <p:nvSpPr>
          <p:cNvPr id="2" name="Slide Number Placeholder 1">
            <a:extLst>
              <a:ext uri="{FF2B5EF4-FFF2-40B4-BE49-F238E27FC236}">
                <a16:creationId xmlns:a16="http://schemas.microsoft.com/office/drawing/2014/main" id="{6062F1C9-B072-49D5-A7ED-FA3CF61F4DB5}"/>
              </a:ext>
            </a:extLst>
          </p:cNvPr>
          <p:cNvSpPr>
            <a:spLocks noGrp="1"/>
          </p:cNvSpPr>
          <p:nvPr>
            <p:ph type="sldNum" sz="quarter" idx="12"/>
          </p:nvPr>
        </p:nvSpPr>
        <p:spPr>
          <a:xfrm>
            <a:off x="8534400" y="6479216"/>
            <a:ext cx="609600" cy="365125"/>
          </a:xfrm>
        </p:spPr>
        <p:txBody>
          <a:bodyPr/>
          <a:lstStyle/>
          <a:p>
            <a:pPr>
              <a:defRPr/>
            </a:pPr>
            <a:fld id="{52E1D359-7C78-AA4C-98BC-861E6D6A2752}" type="slidenum">
              <a:rPr lang="en-US" smtClean="0"/>
              <a:pPr>
                <a:defRPr/>
              </a:pPr>
              <a:t>17</a:t>
            </a:fld>
            <a:endParaRPr lang="en-US" dirty="0"/>
          </a:p>
        </p:txBody>
      </p:sp>
    </p:spTree>
    <p:extLst>
      <p:ext uri="{BB962C8B-B14F-4D97-AF65-F5344CB8AC3E}">
        <p14:creationId xmlns:p14="http://schemas.microsoft.com/office/powerpoint/2010/main" val="109489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13640-5744-4ED1-930E-F8C15DB71266}"/>
              </a:ext>
            </a:extLst>
          </p:cNvPr>
          <p:cNvSpPr>
            <a:spLocks noGrp="1"/>
          </p:cNvSpPr>
          <p:nvPr>
            <p:ph sz="half" idx="1"/>
          </p:nvPr>
        </p:nvSpPr>
        <p:spPr>
          <a:xfrm>
            <a:off x="539552" y="1844824"/>
            <a:ext cx="8352928" cy="4511526"/>
          </a:xfrm>
        </p:spPr>
        <p:txBody>
          <a:bodyPr>
            <a:normAutofit fontScale="85000" lnSpcReduction="10000"/>
          </a:bodyPr>
          <a:lstStyle/>
          <a:p>
            <a:r>
              <a:rPr lang="en-US" sz="2800" dirty="0"/>
              <a:t>Example </a:t>
            </a:r>
            <a:r>
              <a:rPr lang="en-US" sz="2800" b="1" dirty="0"/>
              <a:t>metrics</a:t>
            </a:r>
          </a:p>
          <a:p>
            <a:pPr lvl="1"/>
            <a:r>
              <a:rPr lang="en-US" sz="2400" u="sng" dirty="0"/>
              <a:t>Counter</a:t>
            </a:r>
            <a:r>
              <a:rPr lang="en-US" sz="2400" dirty="0"/>
              <a:t>: a count of certain event type over a particular period of time</a:t>
            </a:r>
          </a:p>
          <a:p>
            <a:pPr marL="577850" lvl="2" indent="0">
              <a:buNone/>
            </a:pPr>
            <a:r>
              <a:rPr lang="en-US" sz="2000" dirty="0"/>
              <a:t>	e.g., the number of logins by a single user during an hour</a:t>
            </a:r>
          </a:p>
          <a:p>
            <a:pPr lvl="1"/>
            <a:endParaRPr lang="en-US" sz="800" u="sng" dirty="0"/>
          </a:p>
          <a:p>
            <a:pPr lvl="1"/>
            <a:r>
              <a:rPr lang="en-US" sz="2400" u="sng" dirty="0"/>
              <a:t>Gauge</a:t>
            </a:r>
            <a:r>
              <a:rPr lang="en-US" sz="2400" dirty="0"/>
              <a:t>: a number used to measure the current value of some entity</a:t>
            </a:r>
          </a:p>
          <a:p>
            <a:pPr marL="282575" lvl="1" indent="0">
              <a:buNone/>
            </a:pPr>
            <a:r>
              <a:rPr lang="en-US" sz="2000" dirty="0"/>
              <a:t>	e.g., the number of outgoing messages queued for a user process</a:t>
            </a:r>
          </a:p>
          <a:p>
            <a:pPr lvl="1"/>
            <a:endParaRPr lang="en-US" sz="800" u="sng" dirty="0"/>
          </a:p>
          <a:p>
            <a:pPr lvl="1"/>
            <a:r>
              <a:rPr lang="en-US" sz="2400" u="sng" dirty="0"/>
              <a:t>Interval timer</a:t>
            </a:r>
            <a:r>
              <a:rPr lang="en-US" sz="2400" dirty="0"/>
              <a:t>: the length of time between two related events</a:t>
            </a:r>
          </a:p>
          <a:p>
            <a:pPr marL="577850" lvl="2" indent="0">
              <a:buNone/>
            </a:pPr>
            <a:r>
              <a:rPr lang="en-US" sz="2000" dirty="0"/>
              <a:t>	e.g., the length of time between successive logins to an account</a:t>
            </a:r>
          </a:p>
          <a:p>
            <a:pPr lvl="1"/>
            <a:endParaRPr lang="en-US" sz="800" u="sng" dirty="0"/>
          </a:p>
          <a:p>
            <a:pPr lvl="1"/>
            <a:r>
              <a:rPr lang="en-US" sz="2400" u="sng" dirty="0"/>
              <a:t>Resource utilization</a:t>
            </a:r>
            <a:r>
              <a:rPr lang="en-US" sz="2400" dirty="0"/>
              <a:t>: Quantity of resources consumed during a specified period</a:t>
            </a:r>
          </a:p>
          <a:p>
            <a:pPr marL="282575" lvl="1" indent="0">
              <a:buNone/>
            </a:pPr>
            <a:r>
              <a:rPr lang="en-US" sz="2200" dirty="0"/>
              <a:t>	e.g., the total time consumed by a program execution</a:t>
            </a:r>
          </a:p>
          <a:p>
            <a:pPr marL="282575" lvl="1" indent="0">
              <a:buNone/>
            </a:pPr>
            <a:endParaRPr lang="en-US" sz="1200" b="1" dirty="0"/>
          </a:p>
          <a:p>
            <a:pPr marL="282575" lvl="1" indent="0">
              <a:buNone/>
            </a:pPr>
            <a:r>
              <a:rPr lang="en-US" sz="2200" b="1" dirty="0"/>
              <a:t>EX: Come up with one additional metric for each example type.</a:t>
            </a:r>
          </a:p>
        </p:txBody>
      </p:sp>
      <p:sp>
        <p:nvSpPr>
          <p:cNvPr id="5" name="Slide Number Placeholder 4">
            <a:extLst>
              <a:ext uri="{FF2B5EF4-FFF2-40B4-BE49-F238E27FC236}">
                <a16:creationId xmlns:a16="http://schemas.microsoft.com/office/drawing/2014/main" id="{0637A91B-84E1-42E5-B63C-73E374E18988}"/>
              </a:ext>
            </a:extLst>
          </p:cNvPr>
          <p:cNvSpPr>
            <a:spLocks noGrp="1"/>
          </p:cNvSpPr>
          <p:nvPr>
            <p:ph type="sldNum" sz="quarter" idx="12"/>
          </p:nvPr>
        </p:nvSpPr>
        <p:spPr>
          <a:xfrm>
            <a:off x="8534400" y="6492875"/>
            <a:ext cx="609600" cy="365125"/>
          </a:xfrm>
        </p:spPr>
        <p:txBody>
          <a:bodyPr/>
          <a:lstStyle/>
          <a:p>
            <a:pPr>
              <a:defRPr/>
            </a:pPr>
            <a:fld id="{52E1D359-7C78-AA4C-98BC-861E6D6A2752}" type="slidenum">
              <a:rPr lang="en-US" smtClean="0"/>
              <a:pPr>
                <a:defRPr/>
              </a:pPr>
              <a:t>18</a:t>
            </a:fld>
            <a:endParaRPr lang="en-US" dirty="0"/>
          </a:p>
        </p:txBody>
      </p:sp>
      <p:sp>
        <p:nvSpPr>
          <p:cNvPr id="9" name="Title 1">
            <a:extLst>
              <a:ext uri="{FF2B5EF4-FFF2-40B4-BE49-F238E27FC236}">
                <a16:creationId xmlns:a16="http://schemas.microsoft.com/office/drawing/2014/main" id="{9E1FB726-2D8C-486F-8D15-BACBB8A8E48C}"/>
              </a:ext>
            </a:extLst>
          </p:cNvPr>
          <p:cNvSpPr>
            <a:spLocks noGrp="1"/>
          </p:cNvSpPr>
          <p:nvPr>
            <p:ph type="title"/>
          </p:nvPr>
        </p:nvSpPr>
        <p:spPr>
          <a:xfrm>
            <a:off x="779462" y="62753"/>
            <a:ext cx="8041009" cy="1283167"/>
          </a:xfrm>
        </p:spPr>
        <p:txBody>
          <a:bodyPr/>
          <a:lstStyle/>
          <a:p>
            <a:r>
              <a:rPr lang="en-US" sz="3600" dirty="0"/>
              <a:t>Profile-based intrusion detection</a:t>
            </a:r>
          </a:p>
        </p:txBody>
      </p:sp>
    </p:spTree>
    <p:extLst>
      <p:ext uri="{BB962C8B-B14F-4D97-AF65-F5344CB8AC3E}">
        <p14:creationId xmlns:p14="http://schemas.microsoft.com/office/powerpoint/2010/main" val="273889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BD0A-5388-40E0-9E10-F510357E4AEA}"/>
              </a:ext>
            </a:extLst>
          </p:cNvPr>
          <p:cNvSpPr>
            <a:spLocks noGrp="1"/>
          </p:cNvSpPr>
          <p:nvPr>
            <p:ph type="title"/>
          </p:nvPr>
        </p:nvSpPr>
        <p:spPr>
          <a:xfrm>
            <a:off x="779462" y="62753"/>
            <a:ext cx="8041009" cy="1283167"/>
          </a:xfrm>
        </p:spPr>
        <p:txBody>
          <a:bodyPr/>
          <a:lstStyle/>
          <a:p>
            <a:r>
              <a:rPr lang="en-US" sz="3600" dirty="0"/>
              <a:t>Profile-based intrusion detection </a:t>
            </a:r>
            <a:r>
              <a:rPr lang="en-US" sz="1800" dirty="0"/>
              <a:t>(cont.)</a:t>
            </a:r>
            <a:endParaRPr lang="en-US" sz="3600" dirty="0"/>
          </a:p>
        </p:txBody>
      </p:sp>
      <p:sp>
        <p:nvSpPr>
          <p:cNvPr id="3" name="Content Placeholder 2">
            <a:extLst>
              <a:ext uri="{FF2B5EF4-FFF2-40B4-BE49-F238E27FC236}">
                <a16:creationId xmlns:a16="http://schemas.microsoft.com/office/drawing/2014/main" id="{EAD13640-5744-4ED1-930E-F8C15DB71266}"/>
              </a:ext>
            </a:extLst>
          </p:cNvPr>
          <p:cNvSpPr>
            <a:spLocks noGrp="1"/>
          </p:cNvSpPr>
          <p:nvPr>
            <p:ph sz="half" idx="1"/>
          </p:nvPr>
        </p:nvSpPr>
        <p:spPr>
          <a:xfrm>
            <a:off x="539552" y="1844824"/>
            <a:ext cx="8352928" cy="4511526"/>
          </a:xfrm>
        </p:spPr>
        <p:txBody>
          <a:bodyPr>
            <a:normAutofit fontScale="92500" lnSpcReduction="20000"/>
          </a:bodyPr>
          <a:lstStyle/>
          <a:p>
            <a:r>
              <a:rPr lang="en-US" sz="2800" dirty="0"/>
              <a:t>Example </a:t>
            </a:r>
            <a:r>
              <a:rPr lang="en-US" sz="2800" b="1" dirty="0"/>
              <a:t>statistical tests/models</a:t>
            </a:r>
            <a:r>
              <a:rPr lang="en-US" sz="2800" dirty="0"/>
              <a:t> to be applied to those metrics:</a:t>
            </a:r>
          </a:p>
          <a:p>
            <a:pPr lvl="1">
              <a:buFont typeface="Wingdings" panose="05000000000000000000" pitchFamily="2" charset="2"/>
              <a:buChar char="§"/>
            </a:pPr>
            <a:r>
              <a:rPr lang="en-US" sz="2400" u="sng" dirty="0"/>
              <a:t>Mean and standard deviation</a:t>
            </a:r>
            <a:endParaRPr lang="en-US" sz="2400" dirty="0"/>
          </a:p>
          <a:p>
            <a:pPr marL="577850" lvl="2" indent="0">
              <a:buNone/>
            </a:pPr>
            <a:r>
              <a:rPr lang="en-US" sz="2200" dirty="0"/>
              <a:t>	- to measure the average behavior and its variability</a:t>
            </a:r>
          </a:p>
          <a:p>
            <a:pPr lvl="1">
              <a:buFont typeface="Wingdings" panose="05000000000000000000" pitchFamily="2" charset="2"/>
              <a:buChar char="§"/>
            </a:pPr>
            <a:r>
              <a:rPr lang="en-US" sz="2400" u="sng" dirty="0"/>
              <a:t>Multivariate calculation</a:t>
            </a:r>
            <a:endParaRPr lang="en-US" sz="2400" dirty="0"/>
          </a:p>
          <a:p>
            <a:pPr marL="282575" lvl="1" indent="0">
              <a:buNone/>
            </a:pPr>
            <a:r>
              <a:rPr lang="en-US" sz="2200" dirty="0"/>
              <a:t>	- to determine a correlate between two or more variables</a:t>
            </a:r>
          </a:p>
          <a:p>
            <a:pPr lvl="1">
              <a:buFont typeface="Wingdings" panose="05000000000000000000" pitchFamily="2" charset="2"/>
              <a:buChar char="§"/>
            </a:pPr>
            <a:r>
              <a:rPr lang="en-US" sz="2400" u="sng" dirty="0"/>
              <a:t>Markov process</a:t>
            </a:r>
          </a:p>
          <a:p>
            <a:pPr marL="577850" lvl="2" indent="0">
              <a:buNone/>
            </a:pPr>
            <a:r>
              <a:rPr lang="en-US" sz="2200" dirty="0"/>
              <a:t>	- to estimate transition probabilities among various states</a:t>
            </a:r>
          </a:p>
          <a:p>
            <a:pPr lvl="1">
              <a:buFont typeface="Wingdings" panose="05000000000000000000" pitchFamily="2" charset="2"/>
              <a:buChar char="§"/>
            </a:pPr>
            <a:r>
              <a:rPr lang="en-US" sz="2400" u="sng" dirty="0"/>
              <a:t>Time series</a:t>
            </a:r>
          </a:p>
          <a:p>
            <a:pPr marL="282575" lvl="1" indent="0">
              <a:buNone/>
            </a:pPr>
            <a:r>
              <a:rPr lang="en-US" sz="2200" dirty="0"/>
              <a:t>	- to calculate values based on a sequence of events over time</a:t>
            </a:r>
          </a:p>
          <a:p>
            <a:pPr lvl="1">
              <a:buFont typeface="Wingdings" panose="05000000000000000000" pitchFamily="2" charset="2"/>
              <a:buChar char="§"/>
            </a:pPr>
            <a:r>
              <a:rPr lang="en-US" sz="2400" u="sng" dirty="0"/>
              <a:t>Operational model</a:t>
            </a:r>
            <a:endParaRPr lang="en-US" sz="2400" dirty="0"/>
          </a:p>
          <a:p>
            <a:pPr marL="577850" lvl="2" indent="0">
              <a:buNone/>
            </a:pPr>
            <a:r>
              <a:rPr lang="en-US" sz="2200" dirty="0"/>
              <a:t>	- to characterize what is considered abnormal, as opposed to performing an automated analysis of past audit records</a:t>
            </a:r>
          </a:p>
          <a:p>
            <a:pPr lvl="1">
              <a:buFont typeface="Wingdings" panose="05000000000000000000" pitchFamily="2" charset="2"/>
              <a:buChar char="§"/>
            </a:pPr>
            <a:endParaRPr lang="en-US" sz="2200" dirty="0"/>
          </a:p>
        </p:txBody>
      </p:sp>
      <p:sp>
        <p:nvSpPr>
          <p:cNvPr id="5" name="Slide Number Placeholder 4">
            <a:extLst>
              <a:ext uri="{FF2B5EF4-FFF2-40B4-BE49-F238E27FC236}">
                <a16:creationId xmlns:a16="http://schemas.microsoft.com/office/drawing/2014/main" id="{0637A91B-84E1-42E5-B63C-73E374E18988}"/>
              </a:ext>
            </a:extLst>
          </p:cNvPr>
          <p:cNvSpPr>
            <a:spLocks noGrp="1"/>
          </p:cNvSpPr>
          <p:nvPr>
            <p:ph type="sldNum" sz="quarter" idx="12"/>
          </p:nvPr>
        </p:nvSpPr>
        <p:spPr>
          <a:xfrm>
            <a:off x="8534400" y="6492875"/>
            <a:ext cx="609600" cy="365125"/>
          </a:xfrm>
        </p:spPr>
        <p:txBody>
          <a:bodyPr/>
          <a:lstStyle/>
          <a:p>
            <a:pPr>
              <a:defRPr/>
            </a:pPr>
            <a:fld id="{52E1D359-7C78-AA4C-98BC-861E6D6A2752}" type="slidenum">
              <a:rPr lang="en-US" smtClean="0"/>
              <a:pPr>
                <a:defRPr/>
              </a:pPr>
              <a:t>19</a:t>
            </a:fld>
            <a:endParaRPr lang="en-US" dirty="0"/>
          </a:p>
        </p:txBody>
      </p:sp>
    </p:spTree>
    <p:extLst>
      <p:ext uri="{BB962C8B-B14F-4D97-AF65-F5344CB8AC3E}">
        <p14:creationId xmlns:p14="http://schemas.microsoft.com/office/powerpoint/2010/main" val="37694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11</a:t>
            </a:r>
          </a:p>
        </p:txBody>
      </p:sp>
      <p:sp>
        <p:nvSpPr>
          <p:cNvPr id="19459" name="Subtitle 13"/>
          <p:cNvSpPr>
            <a:spLocks noGrp="1"/>
          </p:cNvSpPr>
          <p:nvPr>
            <p:ph type="subTitle" idx="1"/>
          </p:nvPr>
        </p:nvSpPr>
        <p:spPr>
          <a:xfrm>
            <a:off x="611560" y="3789040"/>
            <a:ext cx="7583487" cy="2952328"/>
          </a:xfrm>
        </p:spPr>
        <p:txBody>
          <a:bodyPr>
            <a:normAutofit fontScale="70000" lnSpcReduction="20000"/>
          </a:bodyPr>
          <a:lstStyle/>
          <a:p>
            <a:pPr eaLnBrk="1" hangingPunct="1"/>
            <a:r>
              <a:rPr lang="en-US" sz="7400" b="1" dirty="0">
                <a:solidFill>
                  <a:schemeClr val="tx2">
                    <a:lumMod val="10000"/>
                  </a:schemeClr>
                </a:solidFill>
              </a:rPr>
              <a:t>Intrusion Detection</a:t>
            </a:r>
          </a:p>
          <a:p>
            <a:pPr marL="571500" indent="-571500" algn="l" eaLnBrk="1" hangingPunct="1">
              <a:buFontTx/>
              <a:buChar char="-"/>
            </a:pPr>
            <a:r>
              <a:rPr lang="en-US" sz="3200" dirty="0">
                <a:solidFill>
                  <a:schemeClr val="tx2">
                    <a:lumMod val="10000"/>
                  </a:schemeClr>
                </a:solidFill>
              </a:rPr>
              <a:t>Type of intrusions</a:t>
            </a:r>
          </a:p>
          <a:p>
            <a:pPr marL="571500" indent="-571500" algn="l" eaLnBrk="1" hangingPunct="1">
              <a:buFontTx/>
              <a:buChar char="-"/>
            </a:pPr>
            <a:r>
              <a:rPr lang="en-US" sz="3200" dirty="0">
                <a:solidFill>
                  <a:schemeClr val="tx2">
                    <a:lumMod val="10000"/>
                  </a:schemeClr>
                </a:solidFill>
              </a:rPr>
              <a:t>Type of intruders</a:t>
            </a:r>
          </a:p>
          <a:p>
            <a:pPr marL="571500" indent="-571500" algn="l" eaLnBrk="1" hangingPunct="1">
              <a:buFontTx/>
              <a:buChar char="-"/>
            </a:pPr>
            <a:r>
              <a:rPr lang="en-US" sz="3200" dirty="0">
                <a:solidFill>
                  <a:schemeClr val="tx2">
                    <a:lumMod val="10000"/>
                  </a:schemeClr>
                </a:solidFill>
              </a:rPr>
              <a:t>Statistical anomaly detection</a:t>
            </a:r>
          </a:p>
          <a:p>
            <a:pPr marL="571500" indent="-571500" algn="l" eaLnBrk="1" hangingPunct="1">
              <a:buFontTx/>
              <a:buChar char="-"/>
            </a:pPr>
            <a:r>
              <a:rPr lang="en-US" sz="3200" dirty="0">
                <a:solidFill>
                  <a:schemeClr val="tx2">
                    <a:lumMod val="10000"/>
                  </a:schemeClr>
                </a:solidFill>
              </a:rPr>
              <a:t>Rule-based anomaly detection</a:t>
            </a:r>
          </a:p>
          <a:p>
            <a:pPr marL="571500" indent="-571500" algn="l" eaLnBrk="1" hangingPunct="1">
              <a:buFontTx/>
              <a:buChar char="-"/>
            </a:pPr>
            <a:r>
              <a:rPr lang="en-US" sz="3200" dirty="0">
                <a:solidFill>
                  <a:schemeClr val="tx2">
                    <a:lumMod val="10000"/>
                  </a:schemeClr>
                </a:solidFill>
              </a:rPr>
              <a:t>Distributed Intrusion Detection</a:t>
            </a:r>
          </a:p>
          <a:p>
            <a:pPr marL="571500" indent="-571500" algn="l" eaLnBrk="1" hangingPunct="1">
              <a:buFontTx/>
              <a:buChar char="-"/>
            </a:pPr>
            <a:r>
              <a:rPr lang="en-US" sz="3200" dirty="0">
                <a:solidFill>
                  <a:schemeClr val="tx2">
                    <a:lumMod val="10000"/>
                  </a:schemeClr>
                </a:solidFill>
              </a:rPr>
              <a:t>Honeypots, Honeynets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276617"/>
            <a:ext cx="7879568" cy="400110"/>
          </a:xfrm>
          <a:prstGeom prst="rect">
            <a:avLst/>
          </a:prstGeom>
        </p:spPr>
        <p:txBody>
          <a:bodyPr wrap="square">
            <a:spAutoFit/>
          </a:bodyPr>
          <a:lstStyle/>
          <a:p>
            <a:pPr algn="ctr"/>
            <a:r>
              <a:rPr lang="en-US" sz="2000" dirty="0">
                <a:latin typeface="+mn-lt"/>
              </a:rPr>
              <a:t>Table 11.1  Measures That May Be Used For Intrusion Detection (A)</a:t>
            </a:r>
          </a:p>
        </p:txBody>
      </p:sp>
      <p:sp>
        <p:nvSpPr>
          <p:cNvPr id="2" name="Slide Number Placeholder 1">
            <a:extLst>
              <a:ext uri="{FF2B5EF4-FFF2-40B4-BE49-F238E27FC236}">
                <a16:creationId xmlns:a16="http://schemas.microsoft.com/office/drawing/2014/main" id="{2D5E9863-4739-4AD4-A3DC-F7A63125B12A}"/>
              </a:ext>
            </a:extLst>
          </p:cNvPr>
          <p:cNvSpPr>
            <a:spLocks noGrp="1"/>
          </p:cNvSpPr>
          <p:nvPr>
            <p:ph type="sldNum" sz="quarter" idx="12"/>
          </p:nvPr>
        </p:nvSpPr>
        <p:spPr>
          <a:xfrm>
            <a:off x="8512929" y="6492875"/>
            <a:ext cx="609600" cy="365125"/>
          </a:xfrm>
        </p:spPr>
        <p:txBody>
          <a:bodyPr/>
          <a:lstStyle/>
          <a:p>
            <a:pPr>
              <a:defRPr/>
            </a:pPr>
            <a:fld id="{B7F95E63-B2FC-6340-819F-09B1386E07DA}" type="slidenum">
              <a:rPr lang="en-US" smtClean="0"/>
              <a:pPr>
                <a:defRPr/>
              </a:pPr>
              <a:t>20</a:t>
            </a:fld>
            <a:endParaRPr lang="en-US" dirty="0"/>
          </a:p>
        </p:txBody>
      </p:sp>
      <p:pic>
        <p:nvPicPr>
          <p:cNvPr id="3" name="Picture 2">
            <a:extLst>
              <a:ext uri="{FF2B5EF4-FFF2-40B4-BE49-F238E27FC236}">
                <a16:creationId xmlns:a16="http://schemas.microsoft.com/office/drawing/2014/main" id="{DFFBA3C8-F72B-4667-9A19-C09E357CFCF1}"/>
              </a:ext>
            </a:extLst>
          </p:cNvPr>
          <p:cNvPicPr>
            <a:picLocks noChangeAspect="1"/>
          </p:cNvPicPr>
          <p:nvPr/>
        </p:nvPicPr>
        <p:blipFill>
          <a:blip r:embed="rId3"/>
          <a:stretch>
            <a:fillRect/>
          </a:stretch>
        </p:blipFill>
        <p:spPr>
          <a:xfrm>
            <a:off x="652871" y="792088"/>
            <a:ext cx="7879569" cy="5649502"/>
          </a:xfrm>
          <a:prstGeom prst="rect">
            <a:avLst/>
          </a:prstGeom>
        </p:spPr>
      </p:pic>
    </p:spTree>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6888" y="276617"/>
            <a:ext cx="7879568" cy="400110"/>
          </a:xfrm>
          <a:prstGeom prst="rect">
            <a:avLst/>
          </a:prstGeom>
        </p:spPr>
        <p:txBody>
          <a:bodyPr wrap="square">
            <a:spAutoFit/>
          </a:bodyPr>
          <a:lstStyle/>
          <a:p>
            <a:pPr algn="ctr"/>
            <a:r>
              <a:rPr lang="en-US" sz="2000" dirty="0">
                <a:latin typeface="+mn-lt"/>
              </a:rPr>
              <a:t>Table 11.1  Measures That May Be Used For Intrusion Detection (B)</a:t>
            </a:r>
          </a:p>
        </p:txBody>
      </p:sp>
      <p:sp>
        <p:nvSpPr>
          <p:cNvPr id="2" name="Slide Number Placeholder 1">
            <a:extLst>
              <a:ext uri="{FF2B5EF4-FFF2-40B4-BE49-F238E27FC236}">
                <a16:creationId xmlns:a16="http://schemas.microsoft.com/office/drawing/2014/main" id="{2D5E9863-4739-4AD4-A3DC-F7A63125B12A}"/>
              </a:ext>
            </a:extLst>
          </p:cNvPr>
          <p:cNvSpPr>
            <a:spLocks noGrp="1"/>
          </p:cNvSpPr>
          <p:nvPr>
            <p:ph type="sldNum" sz="quarter" idx="12"/>
          </p:nvPr>
        </p:nvSpPr>
        <p:spPr>
          <a:xfrm>
            <a:off x="8512929" y="6492875"/>
            <a:ext cx="609600" cy="365125"/>
          </a:xfrm>
        </p:spPr>
        <p:txBody>
          <a:bodyPr/>
          <a:lstStyle/>
          <a:p>
            <a:pPr>
              <a:defRPr/>
            </a:pPr>
            <a:fld id="{B7F95E63-B2FC-6340-819F-09B1386E07DA}" type="slidenum">
              <a:rPr lang="en-US" smtClean="0"/>
              <a:pPr>
                <a:defRPr/>
              </a:pPr>
              <a:t>21</a:t>
            </a:fld>
            <a:endParaRPr lang="en-US" dirty="0"/>
          </a:p>
        </p:txBody>
      </p:sp>
      <p:pic>
        <p:nvPicPr>
          <p:cNvPr id="4" name="Picture 3">
            <a:extLst>
              <a:ext uri="{FF2B5EF4-FFF2-40B4-BE49-F238E27FC236}">
                <a16:creationId xmlns:a16="http://schemas.microsoft.com/office/drawing/2014/main" id="{001C4B2A-6772-48EC-949F-B5648787D5F2}"/>
              </a:ext>
            </a:extLst>
          </p:cNvPr>
          <p:cNvPicPr>
            <a:picLocks noChangeAspect="1"/>
          </p:cNvPicPr>
          <p:nvPr/>
        </p:nvPicPr>
        <p:blipFill>
          <a:blip r:embed="rId3"/>
          <a:stretch>
            <a:fillRect/>
          </a:stretch>
        </p:blipFill>
        <p:spPr>
          <a:xfrm>
            <a:off x="899592" y="836712"/>
            <a:ext cx="7429311" cy="5690240"/>
          </a:xfrm>
          <a:prstGeom prst="rect">
            <a:avLst/>
          </a:prstGeom>
        </p:spPr>
      </p:pic>
    </p:spTree>
    <p:extLst>
      <p:ext uri="{BB962C8B-B14F-4D97-AF65-F5344CB8AC3E}">
        <p14:creationId xmlns:p14="http://schemas.microsoft.com/office/powerpoint/2010/main" val="3639515033"/>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2753"/>
            <a:ext cx="9144000" cy="1283167"/>
          </a:xfrm>
        </p:spPr>
        <p:txBody>
          <a:bodyPr/>
          <a:lstStyle/>
          <a:p>
            <a:r>
              <a:rPr lang="en-AU" sz="3600" dirty="0"/>
              <a:t>Rule-Based Intrusion Detection</a:t>
            </a:r>
          </a:p>
        </p:txBody>
      </p:sp>
      <p:sp>
        <p:nvSpPr>
          <p:cNvPr id="60419" name="Rectangle 3"/>
          <p:cNvSpPr>
            <a:spLocks noGrp="1" noChangeArrowheads="1"/>
          </p:cNvSpPr>
          <p:nvPr>
            <p:ph idx="1"/>
          </p:nvPr>
        </p:nvSpPr>
        <p:spPr>
          <a:xfrm>
            <a:off x="779463" y="1628800"/>
            <a:ext cx="7583488" cy="4848200"/>
          </a:xfrm>
        </p:spPr>
        <p:txBody>
          <a:bodyPr>
            <a:normAutofit fontScale="77500" lnSpcReduction="20000"/>
          </a:bodyPr>
          <a:lstStyle/>
          <a:p>
            <a:r>
              <a:rPr lang="en-AU" dirty="0">
                <a:solidFill>
                  <a:schemeClr val="tx2">
                    <a:lumMod val="10000"/>
                  </a:schemeClr>
                </a:solidFill>
              </a:rPr>
              <a:t>Techniques that detect intrusion by observing </a:t>
            </a:r>
            <a:r>
              <a:rPr lang="en-AU" u="sng" dirty="0">
                <a:solidFill>
                  <a:schemeClr val="tx2">
                    <a:lumMod val="10000"/>
                  </a:schemeClr>
                </a:solidFill>
              </a:rPr>
              <a:t>events</a:t>
            </a:r>
            <a:r>
              <a:rPr lang="en-AU" dirty="0">
                <a:solidFill>
                  <a:schemeClr val="tx2">
                    <a:lumMod val="10000"/>
                  </a:schemeClr>
                </a:solidFill>
              </a:rPr>
              <a:t> in the system and applying a set of </a:t>
            </a:r>
            <a:r>
              <a:rPr lang="en-AU" u="sng" dirty="0">
                <a:solidFill>
                  <a:schemeClr val="tx2">
                    <a:lumMod val="10000"/>
                  </a:schemeClr>
                </a:solidFill>
              </a:rPr>
              <a:t>rules</a:t>
            </a:r>
            <a:r>
              <a:rPr lang="en-AU" dirty="0">
                <a:solidFill>
                  <a:schemeClr val="tx2">
                    <a:lumMod val="10000"/>
                  </a:schemeClr>
                </a:solidFill>
              </a:rPr>
              <a:t> that lead to a decision regarding whether a given pattern of activity is or is not suspicious.                if … then …</a:t>
            </a:r>
          </a:p>
          <a:p>
            <a:pPr marL="457200" indent="-457200">
              <a:buFont typeface="+mj-lt"/>
              <a:buAutoNum type="alphaUcPeriod"/>
            </a:pPr>
            <a:r>
              <a:rPr lang="en-AU" b="1" dirty="0">
                <a:solidFill>
                  <a:schemeClr val="tx2">
                    <a:lumMod val="10000"/>
                  </a:schemeClr>
                </a:solidFill>
              </a:rPr>
              <a:t>Rule-based anomaly detection</a:t>
            </a:r>
          </a:p>
          <a:p>
            <a:pPr lvl="1">
              <a:buClr>
                <a:schemeClr val="bg1"/>
              </a:buClr>
            </a:pPr>
            <a:r>
              <a:rPr lang="en-AU" dirty="0">
                <a:solidFill>
                  <a:schemeClr val="tx2">
                    <a:lumMod val="10000"/>
                  </a:schemeClr>
                </a:solidFill>
              </a:rPr>
              <a:t>Is similar in terms of its approach and strengths to statistical anomaly detection. c.f.,</a:t>
            </a:r>
          </a:p>
          <a:p>
            <a:pPr lvl="2">
              <a:buClr>
                <a:schemeClr val="bg1"/>
              </a:buClr>
            </a:pPr>
            <a:r>
              <a:rPr lang="en-US" dirty="0">
                <a:effectLst/>
              </a:rPr>
              <a:t>A statistical anomaly detection (aka anomaly-based) IDS focuses on identifying deviations from normal behavior within a network or system.</a:t>
            </a:r>
          </a:p>
          <a:p>
            <a:pPr lvl="2">
              <a:buClr>
                <a:schemeClr val="bg1"/>
              </a:buClr>
            </a:pPr>
            <a:r>
              <a:rPr lang="en-US" dirty="0">
                <a:effectLst/>
              </a:rPr>
              <a:t>A rule-based (aka signature-based) IDS relies on a predefined database of attack signatures to identify malicious activity. </a:t>
            </a:r>
            <a:endParaRPr lang="en-AU" dirty="0">
              <a:solidFill>
                <a:schemeClr val="tx2">
                  <a:lumMod val="10000"/>
                </a:schemeClr>
              </a:solidFill>
            </a:endParaRPr>
          </a:p>
          <a:p>
            <a:pPr marL="282575" lvl="1" indent="0">
              <a:buClr>
                <a:schemeClr val="bg1"/>
              </a:buClr>
              <a:buNone/>
            </a:pPr>
            <a:endParaRPr lang="en-AU" sz="900" dirty="0">
              <a:solidFill>
                <a:schemeClr val="tx2">
                  <a:lumMod val="10000"/>
                </a:schemeClr>
              </a:solidFill>
            </a:endParaRPr>
          </a:p>
          <a:p>
            <a:pPr lvl="1">
              <a:buClr>
                <a:schemeClr val="bg1"/>
              </a:buClr>
            </a:pPr>
            <a:r>
              <a:rPr lang="en-AU" dirty="0">
                <a:solidFill>
                  <a:schemeClr val="tx2">
                    <a:lumMod val="10000"/>
                  </a:schemeClr>
                </a:solidFill>
              </a:rPr>
              <a:t>Historical audit records are analyzed to identify </a:t>
            </a:r>
            <a:r>
              <a:rPr lang="en-AU" u="sng" dirty="0">
                <a:solidFill>
                  <a:schemeClr val="tx2">
                    <a:lumMod val="10000"/>
                  </a:schemeClr>
                </a:solidFill>
              </a:rPr>
              <a:t>usage patterns</a:t>
            </a:r>
            <a:r>
              <a:rPr lang="en-AU" dirty="0">
                <a:solidFill>
                  <a:schemeClr val="tx2">
                    <a:lumMod val="10000"/>
                  </a:schemeClr>
                </a:solidFill>
              </a:rPr>
              <a:t> and to automatically generate </a:t>
            </a:r>
            <a:r>
              <a:rPr lang="en-AU" u="sng" dirty="0">
                <a:solidFill>
                  <a:schemeClr val="tx2">
                    <a:lumMod val="10000"/>
                  </a:schemeClr>
                </a:solidFill>
              </a:rPr>
              <a:t>rules</a:t>
            </a:r>
            <a:r>
              <a:rPr lang="en-AU" dirty="0">
                <a:solidFill>
                  <a:schemeClr val="tx2">
                    <a:lumMod val="10000"/>
                  </a:schemeClr>
                </a:solidFill>
              </a:rPr>
              <a:t> that describe those patterns.</a:t>
            </a:r>
          </a:p>
          <a:p>
            <a:pPr lvl="1">
              <a:buClr>
                <a:schemeClr val="bg1"/>
              </a:buClr>
            </a:pPr>
            <a:r>
              <a:rPr lang="en-AU" dirty="0">
                <a:solidFill>
                  <a:schemeClr val="tx2">
                    <a:lumMod val="10000"/>
                  </a:schemeClr>
                </a:solidFill>
              </a:rPr>
              <a:t>Current behavior is then observed, and each transaction is matched against the set of rules to determine if it conforms to any historically observed pattern of behavior.</a:t>
            </a:r>
          </a:p>
          <a:p>
            <a:pPr lvl="1">
              <a:buClr>
                <a:schemeClr val="bg1"/>
              </a:buClr>
            </a:pPr>
            <a:r>
              <a:rPr lang="en-AU" dirty="0">
                <a:solidFill>
                  <a:schemeClr val="tx2">
                    <a:lumMod val="10000"/>
                  </a:schemeClr>
                </a:solidFill>
              </a:rPr>
              <a:t>In order for this approach to be effective, a rather large </a:t>
            </a:r>
            <a:r>
              <a:rPr lang="en-AU" u="sng" dirty="0">
                <a:solidFill>
                  <a:schemeClr val="tx2">
                    <a:lumMod val="10000"/>
                  </a:schemeClr>
                </a:solidFill>
              </a:rPr>
              <a:t>database of rules</a:t>
            </a:r>
            <a:r>
              <a:rPr lang="en-AU" dirty="0">
                <a:solidFill>
                  <a:schemeClr val="tx2">
                    <a:lumMod val="10000"/>
                  </a:schemeClr>
                </a:solidFill>
              </a:rPr>
              <a:t> will be needed.</a:t>
            </a:r>
          </a:p>
        </p:txBody>
      </p:sp>
      <p:sp>
        <p:nvSpPr>
          <p:cNvPr id="2" name="Slide Number Placeholder 1">
            <a:extLst>
              <a:ext uri="{FF2B5EF4-FFF2-40B4-BE49-F238E27FC236}">
                <a16:creationId xmlns:a16="http://schemas.microsoft.com/office/drawing/2014/main" id="{187AB7F4-A763-48D3-A62A-2159267698CD}"/>
              </a:ext>
            </a:extLst>
          </p:cNvPr>
          <p:cNvSpPr>
            <a:spLocks noGrp="1"/>
          </p:cNvSpPr>
          <p:nvPr>
            <p:ph type="sldNum" sz="quarter" idx="12"/>
          </p:nvPr>
        </p:nvSpPr>
        <p:spPr/>
        <p:txBody>
          <a:bodyPr/>
          <a:lstStyle/>
          <a:p>
            <a:pPr>
              <a:defRPr/>
            </a:pPr>
            <a:fld id="{9C2FB95B-9CE7-A047-A167-44F68D48CF28}"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2753"/>
            <a:ext cx="9144000" cy="1283167"/>
          </a:xfrm>
        </p:spPr>
        <p:txBody>
          <a:bodyPr/>
          <a:lstStyle/>
          <a:p>
            <a:r>
              <a:rPr lang="en-AU" sz="3600" dirty="0"/>
              <a:t>Rule-Based Intrusion Detection</a:t>
            </a:r>
          </a:p>
        </p:txBody>
      </p:sp>
      <p:sp>
        <p:nvSpPr>
          <p:cNvPr id="61443" name="Rectangle 3"/>
          <p:cNvSpPr>
            <a:spLocks noGrp="1" noChangeArrowheads="1"/>
          </p:cNvSpPr>
          <p:nvPr>
            <p:ph idx="1"/>
          </p:nvPr>
        </p:nvSpPr>
        <p:spPr>
          <a:xfrm>
            <a:off x="779463" y="1828800"/>
            <a:ext cx="7583488" cy="4572000"/>
          </a:xfrm>
        </p:spPr>
        <p:txBody>
          <a:bodyPr>
            <a:normAutofit fontScale="92500" lnSpcReduction="10000"/>
          </a:bodyPr>
          <a:lstStyle/>
          <a:p>
            <a:pPr marL="457200" indent="-457200">
              <a:buFont typeface="+mj-lt"/>
              <a:buAutoNum type="alphaUcPeriod" startAt="2"/>
            </a:pPr>
            <a:r>
              <a:rPr lang="en-AU" b="1" dirty="0">
                <a:solidFill>
                  <a:schemeClr val="tx2">
                    <a:lumMod val="10000"/>
                  </a:schemeClr>
                </a:solidFill>
              </a:rPr>
              <a:t>Rule-based penetration identification</a:t>
            </a:r>
          </a:p>
          <a:p>
            <a:pPr lvl="1">
              <a:buClr>
                <a:schemeClr val="bg1"/>
              </a:buClr>
            </a:pPr>
            <a:r>
              <a:rPr lang="en-AU" dirty="0">
                <a:solidFill>
                  <a:schemeClr val="tx2">
                    <a:lumMod val="10000"/>
                  </a:schemeClr>
                </a:solidFill>
              </a:rPr>
              <a:t>Using rules to identify </a:t>
            </a:r>
            <a:r>
              <a:rPr lang="en-AU" u="sng" dirty="0">
                <a:solidFill>
                  <a:schemeClr val="tx2">
                    <a:lumMod val="10000"/>
                  </a:schemeClr>
                </a:solidFill>
              </a:rPr>
              <a:t>known penetrations</a:t>
            </a:r>
            <a:r>
              <a:rPr lang="en-AU" dirty="0">
                <a:solidFill>
                  <a:schemeClr val="tx2">
                    <a:lumMod val="10000"/>
                  </a:schemeClr>
                </a:solidFill>
              </a:rPr>
              <a:t> or </a:t>
            </a:r>
            <a:r>
              <a:rPr lang="en-AU" u="sng" dirty="0">
                <a:solidFill>
                  <a:schemeClr val="tx2">
                    <a:lumMod val="10000"/>
                  </a:schemeClr>
                </a:solidFill>
              </a:rPr>
              <a:t>penetrations that would exploit known weaknesses</a:t>
            </a:r>
          </a:p>
          <a:p>
            <a:pPr lvl="1">
              <a:buClr>
                <a:schemeClr val="bg1"/>
              </a:buClr>
            </a:pPr>
            <a:r>
              <a:rPr lang="en-AU" dirty="0">
                <a:solidFill>
                  <a:schemeClr val="tx2">
                    <a:lumMod val="10000"/>
                  </a:schemeClr>
                </a:solidFill>
              </a:rPr>
              <a:t>Typically, the rules used in these systems are specific to the machine and operating system.</a:t>
            </a:r>
          </a:p>
          <a:p>
            <a:pPr lvl="1">
              <a:buClr>
                <a:schemeClr val="bg1"/>
              </a:buClr>
            </a:pPr>
            <a:r>
              <a:rPr lang="en-AU" dirty="0">
                <a:solidFill>
                  <a:schemeClr val="tx2">
                    <a:lumMod val="10000"/>
                  </a:schemeClr>
                </a:solidFill>
              </a:rPr>
              <a:t>The most fruitful approach to developing such rules is to analyze attack tools and scripts collected on the Internet.</a:t>
            </a:r>
          </a:p>
          <a:p>
            <a:pPr lvl="1">
              <a:buClr>
                <a:schemeClr val="bg1"/>
              </a:buClr>
            </a:pPr>
            <a:r>
              <a:rPr lang="en-AU" dirty="0">
                <a:solidFill>
                  <a:schemeClr val="tx2">
                    <a:lumMod val="10000"/>
                  </a:schemeClr>
                </a:solidFill>
              </a:rPr>
              <a:t>These rules can be supplemented with </a:t>
            </a:r>
            <a:r>
              <a:rPr lang="en-AU" u="sng" dirty="0">
                <a:solidFill>
                  <a:schemeClr val="tx2">
                    <a:lumMod val="10000"/>
                  </a:schemeClr>
                </a:solidFill>
              </a:rPr>
              <a:t>rules generated by knowledgeable security personnel</a:t>
            </a:r>
            <a:r>
              <a:rPr lang="en-AU" dirty="0">
                <a:solidFill>
                  <a:schemeClr val="tx2">
                    <a:lumMod val="10000"/>
                  </a:schemeClr>
                </a:solidFill>
              </a:rPr>
              <a:t> (that is, </a:t>
            </a:r>
            <a:r>
              <a:rPr lang="en-AU" i="1" dirty="0">
                <a:solidFill>
                  <a:schemeClr val="tx2">
                    <a:lumMod val="10000"/>
                  </a:schemeClr>
                </a:solidFill>
              </a:rPr>
              <a:t>heuristic rules</a:t>
            </a:r>
            <a:r>
              <a:rPr lang="en-AU" dirty="0">
                <a:solidFill>
                  <a:schemeClr val="tx2">
                    <a:lumMod val="10000"/>
                  </a:schemeClr>
                </a:solidFill>
              </a:rPr>
              <a:t>).</a:t>
            </a:r>
          </a:p>
          <a:p>
            <a:pPr lvl="2">
              <a:buClr>
                <a:schemeClr val="bg1"/>
              </a:buClr>
              <a:buFont typeface="Wingdings" panose="05000000000000000000" pitchFamily="2" charset="2"/>
              <a:buChar char="§"/>
            </a:pPr>
            <a:r>
              <a:rPr lang="en-AU" dirty="0">
                <a:solidFill>
                  <a:schemeClr val="tx2">
                    <a:lumMod val="10000"/>
                  </a:schemeClr>
                </a:solidFill>
              </a:rPr>
              <a:t>Example heuristics:</a:t>
            </a:r>
          </a:p>
          <a:p>
            <a:pPr lvl="3">
              <a:buClr>
                <a:schemeClr val="bg1"/>
              </a:buClr>
              <a:buFont typeface="Courier New" panose="02070309020205020404" pitchFamily="49" charset="0"/>
              <a:buChar char="o"/>
            </a:pPr>
            <a:r>
              <a:rPr lang="en-US" dirty="0">
                <a:solidFill>
                  <a:schemeClr val="tx2">
                    <a:lumMod val="10000"/>
                  </a:schemeClr>
                </a:solidFill>
              </a:rPr>
              <a:t>Expected activity: A user logs in after hours and accesses the same file he or she accessed during business hours.</a:t>
            </a:r>
          </a:p>
          <a:p>
            <a:pPr lvl="3">
              <a:buClr>
                <a:schemeClr val="bg1"/>
              </a:buClr>
              <a:buFont typeface="Courier New" panose="02070309020205020404" pitchFamily="49" charset="0"/>
              <a:buChar char="o"/>
            </a:pPr>
            <a:r>
              <a:rPr lang="en-US" dirty="0">
                <a:solidFill>
                  <a:schemeClr val="tx2">
                    <a:lumMod val="10000"/>
                  </a:schemeClr>
                </a:solidFill>
              </a:rPr>
              <a:t>Suspicious activity: A user opens a disk devices directly rather than relying on higher-level operating system utilities.</a:t>
            </a:r>
            <a:endParaRPr lang="en-AU" dirty="0">
              <a:solidFill>
                <a:schemeClr val="tx2">
                  <a:lumMod val="10000"/>
                </a:schemeClr>
              </a:solidFill>
            </a:endParaRPr>
          </a:p>
        </p:txBody>
      </p:sp>
      <p:sp>
        <p:nvSpPr>
          <p:cNvPr id="2" name="Slide Number Placeholder 1">
            <a:extLst>
              <a:ext uri="{FF2B5EF4-FFF2-40B4-BE49-F238E27FC236}">
                <a16:creationId xmlns:a16="http://schemas.microsoft.com/office/drawing/2014/main" id="{A4C13FBB-3ACE-4CCC-8E7B-AB769DB4F707}"/>
              </a:ext>
            </a:extLst>
          </p:cNvPr>
          <p:cNvSpPr>
            <a:spLocks noGrp="1"/>
          </p:cNvSpPr>
          <p:nvPr>
            <p:ph type="sldNum" sz="quarter" idx="12"/>
          </p:nvPr>
        </p:nvSpPr>
        <p:spPr/>
        <p:txBody>
          <a:bodyPr/>
          <a:lstStyle/>
          <a:p>
            <a:pPr>
              <a:defRPr/>
            </a:pPr>
            <a:fld id="{9C2FB95B-9CE7-A047-A167-44F68D48CF28}"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2753"/>
            <a:ext cx="9144000" cy="1283167"/>
          </a:xfrm>
        </p:spPr>
        <p:txBody>
          <a:bodyPr/>
          <a:lstStyle/>
          <a:p>
            <a:r>
              <a:rPr lang="en-AU" sz="3600" dirty="0"/>
              <a:t>Rule-Based Intrusion Detection</a:t>
            </a:r>
          </a:p>
        </p:txBody>
      </p:sp>
      <p:sp>
        <p:nvSpPr>
          <p:cNvPr id="61443" name="Rectangle 3"/>
          <p:cNvSpPr>
            <a:spLocks noGrp="1" noChangeArrowheads="1"/>
          </p:cNvSpPr>
          <p:nvPr>
            <p:ph idx="1"/>
          </p:nvPr>
        </p:nvSpPr>
        <p:spPr>
          <a:xfrm>
            <a:off x="779463" y="1828800"/>
            <a:ext cx="7583488" cy="4572000"/>
          </a:xfrm>
        </p:spPr>
        <p:txBody>
          <a:bodyPr>
            <a:normAutofit fontScale="92500" lnSpcReduction="20000"/>
          </a:bodyPr>
          <a:lstStyle/>
          <a:p>
            <a:pPr marL="282575" lvl="1" indent="-282575">
              <a:spcBef>
                <a:spcPts val="2000"/>
              </a:spcBef>
              <a:buClrTx/>
            </a:pPr>
            <a:r>
              <a:rPr lang="en-AU" sz="2400" b="1" dirty="0">
                <a:solidFill>
                  <a:schemeClr val="tx2">
                    <a:lumMod val="10000"/>
                  </a:schemeClr>
                </a:solidFill>
              </a:rPr>
              <a:t>USTAT - </a:t>
            </a:r>
            <a:r>
              <a:rPr lang="en-US" sz="2400" dirty="0">
                <a:effectLst/>
              </a:rPr>
              <a:t>a real-time intrusion detection system</a:t>
            </a:r>
            <a:endParaRPr lang="en-AU" sz="2400" b="1" dirty="0">
              <a:solidFill>
                <a:schemeClr val="tx2">
                  <a:lumMod val="10000"/>
                </a:schemeClr>
              </a:solidFill>
            </a:endParaRPr>
          </a:p>
          <a:p>
            <a:pPr lvl="1">
              <a:buClr>
                <a:schemeClr val="bg1"/>
              </a:buClr>
            </a:pPr>
            <a:r>
              <a:rPr lang="en-US" dirty="0">
                <a:effectLst/>
              </a:rPr>
              <a:t>“The University of California, Santa Barbara's </a:t>
            </a:r>
            <a:r>
              <a:rPr lang="en-US" u="sng" dirty="0">
                <a:effectLst/>
              </a:rPr>
              <a:t>State Transition Analysis Tool for UNIX</a:t>
            </a:r>
            <a:r>
              <a:rPr lang="en-US" dirty="0">
                <a:effectLst/>
              </a:rPr>
              <a:t>” (</a:t>
            </a:r>
            <a:r>
              <a:rPr lang="en-US" dirty="0">
                <a:effectLst/>
                <a:hlinkClick r:id="rId3"/>
              </a:rPr>
              <a:t>source</a:t>
            </a:r>
            <a:r>
              <a:rPr lang="en-US" dirty="0">
                <a:effectLst/>
              </a:rPr>
              <a:t>: [</a:t>
            </a:r>
            <a:r>
              <a:rPr lang="en-US" dirty="0" err="1">
                <a:effectLst/>
              </a:rPr>
              <a:t>Ilgun</a:t>
            </a:r>
            <a:r>
              <a:rPr lang="en-US" dirty="0">
                <a:effectLst/>
              </a:rPr>
              <a:t>, 1993])</a:t>
            </a:r>
            <a:endParaRPr lang="en-AU" dirty="0">
              <a:effectLst/>
            </a:endParaRPr>
          </a:p>
          <a:p>
            <a:pPr lvl="1">
              <a:buClr>
                <a:schemeClr val="bg1"/>
              </a:buClr>
            </a:pPr>
            <a:r>
              <a:rPr lang="en-AU" sz="2162" dirty="0">
                <a:solidFill>
                  <a:schemeClr val="tx2">
                    <a:lumMod val="10000"/>
                  </a:schemeClr>
                </a:solidFill>
              </a:rPr>
              <a:t>A </a:t>
            </a:r>
            <a:r>
              <a:rPr lang="en-AU" sz="2162" u="sng" dirty="0">
                <a:solidFill>
                  <a:schemeClr val="tx2">
                    <a:lumMod val="10000"/>
                  </a:schemeClr>
                </a:solidFill>
              </a:rPr>
              <a:t>state transition</a:t>
            </a:r>
            <a:r>
              <a:rPr lang="en-AU" sz="2162" dirty="0">
                <a:solidFill>
                  <a:schemeClr val="tx2">
                    <a:lumMod val="10000"/>
                  </a:schemeClr>
                </a:solidFill>
              </a:rPr>
              <a:t> model independent of specific audit records</a:t>
            </a:r>
          </a:p>
          <a:p>
            <a:pPr lvl="1">
              <a:buClr>
                <a:schemeClr val="bg1"/>
              </a:buClr>
            </a:pPr>
            <a:r>
              <a:rPr lang="en-AU" sz="2162" dirty="0">
                <a:solidFill>
                  <a:schemeClr val="tx2">
                    <a:lumMod val="10000"/>
                  </a:schemeClr>
                </a:solidFill>
              </a:rPr>
              <a:t>Deals in general actions rather than the detailed specific actions recorded by the UNIX auditing mechanism</a:t>
            </a:r>
          </a:p>
          <a:p>
            <a:pPr lvl="1">
              <a:buClr>
                <a:schemeClr val="bg1"/>
              </a:buClr>
            </a:pPr>
            <a:r>
              <a:rPr lang="en-AU" sz="2162" dirty="0">
                <a:solidFill>
                  <a:schemeClr val="tx2">
                    <a:lumMod val="10000"/>
                  </a:schemeClr>
                </a:solidFill>
              </a:rPr>
              <a:t>Implemented on a SunOS system that provides audit records on 239 </a:t>
            </a:r>
            <a:r>
              <a:rPr lang="en-AU" sz="2162" u="sng" dirty="0">
                <a:solidFill>
                  <a:schemeClr val="tx2">
                    <a:lumMod val="10000"/>
                  </a:schemeClr>
                </a:solidFill>
              </a:rPr>
              <a:t>events</a:t>
            </a:r>
          </a:p>
          <a:p>
            <a:pPr lvl="1">
              <a:buClr>
                <a:schemeClr val="bg1"/>
              </a:buClr>
            </a:pPr>
            <a:r>
              <a:rPr lang="en-AU" sz="2162" dirty="0">
                <a:solidFill>
                  <a:schemeClr val="tx2">
                    <a:lumMod val="10000"/>
                  </a:schemeClr>
                </a:solidFill>
              </a:rPr>
              <a:t>Events are mapped to 10 general </a:t>
            </a:r>
            <a:r>
              <a:rPr lang="en-AU" sz="2162" u="sng" dirty="0">
                <a:solidFill>
                  <a:schemeClr val="tx2">
                    <a:lumMod val="10000"/>
                  </a:schemeClr>
                </a:solidFill>
              </a:rPr>
              <a:t>actions</a:t>
            </a:r>
            <a:r>
              <a:rPr lang="en-AU" sz="2162" dirty="0">
                <a:solidFill>
                  <a:schemeClr val="tx2">
                    <a:lumMod val="10000"/>
                  </a:schemeClr>
                </a:solidFill>
              </a:rPr>
              <a:t> (Table 11.2)</a:t>
            </a:r>
          </a:p>
          <a:p>
            <a:pPr lvl="1">
              <a:buClr>
                <a:schemeClr val="bg1"/>
              </a:buClr>
            </a:pPr>
            <a:endParaRPr lang="en-AU" sz="800" dirty="0">
              <a:solidFill>
                <a:schemeClr val="tx2">
                  <a:lumMod val="10000"/>
                </a:schemeClr>
              </a:solidFill>
            </a:endParaRPr>
          </a:p>
          <a:p>
            <a:pPr lvl="1">
              <a:buClr>
                <a:schemeClr val="bg1"/>
              </a:buClr>
            </a:pPr>
            <a:r>
              <a:rPr lang="en-AU" sz="2162" dirty="0">
                <a:solidFill>
                  <a:schemeClr val="tx2">
                    <a:lumMod val="10000"/>
                  </a:schemeClr>
                </a:solidFill>
              </a:rPr>
              <a:t>From </a:t>
            </a:r>
            <a:r>
              <a:rPr lang="en-AU" sz="2162" dirty="0">
                <a:solidFill>
                  <a:schemeClr val="tx2">
                    <a:lumMod val="10000"/>
                  </a:schemeClr>
                </a:solidFill>
                <a:hlinkClick r:id="rId4"/>
              </a:rPr>
              <a:t>https://ieeexplore.ieee.org/document/287646</a:t>
            </a:r>
            <a:r>
              <a:rPr lang="en-AU" sz="2162" dirty="0">
                <a:solidFill>
                  <a:schemeClr val="tx2">
                    <a:lumMod val="10000"/>
                  </a:schemeClr>
                </a:solidFill>
              </a:rPr>
              <a:t>: </a:t>
            </a:r>
          </a:p>
          <a:p>
            <a:pPr lvl="2">
              <a:buClr>
                <a:schemeClr val="bg1"/>
              </a:buClr>
              <a:buFont typeface="Wingdings" panose="05000000000000000000" pitchFamily="2" charset="2"/>
              <a:buChar char="§"/>
            </a:pPr>
            <a:r>
              <a:rPr lang="en-US" dirty="0">
                <a:effectLst/>
              </a:rPr>
              <a:t>In STAT (1992), a penetration is identified as a sequence of state changes that take the computer system from some initial state to a target compromised state.</a:t>
            </a:r>
          </a:p>
          <a:p>
            <a:pPr lvl="2">
              <a:buClr>
                <a:schemeClr val="bg1"/>
              </a:buClr>
              <a:buFont typeface="Wingdings" panose="05000000000000000000" pitchFamily="2" charset="2"/>
              <a:buChar char="§"/>
            </a:pPr>
            <a:r>
              <a:rPr lang="en-US" sz="1962" dirty="0">
                <a:solidFill>
                  <a:schemeClr val="tx2">
                    <a:lumMod val="10000"/>
                  </a:schemeClr>
                </a:solidFill>
                <a:effectLst/>
              </a:rPr>
              <a:t>USTAT is a UNIX-specific implementation based on the generic design of STAT.</a:t>
            </a:r>
            <a:endParaRPr lang="en-AU" sz="1962" dirty="0">
              <a:solidFill>
                <a:schemeClr val="tx2">
                  <a:lumMod val="10000"/>
                </a:schemeClr>
              </a:solidFill>
            </a:endParaRPr>
          </a:p>
        </p:txBody>
      </p:sp>
      <p:sp>
        <p:nvSpPr>
          <p:cNvPr id="2" name="Slide Number Placeholder 1">
            <a:extLst>
              <a:ext uri="{FF2B5EF4-FFF2-40B4-BE49-F238E27FC236}">
                <a16:creationId xmlns:a16="http://schemas.microsoft.com/office/drawing/2014/main" id="{A4C13FBB-3ACE-4CCC-8E7B-AB769DB4F707}"/>
              </a:ext>
            </a:extLst>
          </p:cNvPr>
          <p:cNvSpPr>
            <a:spLocks noGrp="1"/>
          </p:cNvSpPr>
          <p:nvPr>
            <p:ph type="sldNum" sz="quarter" idx="12"/>
          </p:nvPr>
        </p:nvSpPr>
        <p:spPr/>
        <p:txBody>
          <a:bodyPr/>
          <a:lstStyle/>
          <a:p>
            <a:pPr>
              <a:defRPr/>
            </a:pPr>
            <a:fld id="{9C2FB95B-9CE7-A047-A167-44F68D48CF28}" type="slidenum">
              <a:rPr lang="en-US" smtClean="0"/>
              <a:pPr>
                <a:defRPr/>
              </a:pPr>
              <a:t>24</a:t>
            </a:fld>
            <a:endParaRPr lang="en-US" dirty="0"/>
          </a:p>
        </p:txBody>
      </p:sp>
    </p:spTree>
    <p:extLst>
      <p:ext uri="{BB962C8B-B14F-4D97-AF65-F5344CB8AC3E}">
        <p14:creationId xmlns:p14="http://schemas.microsoft.com/office/powerpoint/2010/main" val="988510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6038" t="-4706" r="7547"/>
              <a:stretch>
                <a:fillRect/>
              </a:stretch>
            </p:blipFill>
          </mc:Choice>
          <mc:Fallback>
            <p:blipFill>
              <a:blip r:embed="rId4"/>
              <a:srcRect l="6038" t="-4706" r="7547"/>
              <a:stretch>
                <a:fillRect/>
              </a:stretch>
            </p:blipFill>
          </mc:Fallback>
        </mc:AlternateContent>
        <p:spPr>
          <a:xfrm>
            <a:off x="945476" y="1066800"/>
            <a:ext cx="7300377" cy="5674568"/>
          </a:xfrm>
          <a:prstGeom prst="rect">
            <a:avLst/>
          </a:prstGeom>
          <a:solidFill>
            <a:schemeClr val="tx1"/>
          </a:solidFill>
        </p:spPr>
      </p:pic>
      <p:sp>
        <p:nvSpPr>
          <p:cNvPr id="5" name="Rectangle 4"/>
          <p:cNvSpPr/>
          <p:nvPr/>
        </p:nvSpPr>
        <p:spPr>
          <a:xfrm>
            <a:off x="0" y="0"/>
            <a:ext cx="9144000" cy="892552"/>
          </a:xfrm>
          <a:prstGeom prst="rect">
            <a:avLst/>
          </a:prstGeom>
        </p:spPr>
        <p:txBody>
          <a:bodyPr wrap="square">
            <a:spAutoFit/>
          </a:bodyPr>
          <a:lstStyle/>
          <a:p>
            <a:pPr algn="ctr"/>
            <a:r>
              <a:rPr lang="en-US" sz="2800" b="1" dirty="0">
                <a:latin typeface="+mn-lt"/>
              </a:rPr>
              <a:t>Table 11.2</a:t>
            </a:r>
          </a:p>
          <a:p>
            <a:pPr algn="ctr"/>
            <a:r>
              <a:rPr lang="en-US" sz="2400" b="1" dirty="0">
                <a:latin typeface="+mn-lt"/>
              </a:rPr>
              <a:t>USTAT Actions versus SunOS Event Types</a:t>
            </a:r>
            <a:r>
              <a:rPr lang="en-US" sz="2400" dirty="0">
                <a:latin typeface="+mn-lt"/>
              </a:rPr>
              <a:t> </a:t>
            </a:r>
          </a:p>
        </p:txBody>
      </p:sp>
      <p:sp>
        <p:nvSpPr>
          <p:cNvPr id="2" name="Slide Number Placeholder 1">
            <a:extLst>
              <a:ext uri="{FF2B5EF4-FFF2-40B4-BE49-F238E27FC236}">
                <a16:creationId xmlns:a16="http://schemas.microsoft.com/office/drawing/2014/main" id="{1395B426-E3CA-41CA-AE43-2BB1CFAD5242}"/>
              </a:ext>
            </a:extLst>
          </p:cNvPr>
          <p:cNvSpPr>
            <a:spLocks noGrp="1"/>
          </p:cNvSpPr>
          <p:nvPr>
            <p:ph type="sldNum" sz="quarter" idx="12"/>
          </p:nvPr>
        </p:nvSpPr>
        <p:spPr>
          <a:xfrm>
            <a:off x="8534400" y="6449723"/>
            <a:ext cx="609600" cy="365125"/>
          </a:xfrm>
        </p:spPr>
        <p:txBody>
          <a:bodyPr/>
          <a:lstStyle/>
          <a:p>
            <a:pPr>
              <a:defRPr/>
            </a:pPr>
            <a:fld id="{B7F95E63-B2FC-6340-819F-09B1386E07DA}" type="slidenum">
              <a:rPr lang="en-US" smtClean="0"/>
              <a:pPr>
                <a:defRPr/>
              </a:pPr>
              <a:t>25</a:t>
            </a:fld>
            <a:endParaRPr lang="en-US" dirty="0"/>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sz="3200" dirty="0"/>
              <a:t>Rule-Based Intrusion Detection</a:t>
            </a:r>
            <a:br>
              <a:rPr lang="en-AU" sz="3200" dirty="0"/>
            </a:br>
            <a:r>
              <a:rPr lang="en-AU" sz="2800" dirty="0"/>
              <a:t>- Base-Rate Fallacy</a:t>
            </a:r>
          </a:p>
        </p:txBody>
      </p:sp>
      <p:sp>
        <p:nvSpPr>
          <p:cNvPr id="62467" name="Rectangle 3"/>
          <p:cNvSpPr>
            <a:spLocks noGrp="1" noChangeArrowheads="1"/>
          </p:cNvSpPr>
          <p:nvPr>
            <p:ph idx="1"/>
          </p:nvPr>
        </p:nvSpPr>
        <p:spPr>
          <a:xfrm>
            <a:off x="779463" y="1628800"/>
            <a:ext cx="7583488" cy="5040560"/>
          </a:xfrm>
        </p:spPr>
        <p:txBody>
          <a:bodyPr>
            <a:normAutofit fontScale="77500" lnSpcReduction="20000"/>
          </a:bodyPr>
          <a:lstStyle/>
          <a:p>
            <a:r>
              <a:rPr lang="en-AU" dirty="0">
                <a:solidFill>
                  <a:schemeClr val="tx2">
                    <a:lumMod val="10000"/>
                  </a:schemeClr>
                </a:solidFill>
              </a:rPr>
              <a:t>c.f., </a:t>
            </a:r>
            <a:r>
              <a:rPr lang="en-AU" b="1" dirty="0">
                <a:solidFill>
                  <a:schemeClr val="tx2">
                    <a:lumMod val="10000"/>
                  </a:schemeClr>
                </a:solidFill>
              </a:rPr>
              <a:t>false negatives</a:t>
            </a:r>
            <a:r>
              <a:rPr lang="en-AU" dirty="0">
                <a:solidFill>
                  <a:schemeClr val="tx2">
                    <a:lumMod val="10000"/>
                  </a:schemeClr>
                </a:solidFill>
              </a:rPr>
              <a:t> vs </a:t>
            </a:r>
            <a:r>
              <a:rPr lang="en-AU" b="1" dirty="0">
                <a:solidFill>
                  <a:schemeClr val="tx2">
                    <a:lumMod val="10000"/>
                  </a:schemeClr>
                </a:solidFill>
              </a:rPr>
              <a:t>false positives</a:t>
            </a:r>
          </a:p>
          <a:p>
            <a:r>
              <a:rPr lang="en-AU" dirty="0">
                <a:solidFill>
                  <a:schemeClr val="tx2">
                    <a:lumMod val="10000"/>
                  </a:schemeClr>
                </a:solidFill>
              </a:rPr>
              <a:t>To be of practical use, an intrusion detection system should detect a </a:t>
            </a:r>
            <a:r>
              <a:rPr lang="en-AU" u="sng" dirty="0">
                <a:solidFill>
                  <a:schemeClr val="tx2">
                    <a:lumMod val="10000"/>
                  </a:schemeClr>
                </a:solidFill>
              </a:rPr>
              <a:t>substantial percentage of intrusions</a:t>
            </a:r>
            <a:r>
              <a:rPr lang="en-AU" dirty="0">
                <a:solidFill>
                  <a:schemeClr val="tx2">
                    <a:lumMod val="10000"/>
                  </a:schemeClr>
                </a:solidFill>
              </a:rPr>
              <a:t> while keeping the </a:t>
            </a:r>
            <a:r>
              <a:rPr lang="en-AU" u="sng" dirty="0">
                <a:solidFill>
                  <a:schemeClr val="tx2">
                    <a:lumMod val="10000"/>
                  </a:schemeClr>
                </a:solidFill>
              </a:rPr>
              <a:t>false alarm rate</a:t>
            </a:r>
            <a:r>
              <a:rPr lang="en-AU" dirty="0">
                <a:solidFill>
                  <a:schemeClr val="tx2">
                    <a:lumMod val="10000"/>
                  </a:schemeClr>
                </a:solidFill>
              </a:rPr>
              <a:t> at an acceptable level.</a:t>
            </a:r>
          </a:p>
          <a:p>
            <a:pPr lvl="1">
              <a:buClr>
                <a:schemeClr val="bg1"/>
              </a:buClr>
            </a:pPr>
            <a:r>
              <a:rPr lang="en-AU" dirty="0">
                <a:solidFill>
                  <a:schemeClr val="tx2">
                    <a:lumMod val="10000"/>
                  </a:schemeClr>
                </a:solidFill>
              </a:rPr>
              <a:t>If only a modest percentage of actual intrusions are detected, the system provides a false sense of security.    </a:t>
            </a:r>
            <a:r>
              <a:rPr lang="en-AU" dirty="0">
                <a:solidFill>
                  <a:schemeClr val="tx2">
                    <a:lumMod val="10000"/>
                  </a:schemeClr>
                </a:solidFill>
                <a:sym typeface="Wingdings" panose="05000000000000000000" pitchFamily="2" charset="2"/>
              </a:rPr>
              <a:t> high ‘false negatives’</a:t>
            </a:r>
            <a:endParaRPr lang="en-AU" dirty="0">
              <a:solidFill>
                <a:schemeClr val="tx2">
                  <a:lumMod val="10000"/>
                </a:schemeClr>
              </a:solidFill>
            </a:endParaRPr>
          </a:p>
          <a:p>
            <a:pPr lvl="1">
              <a:buClr>
                <a:schemeClr val="bg1"/>
              </a:buClr>
            </a:pPr>
            <a:r>
              <a:rPr lang="en-AU" dirty="0">
                <a:solidFill>
                  <a:schemeClr val="tx2">
                    <a:lumMod val="10000"/>
                  </a:schemeClr>
                </a:solidFill>
              </a:rPr>
              <a:t>If the system frequently triggers an alert when there is no intrusion, then either system managers will begin to ignore the alarms or much time will be wasted analyzing the false alarms. </a:t>
            </a:r>
            <a:r>
              <a:rPr lang="en-AU" dirty="0">
                <a:solidFill>
                  <a:schemeClr val="tx2">
                    <a:lumMod val="10000"/>
                  </a:schemeClr>
                </a:solidFill>
                <a:sym typeface="Wingdings" panose="05000000000000000000" pitchFamily="2" charset="2"/>
              </a:rPr>
              <a:t> high ‘false positives’</a:t>
            </a:r>
            <a:endParaRPr lang="en-AU" dirty="0">
              <a:solidFill>
                <a:schemeClr val="tx2">
                  <a:lumMod val="10000"/>
                </a:schemeClr>
              </a:solidFill>
            </a:endParaRPr>
          </a:p>
          <a:p>
            <a:r>
              <a:rPr lang="en-AU" dirty="0">
                <a:solidFill>
                  <a:schemeClr val="tx2">
                    <a:lumMod val="10000"/>
                  </a:schemeClr>
                </a:solidFill>
              </a:rPr>
              <a:t>Because of the nature of the probabilities involved, it is very difficult to meet the standard of high rate of detections with a low rate of false alarms.</a:t>
            </a:r>
          </a:p>
          <a:p>
            <a:pPr lvl="1">
              <a:buClr>
                <a:schemeClr val="bg1"/>
              </a:buClr>
            </a:pPr>
            <a:r>
              <a:rPr lang="en-AU" dirty="0">
                <a:solidFill>
                  <a:schemeClr val="tx2">
                    <a:lumMod val="10000"/>
                  </a:schemeClr>
                </a:solidFill>
              </a:rPr>
              <a:t>The </a:t>
            </a:r>
            <a:r>
              <a:rPr lang="en-AU" b="1" dirty="0">
                <a:solidFill>
                  <a:schemeClr val="tx2">
                    <a:lumMod val="10000"/>
                  </a:schemeClr>
                </a:solidFill>
              </a:rPr>
              <a:t>base-rate fallacy</a:t>
            </a:r>
            <a:r>
              <a:rPr lang="en-AU" dirty="0">
                <a:solidFill>
                  <a:schemeClr val="tx2">
                    <a:lumMod val="10000"/>
                  </a:schemeClr>
                </a:solidFill>
              </a:rPr>
              <a:t> phenomenon: If </a:t>
            </a:r>
            <a:r>
              <a:rPr lang="en-AU" u="sng" dirty="0">
                <a:solidFill>
                  <a:schemeClr val="tx2">
                    <a:lumMod val="10000"/>
                  </a:schemeClr>
                </a:solidFill>
              </a:rPr>
              <a:t>the actual numbers of intrusions</a:t>
            </a:r>
            <a:r>
              <a:rPr lang="en-AU" dirty="0">
                <a:solidFill>
                  <a:schemeClr val="tx2">
                    <a:lumMod val="10000"/>
                  </a:schemeClr>
                </a:solidFill>
              </a:rPr>
              <a:t> is low compared to </a:t>
            </a:r>
            <a:r>
              <a:rPr lang="en-AU" u="sng" dirty="0">
                <a:solidFill>
                  <a:schemeClr val="tx2">
                    <a:lumMod val="10000"/>
                  </a:schemeClr>
                </a:solidFill>
              </a:rPr>
              <a:t>the number of legitimate uses of a system</a:t>
            </a:r>
            <a:r>
              <a:rPr lang="en-AU" dirty="0">
                <a:solidFill>
                  <a:schemeClr val="tx2">
                    <a:lumMod val="10000"/>
                  </a:schemeClr>
                </a:solidFill>
              </a:rPr>
              <a:t>, then </a:t>
            </a:r>
            <a:r>
              <a:rPr lang="en-AU" u="sng" dirty="0">
                <a:solidFill>
                  <a:schemeClr val="tx2">
                    <a:lumMod val="10000"/>
                  </a:schemeClr>
                </a:solidFill>
              </a:rPr>
              <a:t>the false alarm rate</a:t>
            </a:r>
            <a:r>
              <a:rPr lang="en-AU" dirty="0">
                <a:solidFill>
                  <a:schemeClr val="tx2">
                    <a:lumMod val="10000"/>
                  </a:schemeClr>
                </a:solidFill>
              </a:rPr>
              <a:t> will be high unless the test is extremely discriminating.</a:t>
            </a:r>
          </a:p>
          <a:p>
            <a:pPr lvl="1">
              <a:buClr>
                <a:schemeClr val="bg1"/>
              </a:buClr>
            </a:pPr>
            <a:r>
              <a:rPr lang="en-AU" dirty="0">
                <a:solidFill>
                  <a:schemeClr val="tx2">
                    <a:lumMod val="10000"/>
                  </a:schemeClr>
                </a:solidFill>
              </a:rPr>
              <a:t>[AXEL00] indicated that current systems have not overcome the problem of the base-rate fallacy.</a:t>
            </a:r>
          </a:p>
        </p:txBody>
      </p:sp>
      <p:sp>
        <p:nvSpPr>
          <p:cNvPr id="2" name="Slide Number Placeholder 1">
            <a:extLst>
              <a:ext uri="{FF2B5EF4-FFF2-40B4-BE49-F238E27FC236}">
                <a16:creationId xmlns:a16="http://schemas.microsoft.com/office/drawing/2014/main" id="{6DB87FAD-33B9-4F0B-A8E1-04B47AE7ABE0}"/>
              </a:ext>
            </a:extLst>
          </p:cNvPr>
          <p:cNvSpPr>
            <a:spLocks noGrp="1"/>
          </p:cNvSpPr>
          <p:nvPr>
            <p:ph type="sldNum" sz="quarter" idx="12"/>
          </p:nvPr>
        </p:nvSpPr>
        <p:spPr/>
        <p:txBody>
          <a:bodyPr/>
          <a:lstStyle/>
          <a:p>
            <a:pPr>
              <a:defRPr/>
            </a:pPr>
            <a:fld id="{9C2FB95B-9CE7-A047-A167-44F68D48CF28}"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FA1D-657D-4AF6-A6C2-2DE963D40466}"/>
              </a:ext>
            </a:extLst>
          </p:cNvPr>
          <p:cNvSpPr>
            <a:spLocks noGrp="1"/>
          </p:cNvSpPr>
          <p:nvPr>
            <p:ph type="title"/>
          </p:nvPr>
        </p:nvSpPr>
        <p:spPr/>
        <p:txBody>
          <a:bodyPr/>
          <a:lstStyle/>
          <a:p>
            <a:r>
              <a:rPr lang="en-US" dirty="0" err="1"/>
              <a:t>BAse</a:t>
            </a:r>
            <a:r>
              <a:rPr lang="en-US" dirty="0"/>
              <a:t> rate fallacy</a:t>
            </a:r>
            <a:br>
              <a:rPr lang="en-US" dirty="0"/>
            </a:br>
            <a:r>
              <a:rPr lang="en-US" sz="2400" dirty="0"/>
              <a:t>(base rate neglect, base rate bias)</a:t>
            </a:r>
            <a:endParaRPr lang="en-US" dirty="0"/>
          </a:p>
        </p:txBody>
      </p:sp>
      <p:sp>
        <p:nvSpPr>
          <p:cNvPr id="3" name="Content Placeholder 2">
            <a:extLst>
              <a:ext uri="{FF2B5EF4-FFF2-40B4-BE49-F238E27FC236}">
                <a16:creationId xmlns:a16="http://schemas.microsoft.com/office/drawing/2014/main" id="{A741DF54-50FD-411D-8A85-B4CA930F21F4}"/>
              </a:ext>
            </a:extLst>
          </p:cNvPr>
          <p:cNvSpPr>
            <a:spLocks noGrp="1"/>
          </p:cNvSpPr>
          <p:nvPr>
            <p:ph idx="1"/>
          </p:nvPr>
        </p:nvSpPr>
        <p:spPr/>
        <p:txBody>
          <a:bodyPr>
            <a:normAutofit fontScale="85000" lnSpcReduction="20000"/>
          </a:bodyPr>
          <a:lstStyle/>
          <a:p>
            <a:r>
              <a:rPr lang="en-US" sz="2000" dirty="0"/>
              <a:t>Source: </a:t>
            </a:r>
            <a:r>
              <a:rPr lang="en-US" sz="2000" dirty="0">
                <a:hlinkClick r:id="rId2"/>
              </a:rPr>
              <a:t>Investopedia</a:t>
            </a:r>
            <a:endParaRPr lang="en-US" sz="2000" dirty="0"/>
          </a:p>
          <a:p>
            <a:r>
              <a:rPr lang="en-US" sz="2000" dirty="0">
                <a:effectLst/>
              </a:rPr>
              <a:t>Base rate fallacy, or </a:t>
            </a:r>
            <a:r>
              <a:rPr lang="en-US" sz="2000" b="1" dirty="0">
                <a:effectLst/>
              </a:rPr>
              <a:t>base rate neglect</a:t>
            </a:r>
            <a:r>
              <a:rPr lang="en-US" sz="2000" dirty="0">
                <a:effectLst/>
              </a:rPr>
              <a:t>, is a cognitive error whereby too little weight is placed on the base, or original rate, of possibility (e.g., the probability of A given B). </a:t>
            </a:r>
          </a:p>
          <a:p>
            <a:pPr lvl="2"/>
            <a:r>
              <a:rPr lang="en-US" sz="1800" dirty="0">
                <a:effectLst/>
              </a:rPr>
              <a:t>In </a:t>
            </a:r>
            <a:r>
              <a:rPr lang="en-US" sz="1800" u="sng" dirty="0">
                <a:effectLst/>
                <a:hlinkClick r:id="rId3"/>
              </a:rPr>
              <a:t>behavioral finance</a:t>
            </a:r>
            <a:r>
              <a:rPr lang="en-US" sz="1800" dirty="0">
                <a:effectLst/>
              </a:rPr>
              <a:t>, base rate fallacy is the tendency for people to erroneously judge the likelihood of a situation by not taking into account all relevant data. </a:t>
            </a:r>
          </a:p>
          <a:p>
            <a:pPr lvl="2"/>
            <a:r>
              <a:rPr lang="en-US" sz="1800" dirty="0">
                <a:effectLst/>
              </a:rPr>
              <a:t>Instead, investors might focus more heavily on new information without acknowledging how this impacts original assumptions.</a:t>
            </a:r>
          </a:p>
          <a:p>
            <a:pPr lvl="2"/>
            <a:r>
              <a:rPr lang="en-US" sz="1800" dirty="0">
                <a:effectLst/>
              </a:rPr>
              <a:t>e.g., Investors may focus on recent news or company-specific details, instead of considering market trends and historical data.</a:t>
            </a:r>
          </a:p>
          <a:p>
            <a:r>
              <a:rPr lang="en-US" sz="2200" dirty="0">
                <a:effectLst/>
              </a:rPr>
              <a:t>Other examples of ‘base rate fallacy’?</a:t>
            </a:r>
          </a:p>
          <a:p>
            <a:pPr lvl="1"/>
            <a:r>
              <a:rPr lang="en-US" sz="2000" dirty="0">
                <a:effectLst/>
              </a:rPr>
              <a:t>Medical misdiagnoses: over-diagnosing rare conditions while overlooking common ones</a:t>
            </a:r>
          </a:p>
          <a:p>
            <a:pPr lvl="1"/>
            <a:r>
              <a:rPr lang="en-US" sz="2000" dirty="0">
                <a:effectLst/>
              </a:rPr>
              <a:t>Overestimating dramatic events (like airplane crashes) while underestimating more common risks (like car accidents)</a:t>
            </a:r>
            <a:endParaRPr lang="en-US" sz="2000" dirty="0"/>
          </a:p>
        </p:txBody>
      </p:sp>
      <p:sp>
        <p:nvSpPr>
          <p:cNvPr id="4" name="Slide Number Placeholder 3">
            <a:extLst>
              <a:ext uri="{FF2B5EF4-FFF2-40B4-BE49-F238E27FC236}">
                <a16:creationId xmlns:a16="http://schemas.microsoft.com/office/drawing/2014/main" id="{B66C49F1-E2DE-4668-A0BE-0FA2F410F481}"/>
              </a:ext>
            </a:extLst>
          </p:cNvPr>
          <p:cNvSpPr>
            <a:spLocks noGrp="1"/>
          </p:cNvSpPr>
          <p:nvPr>
            <p:ph type="sldNum" sz="quarter" idx="12"/>
          </p:nvPr>
        </p:nvSpPr>
        <p:spPr/>
        <p:txBody>
          <a:bodyPr/>
          <a:lstStyle/>
          <a:p>
            <a:pPr>
              <a:defRPr/>
            </a:pPr>
            <a:fld id="{9C2FB95B-9CE7-A047-A167-44F68D48CF28}" type="slidenum">
              <a:rPr lang="en-US" smtClean="0"/>
              <a:pPr>
                <a:defRPr/>
              </a:pPr>
              <a:t>27</a:t>
            </a:fld>
            <a:endParaRPr lang="en-US" dirty="0"/>
          </a:p>
        </p:txBody>
      </p:sp>
    </p:spTree>
    <p:extLst>
      <p:ext uri="{BB962C8B-B14F-4D97-AF65-F5344CB8AC3E}">
        <p14:creationId xmlns:p14="http://schemas.microsoft.com/office/powerpoint/2010/main" val="3397747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ABCC-C62E-492B-A553-293CD4204571}"/>
              </a:ext>
            </a:extLst>
          </p:cNvPr>
          <p:cNvSpPr>
            <a:spLocks noGrp="1"/>
          </p:cNvSpPr>
          <p:nvPr>
            <p:ph type="title"/>
          </p:nvPr>
        </p:nvSpPr>
        <p:spPr/>
        <p:txBody>
          <a:bodyPr/>
          <a:lstStyle/>
          <a:p>
            <a:r>
              <a:rPr lang="en-US" sz="4400" dirty="0"/>
              <a:t>False positive paradox</a:t>
            </a:r>
          </a:p>
        </p:txBody>
      </p:sp>
      <p:sp>
        <p:nvSpPr>
          <p:cNvPr id="3" name="Content Placeholder 2">
            <a:extLst>
              <a:ext uri="{FF2B5EF4-FFF2-40B4-BE49-F238E27FC236}">
                <a16:creationId xmlns:a16="http://schemas.microsoft.com/office/drawing/2014/main" id="{24DFB942-947F-4B20-9DF7-D4D8E9F1D4B5}"/>
              </a:ext>
            </a:extLst>
          </p:cNvPr>
          <p:cNvSpPr>
            <a:spLocks noGrp="1"/>
          </p:cNvSpPr>
          <p:nvPr>
            <p:ph idx="1"/>
          </p:nvPr>
        </p:nvSpPr>
        <p:spPr/>
        <p:txBody>
          <a:bodyPr/>
          <a:lstStyle/>
          <a:p>
            <a:r>
              <a:rPr lang="en-US" dirty="0">
                <a:effectLst/>
              </a:rPr>
              <a:t>Source: </a:t>
            </a:r>
            <a:r>
              <a:rPr lang="en-US" dirty="0">
                <a:effectLst/>
                <a:hlinkClick r:id="rId2"/>
              </a:rPr>
              <a:t>Wikipedia</a:t>
            </a:r>
            <a:endParaRPr lang="en-US" dirty="0">
              <a:effectLst/>
            </a:endParaRPr>
          </a:p>
          <a:p>
            <a:r>
              <a:rPr lang="en-US" dirty="0">
                <a:effectLst/>
              </a:rPr>
              <a:t>An example of the base rate fallacy is the </a:t>
            </a:r>
            <a:r>
              <a:rPr lang="en-US" b="1" dirty="0">
                <a:effectLst/>
              </a:rPr>
              <a:t>false positive paradox</a:t>
            </a:r>
            <a:r>
              <a:rPr lang="en-US" dirty="0">
                <a:effectLst/>
              </a:rPr>
              <a:t> (also known as </a:t>
            </a:r>
            <a:r>
              <a:rPr lang="en-US" b="1" dirty="0">
                <a:effectLst/>
              </a:rPr>
              <a:t>accuracy paradox</a:t>
            </a:r>
            <a:r>
              <a:rPr lang="en-US" dirty="0">
                <a:effectLst/>
              </a:rPr>
              <a:t>). </a:t>
            </a:r>
          </a:p>
          <a:p>
            <a:r>
              <a:rPr lang="en-US" dirty="0">
                <a:effectLst/>
              </a:rPr>
              <a:t>This paradox describes situations where there are more </a:t>
            </a:r>
            <a:r>
              <a:rPr lang="en-US" u="sng" dirty="0">
                <a:effectLst/>
              </a:rPr>
              <a:t>false positive</a:t>
            </a:r>
            <a:r>
              <a:rPr lang="en-US" dirty="0">
                <a:effectLst/>
              </a:rPr>
              <a:t> test results than </a:t>
            </a:r>
            <a:r>
              <a:rPr lang="en-US" u="sng" dirty="0">
                <a:effectLst/>
              </a:rPr>
              <a:t>true positives</a:t>
            </a:r>
            <a:r>
              <a:rPr lang="en-US" dirty="0">
                <a:effectLst/>
              </a:rPr>
              <a:t> (this means the classifier has a low precision).</a:t>
            </a:r>
            <a:endParaRPr lang="en-US" dirty="0"/>
          </a:p>
        </p:txBody>
      </p:sp>
      <p:sp>
        <p:nvSpPr>
          <p:cNvPr id="4" name="Slide Number Placeholder 3">
            <a:extLst>
              <a:ext uri="{FF2B5EF4-FFF2-40B4-BE49-F238E27FC236}">
                <a16:creationId xmlns:a16="http://schemas.microsoft.com/office/drawing/2014/main" id="{7304CF64-FCAF-415B-AC91-9BFF32ECA057}"/>
              </a:ext>
            </a:extLst>
          </p:cNvPr>
          <p:cNvSpPr>
            <a:spLocks noGrp="1"/>
          </p:cNvSpPr>
          <p:nvPr>
            <p:ph type="sldNum" sz="quarter" idx="12"/>
          </p:nvPr>
        </p:nvSpPr>
        <p:spPr/>
        <p:txBody>
          <a:bodyPr/>
          <a:lstStyle/>
          <a:p>
            <a:pPr>
              <a:defRPr/>
            </a:pPr>
            <a:fld id="{9C2FB95B-9CE7-A047-A167-44F68D48CF28}" type="slidenum">
              <a:rPr lang="en-US" smtClean="0"/>
              <a:pPr>
                <a:defRPr/>
              </a:pPr>
              <a:t>28</a:t>
            </a:fld>
            <a:endParaRPr lang="en-US" dirty="0"/>
          </a:p>
        </p:txBody>
      </p:sp>
    </p:spTree>
    <p:extLst>
      <p:ext uri="{BB962C8B-B14F-4D97-AF65-F5344CB8AC3E}">
        <p14:creationId xmlns:p14="http://schemas.microsoft.com/office/powerpoint/2010/main" val="2681372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AU" sz="4000" dirty="0"/>
              <a:t>Distributed Intrusion Detection</a:t>
            </a:r>
          </a:p>
        </p:txBody>
      </p:sp>
      <p:sp>
        <p:nvSpPr>
          <p:cNvPr id="65539" name="Rectangle 3"/>
          <p:cNvSpPr>
            <a:spLocks noGrp="1" noChangeArrowheads="1"/>
          </p:cNvSpPr>
          <p:nvPr>
            <p:ph idx="1"/>
          </p:nvPr>
        </p:nvSpPr>
        <p:spPr>
          <a:xfrm>
            <a:off x="838200" y="1600200"/>
            <a:ext cx="7583488" cy="2971800"/>
          </a:xfrm>
        </p:spPr>
        <p:txBody>
          <a:bodyPr>
            <a:normAutofit fontScale="92500" lnSpcReduction="20000"/>
          </a:bodyPr>
          <a:lstStyle/>
          <a:p>
            <a:r>
              <a:rPr lang="en-AU" dirty="0">
                <a:solidFill>
                  <a:schemeClr val="tx2">
                    <a:lumMod val="10000"/>
                  </a:schemeClr>
                </a:solidFill>
              </a:rPr>
              <a:t>Traditional systems focused on single-system stand-alone facilities.</a:t>
            </a:r>
          </a:p>
          <a:p>
            <a:pPr lvl="1">
              <a:buClr>
                <a:schemeClr val="bg1"/>
              </a:buClr>
            </a:pPr>
            <a:r>
              <a:rPr lang="en-AU" dirty="0">
                <a:solidFill>
                  <a:schemeClr val="tx2">
                    <a:lumMod val="10000"/>
                  </a:schemeClr>
                </a:solidFill>
              </a:rPr>
              <a:t>The typical organization, however, needs to defend a distributed collection of hosts supported by a LAN or internetwork.</a:t>
            </a:r>
          </a:p>
          <a:p>
            <a:pPr lvl="1">
              <a:buClr>
                <a:schemeClr val="bg1"/>
              </a:buClr>
            </a:pPr>
            <a:r>
              <a:rPr lang="en-AU" dirty="0">
                <a:solidFill>
                  <a:schemeClr val="tx2">
                    <a:lumMod val="10000"/>
                  </a:schemeClr>
                </a:solidFill>
              </a:rPr>
              <a:t>A more effective defense can be achieved by coordination and cooperation among intrusion detection systems across the network.</a:t>
            </a:r>
          </a:p>
          <a:p>
            <a:r>
              <a:rPr lang="en-AU" dirty="0">
                <a:solidFill>
                  <a:schemeClr val="tx2">
                    <a:lumMod val="10000"/>
                  </a:schemeClr>
                </a:solidFill>
              </a:rPr>
              <a:t>Major design issues:</a:t>
            </a:r>
          </a:p>
        </p:txBody>
      </p:sp>
      <p:graphicFrame>
        <p:nvGraphicFramePr>
          <p:cNvPr id="4" name="Diagram 3"/>
          <p:cNvGraphicFramePr/>
          <p:nvPr>
            <p:extLst>
              <p:ext uri="{D42A27DB-BD31-4B8C-83A1-F6EECF244321}">
                <p14:modId xmlns:p14="http://schemas.microsoft.com/office/powerpoint/2010/main" val="919980060"/>
              </p:ext>
            </p:extLst>
          </p:nvPr>
        </p:nvGraphicFramePr>
        <p:xfrm>
          <a:off x="990600" y="4495800"/>
          <a:ext cx="71628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74ACB6B-5E79-478E-AFB7-D4AA99014E60}"/>
              </a:ext>
            </a:extLst>
          </p:cNvPr>
          <p:cNvSpPr>
            <a:spLocks noGrp="1"/>
          </p:cNvSpPr>
          <p:nvPr>
            <p:ph type="sldNum" sz="quarter" idx="12"/>
          </p:nvPr>
        </p:nvSpPr>
        <p:spPr/>
        <p:txBody>
          <a:bodyPr/>
          <a:lstStyle/>
          <a:p>
            <a:pPr>
              <a:defRPr/>
            </a:pPr>
            <a:fld id="{9C2FB95B-9CE7-A047-A167-44F68D48CF2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Intruders</a:t>
            </a:r>
            <a:endParaRPr lang="en-AU" dirty="0"/>
          </a:p>
        </p:txBody>
      </p:sp>
      <p:sp>
        <p:nvSpPr>
          <p:cNvPr id="46083" name="Rectangle 3"/>
          <p:cNvSpPr>
            <a:spLocks noGrp="1" noChangeArrowheads="1"/>
          </p:cNvSpPr>
          <p:nvPr>
            <p:ph idx="1"/>
          </p:nvPr>
        </p:nvSpPr>
        <p:spPr>
          <a:xfrm>
            <a:off x="762000" y="1600200"/>
            <a:ext cx="7583488" cy="5069160"/>
          </a:xfrm>
        </p:spPr>
        <p:txBody>
          <a:bodyPr>
            <a:normAutofit/>
          </a:bodyPr>
          <a:lstStyle/>
          <a:p>
            <a:r>
              <a:rPr lang="en-US" dirty="0">
                <a:solidFill>
                  <a:schemeClr val="tx2">
                    <a:lumMod val="10000"/>
                  </a:schemeClr>
                </a:solidFill>
              </a:rPr>
              <a:t>Three classes of intruders (or intrusion activities):</a:t>
            </a:r>
          </a:p>
        </p:txBody>
      </p:sp>
      <p:graphicFrame>
        <p:nvGraphicFramePr>
          <p:cNvPr id="4" name="Diagram 3"/>
          <p:cNvGraphicFramePr/>
          <p:nvPr/>
        </p:nvGraphicFramePr>
        <p:xfrm>
          <a:off x="990600" y="2209800"/>
          <a:ext cx="7086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900EF14-9851-4328-94F4-264B081C7B1E}"/>
              </a:ext>
            </a:extLst>
          </p:cNvPr>
          <p:cNvSpPr>
            <a:spLocks noGrp="1"/>
          </p:cNvSpPr>
          <p:nvPr>
            <p:ph type="sldNum" sz="quarter" idx="12"/>
          </p:nvPr>
        </p:nvSpPr>
        <p:spPr/>
        <p:txBody>
          <a:bodyPr/>
          <a:lstStyle/>
          <a:p>
            <a:pPr>
              <a:defRPr/>
            </a:pPr>
            <a:fld id="{9C2FB95B-9CE7-A047-A167-44F68D48CF2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2727" t="5882" r="2727" b="5882"/>
              <a:stretch>
                <a:fillRect/>
              </a:stretch>
            </p:blipFill>
          </mc:Choice>
          <mc:Fallback>
            <p:blipFill>
              <a:blip r:embed="rId4"/>
              <a:srcRect l="2727" t="5882" r="2727" b="5882"/>
              <a:stretch>
                <a:fillRect/>
              </a:stretch>
            </p:blipFill>
          </mc:Fallback>
        </mc:AlternateContent>
        <p:spPr>
          <a:xfrm>
            <a:off x="179512" y="106150"/>
            <a:ext cx="6205330" cy="4474978"/>
          </a:xfrm>
          <a:prstGeom prst="rect">
            <a:avLst/>
          </a:prstGeom>
          <a:solidFill>
            <a:schemeClr val="tx1"/>
          </a:solidFill>
        </p:spPr>
      </p:pic>
      <p:sp>
        <p:nvSpPr>
          <p:cNvPr id="2" name="Slide Number Placeholder 1">
            <a:extLst>
              <a:ext uri="{FF2B5EF4-FFF2-40B4-BE49-F238E27FC236}">
                <a16:creationId xmlns:a16="http://schemas.microsoft.com/office/drawing/2014/main" id="{3D74B44D-E059-4872-9B4F-92D1D860B3C2}"/>
              </a:ext>
            </a:extLst>
          </p:cNvPr>
          <p:cNvSpPr>
            <a:spLocks noGrp="1"/>
          </p:cNvSpPr>
          <p:nvPr>
            <p:ph type="sldNum" sz="quarter" idx="12"/>
          </p:nvPr>
        </p:nvSpPr>
        <p:spPr>
          <a:xfrm>
            <a:off x="8528929" y="6466050"/>
            <a:ext cx="609600" cy="365125"/>
          </a:xfrm>
        </p:spPr>
        <p:txBody>
          <a:bodyPr/>
          <a:lstStyle/>
          <a:p>
            <a:pPr>
              <a:defRPr/>
            </a:pPr>
            <a:fld id="{B7F95E63-B2FC-6340-819F-09B1386E07DA}" type="slidenum">
              <a:rPr lang="en-US" smtClean="0"/>
              <a:pPr>
                <a:defRPr/>
              </a:pPr>
              <a:t>30</a:t>
            </a:fld>
            <a:endParaRPr lang="en-US" dirty="0"/>
          </a:p>
        </p:txBody>
      </p:sp>
      <p:sp>
        <p:nvSpPr>
          <p:cNvPr id="5" name="Rectangle 3">
            <a:extLst>
              <a:ext uri="{FF2B5EF4-FFF2-40B4-BE49-F238E27FC236}">
                <a16:creationId xmlns:a16="http://schemas.microsoft.com/office/drawing/2014/main" id="{2C3551BD-8557-446F-8C77-96693C53656A}"/>
              </a:ext>
            </a:extLst>
          </p:cNvPr>
          <p:cNvSpPr txBox="1">
            <a:spLocks noChangeArrowheads="1"/>
          </p:cNvSpPr>
          <p:nvPr/>
        </p:nvSpPr>
        <p:spPr>
          <a:xfrm>
            <a:off x="539552" y="4725144"/>
            <a:ext cx="7848872" cy="2026706"/>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0"/>
              </a:spcAft>
            </a:pPr>
            <a:r>
              <a:rPr lang="en-AU" sz="1800" b="1" dirty="0">
                <a:solidFill>
                  <a:schemeClr val="tx1"/>
                </a:solidFill>
              </a:rPr>
              <a:t>Lan monitor agent module</a:t>
            </a:r>
          </a:p>
          <a:p>
            <a:pPr lvl="1" fontAlgn="auto">
              <a:spcAft>
                <a:spcPts val="0"/>
              </a:spcAft>
              <a:buFont typeface="Wingdings" panose="05000000000000000000" pitchFamily="2" charset="2"/>
              <a:buChar char="§"/>
            </a:pPr>
            <a:r>
              <a:rPr lang="en-AU" sz="1600" dirty="0">
                <a:solidFill>
                  <a:schemeClr val="tx1"/>
                </a:solidFill>
              </a:rPr>
              <a:t>Analyses LAN traffic and reports the results to the central manager.</a:t>
            </a:r>
          </a:p>
          <a:p>
            <a:pPr lvl="1" fontAlgn="auto">
              <a:spcAft>
                <a:spcPts val="0"/>
              </a:spcAft>
              <a:buFont typeface="Wingdings" panose="05000000000000000000" pitchFamily="2" charset="2"/>
              <a:buChar char="§"/>
            </a:pPr>
            <a:endParaRPr lang="en-AU" sz="700" dirty="0">
              <a:solidFill>
                <a:schemeClr val="tx1"/>
              </a:solidFill>
            </a:endParaRPr>
          </a:p>
          <a:p>
            <a:pPr fontAlgn="auto">
              <a:spcBef>
                <a:spcPts val="600"/>
              </a:spcBef>
              <a:spcAft>
                <a:spcPts val="0"/>
              </a:spcAft>
            </a:pPr>
            <a:r>
              <a:rPr lang="en-AU" sz="1800" b="1" dirty="0">
                <a:solidFill>
                  <a:schemeClr val="tx1"/>
                </a:solidFill>
              </a:rPr>
              <a:t>Central manager module</a:t>
            </a:r>
          </a:p>
          <a:p>
            <a:pPr lvl="1" fontAlgn="auto">
              <a:spcAft>
                <a:spcPts val="0"/>
              </a:spcAft>
              <a:buFont typeface="Wingdings" panose="05000000000000000000" pitchFamily="2" charset="2"/>
              <a:buChar char="§"/>
            </a:pPr>
            <a:r>
              <a:rPr lang="en-AU" sz="1600" dirty="0">
                <a:solidFill>
                  <a:schemeClr val="tx1"/>
                </a:solidFill>
              </a:rPr>
              <a:t>Receives reports from LAN monitor and host agents</a:t>
            </a:r>
          </a:p>
          <a:p>
            <a:pPr lvl="1" fontAlgn="auto">
              <a:spcAft>
                <a:spcPts val="0"/>
              </a:spcAft>
              <a:buFont typeface="Wingdings" panose="05000000000000000000" pitchFamily="2" charset="2"/>
              <a:buChar char="§"/>
            </a:pPr>
            <a:r>
              <a:rPr lang="en-AU" sz="1600" dirty="0">
                <a:solidFill>
                  <a:schemeClr val="tx1"/>
                </a:solidFill>
              </a:rPr>
              <a:t>Processes and correlates those reports to detect intrusion</a:t>
            </a:r>
          </a:p>
        </p:txBody>
      </p:sp>
      <p:sp>
        <p:nvSpPr>
          <p:cNvPr id="7" name="Rectangle 3">
            <a:extLst>
              <a:ext uri="{FF2B5EF4-FFF2-40B4-BE49-F238E27FC236}">
                <a16:creationId xmlns:a16="http://schemas.microsoft.com/office/drawing/2014/main" id="{2AB5ED6D-50CC-4651-829A-2334C345303A}"/>
              </a:ext>
            </a:extLst>
          </p:cNvPr>
          <p:cNvSpPr txBox="1">
            <a:spLocks noChangeArrowheads="1"/>
          </p:cNvSpPr>
          <p:nvPr/>
        </p:nvSpPr>
        <p:spPr>
          <a:xfrm>
            <a:off x="6516216" y="1052736"/>
            <a:ext cx="2252868" cy="3096344"/>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0"/>
              </a:spcAft>
            </a:pPr>
            <a:r>
              <a:rPr lang="en-AU" sz="1800" b="1" dirty="0">
                <a:solidFill>
                  <a:schemeClr val="tx1"/>
                </a:solidFill>
              </a:rPr>
              <a:t>Host agent module</a:t>
            </a:r>
          </a:p>
          <a:p>
            <a:pPr lvl="1" fontAlgn="auto">
              <a:spcAft>
                <a:spcPts val="0"/>
              </a:spcAft>
              <a:buFont typeface="Wingdings" panose="05000000000000000000" pitchFamily="2" charset="2"/>
              <a:buChar char="§"/>
            </a:pPr>
            <a:r>
              <a:rPr lang="en-AU" sz="1600" dirty="0">
                <a:solidFill>
                  <a:schemeClr val="tx1"/>
                </a:solidFill>
              </a:rPr>
              <a:t>Runs on a monitored host</a:t>
            </a:r>
          </a:p>
          <a:p>
            <a:pPr lvl="1" fontAlgn="auto">
              <a:spcAft>
                <a:spcPts val="0"/>
              </a:spcAft>
              <a:buFont typeface="Wingdings" panose="05000000000000000000" pitchFamily="2" charset="2"/>
              <a:buChar char="§"/>
            </a:pPr>
            <a:r>
              <a:rPr lang="en-AU" sz="1600" dirty="0">
                <a:solidFill>
                  <a:schemeClr val="tx1"/>
                </a:solidFill>
              </a:rPr>
              <a:t>Collects data on security –related events on the host and transmit those data to the central manager</a:t>
            </a:r>
          </a:p>
        </p:txBody>
      </p:sp>
    </p:spTree>
  </p:cSld>
  <p:clrMapOvr>
    <a:masterClrMapping/>
  </p:clrMapOvr>
  <p:transition spd="med">
    <p:pull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FEF4E1-E02B-4C32-8AF6-DF14A7AA39CC}"/>
              </a:ext>
            </a:extLst>
          </p:cNvPr>
          <p:cNvSpPr>
            <a:spLocks noGrp="1"/>
          </p:cNvSpPr>
          <p:nvPr>
            <p:ph type="sldNum" sz="quarter" idx="12"/>
          </p:nvPr>
        </p:nvSpPr>
        <p:spPr>
          <a:xfrm>
            <a:off x="8460432" y="6449951"/>
            <a:ext cx="609600" cy="365125"/>
          </a:xfrm>
        </p:spPr>
        <p:txBody>
          <a:bodyPr/>
          <a:lstStyle/>
          <a:p>
            <a:pPr>
              <a:defRPr/>
            </a:pPr>
            <a:fld id="{B7F95E63-B2FC-6340-819F-09B1386E07DA}" type="slidenum">
              <a:rPr lang="en-US" smtClean="0"/>
              <a:pPr>
                <a:defRPr/>
              </a:pPr>
              <a:t>31</a:t>
            </a:fld>
            <a:endParaRPr lang="en-US" dirty="0"/>
          </a:p>
        </p:txBody>
      </p:sp>
      <p:pic>
        <p:nvPicPr>
          <p:cNvPr id="6" name="Picture 5">
            <a:extLst>
              <a:ext uri="{FF2B5EF4-FFF2-40B4-BE49-F238E27FC236}">
                <a16:creationId xmlns:a16="http://schemas.microsoft.com/office/drawing/2014/main" id="{87E49BF7-22C7-4837-AEFA-DC80DE21EA9A}"/>
              </a:ext>
            </a:extLst>
          </p:cNvPr>
          <p:cNvPicPr>
            <a:picLocks noChangeAspect="1"/>
          </p:cNvPicPr>
          <p:nvPr/>
        </p:nvPicPr>
        <p:blipFill>
          <a:blip r:embed="rId3"/>
          <a:stretch>
            <a:fillRect/>
          </a:stretch>
        </p:blipFill>
        <p:spPr>
          <a:xfrm>
            <a:off x="3275856" y="243061"/>
            <a:ext cx="5534025" cy="4410075"/>
          </a:xfrm>
          <a:prstGeom prst="rect">
            <a:avLst/>
          </a:prstGeom>
        </p:spPr>
      </p:pic>
      <p:sp>
        <p:nvSpPr>
          <p:cNvPr id="7" name="Rectangle 6">
            <a:extLst>
              <a:ext uri="{FF2B5EF4-FFF2-40B4-BE49-F238E27FC236}">
                <a16:creationId xmlns:a16="http://schemas.microsoft.com/office/drawing/2014/main" id="{D7623A86-EF44-4FC6-AE67-81FDC9057208}"/>
              </a:ext>
            </a:extLst>
          </p:cNvPr>
          <p:cNvSpPr/>
          <p:nvPr/>
        </p:nvSpPr>
        <p:spPr>
          <a:xfrm>
            <a:off x="395536" y="4869160"/>
            <a:ext cx="7920880" cy="1661993"/>
          </a:xfrm>
          <a:prstGeom prst="rect">
            <a:avLst/>
          </a:prstGeom>
        </p:spPr>
        <p:txBody>
          <a:bodyPr wrap="square">
            <a:spAutoFit/>
          </a:bodyPr>
          <a:lstStyle/>
          <a:p>
            <a:pPr marL="285750" indent="-285750">
              <a:buFont typeface="Arial" panose="020B0604020202020204" pitchFamily="34" charset="0"/>
              <a:buChar char="•"/>
            </a:pPr>
            <a:r>
              <a:rPr lang="en-US" dirty="0"/>
              <a:t>At the next higher level, the agent looks for </a:t>
            </a:r>
            <a:r>
              <a:rPr lang="en-US" u="sng" dirty="0"/>
              <a:t>sequences of events</a:t>
            </a:r>
            <a:r>
              <a:rPr lang="en-US" dirty="0"/>
              <a:t>, such as known attack patterns (signatures). </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a:t>Finally, the agent looks for </a:t>
            </a:r>
            <a:r>
              <a:rPr lang="en-US" u="sng" dirty="0"/>
              <a:t>anomalous behavior of an individual user </a:t>
            </a:r>
            <a:r>
              <a:rPr lang="en-US" dirty="0"/>
              <a:t>based on a historical profile of that user, such as number of programs executed, number of files accessed, and the like.</a:t>
            </a:r>
          </a:p>
        </p:txBody>
      </p:sp>
      <p:sp>
        <p:nvSpPr>
          <p:cNvPr id="8" name="Rectangle 7">
            <a:extLst>
              <a:ext uri="{FF2B5EF4-FFF2-40B4-BE49-F238E27FC236}">
                <a16:creationId xmlns:a16="http://schemas.microsoft.com/office/drawing/2014/main" id="{42B079DD-18B9-4236-852A-22CB27F7DE4F}"/>
              </a:ext>
            </a:extLst>
          </p:cNvPr>
          <p:cNvSpPr/>
          <p:nvPr/>
        </p:nvSpPr>
        <p:spPr>
          <a:xfrm>
            <a:off x="395536" y="1772816"/>
            <a:ext cx="2736304" cy="2831544"/>
          </a:xfrm>
          <a:prstGeom prst="rect">
            <a:avLst/>
          </a:prstGeom>
        </p:spPr>
        <p:txBody>
          <a:bodyPr wrap="square">
            <a:spAutoFit/>
          </a:bodyPr>
          <a:lstStyle/>
          <a:p>
            <a:pPr marL="285750" indent="-285750">
              <a:buFont typeface="Arial" panose="020B0604020202020204" pitchFamily="34" charset="0"/>
              <a:buChar char="•"/>
            </a:pPr>
            <a:r>
              <a:rPr lang="en-US" dirty="0"/>
              <a:t>At the lowest level, the agent scans for </a:t>
            </a:r>
            <a:r>
              <a:rPr lang="en-US" u="sng" dirty="0"/>
              <a:t>notable events</a:t>
            </a:r>
            <a:r>
              <a:rPr lang="en-US" dirty="0"/>
              <a:t> that are of interest independent of any past events.</a:t>
            </a:r>
          </a:p>
          <a:p>
            <a:pPr marL="742950" lvl="1" indent="-285750">
              <a:buFont typeface="Wingdings" panose="05000000000000000000" pitchFamily="2" charset="2"/>
              <a:buChar char="§"/>
            </a:pPr>
            <a:r>
              <a:rPr lang="en-US" sz="1400" dirty="0"/>
              <a:t>Examples include failed file accesses, accessing system files, and changing a file’s access control. </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Honeypots</a:t>
            </a:r>
            <a:endParaRPr lang="en-AU" dirty="0"/>
          </a:p>
        </p:txBody>
      </p:sp>
      <p:sp>
        <p:nvSpPr>
          <p:cNvPr id="68611" name="Rectangle 3"/>
          <p:cNvSpPr>
            <a:spLocks noGrp="1" noChangeArrowheads="1"/>
          </p:cNvSpPr>
          <p:nvPr>
            <p:ph idx="1"/>
          </p:nvPr>
        </p:nvSpPr>
        <p:spPr>
          <a:xfrm>
            <a:off x="381000" y="1676400"/>
            <a:ext cx="8458200" cy="4876800"/>
          </a:xfrm>
        </p:spPr>
        <p:txBody>
          <a:bodyPr>
            <a:normAutofit fontScale="62500" lnSpcReduction="20000"/>
          </a:bodyPr>
          <a:lstStyle/>
          <a:p>
            <a:r>
              <a:rPr lang="en-AU" sz="2600" dirty="0">
                <a:solidFill>
                  <a:schemeClr val="tx2">
                    <a:lumMod val="10000"/>
                  </a:schemeClr>
                </a:solidFill>
              </a:rPr>
              <a:t>Decoy systems that are designed to lure a potential attacker away from critical systems</a:t>
            </a: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r>
              <a:rPr lang="en-AU" sz="2600" dirty="0">
                <a:solidFill>
                  <a:schemeClr val="tx2">
                    <a:lumMod val="10000"/>
                  </a:schemeClr>
                </a:solidFill>
              </a:rPr>
              <a:t>Because any attack against the honeypot is made to seem successful, administrators have time to mobilize and log and track the attacker without ever exposing productive systems.</a:t>
            </a:r>
          </a:p>
          <a:p>
            <a:pPr>
              <a:lnSpc>
                <a:spcPct val="120000"/>
              </a:lnSpc>
              <a:spcBef>
                <a:spcPts val="600"/>
              </a:spcBef>
            </a:pPr>
            <a:r>
              <a:rPr lang="en-AU" sz="2600" dirty="0">
                <a:solidFill>
                  <a:schemeClr val="tx2">
                    <a:lumMod val="10000"/>
                  </a:schemeClr>
                </a:solidFill>
              </a:rPr>
              <a:t>Recent research has focused on building entire honeypot networks (</a:t>
            </a:r>
            <a:r>
              <a:rPr lang="en-AU" sz="2600" u="sng" dirty="0">
                <a:solidFill>
                  <a:schemeClr val="tx2">
                    <a:lumMod val="10000"/>
                  </a:schemeClr>
                </a:solidFill>
              </a:rPr>
              <a:t>honeynets</a:t>
            </a:r>
            <a:r>
              <a:rPr lang="en-AU" sz="2600" dirty="0">
                <a:solidFill>
                  <a:schemeClr val="tx2">
                    <a:lumMod val="10000"/>
                  </a:schemeClr>
                </a:solidFill>
              </a:rPr>
              <a:t>) that emulate an enterprise, possible with actual or simulated traffic and data.</a:t>
            </a:r>
          </a:p>
        </p:txBody>
      </p:sp>
      <p:graphicFrame>
        <p:nvGraphicFramePr>
          <p:cNvPr id="4" name="Diagram 3"/>
          <p:cNvGraphicFramePr/>
          <p:nvPr>
            <p:extLst>
              <p:ext uri="{D42A27DB-BD31-4B8C-83A1-F6EECF244321}">
                <p14:modId xmlns:p14="http://schemas.microsoft.com/office/powerpoint/2010/main" val="100117626"/>
              </p:ext>
            </p:extLst>
          </p:nvPr>
        </p:nvGraphicFramePr>
        <p:xfrm>
          <a:off x="762000" y="2132856"/>
          <a:ext cx="7239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49EA3EA-AF50-4754-8608-18404CBB9D2D}"/>
              </a:ext>
            </a:extLst>
          </p:cNvPr>
          <p:cNvSpPr>
            <a:spLocks noGrp="1"/>
          </p:cNvSpPr>
          <p:nvPr>
            <p:ph type="sldNum" sz="quarter" idx="12"/>
          </p:nvPr>
        </p:nvSpPr>
        <p:spPr/>
        <p:txBody>
          <a:bodyPr/>
          <a:lstStyle/>
          <a:p>
            <a:pPr>
              <a:defRPr/>
            </a:pPr>
            <a:fld id="{9C2FB95B-9CE7-A047-A167-44F68D48CF28}"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1765" t="7273" r="-11765" b="4545"/>
              <a:stretch>
                <a:fillRect/>
              </a:stretch>
            </p:blipFill>
          </mc:Choice>
          <mc:Fallback>
            <p:blipFill>
              <a:blip r:embed="rId4"/>
              <a:srcRect l="-11765" t="7273" r="-11765" b="4545"/>
              <a:stretch>
                <a:fillRect/>
              </a:stretch>
            </p:blipFill>
          </mc:Fallback>
        </mc:AlternateContent>
        <p:spPr>
          <a:xfrm>
            <a:off x="1233922" y="836713"/>
            <a:ext cx="6391842" cy="5904656"/>
          </a:xfrm>
          <a:prstGeom prst="rect">
            <a:avLst/>
          </a:prstGeom>
          <a:solidFill>
            <a:schemeClr val="tx1"/>
          </a:solidFill>
        </p:spPr>
      </p:pic>
      <p:sp>
        <p:nvSpPr>
          <p:cNvPr id="2" name="Slide Number Placeholder 1">
            <a:extLst>
              <a:ext uri="{FF2B5EF4-FFF2-40B4-BE49-F238E27FC236}">
                <a16:creationId xmlns:a16="http://schemas.microsoft.com/office/drawing/2014/main" id="{11A95FE4-91DD-4629-BF26-DA1B862F2937}"/>
              </a:ext>
            </a:extLst>
          </p:cNvPr>
          <p:cNvSpPr>
            <a:spLocks noGrp="1"/>
          </p:cNvSpPr>
          <p:nvPr>
            <p:ph type="sldNum" sz="quarter" idx="12"/>
          </p:nvPr>
        </p:nvSpPr>
        <p:spPr>
          <a:xfrm>
            <a:off x="8534400" y="6492875"/>
            <a:ext cx="609600" cy="365125"/>
          </a:xfrm>
        </p:spPr>
        <p:txBody>
          <a:bodyPr/>
          <a:lstStyle/>
          <a:p>
            <a:pPr>
              <a:defRPr/>
            </a:pPr>
            <a:fld id="{B7F95E63-B2FC-6340-819F-09B1386E07DA}" type="slidenum">
              <a:rPr lang="en-US" smtClean="0"/>
              <a:pPr>
                <a:defRPr/>
              </a:pPr>
              <a:t>33</a:t>
            </a:fld>
            <a:endParaRPr lang="en-US" dirty="0"/>
          </a:p>
        </p:txBody>
      </p:sp>
      <p:sp>
        <p:nvSpPr>
          <p:cNvPr id="5" name="TextBox 4">
            <a:extLst>
              <a:ext uri="{FF2B5EF4-FFF2-40B4-BE49-F238E27FC236}">
                <a16:creationId xmlns:a16="http://schemas.microsoft.com/office/drawing/2014/main" id="{86A02D78-845D-4814-9418-94CF02CDCEBE}"/>
              </a:ext>
            </a:extLst>
          </p:cNvPr>
          <p:cNvSpPr txBox="1"/>
          <p:nvPr/>
        </p:nvSpPr>
        <p:spPr>
          <a:xfrm>
            <a:off x="1187624" y="332656"/>
            <a:ext cx="7128792"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Honeypots can be deployed in a variety of locations.</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Intrusion detection exchange format</a:t>
            </a:r>
          </a:p>
        </p:txBody>
      </p:sp>
      <p:sp>
        <p:nvSpPr>
          <p:cNvPr id="7" name="Content Placeholder 6"/>
          <p:cNvSpPr>
            <a:spLocks noGrp="1"/>
          </p:cNvSpPr>
          <p:nvPr>
            <p:ph idx="1"/>
          </p:nvPr>
        </p:nvSpPr>
        <p:spPr>
          <a:xfrm>
            <a:off x="609600" y="1828800"/>
            <a:ext cx="7924799" cy="4648200"/>
          </a:xfrm>
        </p:spPr>
        <p:txBody>
          <a:bodyPr>
            <a:normAutofit fontScale="85000" lnSpcReduction="20000"/>
          </a:bodyPr>
          <a:lstStyle/>
          <a:p>
            <a:r>
              <a:rPr lang="en-US" dirty="0">
                <a:solidFill>
                  <a:schemeClr val="tx2">
                    <a:lumMod val="10000"/>
                  </a:schemeClr>
                </a:solidFill>
              </a:rPr>
              <a:t>To facilitate the development of </a:t>
            </a:r>
            <a:r>
              <a:rPr lang="en-US" u="sng" dirty="0">
                <a:solidFill>
                  <a:schemeClr val="tx2">
                    <a:lumMod val="10000"/>
                  </a:schemeClr>
                </a:solidFill>
              </a:rPr>
              <a:t>distributed intrusion detection systems</a:t>
            </a:r>
            <a:r>
              <a:rPr lang="en-US" dirty="0">
                <a:solidFill>
                  <a:schemeClr val="tx2">
                    <a:lumMod val="10000"/>
                  </a:schemeClr>
                </a:solidFill>
              </a:rPr>
              <a:t> that can function across a wide range of platforms and environments</a:t>
            </a:r>
          </a:p>
          <a:p>
            <a:pPr lvl="1"/>
            <a:r>
              <a:rPr lang="en-US" dirty="0">
                <a:solidFill>
                  <a:schemeClr val="tx2">
                    <a:lumMod val="10000"/>
                  </a:schemeClr>
                </a:solidFill>
              </a:rPr>
              <a:t>Standards are needed to support </a:t>
            </a:r>
            <a:r>
              <a:rPr lang="en-US" u="sng" dirty="0">
                <a:solidFill>
                  <a:schemeClr val="tx2">
                    <a:lumMod val="10000"/>
                  </a:schemeClr>
                </a:solidFill>
              </a:rPr>
              <a:t>interoperability</a:t>
            </a:r>
            <a:r>
              <a:rPr lang="en-US" dirty="0">
                <a:solidFill>
                  <a:schemeClr val="tx2">
                    <a:lumMod val="10000"/>
                  </a:schemeClr>
                </a:solidFill>
              </a:rPr>
              <a:t>.</a:t>
            </a:r>
          </a:p>
          <a:p>
            <a:r>
              <a:rPr lang="en-US" dirty="0">
                <a:solidFill>
                  <a:schemeClr val="tx2">
                    <a:lumMod val="10000"/>
                  </a:schemeClr>
                </a:solidFill>
              </a:rPr>
              <a:t>IETF Intrusion Detection Working Group</a:t>
            </a:r>
          </a:p>
          <a:p>
            <a:pPr lvl="1">
              <a:buClr>
                <a:schemeClr val="bg1"/>
              </a:buClr>
            </a:pPr>
            <a:r>
              <a:rPr lang="en-US" dirty="0">
                <a:solidFill>
                  <a:schemeClr val="tx2">
                    <a:lumMod val="10000"/>
                  </a:schemeClr>
                </a:solidFill>
              </a:rPr>
              <a:t>Purpose of the group is to define data formats and exchange procedures for sharing information of interest to intrusion detection with response systems and to management systems that may need to interact with them.</a:t>
            </a:r>
          </a:p>
          <a:p>
            <a:pPr lvl="1">
              <a:buClr>
                <a:schemeClr val="bg1"/>
              </a:buClr>
            </a:pPr>
            <a:r>
              <a:rPr lang="en-US" dirty="0">
                <a:solidFill>
                  <a:schemeClr val="tx2">
                    <a:lumMod val="10000"/>
                  </a:schemeClr>
                </a:solidFill>
              </a:rPr>
              <a:t>Have issued the following RFCs:</a:t>
            </a:r>
          </a:p>
          <a:p>
            <a:pPr lvl="2"/>
            <a:r>
              <a:rPr lang="en-US" dirty="0">
                <a:solidFill>
                  <a:schemeClr val="tx2">
                    <a:lumMod val="10000"/>
                  </a:schemeClr>
                </a:solidFill>
              </a:rPr>
              <a:t>The Intrusion Detection Message Exchange Format (RFC 4765) – status: experimental</a:t>
            </a:r>
          </a:p>
          <a:p>
            <a:pPr lvl="2"/>
            <a:r>
              <a:rPr lang="en-US" dirty="0">
                <a:solidFill>
                  <a:schemeClr val="tx2">
                    <a:lumMod val="10000"/>
                  </a:schemeClr>
                </a:solidFill>
              </a:rPr>
              <a:t>Intrusion Detection Message Exchange Requirements (RFC 4766) - status: informational</a:t>
            </a:r>
          </a:p>
          <a:p>
            <a:pPr lvl="2"/>
            <a:r>
              <a:rPr lang="en-US" dirty="0">
                <a:solidFill>
                  <a:schemeClr val="tx2">
                    <a:lumMod val="10000"/>
                  </a:schemeClr>
                </a:solidFill>
              </a:rPr>
              <a:t>The Intrusion Detection Exchange Protocol (RFC 4767) - status: experimental</a:t>
            </a:r>
          </a:p>
          <a:p>
            <a:endParaRPr lang="en-US" dirty="0">
              <a:solidFill>
                <a:schemeClr val="tx2">
                  <a:lumMod val="10000"/>
                </a:schemeClr>
              </a:solidFill>
            </a:endParaRPr>
          </a:p>
          <a:p>
            <a:endParaRPr lang="en-US" dirty="0">
              <a:solidFill>
                <a:schemeClr val="tx2">
                  <a:lumMod val="10000"/>
                </a:schemeClr>
              </a:solidFill>
            </a:endParaRPr>
          </a:p>
        </p:txBody>
      </p:sp>
      <p:sp>
        <p:nvSpPr>
          <p:cNvPr id="2" name="Slide Number Placeholder 1">
            <a:extLst>
              <a:ext uri="{FF2B5EF4-FFF2-40B4-BE49-F238E27FC236}">
                <a16:creationId xmlns:a16="http://schemas.microsoft.com/office/drawing/2014/main" id="{6A699B0A-566E-4839-B999-EAFBB3421192}"/>
              </a:ext>
            </a:extLst>
          </p:cNvPr>
          <p:cNvSpPr>
            <a:spLocks noGrp="1"/>
          </p:cNvSpPr>
          <p:nvPr>
            <p:ph type="sldNum" sz="quarter" idx="12"/>
          </p:nvPr>
        </p:nvSpPr>
        <p:spPr/>
        <p:txBody>
          <a:bodyPr/>
          <a:lstStyle/>
          <a:p>
            <a:pPr>
              <a:defRPr/>
            </a:pPr>
            <a:fld id="{9C2FB95B-9CE7-A047-A167-44F68D48CF2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F9549-3724-4E49-8FA5-8436F76CC4F1}"/>
              </a:ext>
            </a:extLst>
          </p:cNvPr>
          <p:cNvSpPr>
            <a:spLocks noGrp="1"/>
          </p:cNvSpPr>
          <p:nvPr>
            <p:ph type="sldNum" sz="quarter" idx="12"/>
          </p:nvPr>
        </p:nvSpPr>
        <p:spPr>
          <a:xfrm>
            <a:off x="8534400" y="6510714"/>
            <a:ext cx="609600" cy="365125"/>
          </a:xfrm>
        </p:spPr>
        <p:txBody>
          <a:bodyPr/>
          <a:lstStyle/>
          <a:p>
            <a:pPr>
              <a:defRPr/>
            </a:pPr>
            <a:fld id="{B7F95E63-B2FC-6340-819F-09B1386E07DA}" type="slidenum">
              <a:rPr lang="en-US" smtClean="0"/>
              <a:pPr>
                <a:defRPr/>
              </a:pPr>
              <a:t>35</a:t>
            </a:fld>
            <a:endParaRPr lang="en-US" dirty="0"/>
          </a:p>
        </p:txBody>
      </p:sp>
      <p:grpSp>
        <p:nvGrpSpPr>
          <p:cNvPr id="7" name="Group 6">
            <a:extLst>
              <a:ext uri="{FF2B5EF4-FFF2-40B4-BE49-F238E27FC236}">
                <a16:creationId xmlns:a16="http://schemas.microsoft.com/office/drawing/2014/main" id="{043FE1D8-E101-4143-A1EE-2EB2353E521B}"/>
              </a:ext>
            </a:extLst>
          </p:cNvPr>
          <p:cNvGrpSpPr/>
          <p:nvPr/>
        </p:nvGrpSpPr>
        <p:grpSpPr>
          <a:xfrm>
            <a:off x="31754" y="32436"/>
            <a:ext cx="6371963" cy="6671771"/>
            <a:chOff x="1259632" y="165122"/>
            <a:chExt cx="6371963" cy="6671771"/>
          </a:xfrm>
        </p:grpSpPr>
        <p:pic>
          <p:nvPicPr>
            <p:cNvPr id="4" name="Picture 3" descr="f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2727" b="6364"/>
                <a:stretch>
                  <a:fillRect/>
                </a:stretch>
              </p:blipFill>
            </mc:Choice>
            <mc:Fallback>
              <p:blipFill>
                <a:blip r:embed="rId4"/>
                <a:srcRect t="12727" b="6364"/>
                <a:stretch>
                  <a:fillRect/>
                </a:stretch>
              </p:blipFill>
            </mc:Fallback>
          </mc:AlternateContent>
          <p:spPr>
            <a:xfrm>
              <a:off x="1259632" y="165122"/>
              <a:ext cx="6371963" cy="6671771"/>
            </a:xfrm>
            <a:prstGeom prst="rect">
              <a:avLst/>
            </a:prstGeom>
            <a:solidFill>
              <a:schemeClr val="tx1"/>
            </a:solidFill>
          </p:spPr>
        </p:pic>
        <p:sp>
          <p:nvSpPr>
            <p:cNvPr id="5" name="Freeform: Shape 4">
              <a:extLst>
                <a:ext uri="{FF2B5EF4-FFF2-40B4-BE49-F238E27FC236}">
                  <a16:creationId xmlns:a16="http://schemas.microsoft.com/office/drawing/2014/main" id="{3CA6C0F3-832E-4CA5-9B4F-293B2BF618BC}"/>
                </a:ext>
              </a:extLst>
            </p:cNvPr>
            <p:cNvSpPr/>
            <p:nvPr/>
          </p:nvSpPr>
          <p:spPr>
            <a:xfrm rot="3281549">
              <a:off x="3772177" y="2299866"/>
              <a:ext cx="1905290" cy="2210197"/>
            </a:xfrm>
            <a:custGeom>
              <a:avLst/>
              <a:gdLst>
                <a:gd name="connsiteX0" fmla="*/ 1080655 w 2844800"/>
                <a:gd name="connsiteY0" fmla="*/ 212437 h 3343564"/>
                <a:gd name="connsiteX1" fmla="*/ 489527 w 2844800"/>
                <a:gd name="connsiteY1" fmla="*/ 1293091 h 3343564"/>
                <a:gd name="connsiteX2" fmla="*/ 0 w 2844800"/>
                <a:gd name="connsiteY2" fmla="*/ 2346037 h 3343564"/>
                <a:gd name="connsiteX3" fmla="*/ 387927 w 2844800"/>
                <a:gd name="connsiteY3" fmla="*/ 2733964 h 3343564"/>
                <a:gd name="connsiteX4" fmla="*/ 960582 w 2844800"/>
                <a:gd name="connsiteY4" fmla="*/ 3241964 h 3343564"/>
                <a:gd name="connsiteX5" fmla="*/ 1616364 w 2844800"/>
                <a:gd name="connsiteY5" fmla="*/ 3343564 h 3343564"/>
                <a:gd name="connsiteX6" fmla="*/ 1764145 w 2844800"/>
                <a:gd name="connsiteY6" fmla="*/ 2290618 h 3343564"/>
                <a:gd name="connsiteX7" fmla="*/ 2152073 w 2844800"/>
                <a:gd name="connsiteY7" fmla="*/ 1699491 h 3343564"/>
                <a:gd name="connsiteX8" fmla="*/ 2743200 w 2844800"/>
                <a:gd name="connsiteY8" fmla="*/ 1256146 h 3343564"/>
                <a:gd name="connsiteX9" fmla="*/ 2844800 w 2844800"/>
                <a:gd name="connsiteY9" fmla="*/ 360218 h 3343564"/>
                <a:gd name="connsiteX10" fmla="*/ 2530764 w 2844800"/>
                <a:gd name="connsiteY10" fmla="*/ 0 h 3343564"/>
                <a:gd name="connsiteX11" fmla="*/ 1533236 w 2844800"/>
                <a:gd name="connsiteY11" fmla="*/ 73891 h 3343564"/>
                <a:gd name="connsiteX12" fmla="*/ 1080655 w 2844800"/>
                <a:gd name="connsiteY12" fmla="*/ 212437 h 33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800" h="3343564">
                  <a:moveTo>
                    <a:pt x="1080655" y="212437"/>
                  </a:moveTo>
                  <a:lnTo>
                    <a:pt x="489527" y="1293091"/>
                  </a:lnTo>
                  <a:lnTo>
                    <a:pt x="0" y="2346037"/>
                  </a:lnTo>
                  <a:lnTo>
                    <a:pt x="387927" y="2733964"/>
                  </a:lnTo>
                  <a:lnTo>
                    <a:pt x="960582" y="3241964"/>
                  </a:lnTo>
                  <a:lnTo>
                    <a:pt x="1616364" y="3343564"/>
                  </a:lnTo>
                  <a:lnTo>
                    <a:pt x="1764145" y="2290618"/>
                  </a:lnTo>
                  <a:lnTo>
                    <a:pt x="2152073" y="1699491"/>
                  </a:lnTo>
                  <a:lnTo>
                    <a:pt x="2743200" y="1256146"/>
                  </a:lnTo>
                  <a:lnTo>
                    <a:pt x="2844800" y="360218"/>
                  </a:lnTo>
                  <a:lnTo>
                    <a:pt x="2530764" y="0"/>
                  </a:lnTo>
                  <a:lnTo>
                    <a:pt x="1533236" y="73891"/>
                  </a:lnTo>
                  <a:lnTo>
                    <a:pt x="1080655" y="212437"/>
                  </a:lnTo>
                  <a:close/>
                </a:path>
              </a:pathLst>
            </a:cu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4B9186E5-40BE-4DCD-A11A-0282D9101D47}"/>
                </a:ext>
              </a:extLst>
            </p:cNvPr>
            <p:cNvSpPr/>
            <p:nvPr/>
          </p:nvSpPr>
          <p:spPr>
            <a:xfrm rot="813042">
              <a:off x="2493466" y="565371"/>
              <a:ext cx="2448272" cy="2832251"/>
            </a:xfrm>
            <a:custGeom>
              <a:avLst/>
              <a:gdLst>
                <a:gd name="connsiteX0" fmla="*/ 1080655 w 2844800"/>
                <a:gd name="connsiteY0" fmla="*/ 212437 h 3343564"/>
                <a:gd name="connsiteX1" fmla="*/ 489527 w 2844800"/>
                <a:gd name="connsiteY1" fmla="*/ 1293091 h 3343564"/>
                <a:gd name="connsiteX2" fmla="*/ 0 w 2844800"/>
                <a:gd name="connsiteY2" fmla="*/ 2346037 h 3343564"/>
                <a:gd name="connsiteX3" fmla="*/ 387927 w 2844800"/>
                <a:gd name="connsiteY3" fmla="*/ 2733964 h 3343564"/>
                <a:gd name="connsiteX4" fmla="*/ 960582 w 2844800"/>
                <a:gd name="connsiteY4" fmla="*/ 3241964 h 3343564"/>
                <a:gd name="connsiteX5" fmla="*/ 1616364 w 2844800"/>
                <a:gd name="connsiteY5" fmla="*/ 3343564 h 3343564"/>
                <a:gd name="connsiteX6" fmla="*/ 1764145 w 2844800"/>
                <a:gd name="connsiteY6" fmla="*/ 2290618 h 3343564"/>
                <a:gd name="connsiteX7" fmla="*/ 2152073 w 2844800"/>
                <a:gd name="connsiteY7" fmla="*/ 1699491 h 3343564"/>
                <a:gd name="connsiteX8" fmla="*/ 2743200 w 2844800"/>
                <a:gd name="connsiteY8" fmla="*/ 1256146 h 3343564"/>
                <a:gd name="connsiteX9" fmla="*/ 2844800 w 2844800"/>
                <a:gd name="connsiteY9" fmla="*/ 360218 h 3343564"/>
                <a:gd name="connsiteX10" fmla="*/ 2530764 w 2844800"/>
                <a:gd name="connsiteY10" fmla="*/ 0 h 3343564"/>
                <a:gd name="connsiteX11" fmla="*/ 1533236 w 2844800"/>
                <a:gd name="connsiteY11" fmla="*/ 73891 h 3343564"/>
                <a:gd name="connsiteX12" fmla="*/ 1080655 w 2844800"/>
                <a:gd name="connsiteY12" fmla="*/ 212437 h 33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800" h="3343564">
                  <a:moveTo>
                    <a:pt x="1080655" y="212437"/>
                  </a:moveTo>
                  <a:lnTo>
                    <a:pt x="489527" y="1293091"/>
                  </a:lnTo>
                  <a:lnTo>
                    <a:pt x="0" y="2346037"/>
                  </a:lnTo>
                  <a:lnTo>
                    <a:pt x="387927" y="2733964"/>
                  </a:lnTo>
                  <a:lnTo>
                    <a:pt x="960582" y="3241964"/>
                  </a:lnTo>
                  <a:lnTo>
                    <a:pt x="1616364" y="3343564"/>
                  </a:lnTo>
                  <a:lnTo>
                    <a:pt x="1764145" y="2290618"/>
                  </a:lnTo>
                  <a:lnTo>
                    <a:pt x="2152073" y="1699491"/>
                  </a:lnTo>
                  <a:lnTo>
                    <a:pt x="2743200" y="1256146"/>
                  </a:lnTo>
                  <a:lnTo>
                    <a:pt x="2844800" y="360218"/>
                  </a:lnTo>
                  <a:lnTo>
                    <a:pt x="2530764" y="0"/>
                  </a:lnTo>
                  <a:lnTo>
                    <a:pt x="1533236" y="73891"/>
                  </a:lnTo>
                  <a:lnTo>
                    <a:pt x="1080655" y="212437"/>
                  </a:lnTo>
                  <a:close/>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3CAF93B7-1EE5-4D0B-B352-BDA651988B98}"/>
              </a:ext>
            </a:extLst>
          </p:cNvPr>
          <p:cNvSpPr txBox="1"/>
          <p:nvPr/>
        </p:nvSpPr>
        <p:spPr>
          <a:xfrm>
            <a:off x="6516216" y="548680"/>
            <a:ext cx="2376264"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Sensors</a:t>
            </a:r>
            <a:r>
              <a:rPr lang="en-US" dirty="0"/>
              <a:t> collect data from the data source.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Analyzers </a:t>
            </a:r>
            <a:r>
              <a:rPr lang="en-US" dirty="0"/>
              <a:t>analyze the data collected by the sensor for signs of unauthorized or undesired activity or for events that might be of interest to the security administrator.</a:t>
            </a:r>
            <a:endParaRPr lang="en-US" b="1" dirty="0"/>
          </a:p>
        </p:txBody>
      </p:sp>
    </p:spTree>
  </p:cSld>
  <p:clrMapOvr>
    <a:masterClrMapping/>
  </p:clrMapOvr>
  <p:transition spd="med">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2753"/>
            <a:ext cx="9144000" cy="1283167"/>
          </a:xfrm>
        </p:spPr>
        <p:txBody>
          <a:bodyPr/>
          <a:lstStyle/>
          <a:p>
            <a:r>
              <a:rPr lang="en-US" dirty="0"/>
              <a:t>Password Management</a:t>
            </a:r>
            <a:endParaRPr lang="en-AU" dirty="0"/>
          </a:p>
        </p:txBody>
      </p:sp>
      <p:sp>
        <p:nvSpPr>
          <p:cNvPr id="69635" name="Rectangle 3"/>
          <p:cNvSpPr>
            <a:spLocks noGrp="1" noChangeArrowheads="1"/>
          </p:cNvSpPr>
          <p:nvPr>
            <p:ph idx="1"/>
          </p:nvPr>
        </p:nvSpPr>
        <p:spPr>
          <a:xfrm>
            <a:off x="395536" y="1828800"/>
            <a:ext cx="8424935" cy="4840560"/>
          </a:xfrm>
        </p:spPr>
        <p:txBody>
          <a:bodyPr>
            <a:normAutofit fontScale="92500"/>
          </a:bodyPr>
          <a:lstStyle/>
          <a:p>
            <a:r>
              <a:rPr lang="en-AU" dirty="0">
                <a:solidFill>
                  <a:schemeClr val="tx2">
                    <a:lumMod val="10000"/>
                  </a:schemeClr>
                </a:solidFill>
              </a:rPr>
              <a:t>Front line of defense against intruders</a:t>
            </a:r>
          </a:p>
          <a:p>
            <a:pPr marL="0" indent="0">
              <a:buNone/>
            </a:pPr>
            <a:r>
              <a:rPr lang="en-AU" dirty="0">
                <a:solidFill>
                  <a:srgbClr val="FF0000"/>
                </a:solidFill>
              </a:rPr>
              <a:t>NOTE: Information presented in this section about password management MUST be strengthened with </a:t>
            </a:r>
            <a:r>
              <a:rPr lang="en-AU" b="1" dirty="0">
                <a:solidFill>
                  <a:srgbClr val="FF0000"/>
                </a:solidFill>
              </a:rPr>
              <a:t>multi-factor authentication</a:t>
            </a:r>
            <a:r>
              <a:rPr lang="en-AU" dirty="0">
                <a:solidFill>
                  <a:srgbClr val="FF0000"/>
                </a:solidFill>
              </a:rPr>
              <a:t>.</a:t>
            </a:r>
          </a:p>
          <a:p>
            <a:r>
              <a:rPr lang="en-AU" dirty="0">
                <a:solidFill>
                  <a:schemeClr val="tx2">
                    <a:lumMod val="10000"/>
                  </a:schemeClr>
                </a:solidFill>
              </a:rPr>
              <a:t>Virtually all multiuser systems require that a user provide not only a name or identifier (ID) but also a password</a:t>
            </a:r>
          </a:p>
          <a:p>
            <a:pPr lvl="1">
              <a:buClr>
                <a:schemeClr val="bg1"/>
              </a:buClr>
            </a:pPr>
            <a:r>
              <a:rPr lang="en-AU" dirty="0">
                <a:solidFill>
                  <a:schemeClr val="tx2">
                    <a:lumMod val="10000"/>
                  </a:schemeClr>
                </a:solidFill>
              </a:rPr>
              <a:t>Password serves to authenticate the ID of the individual logging on to the system</a:t>
            </a:r>
          </a:p>
          <a:p>
            <a:pPr lvl="1">
              <a:buClr>
                <a:schemeClr val="bg1"/>
              </a:buClr>
            </a:pPr>
            <a:r>
              <a:rPr lang="en-AU" dirty="0">
                <a:solidFill>
                  <a:schemeClr val="tx2">
                    <a:lumMod val="10000"/>
                  </a:schemeClr>
                </a:solidFill>
              </a:rPr>
              <a:t>The ID provides security by:</a:t>
            </a:r>
          </a:p>
          <a:p>
            <a:pPr lvl="2"/>
            <a:r>
              <a:rPr lang="en-AU" dirty="0">
                <a:solidFill>
                  <a:schemeClr val="tx2">
                    <a:lumMod val="10000"/>
                  </a:schemeClr>
                </a:solidFill>
              </a:rPr>
              <a:t>Determining whether the user is authorized to gain access to a system</a:t>
            </a:r>
          </a:p>
          <a:p>
            <a:pPr lvl="2"/>
            <a:r>
              <a:rPr lang="en-AU" dirty="0">
                <a:solidFill>
                  <a:schemeClr val="tx2">
                    <a:lumMod val="10000"/>
                  </a:schemeClr>
                </a:solidFill>
              </a:rPr>
              <a:t>Determining the privileges accorded to the user</a:t>
            </a:r>
          </a:p>
          <a:p>
            <a:pPr lvl="2"/>
            <a:r>
              <a:rPr lang="en-AU" dirty="0">
                <a:solidFill>
                  <a:schemeClr val="tx2">
                    <a:lumMod val="10000"/>
                  </a:schemeClr>
                </a:solidFill>
              </a:rPr>
              <a:t>Used in discretionary access control</a:t>
            </a:r>
          </a:p>
        </p:txBody>
      </p:sp>
      <p:sp>
        <p:nvSpPr>
          <p:cNvPr id="2" name="Slide Number Placeholder 1">
            <a:extLst>
              <a:ext uri="{FF2B5EF4-FFF2-40B4-BE49-F238E27FC236}">
                <a16:creationId xmlns:a16="http://schemas.microsoft.com/office/drawing/2014/main" id="{D54942BD-2220-4012-A1CD-C86E1E43CF3D}"/>
              </a:ext>
            </a:extLst>
          </p:cNvPr>
          <p:cNvSpPr>
            <a:spLocks noGrp="1"/>
          </p:cNvSpPr>
          <p:nvPr>
            <p:ph type="sldNum" sz="quarter" idx="12"/>
          </p:nvPr>
        </p:nvSpPr>
        <p:spPr/>
        <p:txBody>
          <a:bodyPr/>
          <a:lstStyle/>
          <a:p>
            <a:pPr>
              <a:defRPr/>
            </a:pPr>
            <a:fld id="{9C2FB95B-9CE7-A047-A167-44F68D48CF2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62753"/>
            <a:ext cx="8839200" cy="1283167"/>
          </a:xfrm>
        </p:spPr>
        <p:txBody>
          <a:bodyPr/>
          <a:lstStyle/>
          <a:p>
            <a:r>
              <a:rPr lang="en-AU" sz="3600" dirty="0"/>
              <a:t>Attack strategies and countermeasures</a:t>
            </a:r>
          </a:p>
        </p:txBody>
      </p:sp>
      <p:graphicFrame>
        <p:nvGraphicFramePr>
          <p:cNvPr id="5" name="Content Placeholder 4"/>
          <p:cNvGraphicFramePr>
            <a:graphicFrameLocks noGrp="1"/>
          </p:cNvGraphicFramePr>
          <p:nvPr>
            <p:ph sz="half" idx="1"/>
          </p:nvPr>
        </p:nvGraphicFramePr>
        <p:xfrm>
          <a:off x="304800" y="1676400"/>
          <a:ext cx="85343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A215924-03BF-440F-8AB7-A0C01A8258AD}"/>
              </a:ext>
            </a:extLst>
          </p:cNvPr>
          <p:cNvSpPr>
            <a:spLocks noGrp="1"/>
          </p:cNvSpPr>
          <p:nvPr>
            <p:ph type="sldNum" sz="quarter" idx="12"/>
          </p:nvPr>
        </p:nvSpPr>
        <p:spPr/>
        <p:txBody>
          <a:bodyPr/>
          <a:lstStyle/>
          <a:p>
            <a:pPr>
              <a:defRPr/>
            </a:pPr>
            <a:fld id="{52E1D359-7C78-AA4C-98BC-861E6D6A2752}"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AU" sz="3600" dirty="0"/>
              <a:t>Attack strategies and countermeasures</a:t>
            </a:r>
          </a:p>
        </p:txBody>
      </p:sp>
      <p:graphicFrame>
        <p:nvGraphicFramePr>
          <p:cNvPr id="6" name="Content Placeholder 5"/>
          <p:cNvGraphicFramePr>
            <a:graphicFrameLocks noGrp="1"/>
          </p:cNvGraphicFramePr>
          <p:nvPr>
            <p:ph sz="half" idx="1"/>
          </p:nvPr>
        </p:nvGraphicFramePr>
        <p:xfrm>
          <a:off x="228600" y="18288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9F13BAF-4659-47AA-AB6A-18982C4477B6}"/>
              </a:ext>
            </a:extLst>
          </p:cNvPr>
          <p:cNvSpPr>
            <a:spLocks noGrp="1"/>
          </p:cNvSpPr>
          <p:nvPr>
            <p:ph type="sldNum" sz="quarter" idx="12"/>
          </p:nvPr>
        </p:nvSpPr>
        <p:spPr/>
        <p:txBody>
          <a:bodyPr/>
          <a:lstStyle/>
          <a:p>
            <a:pPr>
              <a:defRPr/>
            </a:pPr>
            <a:fld id="{52E1D359-7C78-AA4C-98BC-861E6D6A2752}"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455" b="3636"/>
              <a:stretch>
                <a:fillRect/>
              </a:stretch>
            </p:blipFill>
          </mc:Choice>
          <mc:Fallback>
            <p:blipFill>
              <a:blip r:embed="rId4"/>
              <a:srcRect t="5455" b="3636"/>
              <a:stretch>
                <a:fillRect/>
              </a:stretch>
            </p:blipFill>
          </mc:Fallback>
        </mc:AlternateContent>
        <p:spPr>
          <a:xfrm>
            <a:off x="1743650" y="101622"/>
            <a:ext cx="5656700" cy="6654755"/>
          </a:xfrm>
          <a:prstGeom prst="rect">
            <a:avLst/>
          </a:prstGeom>
          <a:solidFill>
            <a:schemeClr val="tx1"/>
          </a:solidFill>
        </p:spPr>
      </p:pic>
      <p:sp>
        <p:nvSpPr>
          <p:cNvPr id="2" name="Slide Number Placeholder 1">
            <a:extLst>
              <a:ext uri="{FF2B5EF4-FFF2-40B4-BE49-F238E27FC236}">
                <a16:creationId xmlns:a16="http://schemas.microsoft.com/office/drawing/2014/main" id="{64973B9B-9B5E-484D-972E-0D75F271D494}"/>
              </a:ext>
            </a:extLst>
          </p:cNvPr>
          <p:cNvSpPr>
            <a:spLocks noGrp="1"/>
          </p:cNvSpPr>
          <p:nvPr>
            <p:ph type="sldNum" sz="quarter" idx="12"/>
          </p:nvPr>
        </p:nvSpPr>
        <p:spPr>
          <a:xfrm>
            <a:off x="8501256" y="6480810"/>
            <a:ext cx="609600" cy="365125"/>
          </a:xfrm>
        </p:spPr>
        <p:txBody>
          <a:bodyPr/>
          <a:lstStyle/>
          <a:p>
            <a:pPr>
              <a:defRPr/>
            </a:pPr>
            <a:fld id="{B7F95E63-B2FC-6340-819F-09B1386E07DA}" type="slidenum">
              <a:rPr lang="en-US" smtClean="0"/>
              <a:pPr>
                <a:defRPr/>
              </a:pPr>
              <a:t>39</a:t>
            </a:fld>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62753"/>
            <a:ext cx="9144000" cy="1283167"/>
          </a:xfrm>
        </p:spPr>
        <p:txBody>
          <a:bodyPr/>
          <a:lstStyle/>
          <a:p>
            <a:r>
              <a:rPr lang="en-US" dirty="0"/>
              <a:t>Examples of Intrusion</a:t>
            </a:r>
          </a:p>
        </p:txBody>
      </p:sp>
      <p:sp>
        <p:nvSpPr>
          <p:cNvPr id="208899" name="Rectangle 3"/>
          <p:cNvSpPr>
            <a:spLocks noGrp="1" noChangeArrowheads="1"/>
          </p:cNvSpPr>
          <p:nvPr>
            <p:ph idx="1"/>
          </p:nvPr>
        </p:nvSpPr>
        <p:spPr>
          <a:xfrm>
            <a:off x="467544" y="1556792"/>
            <a:ext cx="8352928" cy="5112568"/>
          </a:xfrm>
        </p:spPr>
        <p:txBody>
          <a:bodyPr>
            <a:normAutofit fontScale="92500" lnSpcReduction="20000"/>
          </a:bodyPr>
          <a:lstStyle/>
          <a:p>
            <a:pPr>
              <a:lnSpc>
                <a:spcPct val="120000"/>
              </a:lnSpc>
              <a:spcBef>
                <a:spcPts val="600"/>
              </a:spcBef>
            </a:pPr>
            <a:r>
              <a:rPr lang="en-US" sz="2000" dirty="0">
                <a:solidFill>
                  <a:schemeClr val="tx2">
                    <a:lumMod val="10000"/>
                  </a:schemeClr>
                </a:solidFill>
              </a:rPr>
              <a:t>Performing a remote root compromise of an e-mail server</a:t>
            </a:r>
          </a:p>
          <a:p>
            <a:pPr>
              <a:lnSpc>
                <a:spcPct val="120000"/>
              </a:lnSpc>
              <a:spcBef>
                <a:spcPts val="600"/>
              </a:spcBef>
            </a:pPr>
            <a:r>
              <a:rPr lang="en-US" sz="2000" dirty="0">
                <a:solidFill>
                  <a:schemeClr val="tx2">
                    <a:lumMod val="10000"/>
                  </a:schemeClr>
                </a:solidFill>
              </a:rPr>
              <a:t>Defacing a Web server</a:t>
            </a:r>
          </a:p>
          <a:p>
            <a:pPr>
              <a:lnSpc>
                <a:spcPct val="120000"/>
              </a:lnSpc>
              <a:spcBef>
                <a:spcPts val="600"/>
              </a:spcBef>
            </a:pPr>
            <a:r>
              <a:rPr lang="en-US" sz="2000" dirty="0">
                <a:solidFill>
                  <a:schemeClr val="tx2">
                    <a:lumMod val="10000"/>
                  </a:schemeClr>
                </a:solidFill>
              </a:rPr>
              <a:t>Guessing and cracking passwords</a:t>
            </a:r>
          </a:p>
          <a:p>
            <a:pPr>
              <a:lnSpc>
                <a:spcPct val="120000"/>
              </a:lnSpc>
              <a:spcBef>
                <a:spcPts val="600"/>
              </a:spcBef>
            </a:pPr>
            <a:r>
              <a:rPr lang="en-US" sz="2000" dirty="0">
                <a:solidFill>
                  <a:schemeClr val="tx2">
                    <a:lumMod val="10000"/>
                  </a:schemeClr>
                </a:solidFill>
              </a:rPr>
              <a:t>Copying a database containing credit card numbers</a:t>
            </a:r>
          </a:p>
          <a:p>
            <a:pPr>
              <a:lnSpc>
                <a:spcPct val="120000"/>
              </a:lnSpc>
              <a:spcBef>
                <a:spcPts val="600"/>
              </a:spcBef>
            </a:pPr>
            <a:r>
              <a:rPr lang="en-US" sz="2000" dirty="0">
                <a:solidFill>
                  <a:schemeClr val="tx2">
                    <a:lumMod val="10000"/>
                  </a:schemeClr>
                </a:solidFill>
              </a:rPr>
              <a:t>Viewing sensitive data, including payroll records and medical information, without authorization</a:t>
            </a:r>
          </a:p>
          <a:p>
            <a:pPr>
              <a:lnSpc>
                <a:spcPct val="120000"/>
              </a:lnSpc>
              <a:spcBef>
                <a:spcPts val="600"/>
              </a:spcBef>
            </a:pPr>
            <a:r>
              <a:rPr lang="en-US" sz="2000" dirty="0">
                <a:solidFill>
                  <a:schemeClr val="tx2">
                    <a:lumMod val="10000"/>
                  </a:schemeClr>
                </a:solidFill>
              </a:rPr>
              <a:t>Running a packet sniffer on a workstation to capture usernames and passwords</a:t>
            </a:r>
          </a:p>
          <a:p>
            <a:pPr>
              <a:lnSpc>
                <a:spcPct val="120000"/>
              </a:lnSpc>
              <a:spcBef>
                <a:spcPts val="600"/>
              </a:spcBef>
            </a:pPr>
            <a:r>
              <a:rPr lang="en-US" sz="2000" dirty="0">
                <a:solidFill>
                  <a:schemeClr val="tx2">
                    <a:lumMod val="10000"/>
                  </a:schemeClr>
                </a:solidFill>
              </a:rPr>
              <a:t>Using a permission error on an anonymous FTP server to distribute pirated software and music files</a:t>
            </a:r>
          </a:p>
          <a:p>
            <a:pPr>
              <a:lnSpc>
                <a:spcPct val="120000"/>
              </a:lnSpc>
              <a:spcBef>
                <a:spcPts val="600"/>
              </a:spcBef>
            </a:pPr>
            <a:r>
              <a:rPr lang="en-US" sz="2000" dirty="0">
                <a:solidFill>
                  <a:schemeClr val="tx2">
                    <a:lumMod val="10000"/>
                  </a:schemeClr>
                </a:solidFill>
              </a:rPr>
              <a:t>Dialing into an unsecured modem and gaining internal network access</a:t>
            </a:r>
          </a:p>
          <a:p>
            <a:pPr>
              <a:lnSpc>
                <a:spcPct val="120000"/>
              </a:lnSpc>
              <a:spcBef>
                <a:spcPts val="600"/>
              </a:spcBef>
            </a:pPr>
            <a:r>
              <a:rPr lang="en-US" sz="2000" dirty="0">
                <a:solidFill>
                  <a:schemeClr val="tx2">
                    <a:lumMod val="10000"/>
                  </a:schemeClr>
                </a:solidFill>
              </a:rPr>
              <a:t>Posing as an executive, calling the help desk, resetting the executive’s e-mail password, and learning the new password</a:t>
            </a:r>
          </a:p>
          <a:p>
            <a:pPr>
              <a:lnSpc>
                <a:spcPct val="120000"/>
              </a:lnSpc>
              <a:spcBef>
                <a:spcPts val="600"/>
              </a:spcBef>
            </a:pPr>
            <a:r>
              <a:rPr lang="en-US" sz="2000" dirty="0">
                <a:solidFill>
                  <a:schemeClr val="tx2">
                    <a:lumMod val="10000"/>
                  </a:schemeClr>
                </a:solidFill>
              </a:rPr>
              <a:t>Using an unattended, logged-in workstation without permission</a:t>
            </a:r>
          </a:p>
        </p:txBody>
      </p:sp>
      <p:sp>
        <p:nvSpPr>
          <p:cNvPr id="2" name="Slide Number Placeholder 1">
            <a:extLst>
              <a:ext uri="{FF2B5EF4-FFF2-40B4-BE49-F238E27FC236}">
                <a16:creationId xmlns:a16="http://schemas.microsoft.com/office/drawing/2014/main" id="{5AD57017-6248-4434-8D15-4785C725AFCA}"/>
              </a:ext>
            </a:extLst>
          </p:cNvPr>
          <p:cNvSpPr>
            <a:spLocks noGrp="1"/>
          </p:cNvSpPr>
          <p:nvPr>
            <p:ph type="sldNum" sz="quarter" idx="12"/>
          </p:nvPr>
        </p:nvSpPr>
        <p:spPr/>
        <p:txBody>
          <a:bodyPr/>
          <a:lstStyle/>
          <a:p>
            <a:pPr>
              <a:defRPr/>
            </a:pPr>
            <a:fld id="{9C2FB95B-9CE7-A047-A167-44F68D48CF2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0" y="62753"/>
            <a:ext cx="9144000" cy="1283167"/>
          </a:xfrm>
        </p:spPr>
        <p:txBody>
          <a:bodyPr/>
          <a:lstStyle/>
          <a:p>
            <a:r>
              <a:rPr lang="en-AU" dirty="0"/>
              <a:t>Unix implementations</a:t>
            </a:r>
          </a:p>
        </p:txBody>
      </p:sp>
      <p:sp>
        <p:nvSpPr>
          <p:cNvPr id="82947" name="Rectangle 1027"/>
          <p:cNvSpPr>
            <a:spLocks noGrp="1" noChangeArrowheads="1"/>
          </p:cNvSpPr>
          <p:nvPr>
            <p:ph idx="1"/>
          </p:nvPr>
        </p:nvSpPr>
        <p:spPr>
          <a:xfrm>
            <a:off x="762000" y="1676400"/>
            <a:ext cx="7583488" cy="4876800"/>
          </a:xfrm>
        </p:spPr>
        <p:txBody>
          <a:bodyPr>
            <a:normAutofit fontScale="77500" lnSpcReduction="20000"/>
          </a:bodyPr>
          <a:lstStyle/>
          <a:p>
            <a:r>
              <a:rPr lang="en-AU" dirty="0">
                <a:solidFill>
                  <a:schemeClr val="tx2">
                    <a:lumMod val="10000"/>
                  </a:schemeClr>
                </a:solidFill>
              </a:rPr>
              <a:t>Crypt(3)</a:t>
            </a:r>
          </a:p>
          <a:p>
            <a:pPr lvl="1">
              <a:buClr>
                <a:schemeClr val="bg1"/>
              </a:buClr>
            </a:pPr>
            <a:r>
              <a:rPr lang="en-AU" dirty="0">
                <a:solidFill>
                  <a:schemeClr val="tx2">
                    <a:lumMod val="10000"/>
                  </a:schemeClr>
                </a:solidFill>
              </a:rPr>
              <a:t>Was designed to discourage guessing attacks</a:t>
            </a:r>
          </a:p>
          <a:p>
            <a:pPr lvl="1">
              <a:buClr>
                <a:schemeClr val="bg1"/>
              </a:buClr>
            </a:pPr>
            <a:r>
              <a:rPr lang="en-AU" dirty="0">
                <a:solidFill>
                  <a:schemeClr val="tx2">
                    <a:lumMod val="10000"/>
                  </a:schemeClr>
                </a:solidFill>
              </a:rPr>
              <a:t>This particular implementation is now considered inadequate</a:t>
            </a:r>
          </a:p>
          <a:p>
            <a:pPr lvl="1">
              <a:buClr>
                <a:schemeClr val="bg1"/>
              </a:buClr>
            </a:pPr>
            <a:r>
              <a:rPr lang="en-AU" dirty="0">
                <a:solidFill>
                  <a:schemeClr val="tx2">
                    <a:lumMod val="10000"/>
                  </a:schemeClr>
                </a:solidFill>
              </a:rPr>
              <a:t>Despite its known weaknesses, this UNIX scheme is still often required for compatibility with existing account management software or in multivendor environments</a:t>
            </a:r>
          </a:p>
          <a:p>
            <a:r>
              <a:rPr lang="en-AU" dirty="0">
                <a:solidFill>
                  <a:schemeClr val="tx2">
                    <a:lumMod val="10000"/>
                  </a:schemeClr>
                </a:solidFill>
              </a:rPr>
              <a:t>MD5 secure hash algorithm</a:t>
            </a:r>
          </a:p>
          <a:p>
            <a:pPr lvl="1">
              <a:buClr>
                <a:schemeClr val="bg1"/>
              </a:buClr>
            </a:pPr>
            <a:r>
              <a:rPr lang="en-AU" dirty="0">
                <a:solidFill>
                  <a:schemeClr val="tx2">
                    <a:lumMod val="10000"/>
                  </a:schemeClr>
                </a:solidFill>
              </a:rPr>
              <a:t>The recommended hash function for many UNIX systems, including Linux, Solaris, and FreeBSD</a:t>
            </a:r>
          </a:p>
          <a:p>
            <a:pPr lvl="1">
              <a:buClr>
                <a:schemeClr val="bg1"/>
              </a:buClr>
            </a:pPr>
            <a:r>
              <a:rPr lang="en-AU" dirty="0">
                <a:solidFill>
                  <a:schemeClr val="tx2">
                    <a:lumMod val="10000"/>
                  </a:schemeClr>
                </a:solidFill>
              </a:rPr>
              <a:t>Far slower than crypt(3)</a:t>
            </a:r>
          </a:p>
          <a:p>
            <a:r>
              <a:rPr lang="en-AU" dirty="0">
                <a:solidFill>
                  <a:schemeClr val="tx2">
                    <a:lumMod val="10000"/>
                  </a:schemeClr>
                </a:solidFill>
              </a:rPr>
              <a:t>Bcrypt</a:t>
            </a:r>
          </a:p>
          <a:p>
            <a:pPr lvl="1">
              <a:buClr>
                <a:schemeClr val="bg1"/>
              </a:buClr>
            </a:pPr>
            <a:r>
              <a:rPr lang="en-AU" dirty="0">
                <a:solidFill>
                  <a:schemeClr val="tx2">
                    <a:lumMod val="10000"/>
                  </a:schemeClr>
                </a:solidFill>
              </a:rPr>
              <a:t>Developed for OpenBSD</a:t>
            </a:r>
          </a:p>
          <a:p>
            <a:pPr lvl="1">
              <a:buClr>
                <a:schemeClr val="bg1"/>
              </a:buClr>
            </a:pPr>
            <a:r>
              <a:rPr lang="en-AU" dirty="0">
                <a:solidFill>
                  <a:schemeClr val="tx2">
                    <a:lumMod val="10000"/>
                  </a:schemeClr>
                </a:solidFill>
              </a:rPr>
              <a:t>Probably the most secure version of the UNIX hash/salt scheme</a:t>
            </a:r>
          </a:p>
          <a:p>
            <a:pPr lvl="1">
              <a:buClr>
                <a:schemeClr val="bg1"/>
              </a:buClr>
            </a:pPr>
            <a:r>
              <a:rPr lang="en-AU" dirty="0">
                <a:solidFill>
                  <a:schemeClr val="tx2">
                    <a:lumMod val="10000"/>
                  </a:schemeClr>
                </a:solidFill>
              </a:rPr>
              <a:t>Uses a hash function based on the Blowfish symmetric block cipher</a:t>
            </a:r>
          </a:p>
          <a:p>
            <a:pPr lvl="1">
              <a:buClr>
                <a:schemeClr val="bg1"/>
              </a:buClr>
            </a:pPr>
            <a:r>
              <a:rPr lang="en-AU" dirty="0">
                <a:solidFill>
                  <a:schemeClr val="tx2">
                    <a:lumMod val="10000"/>
                  </a:schemeClr>
                </a:solidFill>
              </a:rPr>
              <a:t>Slow to execute</a:t>
            </a:r>
          </a:p>
          <a:p>
            <a:pPr lvl="1">
              <a:buClr>
                <a:schemeClr val="bg1"/>
              </a:buClr>
            </a:pPr>
            <a:r>
              <a:rPr lang="en-AU" dirty="0">
                <a:solidFill>
                  <a:schemeClr val="tx2">
                    <a:lumMod val="10000"/>
                  </a:schemeClr>
                </a:solidFill>
              </a:rPr>
              <a:t>Includes a cost variable </a:t>
            </a:r>
          </a:p>
          <a:p>
            <a:pPr lvl="1"/>
            <a:endParaRPr lang="en-AU" dirty="0">
              <a:solidFill>
                <a:schemeClr val="tx2">
                  <a:lumMod val="10000"/>
                </a:schemeClr>
              </a:solidFill>
            </a:endParaRPr>
          </a:p>
          <a:p>
            <a:endParaRPr lang="en-AU" dirty="0">
              <a:solidFill>
                <a:schemeClr val="tx2">
                  <a:lumMod val="10000"/>
                </a:schemeClr>
              </a:solidFill>
            </a:endParaRPr>
          </a:p>
        </p:txBody>
      </p:sp>
      <p:sp>
        <p:nvSpPr>
          <p:cNvPr id="2" name="Slide Number Placeholder 1">
            <a:extLst>
              <a:ext uri="{FF2B5EF4-FFF2-40B4-BE49-F238E27FC236}">
                <a16:creationId xmlns:a16="http://schemas.microsoft.com/office/drawing/2014/main" id="{DDC11858-2C45-4E73-8554-AC2615C1CD8C}"/>
              </a:ext>
            </a:extLst>
          </p:cNvPr>
          <p:cNvSpPr>
            <a:spLocks noGrp="1"/>
          </p:cNvSpPr>
          <p:nvPr>
            <p:ph type="sldNum" sz="quarter" idx="12"/>
          </p:nvPr>
        </p:nvSpPr>
        <p:spPr/>
        <p:txBody>
          <a:bodyPr/>
          <a:lstStyle/>
          <a:p>
            <a:pPr>
              <a:defRPr/>
            </a:pPr>
            <a:fld id="{9C2FB95B-9CE7-A047-A167-44F68D48CF28}"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509" b="16667"/>
              <a:stretch>
                <a:fillRect/>
              </a:stretch>
            </p:blipFill>
          </mc:Choice>
          <mc:Fallback>
            <p:blipFill>
              <a:blip r:embed="rId4"/>
              <a:srcRect l="-1509" b="16667"/>
              <a:stretch>
                <a:fillRect/>
              </a:stretch>
            </p:blipFill>
          </mc:Fallback>
        </mc:AlternateContent>
        <p:spPr>
          <a:xfrm>
            <a:off x="3557149" y="0"/>
            <a:ext cx="5586851" cy="6230682"/>
          </a:xfrm>
          <a:prstGeom prst="rect">
            <a:avLst/>
          </a:prstGeom>
          <a:solidFill>
            <a:schemeClr val="tx1"/>
          </a:solidFill>
        </p:spPr>
      </p:pic>
      <p:sp>
        <p:nvSpPr>
          <p:cNvPr id="5" name="TextBox 4"/>
          <p:cNvSpPr txBox="1"/>
          <p:nvPr/>
        </p:nvSpPr>
        <p:spPr>
          <a:xfrm>
            <a:off x="685800" y="228600"/>
            <a:ext cx="2133600" cy="4585871"/>
          </a:xfrm>
          <a:prstGeom prst="rect">
            <a:avLst/>
          </a:prstGeom>
          <a:noFill/>
        </p:spPr>
        <p:txBody>
          <a:bodyPr wrap="square" rtlCol="0">
            <a:spAutoFit/>
          </a:bodyPr>
          <a:lstStyle/>
          <a:p>
            <a:r>
              <a:rPr lang="en-US" sz="3200" b="1" dirty="0">
                <a:latin typeface="+mn-lt"/>
              </a:rPr>
              <a:t>Table 11.3    </a:t>
            </a:r>
          </a:p>
          <a:p>
            <a:endParaRPr lang="en-US" sz="3200" b="1" dirty="0">
              <a:latin typeface="+mn-lt"/>
            </a:endParaRPr>
          </a:p>
          <a:p>
            <a:endParaRPr lang="en-US" sz="3200" b="1" dirty="0">
              <a:latin typeface="+mn-lt"/>
            </a:endParaRPr>
          </a:p>
          <a:p>
            <a:pPr algn="ctr"/>
            <a:r>
              <a:rPr lang="en-US" sz="2800" b="1" dirty="0">
                <a:latin typeface="+mn-lt"/>
              </a:rPr>
              <a:t>Passwords Cracked from a Sample Set of 13,797 Accounts [KLEI90]</a:t>
            </a:r>
            <a:r>
              <a:rPr lang="en-US" sz="2800" dirty="0">
                <a:latin typeface="+mn-lt"/>
              </a:rPr>
              <a:t> </a:t>
            </a:r>
          </a:p>
        </p:txBody>
      </p:sp>
      <p:sp>
        <p:nvSpPr>
          <p:cNvPr id="6" name="TextBox 5"/>
          <p:cNvSpPr txBox="1"/>
          <p:nvPr/>
        </p:nvSpPr>
        <p:spPr>
          <a:xfrm>
            <a:off x="533400" y="5257800"/>
            <a:ext cx="2286000" cy="430887"/>
          </a:xfrm>
          <a:prstGeom prst="rect">
            <a:avLst/>
          </a:prstGeom>
          <a:noFill/>
        </p:spPr>
        <p:txBody>
          <a:bodyPr wrap="square" rtlCol="0">
            <a:spAutoFit/>
          </a:bodyPr>
          <a:lstStyle/>
          <a:p>
            <a:pPr algn="ctr"/>
            <a:r>
              <a:rPr lang="en-US" sz="1100" dirty="0">
                <a:latin typeface="+mn-lt"/>
              </a:rPr>
              <a:t>(This table can be found on page 386 in the textbook.)</a:t>
            </a:r>
          </a:p>
        </p:txBody>
      </p:sp>
      <p:sp>
        <p:nvSpPr>
          <p:cNvPr id="7" name="TextBox 6"/>
          <p:cNvSpPr txBox="1"/>
          <p:nvPr/>
        </p:nvSpPr>
        <p:spPr>
          <a:xfrm>
            <a:off x="3505200" y="6248400"/>
            <a:ext cx="5638800" cy="400110"/>
          </a:xfrm>
          <a:prstGeom prst="rect">
            <a:avLst/>
          </a:prstGeom>
          <a:noFill/>
        </p:spPr>
        <p:txBody>
          <a:bodyPr wrap="square" rtlCol="0">
            <a:spAutoFit/>
          </a:bodyPr>
          <a:lstStyle/>
          <a:p>
            <a:r>
              <a:rPr lang="en-US" sz="1000" b="1" dirty="0">
                <a:latin typeface="+mn-lt"/>
              </a:rPr>
              <a:t>* Computed as the number of matches divided by the search size. The more words that needed to be tested for a match, the lower the cost/benefit ratio.</a:t>
            </a:r>
            <a:endParaRPr lang="en-US" sz="1000" dirty="0">
              <a:latin typeface="+mn-lt"/>
            </a:endParaRPr>
          </a:p>
        </p:txBody>
      </p:sp>
      <p:sp>
        <p:nvSpPr>
          <p:cNvPr id="2" name="Slide Number Placeholder 1">
            <a:extLst>
              <a:ext uri="{FF2B5EF4-FFF2-40B4-BE49-F238E27FC236}">
                <a16:creationId xmlns:a16="http://schemas.microsoft.com/office/drawing/2014/main" id="{B638A94F-2CBD-4555-9720-83FD0A2205D1}"/>
              </a:ext>
            </a:extLst>
          </p:cNvPr>
          <p:cNvSpPr>
            <a:spLocks noGrp="1"/>
          </p:cNvSpPr>
          <p:nvPr>
            <p:ph type="sldNum" sz="quarter" idx="12"/>
          </p:nvPr>
        </p:nvSpPr>
        <p:spPr/>
        <p:txBody>
          <a:bodyPr/>
          <a:lstStyle/>
          <a:p>
            <a:pPr>
              <a:defRPr/>
            </a:pPr>
            <a:fld id="{B7F95E63-B2FC-6340-819F-09B1386E07DA}" type="slidenum">
              <a:rPr lang="en-US" smtClean="0"/>
              <a:pPr>
                <a:defRPr/>
              </a:pPr>
              <a:t>41</a:t>
            </a:fld>
            <a:endParaRPr lang="en-US" dirty="0"/>
          </a:p>
        </p:txBody>
      </p:sp>
    </p:spTree>
  </p:cSld>
  <p:clrMapOvr>
    <a:masterClrMapping/>
  </p:clrMapOvr>
  <p:transition spd="med">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62753"/>
            <a:ext cx="9144000" cy="1283167"/>
          </a:xfrm>
        </p:spPr>
        <p:txBody>
          <a:bodyPr/>
          <a:lstStyle/>
          <a:p>
            <a:r>
              <a:rPr lang="en-US" dirty="0"/>
              <a:t>Password selection strategies</a:t>
            </a:r>
            <a:endParaRPr lang="en-AU" dirty="0"/>
          </a:p>
        </p:txBody>
      </p:sp>
      <p:sp>
        <p:nvSpPr>
          <p:cNvPr id="74755" name="Rectangle 3"/>
          <p:cNvSpPr>
            <a:spLocks noGrp="1" noChangeArrowheads="1"/>
          </p:cNvSpPr>
          <p:nvPr>
            <p:ph idx="1"/>
          </p:nvPr>
        </p:nvSpPr>
        <p:spPr>
          <a:xfrm>
            <a:off x="228601" y="1676400"/>
            <a:ext cx="3124200" cy="4038600"/>
          </a:xfrm>
        </p:spPr>
        <p:txBody>
          <a:bodyPr>
            <a:normAutofit/>
          </a:bodyPr>
          <a:lstStyle/>
          <a:p>
            <a:r>
              <a:rPr lang="en-AU" dirty="0">
                <a:solidFill>
                  <a:schemeClr val="tx2">
                    <a:lumMod val="10000"/>
                  </a:schemeClr>
                </a:solidFill>
              </a:rPr>
              <a:t>The goal is to eliminate guessable passwords while allowing the user to select a password that is memorable</a:t>
            </a:r>
          </a:p>
          <a:p>
            <a:r>
              <a:rPr lang="en-AU" dirty="0">
                <a:solidFill>
                  <a:schemeClr val="tx2">
                    <a:lumMod val="10000"/>
                  </a:schemeClr>
                </a:solidFill>
              </a:rPr>
              <a:t>Four basic techniques are in use:</a:t>
            </a:r>
          </a:p>
          <a:p>
            <a:endParaRPr lang="en-AU" dirty="0">
              <a:solidFill>
                <a:schemeClr val="tx2">
                  <a:lumMod val="10000"/>
                </a:schemeClr>
              </a:solidFill>
            </a:endParaRPr>
          </a:p>
        </p:txBody>
      </p:sp>
      <p:graphicFrame>
        <p:nvGraphicFramePr>
          <p:cNvPr id="4" name="Diagram 3"/>
          <p:cNvGraphicFramePr/>
          <p:nvPr/>
        </p:nvGraphicFramePr>
        <p:xfrm>
          <a:off x="3048000" y="1600200"/>
          <a:ext cx="6629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D0F7CC0-34F4-435E-B646-C2825B5BFDFF}"/>
              </a:ext>
            </a:extLst>
          </p:cNvPr>
          <p:cNvSpPr>
            <a:spLocks noGrp="1"/>
          </p:cNvSpPr>
          <p:nvPr>
            <p:ph type="sldNum" sz="quarter" idx="12"/>
          </p:nvPr>
        </p:nvSpPr>
        <p:spPr/>
        <p:txBody>
          <a:bodyPr/>
          <a:lstStyle/>
          <a:p>
            <a:pPr>
              <a:defRPr/>
            </a:pPr>
            <a:fld id="{9C2FB95B-9CE7-A047-A167-44F68D48CF28}"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5455" t="5882" r="6364" b="4706"/>
              <a:stretch>
                <a:fillRect/>
              </a:stretch>
            </p:blipFill>
          </mc:Choice>
          <mc:Fallback>
            <p:blipFill>
              <a:blip r:embed="rId4"/>
              <a:srcRect l="5455" t="5882" r="6364" b="4706"/>
              <a:stretch>
                <a:fillRect/>
              </a:stretch>
            </p:blipFill>
          </mc:Fallback>
        </mc:AlternateContent>
        <p:spPr>
          <a:xfrm>
            <a:off x="355574" y="403454"/>
            <a:ext cx="8089110" cy="6337913"/>
          </a:xfrm>
          <a:prstGeom prst="rect">
            <a:avLst/>
          </a:prstGeom>
          <a:solidFill>
            <a:schemeClr val="tx1"/>
          </a:solidFill>
        </p:spPr>
      </p:pic>
      <p:sp>
        <p:nvSpPr>
          <p:cNvPr id="2" name="Slide Number Placeholder 1">
            <a:extLst>
              <a:ext uri="{FF2B5EF4-FFF2-40B4-BE49-F238E27FC236}">
                <a16:creationId xmlns:a16="http://schemas.microsoft.com/office/drawing/2014/main" id="{E6029DBD-17EB-4B57-B2EB-DDA4F713B803}"/>
              </a:ext>
            </a:extLst>
          </p:cNvPr>
          <p:cNvSpPr>
            <a:spLocks noGrp="1"/>
          </p:cNvSpPr>
          <p:nvPr>
            <p:ph type="sldNum" sz="quarter" idx="12"/>
          </p:nvPr>
        </p:nvSpPr>
        <p:spPr>
          <a:xfrm>
            <a:off x="8451275" y="6492875"/>
            <a:ext cx="609600" cy="365125"/>
          </a:xfrm>
        </p:spPr>
        <p:txBody>
          <a:bodyPr/>
          <a:lstStyle/>
          <a:p>
            <a:pPr>
              <a:defRPr/>
            </a:pPr>
            <a:fld id="{B7F95E63-B2FC-6340-819F-09B1386E07DA}" type="slidenum">
              <a:rPr lang="en-US" smtClean="0"/>
              <a:pPr>
                <a:defRPr/>
              </a:pPr>
              <a:t>43</a:t>
            </a:fld>
            <a:endParaRPr lang="en-US"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Summary</a:t>
            </a:r>
            <a:endParaRPr lang="en-AU" dirty="0"/>
          </a:p>
        </p:txBody>
      </p:sp>
      <p:sp>
        <p:nvSpPr>
          <p:cNvPr id="45059" name="Rectangle 3"/>
          <p:cNvSpPr>
            <a:spLocks noGrp="1" noChangeArrowheads="1"/>
          </p:cNvSpPr>
          <p:nvPr>
            <p:ph sz="half" idx="1"/>
          </p:nvPr>
        </p:nvSpPr>
        <p:spPr>
          <a:xfrm>
            <a:off x="779463" y="1828800"/>
            <a:ext cx="3566160" cy="4648200"/>
          </a:xfrm>
        </p:spPr>
        <p:txBody>
          <a:bodyPr>
            <a:normAutofit lnSpcReduction="10000"/>
          </a:bodyPr>
          <a:lstStyle/>
          <a:p>
            <a:r>
              <a:rPr lang="en-US" dirty="0">
                <a:solidFill>
                  <a:schemeClr val="tx2">
                    <a:lumMod val="10000"/>
                  </a:schemeClr>
                </a:solidFill>
              </a:rPr>
              <a:t>Intruders</a:t>
            </a:r>
          </a:p>
          <a:p>
            <a:pPr lvl="1">
              <a:buClr>
                <a:schemeClr val="bg1"/>
              </a:buClr>
            </a:pPr>
            <a:r>
              <a:rPr lang="en-US" dirty="0">
                <a:solidFill>
                  <a:schemeClr val="tx2">
                    <a:lumMod val="10000"/>
                  </a:schemeClr>
                </a:solidFill>
              </a:rPr>
              <a:t>Behavior patterns</a:t>
            </a:r>
          </a:p>
          <a:p>
            <a:pPr lvl="1">
              <a:buClr>
                <a:schemeClr val="bg1"/>
              </a:buClr>
            </a:pPr>
            <a:r>
              <a:rPr lang="en-US" dirty="0">
                <a:solidFill>
                  <a:schemeClr val="tx2">
                    <a:lumMod val="10000"/>
                  </a:schemeClr>
                </a:solidFill>
              </a:rPr>
              <a:t>Intrusion techniques</a:t>
            </a:r>
          </a:p>
          <a:p>
            <a:r>
              <a:rPr lang="en-US" dirty="0">
                <a:solidFill>
                  <a:schemeClr val="tx2">
                    <a:lumMod val="10000"/>
                  </a:schemeClr>
                </a:solidFill>
              </a:rPr>
              <a:t>Intrusion detection</a:t>
            </a:r>
          </a:p>
          <a:p>
            <a:pPr lvl="1">
              <a:buClr>
                <a:schemeClr val="bg1"/>
              </a:buClr>
            </a:pPr>
            <a:r>
              <a:rPr lang="en-US" dirty="0">
                <a:solidFill>
                  <a:schemeClr val="tx2">
                    <a:lumMod val="10000"/>
                  </a:schemeClr>
                </a:solidFill>
              </a:rPr>
              <a:t>Audit records</a:t>
            </a:r>
          </a:p>
          <a:p>
            <a:pPr lvl="1">
              <a:buClr>
                <a:schemeClr val="bg1"/>
              </a:buClr>
            </a:pPr>
            <a:r>
              <a:rPr lang="en-US" dirty="0">
                <a:solidFill>
                  <a:schemeClr val="tx2">
                    <a:lumMod val="10000"/>
                  </a:schemeClr>
                </a:solidFill>
              </a:rPr>
              <a:t>Statistical anomaly detection</a:t>
            </a:r>
          </a:p>
          <a:p>
            <a:pPr lvl="1">
              <a:buClr>
                <a:schemeClr val="bg1"/>
              </a:buClr>
            </a:pPr>
            <a:r>
              <a:rPr lang="en-US" dirty="0">
                <a:solidFill>
                  <a:schemeClr val="tx2">
                    <a:lumMod val="10000"/>
                  </a:schemeClr>
                </a:solidFill>
              </a:rPr>
              <a:t>Rule-based intrusion detection</a:t>
            </a:r>
          </a:p>
          <a:p>
            <a:pPr lvl="1">
              <a:buClr>
                <a:schemeClr val="bg1"/>
              </a:buClr>
            </a:pPr>
            <a:r>
              <a:rPr lang="en-US" dirty="0">
                <a:solidFill>
                  <a:schemeClr val="tx2">
                    <a:lumMod val="10000"/>
                  </a:schemeClr>
                </a:solidFill>
              </a:rPr>
              <a:t>The base-rate fallacy</a:t>
            </a:r>
          </a:p>
          <a:p>
            <a:pPr lvl="1">
              <a:buClr>
                <a:schemeClr val="bg1"/>
              </a:buClr>
            </a:pPr>
            <a:r>
              <a:rPr lang="en-US" dirty="0">
                <a:solidFill>
                  <a:schemeClr val="tx2">
                    <a:lumMod val="10000"/>
                  </a:schemeClr>
                </a:solidFill>
              </a:rPr>
              <a:t>Distributed intrusion detection</a:t>
            </a:r>
          </a:p>
          <a:p>
            <a:pPr lvl="1">
              <a:buClr>
                <a:schemeClr val="bg1"/>
              </a:buClr>
            </a:pPr>
            <a:r>
              <a:rPr lang="en-US" dirty="0">
                <a:solidFill>
                  <a:schemeClr val="tx2">
                    <a:lumMod val="10000"/>
                  </a:schemeClr>
                </a:solidFill>
              </a:rPr>
              <a:t>Honeypots</a:t>
            </a:r>
          </a:p>
          <a:p>
            <a:pPr lvl="1">
              <a:buClr>
                <a:schemeClr val="bg1"/>
              </a:buClr>
            </a:pPr>
            <a:r>
              <a:rPr lang="en-US" dirty="0">
                <a:solidFill>
                  <a:schemeClr val="tx2">
                    <a:lumMod val="10000"/>
                  </a:schemeClr>
                </a:solidFill>
              </a:rPr>
              <a:t>Intrusion detection exchange format</a:t>
            </a:r>
          </a:p>
          <a:p>
            <a:endParaRPr lang="en-US" dirty="0">
              <a:solidFill>
                <a:schemeClr val="tx2">
                  <a:lumMod val="10000"/>
                </a:schemeClr>
              </a:solidFill>
            </a:endParaRPr>
          </a:p>
          <a:p>
            <a:pPr lvl="1"/>
            <a:endParaRPr lang="en-AU" dirty="0"/>
          </a:p>
        </p:txBody>
      </p:sp>
      <p:sp>
        <p:nvSpPr>
          <p:cNvPr id="7" name="Content Placeholder 6"/>
          <p:cNvSpPr>
            <a:spLocks noGrp="1"/>
          </p:cNvSpPr>
          <p:nvPr>
            <p:ph sz="half" idx="2"/>
          </p:nvPr>
        </p:nvSpPr>
        <p:spPr>
          <a:xfrm>
            <a:off x="4796791" y="2209800"/>
            <a:ext cx="3566160" cy="3916363"/>
          </a:xfrm>
        </p:spPr>
        <p:txBody>
          <a:bodyPr>
            <a:normAutofit lnSpcReduction="10000"/>
          </a:bodyPr>
          <a:lstStyle/>
          <a:p>
            <a:r>
              <a:rPr lang="en-US" dirty="0">
                <a:solidFill>
                  <a:schemeClr val="tx2">
                    <a:lumMod val="10000"/>
                  </a:schemeClr>
                </a:solidFill>
              </a:rPr>
              <a:t>Password management</a:t>
            </a:r>
          </a:p>
          <a:p>
            <a:pPr lvl="1">
              <a:buClr>
                <a:schemeClr val="bg1"/>
              </a:buClr>
            </a:pPr>
            <a:r>
              <a:rPr lang="en-US" dirty="0">
                <a:solidFill>
                  <a:schemeClr val="tx2">
                    <a:lumMod val="10000"/>
                  </a:schemeClr>
                </a:solidFill>
              </a:rPr>
              <a:t>The vulnerability of passwords</a:t>
            </a:r>
          </a:p>
          <a:p>
            <a:pPr lvl="1">
              <a:buClr>
                <a:schemeClr val="bg1"/>
              </a:buClr>
            </a:pPr>
            <a:r>
              <a:rPr lang="en-US" dirty="0">
                <a:solidFill>
                  <a:schemeClr val="tx2">
                    <a:lumMod val="10000"/>
                  </a:schemeClr>
                </a:solidFill>
              </a:rPr>
              <a:t>The use of hashed passwords</a:t>
            </a:r>
          </a:p>
          <a:p>
            <a:pPr lvl="1">
              <a:buClr>
                <a:schemeClr val="bg1"/>
              </a:buClr>
            </a:pPr>
            <a:r>
              <a:rPr lang="en-US" dirty="0">
                <a:solidFill>
                  <a:schemeClr val="tx2">
                    <a:lumMod val="10000"/>
                  </a:schemeClr>
                </a:solidFill>
              </a:rPr>
              <a:t>User password choices</a:t>
            </a:r>
          </a:p>
          <a:p>
            <a:pPr lvl="1">
              <a:buClr>
                <a:schemeClr val="bg1"/>
              </a:buClr>
            </a:pPr>
            <a:r>
              <a:rPr lang="en-US" dirty="0">
                <a:solidFill>
                  <a:schemeClr val="tx2">
                    <a:lumMod val="10000"/>
                  </a:schemeClr>
                </a:solidFill>
              </a:rPr>
              <a:t>Password selection strategies</a:t>
            </a:r>
          </a:p>
          <a:p>
            <a:pPr lvl="1">
              <a:buClr>
                <a:schemeClr val="bg1"/>
              </a:buClr>
            </a:pPr>
            <a:r>
              <a:rPr lang="en-US" dirty="0">
                <a:solidFill>
                  <a:schemeClr val="tx2">
                    <a:lumMod val="10000"/>
                  </a:schemeClr>
                </a:solidFill>
              </a:rPr>
              <a:t>Bloom filter</a:t>
            </a:r>
          </a:p>
        </p:txBody>
      </p:sp>
      <p:sp>
        <p:nvSpPr>
          <p:cNvPr id="2" name="Slide Number Placeholder 1">
            <a:extLst>
              <a:ext uri="{FF2B5EF4-FFF2-40B4-BE49-F238E27FC236}">
                <a16:creationId xmlns:a16="http://schemas.microsoft.com/office/drawing/2014/main" id="{2EBC1E08-5B3C-4963-A640-E7E5B666ACFA}"/>
              </a:ext>
            </a:extLst>
          </p:cNvPr>
          <p:cNvSpPr>
            <a:spLocks noGrp="1"/>
          </p:cNvSpPr>
          <p:nvPr>
            <p:ph type="sldNum" sz="quarter" idx="12"/>
          </p:nvPr>
        </p:nvSpPr>
        <p:spPr>
          <a:xfrm>
            <a:off x="8512418" y="6492875"/>
            <a:ext cx="609600" cy="365125"/>
          </a:xfrm>
        </p:spPr>
        <p:txBody>
          <a:bodyPr/>
          <a:lstStyle/>
          <a:p>
            <a:pPr>
              <a:defRPr/>
            </a:pPr>
            <a:fld id="{52E1D359-7C78-AA4C-98BC-861E6D6A2752}" type="slidenum">
              <a:rPr lang="en-US" smtClean="0"/>
              <a:pPr>
                <a:defRPr/>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B53A-4D77-4B9A-99A5-EE5CC51FEDB4}"/>
              </a:ext>
            </a:extLst>
          </p:cNvPr>
          <p:cNvSpPr>
            <a:spLocks noGrp="1"/>
          </p:cNvSpPr>
          <p:nvPr>
            <p:ph type="title"/>
          </p:nvPr>
        </p:nvSpPr>
        <p:spPr/>
        <p:txBody>
          <a:bodyPr/>
          <a:lstStyle/>
          <a:p>
            <a:r>
              <a:rPr lang="en-US" dirty="0"/>
              <a:t>Types of intruders</a:t>
            </a:r>
          </a:p>
        </p:txBody>
      </p:sp>
      <p:sp>
        <p:nvSpPr>
          <p:cNvPr id="3" name="Content Placeholder 2">
            <a:extLst>
              <a:ext uri="{FF2B5EF4-FFF2-40B4-BE49-F238E27FC236}">
                <a16:creationId xmlns:a16="http://schemas.microsoft.com/office/drawing/2014/main" id="{CE97E5D6-78F6-4A6C-8851-AFE45A35D182}"/>
              </a:ext>
            </a:extLst>
          </p:cNvPr>
          <p:cNvSpPr>
            <a:spLocks noGrp="1"/>
          </p:cNvSpPr>
          <p:nvPr>
            <p:ph idx="1"/>
          </p:nvPr>
        </p:nvSpPr>
        <p:spPr/>
        <p:txBody>
          <a:bodyPr>
            <a:normAutofit lnSpcReduction="10000"/>
          </a:bodyPr>
          <a:lstStyle/>
          <a:p>
            <a:pPr marL="457200" indent="-457200">
              <a:buFont typeface="+mj-lt"/>
              <a:buAutoNum type="alphaLcParenR"/>
            </a:pPr>
            <a:r>
              <a:rPr lang="en-US" dirty="0"/>
              <a:t>Traditional Hackers (aka benign intruders)</a:t>
            </a:r>
          </a:p>
          <a:p>
            <a:pPr lvl="1"/>
            <a:r>
              <a:rPr lang="en-US" dirty="0">
                <a:solidFill>
                  <a:schemeClr val="tx2">
                    <a:lumMod val="10000"/>
                  </a:schemeClr>
                </a:solidFill>
              </a:rPr>
              <a:t>Traditionally, those who hack into computers do so for the thrill of it or for status.</a:t>
            </a:r>
          </a:p>
          <a:p>
            <a:pPr lvl="1"/>
            <a:r>
              <a:rPr lang="en-US" b="1" dirty="0">
                <a:solidFill>
                  <a:schemeClr val="tx2">
                    <a:lumMod val="10000"/>
                  </a:schemeClr>
                </a:solidFill>
              </a:rPr>
              <a:t>Intrusion detection systems (IDSs) </a:t>
            </a:r>
            <a:r>
              <a:rPr lang="en-US" dirty="0">
                <a:solidFill>
                  <a:schemeClr val="tx2">
                    <a:lumMod val="10000"/>
                  </a:schemeClr>
                </a:solidFill>
              </a:rPr>
              <a:t>and </a:t>
            </a:r>
            <a:r>
              <a:rPr lang="en-US" b="1" dirty="0">
                <a:solidFill>
                  <a:schemeClr val="tx2">
                    <a:lumMod val="10000"/>
                  </a:schemeClr>
                </a:solidFill>
              </a:rPr>
              <a:t>intrusion prevention systems (IPSs)</a:t>
            </a:r>
            <a:r>
              <a:rPr lang="en-US" dirty="0">
                <a:solidFill>
                  <a:schemeClr val="tx2">
                    <a:lumMod val="10000"/>
                  </a:schemeClr>
                </a:solidFill>
              </a:rPr>
              <a:t> are designed to counter hacker threats.</a:t>
            </a:r>
          </a:p>
          <a:p>
            <a:pPr lvl="2">
              <a:buClr>
                <a:schemeClr val="bg1"/>
              </a:buClr>
            </a:pPr>
            <a:r>
              <a:rPr lang="en-US" dirty="0">
                <a:solidFill>
                  <a:schemeClr val="tx2">
                    <a:lumMod val="10000"/>
                  </a:schemeClr>
                </a:solidFill>
              </a:rPr>
              <a:t>In addition to using such systems, organizations can consider restricting remote logons to specific IP addresses and/or use virtual private network technology.</a:t>
            </a:r>
          </a:p>
          <a:p>
            <a:pPr marL="457200" indent="-457200">
              <a:buFont typeface="+mj-lt"/>
              <a:buAutoNum type="alphaLcParenR"/>
            </a:pPr>
            <a:r>
              <a:rPr lang="en-US" dirty="0"/>
              <a:t>Criminal Hackers</a:t>
            </a:r>
          </a:p>
          <a:p>
            <a:pPr marL="457200" indent="-457200">
              <a:buFont typeface="+mj-lt"/>
              <a:buAutoNum type="alphaLcParenR"/>
            </a:pPr>
            <a:r>
              <a:rPr lang="en-US" dirty="0"/>
              <a:t>Inside Attackers</a:t>
            </a:r>
          </a:p>
        </p:txBody>
      </p:sp>
      <p:sp>
        <p:nvSpPr>
          <p:cNvPr id="4" name="Slide Number Placeholder 3">
            <a:extLst>
              <a:ext uri="{FF2B5EF4-FFF2-40B4-BE49-F238E27FC236}">
                <a16:creationId xmlns:a16="http://schemas.microsoft.com/office/drawing/2014/main" id="{260CA833-5B6F-48CA-BB7F-1489A6A99D11}"/>
              </a:ext>
            </a:extLst>
          </p:cNvPr>
          <p:cNvSpPr>
            <a:spLocks noGrp="1"/>
          </p:cNvSpPr>
          <p:nvPr>
            <p:ph type="sldNum" sz="quarter" idx="12"/>
          </p:nvPr>
        </p:nvSpPr>
        <p:spPr/>
        <p:txBody>
          <a:bodyPr/>
          <a:lstStyle/>
          <a:p>
            <a:pPr>
              <a:defRPr/>
            </a:pPr>
            <a:fld id="{9C2FB95B-9CE7-A047-A167-44F68D48CF28}" type="slidenum">
              <a:rPr lang="en-US" smtClean="0"/>
              <a:pPr>
                <a:defRPr/>
              </a:pPr>
              <a:t>5</a:t>
            </a:fld>
            <a:endParaRPr lang="en-US" dirty="0"/>
          </a:p>
        </p:txBody>
      </p:sp>
    </p:spTree>
    <p:extLst>
      <p:ext uri="{BB962C8B-B14F-4D97-AF65-F5344CB8AC3E}">
        <p14:creationId xmlns:p14="http://schemas.microsoft.com/office/powerpoint/2010/main" val="382567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23528" y="62753"/>
            <a:ext cx="8352927" cy="1283167"/>
          </a:xfrm>
        </p:spPr>
        <p:txBody>
          <a:bodyPr/>
          <a:lstStyle/>
          <a:p>
            <a:r>
              <a:rPr lang="en-US" sz="3600" dirty="0"/>
              <a:t>Collections of vulnerabilities</a:t>
            </a:r>
            <a:br>
              <a:rPr lang="en-US" sz="3600" dirty="0"/>
            </a:br>
            <a:r>
              <a:rPr lang="en-US" sz="1800" dirty="0"/>
              <a:t>- National vulnerability database (NVD), CERT, …</a:t>
            </a:r>
          </a:p>
        </p:txBody>
      </p:sp>
      <p:sp>
        <p:nvSpPr>
          <p:cNvPr id="210947" name="Rectangle 3"/>
          <p:cNvSpPr>
            <a:spLocks noGrp="1" noChangeArrowheads="1"/>
          </p:cNvSpPr>
          <p:nvPr>
            <p:ph idx="1"/>
          </p:nvPr>
        </p:nvSpPr>
        <p:spPr>
          <a:xfrm>
            <a:off x="779463" y="1828800"/>
            <a:ext cx="7583488" cy="4768552"/>
          </a:xfrm>
        </p:spPr>
        <p:txBody>
          <a:bodyPr>
            <a:normAutofit/>
          </a:bodyPr>
          <a:lstStyle/>
          <a:p>
            <a:r>
              <a:rPr lang="en-US" dirty="0">
                <a:solidFill>
                  <a:schemeClr val="tx2">
                    <a:lumMod val="10000"/>
                  </a:schemeClr>
                </a:solidFill>
              </a:rPr>
              <a:t>NIST NVD: </a:t>
            </a:r>
            <a:r>
              <a:rPr lang="en-US" dirty="0">
                <a:solidFill>
                  <a:schemeClr val="tx2">
                    <a:lumMod val="10000"/>
                  </a:schemeClr>
                </a:solidFill>
                <a:hlinkClick r:id="rId3"/>
              </a:rPr>
              <a:t>https://nvd.nist.gov/</a:t>
            </a:r>
            <a:r>
              <a:rPr lang="en-US" dirty="0">
                <a:solidFill>
                  <a:schemeClr val="tx2">
                    <a:lumMod val="10000"/>
                  </a:schemeClr>
                </a:solidFill>
              </a:rPr>
              <a:t> </a:t>
            </a:r>
          </a:p>
          <a:p>
            <a:r>
              <a:rPr lang="en-US" dirty="0">
                <a:solidFill>
                  <a:schemeClr val="tx2">
                    <a:lumMod val="10000"/>
                  </a:schemeClr>
                </a:solidFill>
              </a:rPr>
              <a:t>CERTs (Computer emergency response teams)</a:t>
            </a:r>
          </a:p>
          <a:p>
            <a:pPr lvl="1">
              <a:buClr>
                <a:schemeClr val="bg1"/>
              </a:buClr>
            </a:pPr>
            <a:r>
              <a:rPr lang="en-US" dirty="0">
                <a:solidFill>
                  <a:schemeClr val="tx2">
                    <a:lumMod val="10000"/>
                  </a:schemeClr>
                </a:solidFill>
              </a:rPr>
              <a:t>These cooperative ventures collect information about system vulnerabilities and disseminate it to systems managers.</a:t>
            </a:r>
          </a:p>
          <a:p>
            <a:pPr lvl="1">
              <a:buClr>
                <a:schemeClr val="bg1"/>
              </a:buClr>
            </a:pPr>
            <a:r>
              <a:rPr lang="en-US" dirty="0">
                <a:solidFill>
                  <a:schemeClr val="tx2">
                    <a:lumMod val="10000"/>
                  </a:schemeClr>
                </a:solidFill>
              </a:rPr>
              <a:t>Hackers also routinely read CERT reports.</a:t>
            </a:r>
          </a:p>
          <a:p>
            <a:pPr lvl="1">
              <a:buClr>
                <a:schemeClr val="bg1"/>
              </a:buClr>
            </a:pPr>
            <a:r>
              <a:rPr lang="en-US" dirty="0">
                <a:solidFill>
                  <a:schemeClr val="tx2">
                    <a:lumMod val="10000"/>
                  </a:schemeClr>
                </a:solidFill>
              </a:rPr>
              <a:t>It is important for system administrators to quickly insert all software patches to discovered vulnerabilities.</a:t>
            </a:r>
          </a:p>
        </p:txBody>
      </p:sp>
      <p:sp>
        <p:nvSpPr>
          <p:cNvPr id="2" name="Slide Number Placeholder 1">
            <a:extLst>
              <a:ext uri="{FF2B5EF4-FFF2-40B4-BE49-F238E27FC236}">
                <a16:creationId xmlns:a16="http://schemas.microsoft.com/office/drawing/2014/main" id="{F8C01BF9-6F61-4067-84CA-62A4660C283D}"/>
              </a:ext>
            </a:extLst>
          </p:cNvPr>
          <p:cNvSpPr>
            <a:spLocks noGrp="1"/>
          </p:cNvSpPr>
          <p:nvPr>
            <p:ph type="sldNum" sz="quarter" idx="12"/>
          </p:nvPr>
        </p:nvSpPr>
        <p:spPr/>
        <p:txBody>
          <a:bodyPr/>
          <a:lstStyle/>
          <a:p>
            <a:pPr>
              <a:defRPr/>
            </a:pPr>
            <a:fld id="{9C2FB95B-9CE7-A047-A167-44F68D48CF28}" type="slidenum">
              <a:rPr lang="en-US" smtClean="0"/>
              <a:pPr>
                <a:defRPr/>
              </a:pPr>
              <a:t>6</a:t>
            </a:fld>
            <a:endParaRPr lang="en-US" dirty="0"/>
          </a:p>
        </p:txBody>
      </p:sp>
    </p:spTree>
    <p:extLst>
      <p:ext uri="{BB962C8B-B14F-4D97-AF65-F5344CB8AC3E}">
        <p14:creationId xmlns:p14="http://schemas.microsoft.com/office/powerpoint/2010/main" val="6782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05AA-14A4-4A7F-90F3-B17A67A4B3A8}"/>
              </a:ext>
            </a:extLst>
          </p:cNvPr>
          <p:cNvSpPr>
            <a:spLocks noGrp="1"/>
          </p:cNvSpPr>
          <p:nvPr>
            <p:ph type="title"/>
          </p:nvPr>
        </p:nvSpPr>
        <p:spPr/>
        <p:txBody>
          <a:bodyPr/>
          <a:lstStyle/>
          <a:p>
            <a:r>
              <a:rPr lang="en-US" dirty="0"/>
              <a:t>CERT/CC</a:t>
            </a:r>
          </a:p>
        </p:txBody>
      </p:sp>
      <p:sp>
        <p:nvSpPr>
          <p:cNvPr id="3" name="Content Placeholder 2">
            <a:extLst>
              <a:ext uri="{FF2B5EF4-FFF2-40B4-BE49-F238E27FC236}">
                <a16:creationId xmlns:a16="http://schemas.microsoft.com/office/drawing/2014/main" id="{6E4E5101-1126-402A-AE09-72280DA42FD7}"/>
              </a:ext>
            </a:extLst>
          </p:cNvPr>
          <p:cNvSpPr>
            <a:spLocks noGrp="1"/>
          </p:cNvSpPr>
          <p:nvPr>
            <p:ph idx="1"/>
          </p:nvPr>
        </p:nvSpPr>
        <p:spPr/>
        <p:txBody>
          <a:bodyPr>
            <a:normAutofit/>
          </a:bodyPr>
          <a:lstStyle/>
          <a:p>
            <a:r>
              <a:rPr lang="en-US" sz="2000" dirty="0">
                <a:effectLst/>
              </a:rPr>
              <a:t>The </a:t>
            </a:r>
            <a:r>
              <a:rPr lang="en-US" sz="2000" b="1" dirty="0">
                <a:effectLst/>
              </a:rPr>
              <a:t>CERT Coordination Center</a:t>
            </a:r>
            <a:r>
              <a:rPr lang="en-US" sz="2000" dirty="0">
                <a:effectLst/>
              </a:rPr>
              <a:t> (</a:t>
            </a:r>
            <a:r>
              <a:rPr lang="en-US" sz="2000" b="1" dirty="0">
                <a:effectLst/>
              </a:rPr>
              <a:t>CERT/CC</a:t>
            </a:r>
            <a:r>
              <a:rPr lang="en-US" sz="2000" dirty="0">
                <a:effectLst/>
              </a:rPr>
              <a:t>) is the coordination center of the </a:t>
            </a:r>
            <a:r>
              <a:rPr lang="en-US" sz="2000" dirty="0">
                <a:effectLst/>
                <a:hlinkClick r:id="rId3" tooltip="Computer emergency response team"/>
              </a:rPr>
              <a:t>computer emergency response team</a:t>
            </a:r>
            <a:r>
              <a:rPr lang="en-US" sz="2000" dirty="0">
                <a:effectLst/>
              </a:rPr>
              <a:t> (CERT) for the </a:t>
            </a:r>
            <a:r>
              <a:rPr lang="en-US" sz="2000" dirty="0">
                <a:effectLst/>
                <a:hlinkClick r:id="rId4" tooltip="Software Engineering Institute"/>
              </a:rPr>
              <a:t>Software Engineering Institute</a:t>
            </a:r>
            <a:r>
              <a:rPr lang="en-US" sz="2000" dirty="0">
                <a:effectLst/>
              </a:rPr>
              <a:t> (SEI), a non-profit United States </a:t>
            </a:r>
            <a:r>
              <a:rPr lang="en-US" sz="2000" dirty="0">
                <a:effectLst/>
                <a:hlinkClick r:id="rId5" tooltip="Federally funded research and development center"/>
              </a:rPr>
              <a:t>federally funded research and development center</a:t>
            </a:r>
            <a:r>
              <a:rPr lang="en-US" sz="2000" dirty="0">
                <a:effectLst/>
              </a:rPr>
              <a:t>. </a:t>
            </a:r>
          </a:p>
          <a:p>
            <a:r>
              <a:rPr lang="en-US" sz="2000" dirty="0">
                <a:effectLst/>
              </a:rPr>
              <a:t>The CERT/CC researches software bugs that impact software and internet security, publishes research and information on its findings, and works with business and government to improve security of software and the internet as a whole. </a:t>
            </a:r>
            <a:r>
              <a:rPr lang="en-US" sz="1600" dirty="0">
                <a:effectLst/>
              </a:rPr>
              <a:t>(</a:t>
            </a:r>
            <a:r>
              <a:rPr lang="en-US" sz="1600" dirty="0">
                <a:effectLst/>
                <a:hlinkClick r:id="rId6"/>
              </a:rPr>
              <a:t>https://en.wikipedia.org/wiki/CERT_Coordination_Center</a:t>
            </a:r>
            <a:r>
              <a:rPr lang="en-US" sz="1600" dirty="0">
                <a:effectLst/>
              </a:rPr>
              <a:t>) </a:t>
            </a:r>
          </a:p>
          <a:p>
            <a:pPr lvl="1"/>
            <a:r>
              <a:rPr lang="en-US" sz="1800" dirty="0">
                <a:hlinkClick r:id="rId7"/>
              </a:rPr>
              <a:t>https://www.sei.cmu.edu/about/divisions/cert/</a:t>
            </a:r>
            <a:r>
              <a:rPr lang="en-US" sz="1800" dirty="0"/>
              <a:t> </a:t>
            </a:r>
          </a:p>
          <a:p>
            <a:r>
              <a:rPr lang="en-US" sz="2000" dirty="0"/>
              <a:t>Vulnerability Notes Database: </a:t>
            </a:r>
            <a:r>
              <a:rPr lang="en-US" sz="2000" dirty="0">
                <a:hlinkClick r:id="rId8"/>
              </a:rPr>
              <a:t>https://www.kb.cert.org/vuls/</a:t>
            </a:r>
            <a:endParaRPr lang="en-US" sz="2000" dirty="0"/>
          </a:p>
        </p:txBody>
      </p:sp>
      <p:sp>
        <p:nvSpPr>
          <p:cNvPr id="4" name="Slide Number Placeholder 3">
            <a:extLst>
              <a:ext uri="{FF2B5EF4-FFF2-40B4-BE49-F238E27FC236}">
                <a16:creationId xmlns:a16="http://schemas.microsoft.com/office/drawing/2014/main" id="{88258435-122A-44C9-AC0F-CA3AD1927AB9}"/>
              </a:ext>
            </a:extLst>
          </p:cNvPr>
          <p:cNvSpPr>
            <a:spLocks noGrp="1"/>
          </p:cNvSpPr>
          <p:nvPr>
            <p:ph type="sldNum" sz="quarter" idx="12"/>
          </p:nvPr>
        </p:nvSpPr>
        <p:spPr/>
        <p:txBody>
          <a:bodyPr/>
          <a:lstStyle/>
          <a:p>
            <a:pPr>
              <a:defRPr/>
            </a:pPr>
            <a:fld id="{9C2FB95B-9CE7-A047-A167-44F68D48CF28}" type="slidenum">
              <a:rPr lang="en-US" smtClean="0"/>
              <a:pPr>
                <a:defRPr/>
              </a:pPr>
              <a:t>7</a:t>
            </a:fld>
            <a:endParaRPr lang="en-US" dirty="0"/>
          </a:p>
        </p:txBody>
      </p:sp>
    </p:spTree>
    <p:extLst>
      <p:ext uri="{BB962C8B-B14F-4D97-AF65-F5344CB8AC3E}">
        <p14:creationId xmlns:p14="http://schemas.microsoft.com/office/powerpoint/2010/main" val="354108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dirty="0"/>
              <a:t>Criminal hackers</a:t>
            </a:r>
          </a:p>
        </p:txBody>
      </p:sp>
      <p:sp>
        <p:nvSpPr>
          <p:cNvPr id="10" name="Content Placeholder 9"/>
          <p:cNvSpPr>
            <a:spLocks noGrp="1"/>
          </p:cNvSpPr>
          <p:nvPr>
            <p:ph idx="1"/>
          </p:nvPr>
        </p:nvSpPr>
        <p:spPr/>
        <p:txBody>
          <a:bodyPr>
            <a:normAutofit lnSpcReduction="10000"/>
          </a:bodyPr>
          <a:lstStyle/>
          <a:p>
            <a:r>
              <a:rPr lang="en-US" dirty="0">
                <a:solidFill>
                  <a:schemeClr val="tx2">
                    <a:lumMod val="10000"/>
                  </a:schemeClr>
                </a:solidFill>
              </a:rPr>
              <a:t>Organized groups of hackers</a:t>
            </a:r>
          </a:p>
          <a:p>
            <a:pPr lvl="1"/>
            <a:r>
              <a:rPr lang="en-US" dirty="0">
                <a:solidFill>
                  <a:schemeClr val="tx2">
                    <a:lumMod val="10000"/>
                  </a:schemeClr>
                </a:solidFill>
              </a:rPr>
              <a:t>Sponsored by criminal organizations, nations, states</a:t>
            </a:r>
          </a:p>
          <a:p>
            <a:r>
              <a:rPr lang="en-US" dirty="0">
                <a:solidFill>
                  <a:schemeClr val="tx2">
                    <a:lumMod val="10000"/>
                  </a:schemeClr>
                </a:solidFill>
              </a:rPr>
              <a:t>Usually have specific targets, or at least classes of targets in mind</a:t>
            </a:r>
          </a:p>
          <a:p>
            <a:r>
              <a:rPr lang="en-US" dirty="0">
                <a:solidFill>
                  <a:schemeClr val="tx2">
                    <a:lumMod val="10000"/>
                  </a:schemeClr>
                </a:solidFill>
              </a:rPr>
              <a:t>Once a site is penetrated, the attacker acts quickly, scooping up as much valuable information as possible and exiting.</a:t>
            </a:r>
          </a:p>
          <a:p>
            <a:r>
              <a:rPr lang="en-US" dirty="0">
                <a:solidFill>
                  <a:schemeClr val="tx2">
                    <a:lumMod val="10000"/>
                  </a:schemeClr>
                </a:solidFill>
              </a:rPr>
              <a:t>IDSs and IPSs can be used for these types of attackers, but may be less effective because of the quick in-and-out nature of the attack.</a:t>
            </a:r>
          </a:p>
        </p:txBody>
      </p:sp>
      <p:sp>
        <p:nvSpPr>
          <p:cNvPr id="2" name="Slide Number Placeholder 1">
            <a:extLst>
              <a:ext uri="{FF2B5EF4-FFF2-40B4-BE49-F238E27FC236}">
                <a16:creationId xmlns:a16="http://schemas.microsoft.com/office/drawing/2014/main" id="{84F27F4F-1B46-4B20-92F5-783BB954A62F}"/>
              </a:ext>
            </a:extLst>
          </p:cNvPr>
          <p:cNvSpPr>
            <a:spLocks noGrp="1"/>
          </p:cNvSpPr>
          <p:nvPr>
            <p:ph type="sldNum" sz="quarter" idx="12"/>
          </p:nvPr>
        </p:nvSpPr>
        <p:spPr/>
        <p:txBody>
          <a:bodyPr/>
          <a:lstStyle/>
          <a:p>
            <a:pPr>
              <a:defRPr/>
            </a:pPr>
            <a:fld id="{9C2FB95B-9CE7-A047-A167-44F68D48CF2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Insider Attacks</a:t>
            </a:r>
          </a:p>
        </p:txBody>
      </p:sp>
      <p:sp>
        <p:nvSpPr>
          <p:cNvPr id="217091" name="Rectangle 3"/>
          <p:cNvSpPr>
            <a:spLocks noGrp="1" noChangeArrowheads="1"/>
          </p:cNvSpPr>
          <p:nvPr>
            <p:ph idx="1"/>
          </p:nvPr>
        </p:nvSpPr>
        <p:spPr>
          <a:xfrm>
            <a:off x="381000" y="1524000"/>
            <a:ext cx="7583488" cy="1752600"/>
          </a:xfrm>
        </p:spPr>
        <p:txBody>
          <a:bodyPr>
            <a:normAutofit fontScale="92500" lnSpcReduction="20000"/>
          </a:bodyPr>
          <a:lstStyle/>
          <a:p>
            <a:r>
              <a:rPr lang="en-US" dirty="0">
                <a:solidFill>
                  <a:schemeClr val="tx2">
                    <a:lumMod val="10000"/>
                  </a:schemeClr>
                </a:solidFill>
              </a:rPr>
              <a:t>Among the most difficult to detect and prevent</a:t>
            </a:r>
          </a:p>
          <a:p>
            <a:r>
              <a:rPr lang="en-US" dirty="0">
                <a:solidFill>
                  <a:schemeClr val="tx2">
                    <a:lumMod val="10000"/>
                  </a:schemeClr>
                </a:solidFill>
              </a:rPr>
              <a:t>Can be motivated by revenge or simply a feeling of entitlement</a:t>
            </a:r>
          </a:p>
          <a:p>
            <a:r>
              <a:rPr lang="en-US" dirty="0">
                <a:solidFill>
                  <a:schemeClr val="tx2">
                    <a:lumMod val="10000"/>
                  </a:schemeClr>
                </a:solidFill>
              </a:rPr>
              <a:t>Countermeasures:          </a:t>
            </a:r>
            <a:r>
              <a:rPr lang="en-US" b="1" dirty="0">
                <a:solidFill>
                  <a:schemeClr val="tx2">
                    <a:lumMod val="10000"/>
                  </a:schemeClr>
                </a:solidFill>
              </a:rPr>
              <a:t>Q: </a:t>
            </a:r>
            <a:r>
              <a:rPr lang="en-US" dirty="0">
                <a:solidFill>
                  <a:schemeClr val="tx2">
                    <a:lumMod val="10000"/>
                  </a:schemeClr>
                </a:solidFill>
              </a:rPr>
              <a:t>Any other measures?</a:t>
            </a:r>
          </a:p>
        </p:txBody>
      </p:sp>
      <p:graphicFrame>
        <p:nvGraphicFramePr>
          <p:cNvPr id="4" name="Diagram 3"/>
          <p:cNvGraphicFramePr/>
          <p:nvPr>
            <p:extLst>
              <p:ext uri="{D42A27DB-BD31-4B8C-83A1-F6EECF244321}">
                <p14:modId xmlns:p14="http://schemas.microsoft.com/office/powerpoint/2010/main" val="4283287916"/>
              </p:ext>
            </p:extLst>
          </p:nvPr>
        </p:nvGraphicFramePr>
        <p:xfrm>
          <a:off x="381000" y="3276600"/>
          <a:ext cx="8382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315200" y="1988840"/>
            <a:ext cx="1524000" cy="939800"/>
          </a:xfrm>
          <a:prstGeom prst="rect">
            <a:avLst/>
          </a:prstGeom>
        </p:spPr>
      </p:pic>
      <p:sp>
        <p:nvSpPr>
          <p:cNvPr id="2" name="Slide Number Placeholder 1">
            <a:extLst>
              <a:ext uri="{FF2B5EF4-FFF2-40B4-BE49-F238E27FC236}">
                <a16:creationId xmlns:a16="http://schemas.microsoft.com/office/drawing/2014/main" id="{9314DD8B-CABD-441B-B950-4D6D68B02C25}"/>
              </a:ext>
            </a:extLst>
          </p:cNvPr>
          <p:cNvSpPr>
            <a:spLocks noGrp="1"/>
          </p:cNvSpPr>
          <p:nvPr>
            <p:ph type="sldNum" sz="quarter" idx="12"/>
          </p:nvPr>
        </p:nvSpPr>
        <p:spPr/>
        <p:txBody>
          <a:bodyPr/>
          <a:lstStyle/>
          <a:p>
            <a:pPr>
              <a:defRPr/>
            </a:pPr>
            <a:fld id="{9C2FB95B-9CE7-A047-A167-44F68D48CF28}"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0a6824a-5175-474a-91df-dfffe83c6e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5" ma:contentTypeDescription="Create a new document." ma:contentTypeScope="" ma:versionID="e14302505a3ae078a14616317a369369">
  <xsd:schema xmlns:xsd="http://www.w3.org/2001/XMLSchema" xmlns:xs="http://www.w3.org/2001/XMLSchema" xmlns:p="http://schemas.microsoft.com/office/2006/metadata/properties" xmlns:ns3="00a6824a-5175-474a-91df-dfffe83c6e6e" targetNamespace="http://schemas.microsoft.com/office/2006/metadata/properties" ma:root="true" ma:fieldsID="7388c8d52c5bcc343c86c8eca76acba6"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48EF33-AE18-4558-A100-7618322C0BAE}">
  <ds:schemaRefs>
    <ds:schemaRef ds:uri="http://schemas.microsoft.com/sharepoint/v3/contenttype/forms"/>
  </ds:schemaRefs>
</ds:datastoreItem>
</file>

<file path=customXml/itemProps2.xml><?xml version="1.0" encoding="utf-8"?>
<ds:datastoreItem xmlns:ds="http://schemas.openxmlformats.org/officeDocument/2006/customXml" ds:itemID="{7E5C2F84-7FA2-40A0-9F46-D64C79D39889}">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00a6824a-5175-474a-91df-dfffe83c6e6e"/>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E051ABDA-6509-42D3-A4B8-DB301855F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7840</TotalTime>
  <Words>14996</Words>
  <Application>Microsoft Office PowerPoint</Application>
  <PresentationFormat>On-screen Show (4:3)</PresentationFormat>
  <Paragraphs>1439</Paragraphs>
  <Slides>44</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MS PGothic</vt:lpstr>
      <vt:lpstr>Arial</vt:lpstr>
      <vt:lpstr>Calisto MT</vt:lpstr>
      <vt:lpstr>Courier New</vt:lpstr>
      <vt:lpstr>Perpetua Titling MT</vt:lpstr>
      <vt:lpstr>Wingdings</vt:lpstr>
      <vt:lpstr>ch01</vt:lpstr>
      <vt:lpstr>1_Precedent</vt:lpstr>
      <vt:lpstr>Network Security Essentials</vt:lpstr>
      <vt:lpstr>Chapter 11</vt:lpstr>
      <vt:lpstr>Intruders</vt:lpstr>
      <vt:lpstr>Examples of Intrusion</vt:lpstr>
      <vt:lpstr>Types of intruders</vt:lpstr>
      <vt:lpstr>Collections of vulnerabilities - National vulnerability database (NVD), CERT, …</vt:lpstr>
      <vt:lpstr>CERT/CC</vt:lpstr>
      <vt:lpstr>Criminal hackers</vt:lpstr>
      <vt:lpstr>Insider Attacks</vt:lpstr>
      <vt:lpstr>Intrusion Techniques</vt:lpstr>
      <vt:lpstr>Password Guessing</vt:lpstr>
      <vt:lpstr>Intrusion Detection</vt:lpstr>
      <vt:lpstr>PowerPoint Presentation</vt:lpstr>
      <vt:lpstr>Audit Records</vt:lpstr>
      <vt:lpstr>Audit Records (cont.)</vt:lpstr>
      <vt:lpstr>Approaches to Intrusion Detection</vt:lpstr>
      <vt:lpstr>Statistical Anomaly Detection</vt:lpstr>
      <vt:lpstr>Profile-based intrusion detection</vt:lpstr>
      <vt:lpstr>Profile-based intrusion detection (cont.)</vt:lpstr>
      <vt:lpstr>PowerPoint Presentation</vt:lpstr>
      <vt:lpstr>PowerPoint Presentation</vt:lpstr>
      <vt:lpstr>Rule-Based Intrusion Detection</vt:lpstr>
      <vt:lpstr>Rule-Based Intrusion Detection</vt:lpstr>
      <vt:lpstr>Rule-Based Intrusion Detection</vt:lpstr>
      <vt:lpstr>PowerPoint Presentation</vt:lpstr>
      <vt:lpstr>Rule-Based Intrusion Detection - Base-Rate Fallacy</vt:lpstr>
      <vt:lpstr>BAse rate fallacy (base rate neglect, base rate bias)</vt:lpstr>
      <vt:lpstr>False positive paradox</vt:lpstr>
      <vt:lpstr>Distributed Intrusion Detection</vt:lpstr>
      <vt:lpstr>PowerPoint Presentation</vt:lpstr>
      <vt:lpstr>PowerPoint Presentation</vt:lpstr>
      <vt:lpstr>Honeypots</vt:lpstr>
      <vt:lpstr>PowerPoint Presentation</vt:lpstr>
      <vt:lpstr>Intrusion detection exchange format</vt:lpstr>
      <vt:lpstr>PowerPoint Presentation</vt:lpstr>
      <vt:lpstr>Password Management</vt:lpstr>
      <vt:lpstr>Attack strategies and countermeasures</vt:lpstr>
      <vt:lpstr>Attack strategies and countermeasures</vt:lpstr>
      <vt:lpstr>PowerPoint Presentation</vt:lpstr>
      <vt:lpstr>Unix implementations</vt:lpstr>
      <vt:lpstr>PowerPoint Presentation</vt:lpstr>
      <vt:lpstr>Password selection strategies</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20</dc:subject>
  <dc:creator>Dr Lawrie Brown</dc:creator>
  <cp:keywords/>
  <dc:description/>
  <cp:lastModifiedBy>Yang, T. Andrew</cp:lastModifiedBy>
  <cp:revision>66</cp:revision>
  <dcterms:created xsi:type="dcterms:W3CDTF">2016-07-12T18:47:44Z</dcterms:created>
  <dcterms:modified xsi:type="dcterms:W3CDTF">2024-11-14T17:25:37Z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