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1"/>
  </p:notesMasterIdLst>
  <p:sldIdLst>
    <p:sldId id="257" r:id="rId6"/>
    <p:sldId id="258" r:id="rId7"/>
    <p:sldId id="259" r:id="rId8"/>
    <p:sldId id="260" r:id="rId9"/>
    <p:sldId id="261" r:id="rId10"/>
    <p:sldId id="262" r:id="rId11"/>
    <p:sldId id="263" r:id="rId12"/>
    <p:sldId id="264" r:id="rId13"/>
    <p:sldId id="265" r:id="rId14"/>
    <p:sldId id="266" r:id="rId15"/>
    <p:sldId id="267" r:id="rId16"/>
    <p:sldId id="320" r:id="rId17"/>
    <p:sldId id="268" r:id="rId18"/>
    <p:sldId id="269" r:id="rId19"/>
    <p:sldId id="270" r:id="rId20"/>
    <p:sldId id="271" r:id="rId21"/>
    <p:sldId id="272" r:id="rId22"/>
    <p:sldId id="273" r:id="rId23"/>
    <p:sldId id="275" r:id="rId24"/>
    <p:sldId id="321" r:id="rId25"/>
    <p:sldId id="274"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snapToObjects="1">
      <p:cViewPr varScale="1">
        <p:scale>
          <a:sx n="102" d="100"/>
          <a:sy n="102" d="100"/>
        </p:scale>
        <p:origin x="18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93F33FF7-8837-4A6F-8944-163620B27A69}"/>
    <pc:docChg chg="custSel modSld">
      <pc:chgData name="Yang, T. Andrew" userId="eff186eb-56df-45f2-9ca9-ccec608ed918" providerId="ADAL" clId="{93F33FF7-8837-4A6F-8944-163620B27A69}" dt="2024-02-13T17:24:14.495" v="442" actId="27636"/>
      <pc:docMkLst>
        <pc:docMk/>
      </pc:docMkLst>
      <pc:sldChg chg="modSp">
        <pc:chgData name="Yang, T. Andrew" userId="eff186eb-56df-45f2-9ca9-ccec608ed918" providerId="ADAL" clId="{93F33FF7-8837-4A6F-8944-163620B27A69}" dt="2024-02-13T17:03:13.090" v="25" actId="113"/>
        <pc:sldMkLst>
          <pc:docMk/>
          <pc:sldMk cId="3579501867" sldId="304"/>
        </pc:sldMkLst>
        <pc:spChg chg="mod">
          <ac:chgData name="Yang, T. Andrew" userId="eff186eb-56df-45f2-9ca9-ccec608ed918" providerId="ADAL" clId="{93F33FF7-8837-4A6F-8944-163620B27A69}" dt="2024-02-13T17:02:31.471" v="8" actId="27636"/>
          <ac:spMkLst>
            <pc:docMk/>
            <pc:sldMk cId="3579501867" sldId="304"/>
            <ac:spMk id="2" creationId="{00000000-0000-0000-0000-000000000000}"/>
          </ac:spMkLst>
        </pc:spChg>
        <pc:spChg chg="mod">
          <ac:chgData name="Yang, T. Andrew" userId="eff186eb-56df-45f2-9ca9-ccec608ed918" providerId="ADAL" clId="{93F33FF7-8837-4A6F-8944-163620B27A69}" dt="2024-02-13T17:03:13.090" v="25" actId="113"/>
          <ac:spMkLst>
            <pc:docMk/>
            <pc:sldMk cId="3579501867" sldId="304"/>
            <ac:spMk id="3" creationId="{00000000-0000-0000-0000-000000000000}"/>
          </ac:spMkLst>
        </pc:spChg>
      </pc:sldChg>
      <pc:sldChg chg="modSp">
        <pc:chgData name="Yang, T. Andrew" userId="eff186eb-56df-45f2-9ca9-ccec608ed918" providerId="ADAL" clId="{93F33FF7-8837-4A6F-8944-163620B27A69}" dt="2024-02-13T17:04:00.788" v="26" actId="115"/>
        <pc:sldMkLst>
          <pc:docMk/>
          <pc:sldMk cId="1480368785" sldId="308"/>
        </pc:sldMkLst>
        <pc:spChg chg="mod">
          <ac:chgData name="Yang, T. Andrew" userId="eff186eb-56df-45f2-9ca9-ccec608ed918" providerId="ADAL" clId="{93F33FF7-8837-4A6F-8944-163620B27A69}" dt="2024-02-13T17:04:00.788" v="26" actId="115"/>
          <ac:spMkLst>
            <pc:docMk/>
            <pc:sldMk cId="1480368785" sldId="308"/>
            <ac:spMk id="3" creationId="{00000000-0000-0000-0000-000000000000}"/>
          </ac:spMkLst>
        </pc:spChg>
      </pc:sldChg>
      <pc:sldChg chg="modSp">
        <pc:chgData name="Yang, T. Andrew" userId="eff186eb-56df-45f2-9ca9-ccec608ed918" providerId="ADAL" clId="{93F33FF7-8837-4A6F-8944-163620B27A69}" dt="2024-02-13T17:05:59.179" v="36" actId="20577"/>
        <pc:sldMkLst>
          <pc:docMk/>
          <pc:sldMk cId="2210832980" sldId="311"/>
        </pc:sldMkLst>
        <pc:spChg chg="mod">
          <ac:chgData name="Yang, T. Andrew" userId="eff186eb-56df-45f2-9ca9-ccec608ed918" providerId="ADAL" clId="{93F33FF7-8837-4A6F-8944-163620B27A69}" dt="2024-02-13T17:05:59.179" v="36" actId="20577"/>
          <ac:spMkLst>
            <pc:docMk/>
            <pc:sldMk cId="2210832980" sldId="311"/>
            <ac:spMk id="3" creationId="{00000000-0000-0000-0000-000000000000}"/>
          </ac:spMkLst>
        </pc:spChg>
      </pc:sldChg>
      <pc:sldChg chg="modSp">
        <pc:chgData name="Yang, T. Andrew" userId="eff186eb-56df-45f2-9ca9-ccec608ed918" providerId="ADAL" clId="{93F33FF7-8837-4A6F-8944-163620B27A69}" dt="2024-02-13T17:08:07.740" v="39" actId="115"/>
        <pc:sldMkLst>
          <pc:docMk/>
          <pc:sldMk cId="3325960531" sldId="312"/>
        </pc:sldMkLst>
        <pc:spChg chg="mod">
          <ac:chgData name="Yang, T. Andrew" userId="eff186eb-56df-45f2-9ca9-ccec608ed918" providerId="ADAL" clId="{93F33FF7-8837-4A6F-8944-163620B27A69}" dt="2024-02-13T17:08:07.740" v="39" actId="115"/>
          <ac:spMkLst>
            <pc:docMk/>
            <pc:sldMk cId="3325960531" sldId="312"/>
            <ac:spMk id="3" creationId="{00000000-0000-0000-0000-000000000000}"/>
          </ac:spMkLst>
        </pc:spChg>
      </pc:sldChg>
      <pc:sldChg chg="modSp">
        <pc:chgData name="Yang, T. Andrew" userId="eff186eb-56df-45f2-9ca9-ccec608ed918" providerId="ADAL" clId="{93F33FF7-8837-4A6F-8944-163620B27A69}" dt="2024-02-13T17:09:58.262" v="91" actId="113"/>
        <pc:sldMkLst>
          <pc:docMk/>
          <pc:sldMk cId="2514345066" sldId="313"/>
        </pc:sldMkLst>
        <pc:spChg chg="mod">
          <ac:chgData name="Yang, T. Andrew" userId="eff186eb-56df-45f2-9ca9-ccec608ed918" providerId="ADAL" clId="{93F33FF7-8837-4A6F-8944-163620B27A69}" dt="2024-02-13T17:09:58.262" v="91" actId="113"/>
          <ac:spMkLst>
            <pc:docMk/>
            <pc:sldMk cId="2514345066" sldId="313"/>
            <ac:spMk id="3" creationId="{00000000-0000-0000-0000-000000000000}"/>
          </ac:spMkLst>
        </pc:spChg>
      </pc:sldChg>
      <pc:sldChg chg="modSp">
        <pc:chgData name="Yang, T. Andrew" userId="eff186eb-56df-45f2-9ca9-ccec608ed918" providerId="ADAL" clId="{93F33FF7-8837-4A6F-8944-163620B27A69}" dt="2024-02-13T17:24:14.495" v="442" actId="27636"/>
        <pc:sldMkLst>
          <pc:docMk/>
          <pc:sldMk cId="4267775991" sldId="317"/>
        </pc:sldMkLst>
        <pc:spChg chg="mod">
          <ac:chgData name="Yang, T. Andrew" userId="eff186eb-56df-45f2-9ca9-ccec608ed918" providerId="ADAL" clId="{93F33FF7-8837-4A6F-8944-163620B27A69}" dt="2024-02-13T17:24:14.495" v="442" actId="27636"/>
          <ac:spMkLst>
            <pc:docMk/>
            <pc:sldMk cId="4267775991" sldId="31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E1DFE-7D61-41EA-B275-63540E57BDB3}" type="datetimeFigureOut">
              <a:rPr lang="en-US" smtClean="0"/>
              <a:t>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4F773-DC87-42F6-9596-668019D4FE26}" type="slidenum">
              <a:rPr lang="en-US" smtClean="0"/>
              <a:t>‹#›</a:t>
            </a:fld>
            <a:endParaRPr lang="en-US"/>
          </a:p>
        </p:txBody>
      </p:sp>
    </p:spTree>
    <p:extLst>
      <p:ext uri="{BB962C8B-B14F-4D97-AF65-F5344CB8AC3E}">
        <p14:creationId xmlns:p14="http://schemas.microsoft.com/office/powerpoint/2010/main" val="348838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4F773-DC87-42F6-9596-668019D4FE26}" type="slidenum">
              <a:rPr lang="en-US" smtClean="0"/>
              <a:t>24</a:t>
            </a:fld>
            <a:endParaRPr lang="en-US"/>
          </a:p>
        </p:txBody>
      </p:sp>
    </p:spTree>
    <p:extLst>
      <p:ext uri="{BB962C8B-B14F-4D97-AF65-F5344CB8AC3E}">
        <p14:creationId xmlns:p14="http://schemas.microsoft.com/office/powerpoint/2010/main" val="261622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overall communication speed is affected by network latency and bandwidth, the consistency of communications is affected by the jitters.</a:t>
            </a:r>
          </a:p>
        </p:txBody>
      </p:sp>
      <p:sp>
        <p:nvSpPr>
          <p:cNvPr id="4" name="Slide Number Placeholder 3"/>
          <p:cNvSpPr>
            <a:spLocks noGrp="1"/>
          </p:cNvSpPr>
          <p:nvPr>
            <p:ph type="sldNum" sz="quarter" idx="5"/>
          </p:nvPr>
        </p:nvSpPr>
        <p:spPr/>
        <p:txBody>
          <a:bodyPr/>
          <a:lstStyle/>
          <a:p>
            <a:fld id="{AFD4F773-DC87-42F6-9596-668019D4FE26}" type="slidenum">
              <a:rPr lang="en-US" smtClean="0"/>
              <a:t>44</a:t>
            </a:fld>
            <a:endParaRPr lang="en-US"/>
          </a:p>
        </p:txBody>
      </p:sp>
    </p:spTree>
    <p:extLst>
      <p:ext uri="{BB962C8B-B14F-4D97-AF65-F5344CB8AC3E}">
        <p14:creationId xmlns:p14="http://schemas.microsoft.com/office/powerpoint/2010/main" val="122552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Byzantine fault is any fault presenting different symptoms to different observers. A Byzantine failure is </a:t>
            </a:r>
            <a:r>
              <a:rPr lang="en-US" sz="1200" b="1" i="0" kern="1200" dirty="0">
                <a:solidFill>
                  <a:schemeClr val="tx1"/>
                </a:solidFill>
                <a:effectLst/>
                <a:latin typeface="+mn-lt"/>
                <a:ea typeface="+mn-ea"/>
                <a:cs typeface="+mn-cs"/>
              </a:rPr>
              <a:t>the loss of a system service due to a Byzantine fault in systems that require consensus</a:t>
            </a:r>
            <a:r>
              <a:rPr lang="en-US" sz="1200" b="0" i="0" kern="1200" dirty="0">
                <a:solidFill>
                  <a:schemeClr val="tx1"/>
                </a:solidFill>
                <a:effectLst/>
                <a:latin typeface="+mn-lt"/>
                <a:ea typeface="+mn-ea"/>
                <a:cs typeface="+mn-cs"/>
              </a:rPr>
              <a:t>. (https://en.wikipedia.org/wiki/Byzantine_fault)</a:t>
            </a:r>
            <a:endParaRPr lang="en-US" dirty="0"/>
          </a:p>
        </p:txBody>
      </p:sp>
      <p:sp>
        <p:nvSpPr>
          <p:cNvPr id="4" name="Slide Number Placeholder 3"/>
          <p:cNvSpPr>
            <a:spLocks noGrp="1"/>
          </p:cNvSpPr>
          <p:nvPr>
            <p:ph type="sldNum" sz="quarter" idx="5"/>
          </p:nvPr>
        </p:nvSpPr>
        <p:spPr/>
        <p:txBody>
          <a:bodyPr/>
          <a:lstStyle/>
          <a:p>
            <a:fld id="{AFD4F773-DC87-42F6-9596-668019D4FE26}" type="slidenum">
              <a:rPr lang="en-US" smtClean="0"/>
              <a:t>52</a:t>
            </a:fld>
            <a:endParaRPr lang="en-US"/>
          </a:p>
        </p:txBody>
      </p:sp>
    </p:spTree>
    <p:extLst>
      <p:ext uri="{BB962C8B-B14F-4D97-AF65-F5344CB8AC3E}">
        <p14:creationId xmlns:p14="http://schemas.microsoft.com/office/powerpoint/2010/main" val="376912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E1641C-ABAB-4C68-939A-21F6EC4A6E5A}"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708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E3E2CC-A3F5-4326-A84A-5900D97509FF}"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83769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9F128-483B-4713-936E-36DF1FBC3384}"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154418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3674C-21F5-4EE0-B456-A8C04B651711}"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01601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F3281-952F-4E3C-A1AF-CDE28437B062}" type="datetime1">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352363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85404-5E5D-4C2B-8AAA-66B6E175654B}"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639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4F4CB-F4E7-480A-8FD7-211D171563BD}" type="datetime1">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408438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8077D-EAF3-4F24-8430-3B08F60F2630}" type="datetime1">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159409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AC6D-40DA-430B-BDFC-3D7276D91B3C}" type="datetime1">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77106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25C76-C8E4-4FC9-9986-07317E85F1DC}"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50968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62C7E-D8B5-47E2-A52D-92EF87EEAAD5}" type="datetime1">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64416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7A639-1CCD-4B72-A128-7726A83D6B65}" type="datetime1">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3981-F806-524C-99EC-0BEC2CD17C8A}" type="slidenum">
              <a:rPr lang="en-US" smtClean="0"/>
              <a:t>‹#›</a:t>
            </a:fld>
            <a:endParaRPr lang="en-US"/>
          </a:p>
        </p:txBody>
      </p:sp>
    </p:spTree>
    <p:extLst>
      <p:ext uri="{BB962C8B-B14F-4D97-AF65-F5344CB8AC3E}">
        <p14:creationId xmlns:p14="http://schemas.microsoft.com/office/powerpoint/2010/main" val="15068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457200" y="25908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3074" name="Rectangle 2"/>
          <p:cNvSpPr>
            <a:spLocks/>
          </p:cNvSpPr>
          <p:nvPr/>
        </p:nvSpPr>
        <p:spPr bwMode="auto">
          <a:xfrm>
            <a:off x="2120900" y="3467100"/>
            <a:ext cx="652780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40" bIns="0"/>
          <a:lstStyle/>
          <a:p>
            <a:pPr marL="39688">
              <a:lnSpc>
                <a:spcPct val="110000"/>
              </a:lnSpc>
              <a:spcBef>
                <a:spcPts val="800"/>
              </a:spcBef>
            </a:pPr>
            <a:r>
              <a:rPr lang="en-US" sz="2200" dirty="0">
                <a:solidFill>
                  <a:srgbClr val="663300"/>
                </a:solidFill>
                <a:latin typeface="Arial Italic" charset="0"/>
                <a:ea typeface="ＭＳ Ｐゴシック" charset="0"/>
                <a:cs typeface="Arial Italic" charset="0"/>
                <a:sym typeface="Arial Italic" charset="0"/>
              </a:rPr>
              <a:t>From</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Coulouris</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Dollimore</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Kindberg</a:t>
            </a:r>
            <a:r>
              <a:rPr lang="en-US" sz="2200" dirty="0">
                <a:solidFill>
                  <a:srgbClr val="663300"/>
                </a:solidFill>
                <a:latin typeface="Arial Black" charset="0"/>
                <a:ea typeface="ＭＳ Ｐゴシック" charset="0"/>
                <a:cs typeface="Arial Black" charset="0"/>
                <a:sym typeface="Arial Black" charset="0"/>
              </a:rPr>
              <a:t> and Blair</a:t>
            </a:r>
            <a:br>
              <a:rPr lang="en-US" sz="22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Distributed Systems: </a:t>
            </a:r>
            <a:br>
              <a:rPr lang="en-US" sz="26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		Concepts and Design</a:t>
            </a:r>
          </a:p>
          <a:p>
            <a:pPr marL="39688">
              <a:lnSpc>
                <a:spcPct val="110000"/>
              </a:lnSpc>
              <a:spcBef>
                <a:spcPts val="800"/>
              </a:spcBef>
            </a:pPr>
            <a:r>
              <a:rPr lang="en-US" dirty="0">
                <a:solidFill>
                  <a:srgbClr val="663300"/>
                </a:solidFill>
                <a:latin typeface="Arial" charset="0"/>
                <a:ea typeface="ＭＳ Ｐゴシック" charset="0"/>
                <a:cs typeface="Arial" charset="0"/>
                <a:sym typeface="Arial" charset="0"/>
              </a:rPr>
              <a:t>Edition 5, © Addison-Wesley 2012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3606800"/>
            <a:ext cx="1295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3076" name="Rectangle 4"/>
          <p:cNvSpPr>
            <a:spLocks noGrp="1" noChangeArrowheads="1"/>
          </p:cNvSpPr>
          <p:nvPr>
            <p:ph type="title"/>
          </p:nvPr>
        </p:nvSpPr>
        <p:spPr>
          <a:ln/>
        </p:spPr>
        <p:txBody>
          <a:bodyPr rIns="132080">
            <a:normAutofit fontScale="90000"/>
          </a:bodyPr>
          <a:lstStyle/>
          <a:p>
            <a:pPr>
              <a:lnSpc>
                <a:spcPct val="110000"/>
              </a:lnSpc>
            </a:pPr>
            <a:br>
              <a:rPr lang="en-US" dirty="0"/>
            </a:br>
            <a:r>
              <a:rPr lang="en-US" sz="3200" dirty="0"/>
              <a:t>Slides for Chapter 2: </a:t>
            </a:r>
            <a:br>
              <a:rPr lang="en-US" sz="3200" dirty="0"/>
            </a:br>
            <a:r>
              <a:rPr lang="en-US" sz="3200" dirty="0"/>
              <a:t> System Models</a:t>
            </a:r>
          </a:p>
        </p:txBody>
      </p:sp>
      <p:sp>
        <p:nvSpPr>
          <p:cNvPr id="2" name="Slide Number Placeholder 1"/>
          <p:cNvSpPr>
            <a:spLocks noGrp="1"/>
          </p:cNvSpPr>
          <p:nvPr>
            <p:ph type="sldNum" sz="quarter" idx="12"/>
          </p:nvPr>
        </p:nvSpPr>
        <p:spPr/>
        <p:txBody>
          <a:bodyPr/>
          <a:lstStyle/>
          <a:p>
            <a:fld id="{BB233981-F806-524C-99EC-0BEC2CD17C8A}" type="slidenum">
              <a:rPr lang="en-US" smtClean="0"/>
              <a:t>1</a:t>
            </a:fld>
            <a:endParaRPr lang="en-US"/>
          </a:p>
        </p:txBody>
      </p:sp>
    </p:spTree>
    <p:extLst>
      <p:ext uri="{BB962C8B-B14F-4D97-AF65-F5344CB8AC3E}">
        <p14:creationId xmlns:p14="http://schemas.microsoft.com/office/powerpoint/2010/main" val="303970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Paradigms</a:t>
            </a:r>
          </a:p>
        </p:txBody>
      </p:sp>
      <p:sp>
        <p:nvSpPr>
          <p:cNvPr id="3" name="Content Placeholder 2"/>
          <p:cNvSpPr>
            <a:spLocks noGrp="1"/>
          </p:cNvSpPr>
          <p:nvPr>
            <p:ph idx="1"/>
          </p:nvPr>
        </p:nvSpPr>
        <p:spPr>
          <a:xfrm>
            <a:off x="457200" y="1600200"/>
            <a:ext cx="8229600" cy="4865914"/>
          </a:xfrm>
        </p:spPr>
        <p:txBody>
          <a:bodyPr>
            <a:normAutofit fontScale="85000" lnSpcReduction="20000"/>
          </a:bodyPr>
          <a:lstStyle/>
          <a:p>
            <a:r>
              <a:rPr lang="en-US" dirty="0"/>
              <a:t>Three types:</a:t>
            </a:r>
          </a:p>
          <a:p>
            <a:pPr lvl="1"/>
            <a:r>
              <a:rPr lang="en-US" dirty="0"/>
              <a:t>Inter-process Communication (IPC)</a:t>
            </a:r>
          </a:p>
          <a:p>
            <a:pPr lvl="1"/>
            <a:r>
              <a:rPr lang="en-US" dirty="0"/>
              <a:t>Remote Invocation</a:t>
            </a:r>
          </a:p>
          <a:p>
            <a:pPr lvl="1"/>
            <a:r>
              <a:rPr lang="en-US" dirty="0"/>
              <a:t>Indirect Communication</a:t>
            </a:r>
          </a:p>
          <a:p>
            <a:r>
              <a:rPr lang="en-US" dirty="0"/>
              <a:t>IPC</a:t>
            </a:r>
          </a:p>
          <a:p>
            <a:pPr lvl="1"/>
            <a:r>
              <a:rPr lang="en-US" dirty="0"/>
              <a:t>message passing</a:t>
            </a:r>
          </a:p>
          <a:p>
            <a:pPr lvl="1"/>
            <a:r>
              <a:rPr lang="en-US" dirty="0"/>
              <a:t>socket communication</a:t>
            </a:r>
          </a:p>
          <a:p>
            <a:r>
              <a:rPr lang="en-US" dirty="0"/>
              <a:t>Remote Invocation</a:t>
            </a:r>
          </a:p>
          <a:p>
            <a:pPr lvl="1"/>
            <a:r>
              <a:rPr lang="en-US" dirty="0"/>
              <a:t>Remote Invocation (common, 2-way exchange)</a:t>
            </a:r>
          </a:p>
          <a:p>
            <a:pPr lvl="1"/>
            <a:r>
              <a:rPr lang="en-US" dirty="0"/>
              <a:t>Request-Reply Protocols (Client/Server Model)</a:t>
            </a:r>
          </a:p>
          <a:p>
            <a:pPr lvl="1"/>
            <a:r>
              <a:rPr lang="en-US" dirty="0"/>
              <a:t>RPC – Information of distribution is hidden.</a:t>
            </a:r>
          </a:p>
          <a:p>
            <a:pPr lvl="1"/>
            <a:r>
              <a:rPr lang="en-US" dirty="0"/>
              <a:t>RMI – RPC with distributed objects. Invoke methods on a remote object.</a:t>
            </a:r>
          </a:p>
          <a:p>
            <a:pPr marL="457200" lvl="1" indent="0">
              <a:buNone/>
            </a:pPr>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10</a:t>
            </a:fld>
            <a:endParaRPr lang="en-US"/>
          </a:p>
        </p:txBody>
      </p:sp>
    </p:spTree>
    <p:extLst>
      <p:ext uri="{BB962C8B-B14F-4D97-AF65-F5344CB8AC3E}">
        <p14:creationId xmlns:p14="http://schemas.microsoft.com/office/powerpoint/2010/main" val="319989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Paradigms (Cont’d)</a:t>
            </a:r>
          </a:p>
        </p:txBody>
      </p:sp>
      <p:sp>
        <p:nvSpPr>
          <p:cNvPr id="3" name="Content Placeholder 2"/>
          <p:cNvSpPr>
            <a:spLocks noGrp="1"/>
          </p:cNvSpPr>
          <p:nvPr>
            <p:ph idx="1"/>
          </p:nvPr>
        </p:nvSpPr>
        <p:spPr/>
        <p:txBody>
          <a:bodyPr>
            <a:normAutofit/>
          </a:bodyPr>
          <a:lstStyle/>
          <a:p>
            <a:r>
              <a:rPr lang="en-US" dirty="0"/>
              <a:t>Indirect Communication</a:t>
            </a:r>
          </a:p>
          <a:p>
            <a:pPr lvl="1"/>
            <a:r>
              <a:rPr lang="en-US" dirty="0"/>
              <a:t>Group Communication – group identifier to distributed messages.</a:t>
            </a:r>
          </a:p>
          <a:p>
            <a:pPr lvl="1"/>
            <a:r>
              <a:rPr lang="en-US" dirty="0"/>
              <a:t>Publish-Subscribe Model – producers/publishers distributed items of interest (events) to a large number of consumers</a:t>
            </a:r>
          </a:p>
          <a:p>
            <a:pPr lvl="2"/>
            <a:r>
              <a:rPr lang="en-US" dirty="0"/>
              <a:t>Known as a distributed event-based system</a:t>
            </a:r>
          </a:p>
          <a:p>
            <a:pPr lvl="1"/>
            <a:r>
              <a:rPr lang="en-US" dirty="0"/>
              <a:t>Message Queues – point-to-point service</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11</a:t>
            </a:fld>
            <a:endParaRPr lang="en-US" dirty="0"/>
          </a:p>
        </p:txBody>
      </p:sp>
    </p:spTree>
    <p:extLst>
      <p:ext uri="{BB962C8B-B14F-4D97-AF65-F5344CB8AC3E}">
        <p14:creationId xmlns:p14="http://schemas.microsoft.com/office/powerpoint/2010/main" val="24478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705"/>
          </a:xfrm>
        </p:spPr>
        <p:txBody>
          <a:bodyPr/>
          <a:lstStyle/>
          <a:p>
            <a:r>
              <a:rPr lang="en-US" dirty="0"/>
              <a:t>Communication Paradigms (Cont’d)</a:t>
            </a:r>
          </a:p>
        </p:txBody>
      </p:sp>
      <p:sp>
        <p:nvSpPr>
          <p:cNvPr id="3" name="Content Placeholder 2"/>
          <p:cNvSpPr>
            <a:spLocks noGrp="1"/>
          </p:cNvSpPr>
          <p:nvPr>
            <p:ph idx="1"/>
          </p:nvPr>
        </p:nvSpPr>
        <p:spPr>
          <a:xfrm>
            <a:off x="457200" y="1212977"/>
            <a:ext cx="8229600" cy="5159828"/>
          </a:xfrm>
        </p:spPr>
        <p:txBody>
          <a:bodyPr>
            <a:normAutofit fontScale="92500" lnSpcReduction="20000"/>
          </a:bodyPr>
          <a:lstStyle/>
          <a:p>
            <a:r>
              <a:rPr lang="en-US" dirty="0"/>
              <a:t>Indirect Communication (cont’d)</a:t>
            </a:r>
          </a:p>
          <a:p>
            <a:pPr lvl="1"/>
            <a:r>
              <a:rPr lang="en-US" dirty="0"/>
              <a:t>Distributed Shared Memory (DSM) </a:t>
            </a:r>
          </a:p>
          <a:p>
            <a:pPr lvl="2"/>
            <a:r>
              <a:rPr lang="en-US" dirty="0"/>
              <a:t>An abstraction for sharing data between processes that don’t share physical memory</a:t>
            </a:r>
          </a:p>
          <a:p>
            <a:pPr lvl="2"/>
            <a:r>
              <a:rPr lang="en-US" dirty="0"/>
              <a:t>High level of </a:t>
            </a:r>
            <a:r>
              <a:rPr lang="en-US" u="sng" dirty="0"/>
              <a:t>distribution transparency</a:t>
            </a:r>
          </a:p>
          <a:p>
            <a:pPr lvl="3"/>
            <a:r>
              <a:rPr lang="en-US" dirty="0"/>
              <a:t>Programmers are presented with a familiar abstraction of reading or writing (shared) data structures as if they were in their own local address spaces.</a:t>
            </a:r>
            <a:endParaRPr lang="en-US" u="sng" dirty="0"/>
          </a:p>
          <a:p>
            <a:pPr lvl="1"/>
            <a:r>
              <a:rPr lang="en-US" dirty="0"/>
              <a:t>Tuple Spaces (a form of DSM)</a:t>
            </a:r>
          </a:p>
          <a:p>
            <a:pPr lvl="2"/>
            <a:r>
              <a:rPr lang="en-US" dirty="0"/>
              <a:t>Persistent space where processes can place items of structured data (</a:t>
            </a:r>
            <a:r>
              <a:rPr lang="en-US" i="1" dirty="0"/>
              <a:t>tuples</a:t>
            </a:r>
            <a:r>
              <a:rPr lang="en-US" dirty="0"/>
              <a:t>), and can read/remove tuples</a:t>
            </a:r>
          </a:p>
          <a:p>
            <a:pPr lvl="3"/>
            <a:r>
              <a:rPr lang="en-US" u="sng" dirty="0"/>
              <a:t>Producers</a:t>
            </a:r>
            <a:r>
              <a:rPr lang="en-US" dirty="0"/>
              <a:t> vs </a:t>
            </a:r>
            <a:r>
              <a:rPr lang="en-US" u="sng" dirty="0"/>
              <a:t>Consumers</a:t>
            </a:r>
            <a:r>
              <a:rPr lang="en-US" dirty="0"/>
              <a:t> of tuples</a:t>
            </a:r>
          </a:p>
          <a:p>
            <a:pPr lvl="2"/>
            <a:r>
              <a:rPr lang="en-US" dirty="0"/>
              <a:t>Processes do not need to exist at the same time </a:t>
            </a:r>
            <a:r>
              <a:rPr lang="en-US" dirty="0">
                <a:sym typeface="Wingdings" panose="05000000000000000000" pitchFamily="2" charset="2"/>
              </a:rPr>
              <a:t> </a:t>
            </a:r>
            <a:r>
              <a:rPr lang="en-US" i="1" dirty="0">
                <a:sym typeface="Wingdings" panose="05000000000000000000" pitchFamily="2" charset="2"/>
              </a:rPr>
              <a:t>asynchronous</a:t>
            </a:r>
            <a:r>
              <a:rPr lang="en-US" dirty="0">
                <a:sym typeface="Wingdings" panose="05000000000000000000" pitchFamily="2" charset="2"/>
              </a:rPr>
              <a:t> communication</a:t>
            </a:r>
          </a:p>
          <a:p>
            <a:pPr lvl="2"/>
            <a:r>
              <a:rPr lang="en-US" i="1" dirty="0"/>
              <a:t>Generative</a:t>
            </a:r>
            <a:r>
              <a:rPr lang="en-US" dirty="0"/>
              <a:t> communication for parallel/distributed computing [Gelernter, 1985]</a:t>
            </a:r>
          </a:p>
          <a:p>
            <a:pPr marL="914400" lvl="2" indent="0">
              <a:buNone/>
            </a:pPr>
            <a:endParaRPr lang="en-US" sz="1200" dirty="0"/>
          </a:p>
          <a:p>
            <a:pPr marL="51435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12</a:t>
            </a:fld>
            <a:endParaRPr lang="en-US" dirty="0"/>
          </a:p>
        </p:txBody>
      </p:sp>
    </p:spTree>
    <p:extLst>
      <p:ext uri="{BB962C8B-B14F-4D97-AF65-F5344CB8AC3E}">
        <p14:creationId xmlns:p14="http://schemas.microsoft.com/office/powerpoint/2010/main" val="296318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82600" y="560325"/>
            <a:ext cx="8229600" cy="1529732"/>
          </a:xfrm>
          <a:ln/>
        </p:spPr>
        <p:txBody>
          <a:bodyPr rIns="132080">
            <a:noAutofit/>
          </a:bodyPr>
          <a:lstStyle/>
          <a:p>
            <a:r>
              <a:rPr lang="en-US" sz="3200" dirty="0"/>
              <a:t>Figure 2.2	</a:t>
            </a:r>
            <a:br>
              <a:rPr lang="en-US" sz="3200" dirty="0"/>
            </a:br>
            <a:r>
              <a:rPr lang="en-US" sz="3200" dirty="0"/>
              <a:t>Communicating entities and communication paradigms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4" y="2491273"/>
            <a:ext cx="8930138" cy="3806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DB242F02-B1EA-4B33-BC1D-2DBC554A5AB7}"/>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13</a:t>
            </a:fld>
            <a:endParaRPr lang="en-US" dirty="0"/>
          </a:p>
        </p:txBody>
      </p:sp>
    </p:spTree>
    <p:extLst>
      <p:ext uri="{BB962C8B-B14F-4D97-AF65-F5344CB8AC3E}">
        <p14:creationId xmlns:p14="http://schemas.microsoft.com/office/powerpoint/2010/main" val="218491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919"/>
            <a:ext cx="8229600" cy="1143000"/>
          </a:xfrm>
        </p:spPr>
        <p:txBody>
          <a:bodyPr/>
          <a:lstStyle/>
          <a:p>
            <a:r>
              <a:rPr lang="en-US" dirty="0"/>
              <a:t>Roles and Responsibilities </a:t>
            </a:r>
          </a:p>
        </p:txBody>
      </p:sp>
      <p:sp>
        <p:nvSpPr>
          <p:cNvPr id="3" name="Content Placeholder 2"/>
          <p:cNvSpPr>
            <a:spLocks noGrp="1"/>
          </p:cNvSpPr>
          <p:nvPr>
            <p:ph idx="1"/>
          </p:nvPr>
        </p:nvSpPr>
        <p:spPr>
          <a:xfrm>
            <a:off x="457200" y="2052735"/>
            <a:ext cx="8229600" cy="4073428"/>
          </a:xfrm>
        </p:spPr>
        <p:txBody>
          <a:bodyPr/>
          <a:lstStyle/>
          <a:p>
            <a:r>
              <a:rPr lang="en-US" dirty="0"/>
              <a:t>Entities interact to perform a useful activity. </a:t>
            </a:r>
          </a:p>
          <a:p>
            <a:r>
              <a:rPr lang="en-US" dirty="0"/>
              <a:t>Two architectural styles stemming from the role of the individual processes.</a:t>
            </a:r>
          </a:p>
          <a:p>
            <a:pPr lvl="1"/>
            <a:r>
              <a:rPr lang="en-US" dirty="0"/>
              <a:t>Client/Server</a:t>
            </a:r>
          </a:p>
          <a:p>
            <a:pPr lvl="1"/>
            <a:r>
              <a:rPr lang="en-US" dirty="0"/>
              <a:t>Peer-to-Peer</a:t>
            </a:r>
          </a:p>
        </p:txBody>
      </p:sp>
      <p:sp>
        <p:nvSpPr>
          <p:cNvPr id="4" name="Slide Number Placeholder 3"/>
          <p:cNvSpPr>
            <a:spLocks noGrp="1"/>
          </p:cNvSpPr>
          <p:nvPr>
            <p:ph type="sldNum" sz="quarter" idx="12"/>
          </p:nvPr>
        </p:nvSpPr>
        <p:spPr/>
        <p:txBody>
          <a:bodyPr/>
          <a:lstStyle/>
          <a:p>
            <a:fld id="{BB233981-F806-524C-99EC-0BEC2CD17C8A}" type="slidenum">
              <a:rPr lang="en-US" smtClean="0"/>
              <a:t>14</a:t>
            </a:fld>
            <a:endParaRPr lang="en-US"/>
          </a:p>
        </p:txBody>
      </p:sp>
    </p:spTree>
    <p:extLst>
      <p:ext uri="{BB962C8B-B14F-4D97-AF65-F5344CB8AC3E}">
        <p14:creationId xmlns:p14="http://schemas.microsoft.com/office/powerpoint/2010/main" val="205511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Client/Server</a:t>
            </a:r>
            <a:endParaRPr lang="en-US" dirty="0"/>
          </a:p>
        </p:txBody>
      </p:sp>
      <p:sp>
        <p:nvSpPr>
          <p:cNvPr id="3" name="Content Placeholder 2"/>
          <p:cNvSpPr>
            <a:spLocks noGrp="1"/>
          </p:cNvSpPr>
          <p:nvPr>
            <p:ph idx="1"/>
          </p:nvPr>
        </p:nvSpPr>
        <p:spPr/>
        <p:txBody>
          <a:bodyPr/>
          <a:lstStyle/>
          <a:p>
            <a:r>
              <a:rPr lang="en-US" dirty="0"/>
              <a:t>Widely used and most important</a:t>
            </a:r>
          </a:p>
          <a:p>
            <a:r>
              <a:rPr lang="en-US" dirty="0"/>
              <a:t>Client processes interact with individual server processes most likely on a separate computer.</a:t>
            </a:r>
          </a:p>
          <a:p>
            <a:r>
              <a:rPr lang="en-US" dirty="0"/>
              <a:t>Servers may be clients of other servers.</a:t>
            </a:r>
          </a:p>
          <a:p>
            <a:pPr lvl="1"/>
            <a:r>
              <a:rPr lang="en-US" dirty="0"/>
              <a:t>Client of a local file server.</a:t>
            </a:r>
          </a:p>
          <a:p>
            <a:pPr lvl="1"/>
            <a:r>
              <a:rPr lang="en-US" dirty="0"/>
              <a:t>Client of DNS services.</a:t>
            </a:r>
          </a:p>
        </p:txBody>
      </p:sp>
      <p:sp>
        <p:nvSpPr>
          <p:cNvPr id="4" name="Slide Number Placeholder 3"/>
          <p:cNvSpPr>
            <a:spLocks noGrp="1"/>
          </p:cNvSpPr>
          <p:nvPr>
            <p:ph type="sldNum" sz="quarter" idx="12"/>
          </p:nvPr>
        </p:nvSpPr>
        <p:spPr/>
        <p:txBody>
          <a:bodyPr/>
          <a:lstStyle/>
          <a:p>
            <a:fld id="{BB233981-F806-524C-99EC-0BEC2CD17C8A}" type="slidenum">
              <a:rPr lang="en-US" smtClean="0"/>
              <a:t>15</a:t>
            </a:fld>
            <a:endParaRPr lang="en-US"/>
          </a:p>
        </p:txBody>
      </p:sp>
    </p:spTree>
    <p:extLst>
      <p:ext uri="{BB962C8B-B14F-4D97-AF65-F5344CB8AC3E}">
        <p14:creationId xmlns:p14="http://schemas.microsoft.com/office/powerpoint/2010/main" val="415067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30200" y="690465"/>
            <a:ext cx="8229600" cy="1483568"/>
          </a:xfrm>
          <a:ln/>
        </p:spPr>
        <p:txBody>
          <a:bodyPr rIns="132080">
            <a:normAutofit/>
          </a:bodyPr>
          <a:lstStyle/>
          <a:p>
            <a:r>
              <a:rPr lang="en-US" dirty="0"/>
              <a:t>Figure 2.3</a:t>
            </a:r>
            <a:br>
              <a:rPr lang="en-US" dirty="0"/>
            </a:br>
            <a:r>
              <a:rPr lang="en-US" dirty="0"/>
              <a:t>Clients invoke individual servers</a:t>
            </a:r>
          </a:p>
        </p:txBody>
      </p:sp>
      <p:pic>
        <p:nvPicPr>
          <p:cNvPr id="61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968625"/>
            <a:ext cx="7975600" cy="311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16</a:t>
            </a:fld>
            <a:endParaRPr lang="en-US"/>
          </a:p>
        </p:txBody>
      </p:sp>
    </p:spTree>
    <p:extLst>
      <p:ext uri="{BB962C8B-B14F-4D97-AF65-F5344CB8AC3E}">
        <p14:creationId xmlns:p14="http://schemas.microsoft.com/office/powerpoint/2010/main" val="200309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a:t>
            </a:r>
          </a:p>
        </p:txBody>
      </p:sp>
      <p:sp>
        <p:nvSpPr>
          <p:cNvPr id="3" name="Content Placeholder 2"/>
          <p:cNvSpPr>
            <a:spLocks noGrp="1"/>
          </p:cNvSpPr>
          <p:nvPr>
            <p:ph idx="1"/>
          </p:nvPr>
        </p:nvSpPr>
        <p:spPr/>
        <p:txBody>
          <a:bodyPr>
            <a:normAutofit fontScale="85000" lnSpcReduction="20000"/>
          </a:bodyPr>
          <a:lstStyle/>
          <a:p>
            <a:r>
              <a:rPr lang="en-US" dirty="0"/>
              <a:t>All processes play a similar role (peers)</a:t>
            </a:r>
          </a:p>
          <a:p>
            <a:r>
              <a:rPr lang="en-US" dirty="0"/>
              <a:t>Run same programs and offer the same set of interfaces.</a:t>
            </a:r>
          </a:p>
          <a:p>
            <a:r>
              <a:rPr lang="en-US" dirty="0"/>
              <a:t>Why peer-to-peer?</a:t>
            </a:r>
          </a:p>
          <a:p>
            <a:pPr lvl="1"/>
            <a:r>
              <a:rPr lang="en-US" dirty="0"/>
              <a:t>Client/Server scales poorly due to centralized service.</a:t>
            </a:r>
          </a:p>
          <a:p>
            <a:r>
              <a:rPr lang="en-US" dirty="0"/>
              <a:t>Some placement strategies have been developed in response to this issue. </a:t>
            </a:r>
          </a:p>
          <a:p>
            <a:r>
              <a:rPr lang="en-US" dirty="0"/>
              <a:t>So, now hardware is faster and has bigger capacities, so peers can do a lot more work where hundreds of thousands of computers are connected to do work. Napster.</a:t>
            </a:r>
          </a:p>
        </p:txBody>
      </p:sp>
      <p:sp>
        <p:nvSpPr>
          <p:cNvPr id="4" name="Slide Number Placeholder 3"/>
          <p:cNvSpPr>
            <a:spLocks noGrp="1"/>
          </p:cNvSpPr>
          <p:nvPr>
            <p:ph type="sldNum" sz="quarter" idx="12"/>
          </p:nvPr>
        </p:nvSpPr>
        <p:spPr/>
        <p:txBody>
          <a:bodyPr/>
          <a:lstStyle/>
          <a:p>
            <a:fld id="{BB233981-F806-524C-99EC-0BEC2CD17C8A}" type="slidenum">
              <a:rPr lang="en-US" smtClean="0"/>
              <a:t>17</a:t>
            </a:fld>
            <a:endParaRPr lang="en-US"/>
          </a:p>
        </p:txBody>
      </p:sp>
    </p:spTree>
    <p:extLst>
      <p:ext uri="{BB962C8B-B14F-4D97-AF65-F5344CB8AC3E}">
        <p14:creationId xmlns:p14="http://schemas.microsoft.com/office/powerpoint/2010/main" val="366232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ln/>
        </p:spPr>
        <p:txBody>
          <a:bodyPr rIns="132080">
            <a:noAutofit/>
          </a:bodyPr>
          <a:lstStyle/>
          <a:p>
            <a:r>
              <a:rPr lang="en-US" sz="3600" dirty="0"/>
              <a:t>Figure 2.4a</a:t>
            </a:r>
            <a:br>
              <a:rPr lang="en-US" sz="3600" dirty="0"/>
            </a:br>
            <a:r>
              <a:rPr lang="en-US" sz="3600" dirty="0"/>
              <a:t>Peer-to-peer architecture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0761"/>
            <a:ext cx="4940300" cy="500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18</a:t>
            </a:fld>
            <a:endParaRPr lang="en-US"/>
          </a:p>
        </p:txBody>
      </p:sp>
    </p:spTree>
    <p:extLst>
      <p:ext uri="{BB962C8B-B14F-4D97-AF65-F5344CB8AC3E}">
        <p14:creationId xmlns:p14="http://schemas.microsoft.com/office/powerpoint/2010/main" val="13568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a:t>
            </a:r>
          </a:p>
        </p:txBody>
      </p:sp>
      <p:sp>
        <p:nvSpPr>
          <p:cNvPr id="3" name="Content Placeholder 2"/>
          <p:cNvSpPr>
            <a:spLocks noGrp="1"/>
          </p:cNvSpPr>
          <p:nvPr>
            <p:ph idx="1"/>
          </p:nvPr>
        </p:nvSpPr>
        <p:spPr>
          <a:xfrm>
            <a:off x="457200" y="1600200"/>
            <a:ext cx="8229600" cy="4756150"/>
          </a:xfrm>
        </p:spPr>
        <p:txBody>
          <a:bodyPr>
            <a:normAutofit/>
          </a:bodyPr>
          <a:lstStyle/>
          <a:p>
            <a:r>
              <a:rPr lang="en-US" dirty="0"/>
              <a:t>How to map entities (objects, services) on to the physical infrastructure?</a:t>
            </a:r>
          </a:p>
          <a:p>
            <a:r>
              <a:rPr lang="en-US" dirty="0"/>
              <a:t>Issues to consider:</a:t>
            </a:r>
          </a:p>
          <a:p>
            <a:pPr lvl="1"/>
            <a:r>
              <a:rPr lang="en-US" dirty="0"/>
              <a:t>patterns of communication between entities</a:t>
            </a:r>
          </a:p>
          <a:p>
            <a:pPr lvl="1"/>
            <a:r>
              <a:rPr lang="en-US" dirty="0"/>
              <a:t>reliability of given machines and their current loading</a:t>
            </a:r>
          </a:p>
          <a:p>
            <a:pPr lvl="1"/>
            <a:r>
              <a:rPr lang="en-US" dirty="0"/>
              <a:t>quality of communication between different machines</a:t>
            </a:r>
          </a:p>
          <a:p>
            <a:pPr lvl="1"/>
            <a:r>
              <a:rPr lang="en-US" dirty="0"/>
              <a:t>…</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19</a:t>
            </a:fld>
            <a:endParaRPr lang="en-US"/>
          </a:p>
        </p:txBody>
      </p:sp>
    </p:spTree>
    <p:extLst>
      <p:ext uri="{BB962C8B-B14F-4D97-AF65-F5344CB8AC3E}">
        <p14:creationId xmlns:p14="http://schemas.microsoft.com/office/powerpoint/2010/main" val="41176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4875245"/>
          </a:xfrm>
        </p:spPr>
        <p:txBody>
          <a:bodyPr>
            <a:normAutofit/>
          </a:bodyPr>
          <a:lstStyle/>
          <a:p>
            <a:pPr marL="496888" indent="-457200"/>
            <a:r>
              <a:rPr lang="en-US" sz="2800" dirty="0"/>
              <a:t>Physical Models – types of computers and how they’re connected.</a:t>
            </a:r>
          </a:p>
          <a:p>
            <a:pPr marL="496888" indent="-457200"/>
            <a:r>
              <a:rPr lang="en-US" sz="2800" dirty="0"/>
              <a:t>Architectural Models – describe a system in terms of computational and communicational tasks.</a:t>
            </a:r>
          </a:p>
          <a:p>
            <a:pPr lvl="2"/>
            <a:r>
              <a:rPr lang="en-US" sz="2000" dirty="0"/>
              <a:t>Client/Server</a:t>
            </a:r>
          </a:p>
          <a:p>
            <a:pPr lvl="2"/>
            <a:r>
              <a:rPr lang="en-US" sz="2000" dirty="0"/>
              <a:t>Peer-to-Peer</a:t>
            </a:r>
          </a:p>
          <a:p>
            <a:pPr marL="496888" indent="-457200"/>
            <a:r>
              <a:rPr lang="en-US" sz="2800" dirty="0"/>
              <a:t>Fundamental Models – abstract perspective for solution description of individual issues.</a:t>
            </a:r>
          </a:p>
          <a:p>
            <a:pPr marL="1296988" lvl="2" indent="-457200"/>
            <a:r>
              <a:rPr lang="en-US" sz="2000" dirty="0"/>
              <a:t>3 important aspects: </a:t>
            </a:r>
          </a:p>
          <a:p>
            <a:pPr marL="1754188" lvl="3" indent="-457200"/>
            <a:r>
              <a:rPr lang="en-US" sz="1600" dirty="0"/>
              <a:t>interaction models via messages due to different clocks, </a:t>
            </a:r>
          </a:p>
          <a:p>
            <a:pPr marL="1754188" lvl="3" indent="-457200"/>
            <a:r>
              <a:rPr lang="en-US" sz="1600" dirty="0"/>
              <a:t>failure models, and </a:t>
            </a:r>
          </a:p>
          <a:p>
            <a:pPr marL="1754188" lvl="3" indent="-457200"/>
            <a:r>
              <a:rPr lang="en-US" sz="1600" dirty="0"/>
              <a:t>security models</a:t>
            </a:r>
          </a:p>
          <a:p>
            <a:pPr marL="0" indent="0">
              <a:buNone/>
            </a:pPr>
            <a:endParaRPr lang="en-US" sz="2800" dirty="0"/>
          </a:p>
        </p:txBody>
      </p:sp>
      <p:sp>
        <p:nvSpPr>
          <p:cNvPr id="4" name="Slide Number Placeholder 3"/>
          <p:cNvSpPr>
            <a:spLocks noGrp="1"/>
          </p:cNvSpPr>
          <p:nvPr>
            <p:ph type="sldNum" sz="quarter" idx="12"/>
          </p:nvPr>
        </p:nvSpPr>
        <p:spPr/>
        <p:txBody>
          <a:bodyPr/>
          <a:lstStyle/>
          <a:p>
            <a:fld id="{BB233981-F806-524C-99EC-0BEC2CD17C8A}" type="slidenum">
              <a:rPr lang="en-US" smtClean="0"/>
              <a:t>2</a:t>
            </a:fld>
            <a:endParaRPr lang="en-US"/>
          </a:p>
        </p:txBody>
      </p:sp>
    </p:spTree>
    <p:extLst>
      <p:ext uri="{BB962C8B-B14F-4D97-AF65-F5344CB8AC3E}">
        <p14:creationId xmlns:p14="http://schemas.microsoft.com/office/powerpoint/2010/main" val="230587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976"/>
            <a:ext cx="8229600" cy="571013"/>
          </a:xfrm>
        </p:spPr>
        <p:txBody>
          <a:bodyPr>
            <a:normAutofit fontScale="90000"/>
          </a:bodyPr>
          <a:lstStyle/>
          <a:p>
            <a:r>
              <a:rPr lang="en-US" dirty="0"/>
              <a:t>Placement (Cont’d)</a:t>
            </a:r>
          </a:p>
        </p:txBody>
      </p:sp>
      <p:sp>
        <p:nvSpPr>
          <p:cNvPr id="3" name="Content Placeholder 2"/>
          <p:cNvSpPr>
            <a:spLocks noGrp="1"/>
          </p:cNvSpPr>
          <p:nvPr>
            <p:ph idx="1"/>
          </p:nvPr>
        </p:nvSpPr>
        <p:spPr>
          <a:xfrm>
            <a:off x="457200" y="1082350"/>
            <a:ext cx="8229600" cy="5383764"/>
          </a:xfrm>
        </p:spPr>
        <p:txBody>
          <a:bodyPr>
            <a:normAutofit fontScale="92500" lnSpcReduction="20000"/>
          </a:bodyPr>
          <a:lstStyle/>
          <a:p>
            <a:r>
              <a:rPr lang="en-US" sz="2400" dirty="0"/>
              <a:t>Different placement strategies:</a:t>
            </a:r>
          </a:p>
          <a:p>
            <a:pPr lvl="1"/>
            <a:r>
              <a:rPr lang="en-US" sz="2400" dirty="0"/>
              <a:t>Mapping services on multiple servers </a:t>
            </a:r>
          </a:p>
          <a:p>
            <a:pPr lvl="2"/>
            <a:r>
              <a:rPr lang="en-US" sz="1800" dirty="0"/>
              <a:t>A service may be implemented as several server processes in separate host computers interacting as necessary to provide a service (Figure 2.4b)</a:t>
            </a:r>
          </a:p>
          <a:p>
            <a:pPr lvl="2"/>
            <a:r>
              <a:rPr lang="en-US" sz="1800" dirty="0"/>
              <a:t>May distribute data between them and possibly create replicas.</a:t>
            </a:r>
          </a:p>
          <a:p>
            <a:pPr lvl="2"/>
            <a:r>
              <a:rPr lang="en-US" sz="1800" dirty="0"/>
              <a:t>Sun’s NIS (Network Information Service) allows authentication information to be distributed on multiple servers.</a:t>
            </a:r>
          </a:p>
          <a:p>
            <a:pPr lvl="1"/>
            <a:r>
              <a:rPr lang="en-US" sz="2400" dirty="0"/>
              <a:t>Caching</a:t>
            </a:r>
          </a:p>
          <a:p>
            <a:pPr lvl="2"/>
            <a:r>
              <a:rPr lang="en-US" sz="1800" dirty="0"/>
              <a:t>Store most recently used objects in </a:t>
            </a:r>
            <a:r>
              <a:rPr lang="en-US" sz="1800" i="1" dirty="0"/>
              <a:t>caches</a:t>
            </a:r>
            <a:endParaRPr lang="en-US" sz="1800" dirty="0"/>
          </a:p>
          <a:p>
            <a:pPr lvl="2"/>
            <a:r>
              <a:rPr lang="en-US" sz="1800" dirty="0"/>
              <a:t>Do cache replacement when new objects arrive. (Browser Cache)</a:t>
            </a:r>
          </a:p>
          <a:p>
            <a:pPr lvl="1"/>
            <a:r>
              <a:rPr lang="en-US" sz="2400" dirty="0"/>
              <a:t>Mobile Code</a:t>
            </a:r>
          </a:p>
          <a:p>
            <a:pPr lvl="2"/>
            <a:r>
              <a:rPr lang="en-US" sz="1800" dirty="0"/>
              <a:t>Applets, Java Script (Security threats)</a:t>
            </a:r>
          </a:p>
          <a:p>
            <a:pPr lvl="1"/>
            <a:r>
              <a:rPr lang="en-US" sz="2400" dirty="0"/>
              <a:t>Mobile Agents</a:t>
            </a:r>
          </a:p>
          <a:p>
            <a:pPr lvl="2"/>
            <a:r>
              <a:rPr lang="en-US" sz="1800" dirty="0"/>
              <a:t>A running program (including both code and data) that travels from one computer to another to carry out a task (e.g., collecting data).</a:t>
            </a:r>
          </a:p>
          <a:p>
            <a:pPr lvl="2"/>
            <a:r>
              <a:rPr lang="en-US" sz="1800" dirty="0"/>
              <a:t>It eventually returns with the results.</a:t>
            </a:r>
          </a:p>
          <a:p>
            <a:pPr lvl="2"/>
            <a:r>
              <a:rPr lang="en-US" sz="1800" dirty="0"/>
              <a:t>The </a:t>
            </a:r>
            <a:r>
              <a:rPr lang="en-US" sz="1800" i="1" dirty="0"/>
              <a:t>worm </a:t>
            </a:r>
            <a:r>
              <a:rPr lang="en-US" sz="1800" dirty="0"/>
              <a:t>program [1982]</a:t>
            </a:r>
          </a:p>
          <a:p>
            <a:pPr lvl="2"/>
            <a:r>
              <a:rPr lang="en-US" sz="1800" dirty="0"/>
              <a:t>Can be used to install and maintain software, to utilize idle computers, …</a:t>
            </a:r>
          </a:p>
          <a:p>
            <a:pPr lvl="2"/>
            <a:r>
              <a:rPr lang="en-US" sz="1800" dirty="0"/>
              <a:t>Also a security threat</a:t>
            </a:r>
          </a:p>
        </p:txBody>
      </p:sp>
      <p:sp>
        <p:nvSpPr>
          <p:cNvPr id="4" name="Slide Number Placeholder 3"/>
          <p:cNvSpPr>
            <a:spLocks noGrp="1"/>
          </p:cNvSpPr>
          <p:nvPr>
            <p:ph type="sldNum" sz="quarter" idx="12"/>
          </p:nvPr>
        </p:nvSpPr>
        <p:spPr/>
        <p:txBody>
          <a:bodyPr/>
          <a:lstStyle/>
          <a:p>
            <a:fld id="{BB233981-F806-524C-99EC-0BEC2CD17C8A}" type="slidenum">
              <a:rPr lang="en-US" smtClean="0"/>
              <a:t>20</a:t>
            </a:fld>
            <a:endParaRPr lang="en-US"/>
          </a:p>
        </p:txBody>
      </p:sp>
    </p:spTree>
    <p:extLst>
      <p:ext uri="{BB962C8B-B14F-4D97-AF65-F5344CB8AC3E}">
        <p14:creationId xmlns:p14="http://schemas.microsoft.com/office/powerpoint/2010/main" val="238049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301625" y="476477"/>
            <a:ext cx="8229600" cy="1143000"/>
          </a:xfrm>
          <a:ln/>
        </p:spPr>
        <p:txBody>
          <a:bodyPr rIns="132080">
            <a:normAutofit fontScale="90000"/>
          </a:bodyPr>
          <a:lstStyle/>
          <a:p>
            <a:r>
              <a:rPr lang="en-US" dirty="0"/>
              <a:t>Figure 2.4b</a:t>
            </a:r>
            <a:br>
              <a:rPr lang="en-US" dirty="0"/>
            </a:br>
            <a:r>
              <a:rPr lang="en-US" dirty="0"/>
              <a:t>A service provided by multiple servers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912937"/>
            <a:ext cx="5908675" cy="459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21</a:t>
            </a:fld>
            <a:endParaRPr lang="en-US"/>
          </a:p>
        </p:txBody>
      </p:sp>
    </p:spTree>
    <p:extLst>
      <p:ext uri="{BB962C8B-B14F-4D97-AF65-F5344CB8AC3E}">
        <p14:creationId xmlns:p14="http://schemas.microsoft.com/office/powerpoint/2010/main" val="252191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57200" y="274637"/>
            <a:ext cx="8229600" cy="2496555"/>
          </a:xfrm>
          <a:ln/>
        </p:spPr>
        <p:txBody>
          <a:bodyPr rIns="132080">
            <a:normAutofit/>
          </a:bodyPr>
          <a:lstStyle/>
          <a:p>
            <a:r>
              <a:rPr lang="en-US" dirty="0"/>
              <a:t>Figure 2.5</a:t>
            </a:r>
            <a:br>
              <a:rPr lang="en-US" dirty="0"/>
            </a:br>
            <a:r>
              <a:rPr lang="en-US" dirty="0"/>
              <a:t>Web proxy servers </a:t>
            </a:r>
            <a:br>
              <a:rPr lang="en-US" dirty="0"/>
            </a:br>
            <a:r>
              <a:rPr lang="en-US" sz="2800" dirty="0"/>
              <a:t>- provide a shared cache of web resources for the client machines at a site or across several sites</a:t>
            </a:r>
            <a:endParaRPr lang="en-US" sz="3100" dirty="0"/>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 y="3279389"/>
            <a:ext cx="8066087"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22</a:t>
            </a:fld>
            <a:endParaRPr lang="en-US"/>
          </a:p>
        </p:txBody>
      </p:sp>
    </p:spTree>
    <p:extLst>
      <p:ext uri="{BB962C8B-B14F-4D97-AF65-F5344CB8AC3E}">
        <p14:creationId xmlns:p14="http://schemas.microsoft.com/office/powerpoint/2010/main" val="125648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1982788" y="6330950"/>
            <a:ext cx="55626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40"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0243" name="Rectangle 3"/>
          <p:cNvSpPr>
            <a:spLocks noGrp="1" noChangeArrowheads="1"/>
          </p:cNvSpPr>
          <p:nvPr>
            <p:ph type="title"/>
          </p:nvPr>
        </p:nvSpPr>
        <p:spPr>
          <a:ln/>
        </p:spPr>
        <p:txBody>
          <a:bodyPr rIns="132080">
            <a:noAutofit/>
          </a:bodyPr>
          <a:lstStyle/>
          <a:p>
            <a:r>
              <a:rPr lang="en-US" sz="3600" dirty="0"/>
              <a:t>Figure 2.6</a:t>
            </a:r>
            <a:br>
              <a:rPr lang="en-US" sz="3600" dirty="0"/>
            </a:br>
            <a:r>
              <a:rPr lang="en-US" sz="3600" dirty="0"/>
              <a:t>Web applets</a:t>
            </a:r>
          </a:p>
        </p:txBody>
      </p:sp>
      <p:pic>
        <p:nvPicPr>
          <p:cNvPr id="102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620838"/>
            <a:ext cx="8110537" cy="424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23</a:t>
            </a:fld>
            <a:endParaRPr lang="en-US"/>
          </a:p>
        </p:txBody>
      </p:sp>
    </p:spTree>
    <p:extLst>
      <p:ext uri="{BB962C8B-B14F-4D97-AF65-F5344CB8AC3E}">
        <p14:creationId xmlns:p14="http://schemas.microsoft.com/office/powerpoint/2010/main" val="95039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Patterns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dirty="0"/>
              <a:t>Layering</a:t>
            </a:r>
          </a:p>
          <a:p>
            <a:pPr lvl="1"/>
            <a:r>
              <a:rPr lang="en-US" dirty="0"/>
              <a:t>Complex system is partitioned into a number of layers</a:t>
            </a:r>
          </a:p>
          <a:p>
            <a:pPr lvl="1"/>
            <a:r>
              <a:rPr lang="en-US" dirty="0"/>
              <a:t>One layer offers service to the layer above it.</a:t>
            </a:r>
          </a:p>
          <a:p>
            <a:pPr lvl="1"/>
            <a:r>
              <a:rPr lang="en-US" dirty="0"/>
              <a:t>Higher layers have higher abstractions and they’re unaware of implementation details in the underlying layers</a:t>
            </a:r>
          </a:p>
          <a:p>
            <a:pPr lvl="1"/>
            <a:r>
              <a:rPr lang="en-US" dirty="0"/>
              <a:t>Platforms vs </a:t>
            </a:r>
            <a:r>
              <a:rPr lang="en-US" dirty="0" err="1"/>
              <a:t>Middlewares</a:t>
            </a:r>
            <a:endParaRPr lang="en-US" dirty="0"/>
          </a:p>
          <a:p>
            <a:pPr lvl="2"/>
            <a:r>
              <a:rPr lang="en-US" dirty="0"/>
              <a:t>Platform – lowest-level hardware and software layers (OS/Kernels/Hardware)</a:t>
            </a:r>
          </a:p>
          <a:p>
            <a:pPr lvl="2"/>
            <a:r>
              <a:rPr lang="en-US" dirty="0"/>
              <a:t>Middleware – purpose is to mask heterogeneity. </a:t>
            </a:r>
          </a:p>
          <a:p>
            <a:pPr lvl="3"/>
            <a:r>
              <a:rPr lang="en-US" dirty="0"/>
              <a:t>Implement communication and resource sharing in distributed applications. </a:t>
            </a:r>
          </a:p>
        </p:txBody>
      </p:sp>
      <p:sp>
        <p:nvSpPr>
          <p:cNvPr id="4" name="Slide Number Placeholder 3"/>
          <p:cNvSpPr>
            <a:spLocks noGrp="1"/>
          </p:cNvSpPr>
          <p:nvPr>
            <p:ph type="sldNum" sz="quarter" idx="12"/>
          </p:nvPr>
        </p:nvSpPr>
        <p:spPr/>
        <p:txBody>
          <a:bodyPr/>
          <a:lstStyle/>
          <a:p>
            <a:fld id="{BB233981-F806-524C-99EC-0BEC2CD17C8A}" type="slidenum">
              <a:rPr lang="en-US" smtClean="0"/>
              <a:t>24</a:t>
            </a:fld>
            <a:endParaRPr lang="en-US"/>
          </a:p>
        </p:txBody>
      </p:sp>
    </p:spTree>
    <p:extLst>
      <p:ext uri="{BB962C8B-B14F-4D97-AF65-F5344CB8AC3E}">
        <p14:creationId xmlns:p14="http://schemas.microsoft.com/office/powerpoint/2010/main" val="406742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28625" y="333444"/>
            <a:ext cx="8229600" cy="1143000"/>
          </a:xfrm>
          <a:ln/>
        </p:spPr>
        <p:txBody>
          <a:bodyPr rIns="132080">
            <a:noAutofit/>
          </a:bodyPr>
          <a:lstStyle/>
          <a:p>
            <a:r>
              <a:rPr lang="en-US" sz="2800" dirty="0"/>
              <a:t>Figure 2.7</a:t>
            </a:r>
            <a:br>
              <a:rPr lang="en-US" sz="2800" dirty="0"/>
            </a:br>
            <a:r>
              <a:rPr lang="en-US" sz="2800" dirty="0"/>
              <a:t>Software and hardware service layers in distributed systems</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1657456"/>
            <a:ext cx="7546975" cy="466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25</a:t>
            </a:fld>
            <a:endParaRPr lang="en-US"/>
          </a:p>
        </p:txBody>
      </p:sp>
    </p:spTree>
    <p:extLst>
      <p:ext uri="{BB962C8B-B14F-4D97-AF65-F5344CB8AC3E}">
        <p14:creationId xmlns:p14="http://schemas.microsoft.com/office/powerpoint/2010/main" val="139931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Architecture</a:t>
            </a:r>
          </a:p>
        </p:txBody>
      </p:sp>
      <p:sp>
        <p:nvSpPr>
          <p:cNvPr id="3" name="Content Placeholder 2"/>
          <p:cNvSpPr>
            <a:spLocks noGrp="1"/>
          </p:cNvSpPr>
          <p:nvPr>
            <p:ph idx="1"/>
          </p:nvPr>
        </p:nvSpPr>
        <p:spPr>
          <a:xfrm>
            <a:off x="457199" y="1600200"/>
            <a:ext cx="8425543" cy="4756150"/>
          </a:xfrm>
        </p:spPr>
        <p:txBody>
          <a:bodyPr>
            <a:normAutofit fontScale="85000" lnSpcReduction="20000"/>
          </a:bodyPr>
          <a:lstStyle/>
          <a:p>
            <a:r>
              <a:rPr lang="en-US" dirty="0"/>
              <a:t>Complementary to layering</a:t>
            </a:r>
          </a:p>
          <a:p>
            <a:pPr lvl="1"/>
            <a:r>
              <a:rPr lang="en-US" i="1" dirty="0"/>
              <a:t>Layering</a:t>
            </a:r>
            <a:r>
              <a:rPr lang="en-US" dirty="0"/>
              <a:t> organizes services into vertical layers of abstraction.</a:t>
            </a:r>
          </a:p>
          <a:p>
            <a:pPr lvl="1"/>
            <a:r>
              <a:rPr lang="en-US" i="1" dirty="0"/>
              <a:t>Tiering</a:t>
            </a:r>
            <a:r>
              <a:rPr lang="en-US" dirty="0"/>
              <a:t> organizes </a:t>
            </a:r>
            <a:r>
              <a:rPr lang="en-US" u="sng" dirty="0"/>
              <a:t>functionality of a given layer</a:t>
            </a:r>
            <a:r>
              <a:rPr lang="en-US" dirty="0"/>
              <a:t> (</a:t>
            </a:r>
            <a:r>
              <a:rPr lang="en-US" dirty="0" err="1"/>
              <a:t>e.g</a:t>
            </a:r>
            <a:r>
              <a:rPr lang="en-US" dirty="0"/>
              <a:t>, the application/services layer, the middleware layer) and places it into appropriate servers and on to physical nodes.</a:t>
            </a:r>
          </a:p>
          <a:p>
            <a:r>
              <a:rPr lang="en-US" dirty="0"/>
              <a:t>Tiering example - functional decomposition of a given application:</a:t>
            </a:r>
          </a:p>
          <a:p>
            <a:pPr lvl="1"/>
            <a:r>
              <a:rPr lang="en-US" b="1" dirty="0"/>
              <a:t>Presentation</a:t>
            </a:r>
            <a:r>
              <a:rPr lang="en-US" dirty="0"/>
              <a:t> Logic – Interaction and updating view of application presented to users.</a:t>
            </a:r>
          </a:p>
          <a:p>
            <a:pPr lvl="1"/>
            <a:r>
              <a:rPr lang="en-US" b="1" dirty="0"/>
              <a:t>Application</a:t>
            </a:r>
            <a:r>
              <a:rPr lang="en-US" dirty="0"/>
              <a:t> Logic – application-specific processing.</a:t>
            </a:r>
          </a:p>
          <a:p>
            <a:pPr lvl="1"/>
            <a:r>
              <a:rPr lang="en-US" b="1" dirty="0"/>
              <a:t>Data</a:t>
            </a:r>
            <a:r>
              <a:rPr lang="en-US" dirty="0"/>
              <a:t> Logic – persistent storage of the application (typically DBMS)</a:t>
            </a:r>
          </a:p>
          <a:p>
            <a:pPr lvl="1"/>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26</a:t>
            </a:fld>
            <a:endParaRPr lang="en-US"/>
          </a:p>
        </p:txBody>
      </p:sp>
    </p:spTree>
    <p:extLst>
      <p:ext uri="{BB962C8B-B14F-4D97-AF65-F5344CB8AC3E}">
        <p14:creationId xmlns:p14="http://schemas.microsoft.com/office/powerpoint/2010/main" val="418290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Two-Tier Architecture</a:t>
            </a:r>
          </a:p>
        </p:txBody>
      </p:sp>
      <p:sp>
        <p:nvSpPr>
          <p:cNvPr id="3" name="Content Placeholder 2"/>
          <p:cNvSpPr>
            <a:spLocks noGrp="1"/>
          </p:cNvSpPr>
          <p:nvPr>
            <p:ph idx="1"/>
          </p:nvPr>
        </p:nvSpPr>
        <p:spPr/>
        <p:txBody>
          <a:bodyPr>
            <a:normAutofit fontScale="92500" lnSpcReduction="10000"/>
          </a:bodyPr>
          <a:lstStyle/>
          <a:p>
            <a:r>
              <a:rPr lang="en-US" dirty="0"/>
              <a:t>All three aspects partitioned into two processes (Client and Server)</a:t>
            </a:r>
          </a:p>
          <a:p>
            <a:pPr lvl="1"/>
            <a:r>
              <a:rPr lang="en-US" dirty="0"/>
              <a:t>Most commonly done by splitting the application logic is split between clients and server.</a:t>
            </a:r>
          </a:p>
          <a:p>
            <a:r>
              <a:rPr lang="en-US" dirty="0"/>
              <a:t>Low latency in terms of interaction (1 message exchange)</a:t>
            </a:r>
          </a:p>
          <a:p>
            <a:r>
              <a:rPr lang="en-US" dirty="0"/>
              <a:t>Disadvantage is the splitting of the application logic across process boundary. </a:t>
            </a:r>
          </a:p>
          <a:p>
            <a:pPr lvl="1"/>
            <a:r>
              <a:rPr lang="en-US" dirty="0"/>
              <a:t>Which parts of the logic can be invoked from which parts.</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27</a:t>
            </a:fld>
            <a:endParaRPr lang="en-US"/>
          </a:p>
        </p:txBody>
      </p:sp>
    </p:spTree>
    <p:extLst>
      <p:ext uri="{BB962C8B-B14F-4D97-AF65-F5344CB8AC3E}">
        <p14:creationId xmlns:p14="http://schemas.microsoft.com/office/powerpoint/2010/main" val="424175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Three-Tier Architecture</a:t>
            </a:r>
          </a:p>
        </p:txBody>
      </p:sp>
      <p:sp>
        <p:nvSpPr>
          <p:cNvPr id="3" name="Content Placeholder 2"/>
          <p:cNvSpPr>
            <a:spLocks noGrp="1"/>
          </p:cNvSpPr>
          <p:nvPr>
            <p:ph idx="1"/>
          </p:nvPr>
        </p:nvSpPr>
        <p:spPr/>
        <p:txBody>
          <a:bodyPr>
            <a:normAutofit fontScale="92500" lnSpcReduction="20000"/>
          </a:bodyPr>
          <a:lstStyle/>
          <a:p>
            <a:r>
              <a:rPr lang="en-US" dirty="0"/>
              <a:t>One-to-one mapping from logical elements to physical servers</a:t>
            </a:r>
          </a:p>
          <a:p>
            <a:pPr lvl="1"/>
            <a:r>
              <a:rPr lang="en-US" dirty="0"/>
              <a:t>Application Logic is in one place which enhances maintainability.</a:t>
            </a:r>
          </a:p>
          <a:p>
            <a:pPr lvl="1"/>
            <a:r>
              <a:rPr lang="en-US" dirty="0"/>
              <a:t>Each tier has a well-defined role</a:t>
            </a:r>
          </a:p>
          <a:p>
            <a:pPr lvl="1"/>
            <a:r>
              <a:rPr lang="en-US" dirty="0"/>
              <a:t>First tier is a user interface</a:t>
            </a:r>
          </a:p>
          <a:p>
            <a:r>
              <a:rPr lang="en-US" dirty="0"/>
              <a:t>Drawback: Managing three servers, and network latency due to increased communication.</a:t>
            </a:r>
          </a:p>
          <a:p>
            <a:r>
              <a:rPr lang="en-US" dirty="0"/>
              <a:t>Generalization – n-tiered architecture (Wikipedia 60K page requests per second) </a:t>
            </a:r>
          </a:p>
          <a:p>
            <a:pPr lvl="1"/>
            <a:r>
              <a:rPr lang="en-US" dirty="0"/>
              <a:t>n logical elements each mapped on a server element.</a:t>
            </a:r>
          </a:p>
        </p:txBody>
      </p:sp>
      <p:sp>
        <p:nvSpPr>
          <p:cNvPr id="4" name="Slide Number Placeholder 3"/>
          <p:cNvSpPr>
            <a:spLocks noGrp="1"/>
          </p:cNvSpPr>
          <p:nvPr>
            <p:ph type="sldNum" sz="quarter" idx="12"/>
          </p:nvPr>
        </p:nvSpPr>
        <p:spPr/>
        <p:txBody>
          <a:bodyPr/>
          <a:lstStyle/>
          <a:p>
            <a:fld id="{BB233981-F806-524C-99EC-0BEC2CD17C8A}" type="slidenum">
              <a:rPr lang="en-US" smtClean="0"/>
              <a:t>28</a:t>
            </a:fld>
            <a:endParaRPr lang="en-US" dirty="0"/>
          </a:p>
        </p:txBody>
      </p:sp>
    </p:spTree>
    <p:extLst>
      <p:ext uri="{BB962C8B-B14F-4D97-AF65-F5344CB8AC3E}">
        <p14:creationId xmlns:p14="http://schemas.microsoft.com/office/powerpoint/2010/main" val="333996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457200" y="125342"/>
            <a:ext cx="8229600" cy="770391"/>
          </a:xfrm>
          <a:ln/>
        </p:spPr>
        <p:txBody>
          <a:bodyPr rIns="132080">
            <a:noAutofit/>
          </a:bodyPr>
          <a:lstStyle/>
          <a:p>
            <a:r>
              <a:rPr lang="en-US" sz="2400" dirty="0"/>
              <a:t>Figure 2.8	</a:t>
            </a:r>
            <a:br>
              <a:rPr lang="en-US" sz="2400" dirty="0"/>
            </a:br>
            <a:r>
              <a:rPr lang="en-US" sz="2400" dirty="0"/>
              <a:t>Two-tier and three-tier architectures</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641" y="969873"/>
            <a:ext cx="6092889" cy="5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A410CEF4-ED12-408D-8CFB-66CEA8C9A47D}"/>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29</a:t>
            </a:fld>
            <a:endParaRPr lang="en-US" dirty="0"/>
          </a:p>
        </p:txBody>
      </p:sp>
    </p:spTree>
    <p:extLst>
      <p:ext uri="{BB962C8B-B14F-4D97-AF65-F5344CB8AC3E}">
        <p14:creationId xmlns:p14="http://schemas.microsoft.com/office/powerpoint/2010/main" val="24182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Models</a:t>
            </a:r>
          </a:p>
        </p:txBody>
      </p:sp>
      <p:sp>
        <p:nvSpPr>
          <p:cNvPr id="3" name="Content Placeholder 2"/>
          <p:cNvSpPr>
            <a:spLocks noGrp="1"/>
          </p:cNvSpPr>
          <p:nvPr>
            <p:ph idx="1"/>
          </p:nvPr>
        </p:nvSpPr>
        <p:spPr>
          <a:xfrm>
            <a:off x="457200" y="1417638"/>
            <a:ext cx="8378890" cy="4938712"/>
          </a:xfrm>
        </p:spPr>
        <p:txBody>
          <a:bodyPr>
            <a:normAutofit fontScale="32500" lnSpcReduction="20000"/>
          </a:bodyPr>
          <a:lstStyle/>
          <a:p>
            <a:pPr marL="496888" indent="-457200"/>
            <a:r>
              <a:rPr lang="en-US" sz="6200" dirty="0"/>
              <a:t>Baseline Physical Model: computers connected by an interconnected network and pass messages.</a:t>
            </a:r>
          </a:p>
          <a:p>
            <a:pPr marL="496888" indent="-457200"/>
            <a:endParaRPr lang="en-US" sz="3400" dirty="0"/>
          </a:p>
          <a:p>
            <a:pPr marL="496888" indent="-457200"/>
            <a:r>
              <a:rPr lang="en-US" sz="6200" dirty="0"/>
              <a:t>Three generations of DS:</a:t>
            </a:r>
          </a:p>
          <a:p>
            <a:pPr marL="896938" lvl="1" indent="-457200"/>
            <a:r>
              <a:rPr lang="en-US" sz="5500" u="sng" dirty="0"/>
              <a:t>Early Distributed Systems</a:t>
            </a:r>
            <a:r>
              <a:rPr lang="en-US" sz="5500" dirty="0"/>
              <a:t> – early 70 and 80’s, small (10-100) nodes. limited connectivity</a:t>
            </a:r>
          </a:p>
          <a:p>
            <a:pPr marL="896938" lvl="1" indent="-457200"/>
            <a:endParaRPr lang="en-US" dirty="0"/>
          </a:p>
          <a:p>
            <a:pPr marL="896938" lvl="1" indent="-457200"/>
            <a:r>
              <a:rPr lang="en-US" sz="5500" u="sng" dirty="0"/>
              <a:t>Internet-scale Distributed Systems</a:t>
            </a:r>
            <a:r>
              <a:rPr lang="en-US" sz="5500" dirty="0"/>
              <a:t> – larger scale, 1990’s due to growth of internet.  It lead to middleware technologies like CORBA.</a:t>
            </a:r>
          </a:p>
          <a:p>
            <a:pPr marL="896938" lvl="1" indent="-457200"/>
            <a:endParaRPr lang="en-US" dirty="0"/>
          </a:p>
          <a:p>
            <a:pPr marL="896938" lvl="1" indent="-457200"/>
            <a:r>
              <a:rPr lang="en-US" sz="5500" u="sng" dirty="0"/>
              <a:t>Contemporary Distributed Systems</a:t>
            </a:r>
          </a:p>
          <a:p>
            <a:pPr marL="1296988" lvl="2" indent="-457200"/>
            <a:r>
              <a:rPr lang="en-US" sz="5500" dirty="0"/>
              <a:t>Mobile computing </a:t>
            </a:r>
          </a:p>
          <a:p>
            <a:pPr marL="839788" lvl="2" indent="0">
              <a:buNone/>
            </a:pPr>
            <a:r>
              <a:rPr lang="en-US" sz="5500" dirty="0">
                <a:sym typeface="Wingdings"/>
              </a:rPr>
              <a:t>		– service discovery and spontaneous interoperations</a:t>
            </a:r>
          </a:p>
          <a:p>
            <a:pPr marL="1296988" lvl="2" indent="-457200"/>
            <a:r>
              <a:rPr lang="en-US" sz="5500" dirty="0">
                <a:sym typeface="Wingdings"/>
              </a:rPr>
              <a:t>Ubiquitous computing </a:t>
            </a:r>
          </a:p>
          <a:p>
            <a:pPr marL="839788" lvl="2" indent="0">
              <a:buNone/>
            </a:pPr>
            <a:r>
              <a:rPr lang="en-US" sz="5500" dirty="0">
                <a:sym typeface="Wingdings"/>
              </a:rPr>
              <a:t>		 – computers are embedded in everyday objects (</a:t>
            </a:r>
            <a:r>
              <a:rPr lang="en-US" sz="5100" dirty="0">
                <a:sym typeface="Wingdings"/>
              </a:rPr>
              <a:t>IoT or Internet of Things)</a:t>
            </a:r>
          </a:p>
          <a:p>
            <a:pPr marL="1296988" lvl="2" indent="-457200"/>
            <a:r>
              <a:rPr lang="en-US" sz="5500" dirty="0">
                <a:sym typeface="Wingdings"/>
              </a:rPr>
              <a:t>Cloud Computing </a:t>
            </a:r>
          </a:p>
          <a:p>
            <a:pPr marL="839788" lvl="2" indent="0">
              <a:buNone/>
            </a:pPr>
            <a:r>
              <a:rPr lang="en-US" sz="5500" dirty="0">
                <a:sym typeface="Wingdings"/>
              </a:rPr>
              <a:t>		– cluster architectures and autonomous nodes. (Google search services.</a:t>
            </a:r>
          </a:p>
          <a:p>
            <a:pPr marL="896938" lvl="1" indent="-457200"/>
            <a:endParaRPr lang="en-US" sz="2500" dirty="0"/>
          </a:p>
          <a:p>
            <a:pPr marL="839788" lvl="2" indent="0">
              <a:buNone/>
            </a:pPr>
            <a:r>
              <a:rPr lang="en-US" sz="5800" dirty="0">
                <a:sym typeface="Wingdings" panose="05000000000000000000" pitchFamily="2" charset="2"/>
              </a:rPr>
              <a:t> </a:t>
            </a:r>
            <a:r>
              <a:rPr lang="en-US" sz="5800" dirty="0">
                <a:sym typeface="Wingdings"/>
              </a:rPr>
              <a:t>The emergence of a </a:t>
            </a:r>
            <a:r>
              <a:rPr lang="en-US" sz="5800" u="sng" dirty="0">
                <a:sym typeface="Wingdings"/>
              </a:rPr>
              <a:t>Distributed System of Systems</a:t>
            </a:r>
            <a:r>
              <a:rPr lang="en-US" sz="5800" dirty="0">
                <a:sym typeface="Wingdings"/>
              </a:rPr>
              <a:t> – complex systems autonomous on their own.</a:t>
            </a:r>
            <a:endParaRPr lang="en-US" sz="5000" dirty="0">
              <a:sym typeface="Wingdings"/>
            </a:endParaRPr>
          </a:p>
          <a:p>
            <a:pPr marL="896938" lvl="1" indent="-457200"/>
            <a:endParaRPr lang="en-US" sz="4000" dirty="0"/>
          </a:p>
          <a:p>
            <a:endParaRPr lang="en-US" sz="4500" dirty="0"/>
          </a:p>
        </p:txBody>
      </p:sp>
      <p:sp>
        <p:nvSpPr>
          <p:cNvPr id="4" name="Slide Number Placeholder 3"/>
          <p:cNvSpPr>
            <a:spLocks noGrp="1"/>
          </p:cNvSpPr>
          <p:nvPr>
            <p:ph type="sldNum" sz="quarter" idx="12"/>
          </p:nvPr>
        </p:nvSpPr>
        <p:spPr/>
        <p:txBody>
          <a:bodyPr/>
          <a:lstStyle/>
          <a:p>
            <a:fld id="{BB233981-F806-524C-99EC-0BEC2CD17C8A}" type="slidenum">
              <a:rPr lang="en-US" smtClean="0"/>
              <a:t>3</a:t>
            </a:fld>
            <a:endParaRPr lang="en-US" dirty="0"/>
          </a:p>
        </p:txBody>
      </p:sp>
    </p:spTree>
    <p:extLst>
      <p:ext uri="{BB962C8B-B14F-4D97-AF65-F5344CB8AC3E}">
        <p14:creationId xmlns:p14="http://schemas.microsoft.com/office/powerpoint/2010/main" val="4104756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a:t>
            </a:r>
          </a:p>
        </p:txBody>
      </p:sp>
      <p:sp>
        <p:nvSpPr>
          <p:cNvPr id="3" name="Content Placeholder 2"/>
          <p:cNvSpPr>
            <a:spLocks noGrp="1"/>
          </p:cNvSpPr>
          <p:nvPr>
            <p:ph idx="1"/>
          </p:nvPr>
        </p:nvSpPr>
        <p:spPr/>
        <p:txBody>
          <a:bodyPr>
            <a:normAutofit fontScale="85000" lnSpcReduction="20000"/>
          </a:bodyPr>
          <a:lstStyle/>
          <a:p>
            <a:r>
              <a:rPr lang="en-US" dirty="0"/>
              <a:t>Asynchronous </a:t>
            </a:r>
            <a:r>
              <a:rPr lang="en-US" dirty="0" err="1"/>
              <a:t>Javascript</a:t>
            </a:r>
            <a:r>
              <a:rPr lang="en-US" dirty="0"/>
              <a:t> And XML.</a:t>
            </a:r>
          </a:p>
          <a:p>
            <a:pPr lvl="1"/>
            <a:r>
              <a:rPr lang="en-US" dirty="0"/>
              <a:t>Extension of client/server style of interaction used in WWW</a:t>
            </a:r>
          </a:p>
          <a:p>
            <a:pPr lvl="1"/>
            <a:r>
              <a:rPr lang="en-US" dirty="0"/>
              <a:t>Fine grained communication between </a:t>
            </a:r>
            <a:r>
              <a:rPr lang="en-US" dirty="0" err="1"/>
              <a:t>Javascript</a:t>
            </a:r>
            <a:r>
              <a:rPr lang="en-US" dirty="0"/>
              <a:t> front-end running on the browser and a server back-end holing the application data.</a:t>
            </a:r>
          </a:p>
          <a:p>
            <a:r>
              <a:rPr lang="en-US" dirty="0"/>
              <a:t>Restriction and constrains using HTML interaction:</a:t>
            </a:r>
          </a:p>
          <a:p>
            <a:pPr lvl="1"/>
            <a:r>
              <a:rPr lang="en-US" dirty="0"/>
              <a:t>Once an HTTP request is issued, user must wait before interaction with the page.</a:t>
            </a:r>
          </a:p>
          <a:p>
            <a:pPr lvl="1"/>
            <a:r>
              <a:rPr lang="en-US" dirty="0"/>
              <a:t>To Update from a server, you must request an entire new page.</a:t>
            </a:r>
          </a:p>
          <a:p>
            <a:pPr lvl="1"/>
            <a:r>
              <a:rPr lang="en-US" dirty="0"/>
              <a:t>Content of the page can not be updated in response to change in server’s application data.</a:t>
            </a:r>
          </a:p>
        </p:txBody>
      </p:sp>
      <p:sp>
        <p:nvSpPr>
          <p:cNvPr id="4" name="Slide Number Placeholder 3"/>
          <p:cNvSpPr>
            <a:spLocks noGrp="1"/>
          </p:cNvSpPr>
          <p:nvPr>
            <p:ph type="sldNum" sz="quarter" idx="12"/>
          </p:nvPr>
        </p:nvSpPr>
        <p:spPr/>
        <p:txBody>
          <a:bodyPr/>
          <a:lstStyle/>
          <a:p>
            <a:fld id="{BB233981-F806-524C-99EC-0BEC2CD17C8A}" type="slidenum">
              <a:rPr lang="en-US" smtClean="0"/>
              <a:t>30</a:t>
            </a:fld>
            <a:endParaRPr lang="en-US"/>
          </a:p>
        </p:txBody>
      </p:sp>
    </p:spTree>
    <p:extLst>
      <p:ext uri="{BB962C8B-B14F-4D97-AF65-F5344CB8AC3E}">
        <p14:creationId xmlns:p14="http://schemas.microsoft.com/office/powerpoint/2010/main" val="240151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(cont’d)</a:t>
            </a:r>
          </a:p>
        </p:txBody>
      </p:sp>
      <p:sp>
        <p:nvSpPr>
          <p:cNvPr id="3" name="Content Placeholder 2"/>
          <p:cNvSpPr>
            <a:spLocks noGrp="1"/>
          </p:cNvSpPr>
          <p:nvPr>
            <p:ph idx="1"/>
          </p:nvPr>
        </p:nvSpPr>
        <p:spPr/>
        <p:txBody>
          <a:bodyPr>
            <a:normAutofit fontScale="92500" lnSpcReduction="10000"/>
          </a:bodyPr>
          <a:lstStyle/>
          <a:p>
            <a:r>
              <a:rPr lang="en-US" dirty="0"/>
              <a:t>AJAX is the second innovative step needed to enable major interactive web applications to be developed and deployed.</a:t>
            </a:r>
          </a:p>
          <a:p>
            <a:r>
              <a:rPr lang="en-US" dirty="0"/>
              <a:t>AJAX is the glue that supports these applications.</a:t>
            </a:r>
          </a:p>
          <a:p>
            <a:r>
              <a:rPr lang="en-US" dirty="0"/>
              <a:t>Provides communication mechanisms to enable front-end components running in a browser to issue requests and receive results from back-end components running on a server.</a:t>
            </a:r>
          </a:p>
          <a:p>
            <a:pPr lvl="1"/>
            <a:r>
              <a:rPr lang="en-US" dirty="0"/>
              <a:t>Google Maps (moving tiles is an AJAX call to a Google server)</a:t>
            </a:r>
          </a:p>
        </p:txBody>
      </p:sp>
      <p:sp>
        <p:nvSpPr>
          <p:cNvPr id="4" name="Slide Number Placeholder 3"/>
          <p:cNvSpPr>
            <a:spLocks noGrp="1"/>
          </p:cNvSpPr>
          <p:nvPr>
            <p:ph type="sldNum" sz="quarter" idx="12"/>
          </p:nvPr>
        </p:nvSpPr>
        <p:spPr/>
        <p:txBody>
          <a:bodyPr/>
          <a:lstStyle/>
          <a:p>
            <a:fld id="{BB233981-F806-524C-99EC-0BEC2CD17C8A}" type="slidenum">
              <a:rPr lang="en-US" smtClean="0"/>
              <a:t>31</a:t>
            </a:fld>
            <a:endParaRPr lang="en-US"/>
          </a:p>
        </p:txBody>
      </p:sp>
    </p:spTree>
    <p:extLst>
      <p:ext uri="{BB962C8B-B14F-4D97-AF65-F5344CB8AC3E}">
        <p14:creationId xmlns:p14="http://schemas.microsoft.com/office/powerpoint/2010/main" val="101015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381000" y="344488"/>
            <a:ext cx="8229600" cy="1143000"/>
          </a:xfrm>
          <a:ln/>
        </p:spPr>
        <p:txBody>
          <a:bodyPr rIns="132080">
            <a:noAutofit/>
          </a:bodyPr>
          <a:lstStyle/>
          <a:p>
            <a:r>
              <a:rPr lang="en-US" sz="2800" dirty="0"/>
              <a:t>Figure 2.9</a:t>
            </a:r>
            <a:br>
              <a:rPr lang="en-US" sz="2800" dirty="0"/>
            </a:br>
            <a:r>
              <a:rPr lang="en-US" sz="2800" dirty="0"/>
              <a:t>AJAX example: soccer score updates</a:t>
            </a:r>
          </a:p>
        </p:txBody>
      </p:sp>
      <p:sp>
        <p:nvSpPr>
          <p:cNvPr id="13316" name="Rectangle 4"/>
          <p:cNvSpPr>
            <a:spLocks noGrp="1" noChangeArrowheads="1"/>
          </p:cNvSpPr>
          <p:nvPr>
            <p:ph type="body" idx="1"/>
          </p:nvPr>
        </p:nvSpPr>
        <p:spPr>
          <a:xfrm>
            <a:off x="457200" y="1838131"/>
            <a:ext cx="8229600" cy="4288032"/>
          </a:xfrm>
          <a:ln/>
        </p:spPr>
        <p:txBody>
          <a:bodyPr rIns="132080">
            <a:normAutofit fontScale="92500" lnSpcReduction="10000"/>
          </a:bodyPr>
          <a:lstStyle/>
          <a:p>
            <a:pPr marL="0" indent="0">
              <a:buNone/>
            </a:pPr>
            <a:r>
              <a:rPr lang="en-US" sz="2700" dirty="0">
                <a:latin typeface="Arial Italic" charset="0"/>
                <a:cs typeface="Arial Italic" charset="0"/>
                <a:sym typeface="Arial Italic" charset="0"/>
              </a:rPr>
              <a:t>new </a:t>
            </a:r>
            <a:r>
              <a:rPr lang="en-US" sz="2700" dirty="0" err="1">
                <a:latin typeface="Arial Italic" charset="0"/>
                <a:cs typeface="Arial Italic" charset="0"/>
                <a:sym typeface="Arial Italic" charset="0"/>
              </a:rPr>
              <a:t>Ajax.Request</a:t>
            </a:r>
            <a:r>
              <a:rPr lang="en-US" sz="2700" dirty="0">
                <a:latin typeface="Arial Italic" charset="0"/>
                <a:cs typeface="Arial Italic" charset="0"/>
                <a:sym typeface="Arial Italic" charset="0"/>
              </a:rPr>
              <a:t>('</a:t>
            </a:r>
            <a:r>
              <a:rPr lang="en-US" sz="2700" dirty="0" err="1">
                <a:latin typeface="Arial Italic" charset="0"/>
                <a:cs typeface="Arial Italic" charset="0"/>
                <a:sym typeface="Arial Italic" charset="0"/>
              </a:rPr>
              <a:t>scores.php</a:t>
            </a:r>
            <a:r>
              <a:rPr lang="en-US" sz="2700" dirty="0">
                <a:latin typeface="Arial Italic" charset="0"/>
                <a:cs typeface="Arial Italic" charset="0"/>
                <a:sym typeface="Arial Italic" charset="0"/>
              </a:rPr>
              <a:t>?</a:t>
            </a:r>
            <a:br>
              <a:rPr lang="en-US" sz="2700" dirty="0">
                <a:latin typeface="Arial Italic" charset="0"/>
                <a:sym typeface="Arial Italic" charset="0"/>
              </a:rPr>
            </a:br>
            <a:r>
              <a:rPr lang="en-US" sz="2700" dirty="0">
                <a:latin typeface="Arial Italic" charset="0"/>
                <a:cs typeface="Arial Italic" charset="0"/>
                <a:sym typeface="Arial Italic" charset="0"/>
              </a:rPr>
              <a:t>                   game=</a:t>
            </a:r>
            <a:r>
              <a:rPr lang="en-US" sz="2700" dirty="0" err="1">
                <a:latin typeface="Arial Italic" charset="0"/>
                <a:cs typeface="Arial Italic" charset="0"/>
                <a:sym typeface="Arial Italic" charset="0"/>
              </a:rPr>
              <a:t>Arsenal:Liverpool</a:t>
            </a:r>
            <a:r>
              <a:rPr lang="ja-JP" altLang="en-US" sz="2700" dirty="0">
                <a:latin typeface="Arial"/>
                <a:cs typeface="Arial Italic" charset="0"/>
                <a:sym typeface="Arial Italic" charset="0"/>
              </a:rPr>
              <a:t>’</a:t>
            </a:r>
            <a:r>
              <a:rPr lang="en-US" sz="2700" dirty="0">
                <a:latin typeface="Arial Italic" charset="0"/>
                <a:cs typeface="Arial Italic" charset="0"/>
                <a:sym typeface="Arial Italic" charset="0"/>
              </a:rPr>
              <a:t>, </a:t>
            </a:r>
            <a:br>
              <a:rPr lang="en-US" sz="2700" dirty="0">
                <a:latin typeface="Arial Italic" charset="0"/>
                <a:sym typeface="Arial Italic" charset="0"/>
              </a:rPr>
            </a:br>
            <a:r>
              <a:rPr lang="en-US" sz="2700" dirty="0">
                <a:latin typeface="Arial Italic" charset="0"/>
                <a:cs typeface="Arial Italic" charset="0"/>
                <a:sym typeface="Arial Italic" charset="0"/>
              </a:rPr>
              <a:t>                  {</a:t>
            </a:r>
            <a:r>
              <a:rPr lang="en-US" sz="2700" dirty="0" err="1">
                <a:latin typeface="Arial Italic" charset="0"/>
                <a:cs typeface="Arial Italic" charset="0"/>
                <a:sym typeface="Arial Italic" charset="0"/>
              </a:rPr>
              <a:t>onSuccess</a:t>
            </a:r>
            <a:r>
              <a:rPr lang="en-US" sz="2700" dirty="0">
                <a:latin typeface="Arial Italic" charset="0"/>
                <a:cs typeface="Arial Italic" charset="0"/>
                <a:sym typeface="Arial Italic" charset="0"/>
              </a:rPr>
              <a:t>: </a:t>
            </a:r>
            <a:r>
              <a:rPr lang="en-US" sz="2700" dirty="0" err="1">
                <a:latin typeface="Arial Italic" charset="0"/>
                <a:cs typeface="Arial Italic" charset="0"/>
                <a:sym typeface="Arial Italic" charset="0"/>
              </a:rPr>
              <a:t>updateScore</a:t>
            </a:r>
            <a:r>
              <a:rPr lang="en-US" sz="2700" dirty="0">
                <a:latin typeface="Arial Italic" charset="0"/>
                <a:cs typeface="Arial Italic" charset="0"/>
                <a:sym typeface="Arial Italic" charset="0"/>
              </a:rPr>
              <a:t>});</a:t>
            </a:r>
            <a:endParaRPr lang="en-US" sz="2700" dirty="0">
              <a:latin typeface="Arial Italic" charset="0"/>
              <a:sym typeface="Arial Italic" charset="0"/>
            </a:endParaRPr>
          </a:p>
          <a:p>
            <a:pPr marL="0" indent="0">
              <a:buNone/>
            </a:pPr>
            <a:r>
              <a:rPr lang="en-US" sz="2700" dirty="0">
                <a:latin typeface="Arial Italic" charset="0"/>
                <a:cs typeface="Arial Italic" charset="0"/>
                <a:sym typeface="Arial Italic" charset="0"/>
              </a:rPr>
              <a:t>function </a:t>
            </a:r>
            <a:r>
              <a:rPr lang="en-US" sz="2700" dirty="0" err="1">
                <a:latin typeface="Arial Italic" charset="0"/>
                <a:cs typeface="Arial Italic" charset="0"/>
                <a:sym typeface="Arial Italic" charset="0"/>
              </a:rPr>
              <a:t>updateScore</a:t>
            </a:r>
            <a:r>
              <a:rPr lang="en-US" sz="2700" dirty="0">
                <a:latin typeface="Arial Italic" charset="0"/>
                <a:cs typeface="Arial Italic" charset="0"/>
                <a:sym typeface="Arial Italic" charset="0"/>
              </a:rPr>
              <a:t>(request)</a:t>
            </a:r>
            <a:r>
              <a:rPr lang="en-US" sz="2700" dirty="0"/>
              <a:t> </a:t>
            </a:r>
            <a:r>
              <a:rPr lang="en-US" sz="2700" dirty="0">
                <a:latin typeface="Arial Italic" charset="0"/>
                <a:cs typeface="Arial Italic" charset="0"/>
                <a:sym typeface="Arial Italic" charset="0"/>
              </a:rPr>
              <a:t>{ </a:t>
            </a:r>
            <a:br>
              <a:rPr lang="en-US" sz="2700" dirty="0"/>
            </a:br>
            <a:r>
              <a:rPr lang="en-US" sz="2700" dirty="0"/>
              <a:t>.....</a:t>
            </a:r>
          </a:p>
          <a:p>
            <a:pPr marL="0" indent="0">
              <a:buNone/>
            </a:pPr>
            <a:r>
              <a:rPr lang="en-US" sz="2700" dirty="0"/>
              <a:t>	( </a:t>
            </a:r>
            <a:r>
              <a:rPr lang="en-US" sz="2700" dirty="0">
                <a:latin typeface="Arial Italic" charset="0"/>
                <a:cs typeface="Arial Italic" charset="0"/>
                <a:sym typeface="Arial Italic" charset="0"/>
              </a:rPr>
              <a:t>request</a:t>
            </a:r>
            <a:r>
              <a:rPr lang="en-US" sz="2700" dirty="0"/>
              <a:t> contains the state of the Ajax request including the returned result. The result is parsed to obtain some text giving the score, which is used to update the relevant portion of the current page.)</a:t>
            </a:r>
          </a:p>
          <a:p>
            <a:pPr marL="0" indent="0">
              <a:buNone/>
            </a:pPr>
            <a:r>
              <a:rPr lang="en-US" sz="2700" dirty="0"/>
              <a:t>	..... </a:t>
            </a:r>
          </a:p>
          <a:p>
            <a:pPr marL="0" indent="0">
              <a:buNone/>
            </a:pPr>
            <a:r>
              <a:rPr lang="en-US" sz="2700" dirty="0">
                <a:latin typeface="Arial Italic" charset="0"/>
                <a:cs typeface="Arial Italic" charset="0"/>
                <a:sym typeface="Arial Italic" charset="0"/>
              </a:rPr>
              <a:t>}</a:t>
            </a:r>
            <a:endParaRPr lang="en-US" sz="2700" dirty="0">
              <a:latin typeface="Arial Italic" charset="0"/>
              <a:sym typeface="Arial Italic" charset="0"/>
            </a:endParaRPr>
          </a:p>
        </p:txBody>
      </p:sp>
      <p:sp>
        <p:nvSpPr>
          <p:cNvPr id="8" name="Slide Number Placeholder 3">
            <a:extLst>
              <a:ext uri="{FF2B5EF4-FFF2-40B4-BE49-F238E27FC236}">
                <a16:creationId xmlns:a16="http://schemas.microsoft.com/office/drawing/2014/main" id="{381F0135-F2E1-4B14-8D76-4069E61CA903}"/>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32</a:t>
            </a:fld>
            <a:endParaRPr lang="en-US"/>
          </a:p>
        </p:txBody>
      </p:sp>
    </p:spTree>
    <p:extLst>
      <p:ext uri="{BB962C8B-B14F-4D97-AF65-F5344CB8AC3E}">
        <p14:creationId xmlns:p14="http://schemas.microsoft.com/office/powerpoint/2010/main" val="2128107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Clients</a:t>
            </a:r>
          </a:p>
        </p:txBody>
      </p:sp>
      <p:sp>
        <p:nvSpPr>
          <p:cNvPr id="3" name="Content Placeholder 2"/>
          <p:cNvSpPr>
            <a:spLocks noGrp="1"/>
          </p:cNvSpPr>
          <p:nvPr>
            <p:ph idx="1"/>
          </p:nvPr>
        </p:nvSpPr>
        <p:spPr/>
        <p:txBody>
          <a:bodyPr>
            <a:normAutofit fontScale="92500" lnSpcReduction="10000"/>
          </a:bodyPr>
          <a:lstStyle/>
          <a:p>
            <a:r>
              <a:rPr lang="en-US" dirty="0"/>
              <a:t>The trend in Distributed Computing is to move the complexity away from the end-user device towards services in the Internet.</a:t>
            </a:r>
          </a:p>
          <a:p>
            <a:pPr lvl="1"/>
            <a:r>
              <a:rPr lang="en-US" dirty="0"/>
              <a:t>The move towards Cloud Computing</a:t>
            </a:r>
          </a:p>
          <a:p>
            <a:r>
              <a:rPr lang="en-US" dirty="0"/>
              <a:t>Thin Client – A window-based user interface executing locally on the user’s computer, but access services on a remote computer.</a:t>
            </a:r>
          </a:p>
          <a:p>
            <a:r>
              <a:rPr lang="en-US" dirty="0"/>
              <a:t>Drawbacks: Interactive graphics, CAD, and Image Processing activities will experience delay due to network and OS latencies.</a:t>
            </a:r>
          </a:p>
        </p:txBody>
      </p:sp>
      <p:sp>
        <p:nvSpPr>
          <p:cNvPr id="4" name="Slide Number Placeholder 3"/>
          <p:cNvSpPr>
            <a:spLocks noGrp="1"/>
          </p:cNvSpPr>
          <p:nvPr>
            <p:ph type="sldNum" sz="quarter" idx="12"/>
          </p:nvPr>
        </p:nvSpPr>
        <p:spPr/>
        <p:txBody>
          <a:bodyPr/>
          <a:lstStyle/>
          <a:p>
            <a:fld id="{BB233981-F806-524C-99EC-0BEC2CD17C8A}" type="slidenum">
              <a:rPr lang="en-US" smtClean="0"/>
              <a:t>33</a:t>
            </a:fld>
            <a:endParaRPr lang="en-US"/>
          </a:p>
        </p:txBody>
      </p:sp>
    </p:spTree>
    <p:extLst>
      <p:ext uri="{BB962C8B-B14F-4D97-AF65-F5344CB8AC3E}">
        <p14:creationId xmlns:p14="http://schemas.microsoft.com/office/powerpoint/2010/main" val="3006827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rIns="132080">
            <a:noAutofit/>
          </a:bodyPr>
          <a:lstStyle/>
          <a:p>
            <a:r>
              <a:rPr lang="en-US" sz="3200" dirty="0"/>
              <a:t>Figure 2.10</a:t>
            </a:r>
            <a:br>
              <a:rPr lang="en-US" sz="3200" dirty="0"/>
            </a:br>
            <a:r>
              <a:rPr lang="en-US" sz="3200" dirty="0"/>
              <a:t>Thin clients and compute servers</a:t>
            </a:r>
          </a:p>
        </p:txBody>
      </p:sp>
      <p:sp>
        <p:nvSpPr>
          <p:cNvPr id="14340" name="Rectangle 4"/>
          <p:cNvSpPr>
            <a:spLocks/>
          </p:cNvSpPr>
          <p:nvPr/>
        </p:nvSpPr>
        <p:spPr bwMode="auto">
          <a:xfrm>
            <a:off x="974725" y="2928938"/>
            <a:ext cx="1835150" cy="1289050"/>
          </a:xfrm>
          <a:prstGeom prst="rect">
            <a:avLst/>
          </a:prstGeom>
          <a:solidFill>
            <a:srgbClr val="FFDC99"/>
          </a:solidFill>
          <a:ln>
            <a:noFill/>
          </a:ln>
          <a:extLst>
            <a:ext uri="{91240B29-F687-4f45-9708-019B960494DF}">
              <a14:hiddenLine xmlns=""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4341" name="Rectangle 5"/>
          <p:cNvSpPr>
            <a:spLocks/>
          </p:cNvSpPr>
          <p:nvPr/>
        </p:nvSpPr>
        <p:spPr bwMode="auto">
          <a:xfrm>
            <a:off x="5930900" y="2552700"/>
            <a:ext cx="2540000" cy="1951038"/>
          </a:xfrm>
          <a:prstGeom prst="rect">
            <a:avLst/>
          </a:prstGeom>
          <a:solidFill>
            <a:srgbClr val="FFDC99"/>
          </a:solidFill>
          <a:ln>
            <a:noFill/>
          </a:ln>
          <a:extLst>
            <a:ext uri="{91240B29-F687-4f45-9708-019B960494DF}">
              <a14:hiddenLine xmlns=""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4342" name="Oval 6"/>
          <p:cNvSpPr>
            <a:spLocks/>
          </p:cNvSpPr>
          <p:nvPr/>
        </p:nvSpPr>
        <p:spPr bwMode="auto">
          <a:xfrm>
            <a:off x="1135063" y="3144838"/>
            <a:ext cx="1512887" cy="871537"/>
          </a:xfrm>
          <a:prstGeom prst="ellipse">
            <a:avLst/>
          </a:prstGeom>
          <a:solidFill>
            <a:srgbClr val="FFFFFF"/>
          </a:solidFill>
          <a:ln w="50800" cap="flat">
            <a:solidFill>
              <a:schemeClr val="tx1"/>
            </a:solidFill>
            <a:prstDash val="solid"/>
            <a:round/>
            <a:headEnd type="none" w="med" len="med"/>
            <a:tailEnd type="none" w="med" len="med"/>
          </a:ln>
        </p:spPr>
        <p:txBody>
          <a:bodyPr lIns="0" tIns="0" rIns="0" bIns="0"/>
          <a:lstStyle/>
          <a:p>
            <a:endParaRPr lang="en-US"/>
          </a:p>
        </p:txBody>
      </p:sp>
      <p:sp>
        <p:nvSpPr>
          <p:cNvPr id="14343" name="Rectangle 7"/>
          <p:cNvSpPr>
            <a:spLocks/>
          </p:cNvSpPr>
          <p:nvPr/>
        </p:nvSpPr>
        <p:spPr bwMode="auto">
          <a:xfrm>
            <a:off x="1546225" y="3275013"/>
            <a:ext cx="555625"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Thin</a:t>
            </a:r>
          </a:p>
        </p:txBody>
      </p:sp>
      <p:sp>
        <p:nvSpPr>
          <p:cNvPr id="14344" name="Rectangle 8"/>
          <p:cNvSpPr>
            <a:spLocks/>
          </p:cNvSpPr>
          <p:nvPr/>
        </p:nvSpPr>
        <p:spPr bwMode="auto">
          <a:xfrm>
            <a:off x="1487488" y="3562350"/>
            <a:ext cx="725487"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Client</a:t>
            </a:r>
          </a:p>
        </p:txBody>
      </p:sp>
      <p:sp>
        <p:nvSpPr>
          <p:cNvPr id="14345" name="Oval 9"/>
          <p:cNvSpPr>
            <a:spLocks/>
          </p:cNvSpPr>
          <p:nvPr/>
        </p:nvSpPr>
        <p:spPr bwMode="auto">
          <a:xfrm>
            <a:off x="6380163" y="3074988"/>
            <a:ext cx="1641475" cy="906462"/>
          </a:xfrm>
          <a:prstGeom prst="ellipse">
            <a:avLst/>
          </a:prstGeom>
          <a:solidFill>
            <a:srgbClr val="FFFFFF"/>
          </a:solidFill>
          <a:ln w="50800" cap="flat">
            <a:solidFill>
              <a:schemeClr val="tx1"/>
            </a:solidFill>
            <a:prstDash val="solid"/>
            <a:round/>
            <a:headEnd type="none" w="med" len="med"/>
            <a:tailEnd type="none" w="med" len="med"/>
          </a:ln>
        </p:spPr>
        <p:txBody>
          <a:bodyPr lIns="0" tIns="0" rIns="0" bIns="0"/>
          <a:lstStyle/>
          <a:p>
            <a:endParaRPr lang="en-US"/>
          </a:p>
        </p:txBody>
      </p:sp>
      <p:sp>
        <p:nvSpPr>
          <p:cNvPr id="14346" name="Rectangle 10"/>
          <p:cNvSpPr>
            <a:spLocks/>
          </p:cNvSpPr>
          <p:nvPr/>
        </p:nvSpPr>
        <p:spPr bwMode="auto">
          <a:xfrm>
            <a:off x="6516688" y="3230563"/>
            <a:ext cx="1379537"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Application</a:t>
            </a:r>
          </a:p>
        </p:txBody>
      </p:sp>
      <p:sp>
        <p:nvSpPr>
          <p:cNvPr id="14347" name="Rectangle 11"/>
          <p:cNvSpPr>
            <a:spLocks/>
          </p:cNvSpPr>
          <p:nvPr/>
        </p:nvSpPr>
        <p:spPr bwMode="auto">
          <a:xfrm>
            <a:off x="6783388" y="3543300"/>
            <a:ext cx="1020762"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Process</a:t>
            </a:r>
          </a:p>
        </p:txBody>
      </p:sp>
      <p:sp>
        <p:nvSpPr>
          <p:cNvPr id="14348" name="Rectangle 12"/>
          <p:cNvSpPr>
            <a:spLocks/>
          </p:cNvSpPr>
          <p:nvPr/>
        </p:nvSpPr>
        <p:spPr bwMode="auto">
          <a:xfrm>
            <a:off x="469900" y="2393950"/>
            <a:ext cx="3070225"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dirty="0">
                <a:solidFill>
                  <a:schemeClr val="tx1"/>
                </a:solidFill>
                <a:latin typeface="Arial" charset="0"/>
                <a:ea typeface="ＭＳ Ｐゴシック" charset="0"/>
                <a:cs typeface="Arial" charset="0"/>
                <a:sym typeface="Arial" charset="0"/>
              </a:rPr>
              <a:t>Network computer or PC</a:t>
            </a:r>
          </a:p>
        </p:txBody>
      </p:sp>
      <p:sp>
        <p:nvSpPr>
          <p:cNvPr id="14349" name="Rectangle 13"/>
          <p:cNvSpPr>
            <a:spLocks/>
          </p:cNvSpPr>
          <p:nvPr/>
        </p:nvSpPr>
        <p:spPr bwMode="auto">
          <a:xfrm>
            <a:off x="6296025" y="2149475"/>
            <a:ext cx="20002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Compute server</a:t>
            </a:r>
          </a:p>
        </p:txBody>
      </p:sp>
      <p:sp>
        <p:nvSpPr>
          <p:cNvPr id="14350" name="Freeform 14"/>
          <p:cNvSpPr>
            <a:spLocks/>
          </p:cNvSpPr>
          <p:nvPr/>
        </p:nvSpPr>
        <p:spPr bwMode="auto">
          <a:xfrm>
            <a:off x="2647950" y="3492500"/>
            <a:ext cx="533400" cy="73025"/>
          </a:xfrm>
          <a:custGeom>
            <a:avLst/>
            <a:gdLst>
              <a:gd name="T0" fmla="*/ 0 w 21600"/>
              <a:gd name="T1" fmla="*/ 7200 h 21600"/>
              <a:gd name="T2" fmla="*/ 5421 w 21600"/>
              <a:gd name="T3" fmla="*/ 0 h 21600"/>
              <a:gd name="T4" fmla="*/ 14455 w 21600"/>
              <a:gd name="T5" fmla="*/ 7200 h 21600"/>
              <a:gd name="T6" fmla="*/ 18068 w 21600"/>
              <a:gd name="T7" fmla="*/ 14400 h 21600"/>
              <a:gd name="T8" fmla="*/ 21600 w 21600"/>
              <a:gd name="T9" fmla="*/ 21600 h 21600"/>
            </a:gdLst>
            <a:ahLst/>
            <a:cxnLst>
              <a:cxn ang="0">
                <a:pos x="T0" y="T1"/>
              </a:cxn>
              <a:cxn ang="0">
                <a:pos x="T2" y="T3"/>
              </a:cxn>
              <a:cxn ang="0">
                <a:pos x="T4" y="T5"/>
              </a:cxn>
              <a:cxn ang="0">
                <a:pos x="T6" y="T7"/>
              </a:cxn>
              <a:cxn ang="0">
                <a:pos x="T8" y="T9"/>
              </a:cxn>
            </a:cxnLst>
            <a:rect l="0" t="0" r="r" b="b"/>
            <a:pathLst>
              <a:path w="21600" h="21600">
                <a:moveTo>
                  <a:pt x="0" y="7200"/>
                </a:moveTo>
                <a:lnTo>
                  <a:pt x="5421" y="0"/>
                </a:lnTo>
                <a:lnTo>
                  <a:pt x="14455" y="7200"/>
                </a:lnTo>
                <a:lnTo>
                  <a:pt x="18068" y="14400"/>
                </a:lnTo>
                <a:lnTo>
                  <a:pt x="21600" y="21600"/>
                </a:lnTo>
              </a:path>
            </a:pathLst>
          </a:custGeom>
          <a:noFill/>
          <a:ln w="50800"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4351" name="Freeform 15"/>
          <p:cNvSpPr>
            <a:spLocks/>
          </p:cNvSpPr>
          <p:nvPr/>
        </p:nvSpPr>
        <p:spPr bwMode="auto">
          <a:xfrm>
            <a:off x="5446713" y="3492500"/>
            <a:ext cx="965200" cy="34925"/>
          </a:xfrm>
          <a:custGeom>
            <a:avLst/>
            <a:gdLst>
              <a:gd name="T0" fmla="*/ 21600 w 21600"/>
              <a:gd name="T1" fmla="*/ 0 h 21600"/>
              <a:gd name="T2" fmla="*/ 17273 w 21600"/>
              <a:gd name="T3" fmla="*/ 21600 h 21600"/>
              <a:gd name="T4" fmla="*/ 9374 w 21600"/>
              <a:gd name="T5" fmla="*/ 21600 h 21600"/>
              <a:gd name="T6" fmla="*/ 3605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21600" y="0"/>
                </a:moveTo>
                <a:lnTo>
                  <a:pt x="17273" y="21600"/>
                </a:lnTo>
                <a:lnTo>
                  <a:pt x="9374" y="21600"/>
                </a:lnTo>
                <a:lnTo>
                  <a:pt x="3605" y="21600"/>
                </a:lnTo>
                <a:lnTo>
                  <a:pt x="0" y="21600"/>
                </a:lnTo>
              </a:path>
            </a:pathLst>
          </a:custGeom>
          <a:noFill/>
          <a:ln w="50800"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4352" name="Freeform 16"/>
          <p:cNvSpPr>
            <a:spLocks/>
          </p:cNvSpPr>
          <p:nvPr/>
        </p:nvSpPr>
        <p:spPr bwMode="auto">
          <a:xfrm>
            <a:off x="3074988" y="2865438"/>
            <a:ext cx="2606675" cy="1150937"/>
          </a:xfrm>
          <a:custGeom>
            <a:avLst/>
            <a:gdLst>
              <a:gd name="T0" fmla="*/ 534 w 21600"/>
              <a:gd name="T1" fmla="*/ 5244 h 21600"/>
              <a:gd name="T2" fmla="*/ 801 w 21600"/>
              <a:gd name="T3" fmla="*/ 3933 h 21600"/>
              <a:gd name="T4" fmla="*/ 2137 w 21600"/>
              <a:gd name="T5" fmla="*/ 1966 h 21600"/>
              <a:gd name="T6" fmla="*/ 3473 w 21600"/>
              <a:gd name="T7" fmla="*/ 1311 h 21600"/>
              <a:gd name="T8" fmla="*/ 4274 w 21600"/>
              <a:gd name="T9" fmla="*/ 1311 h 21600"/>
              <a:gd name="T10" fmla="*/ 4808 w 21600"/>
              <a:gd name="T11" fmla="*/ 655 h 21600"/>
              <a:gd name="T12" fmla="*/ 6399 w 21600"/>
              <a:gd name="T13" fmla="*/ 1311 h 21600"/>
              <a:gd name="T14" fmla="*/ 8001 w 21600"/>
              <a:gd name="T15" fmla="*/ 1966 h 21600"/>
              <a:gd name="T16" fmla="*/ 9604 w 21600"/>
              <a:gd name="T17" fmla="*/ 1966 h 21600"/>
              <a:gd name="T18" fmla="*/ 11207 w 21600"/>
              <a:gd name="T19" fmla="*/ 1966 h 21600"/>
              <a:gd name="T20" fmla="*/ 12263 w 21600"/>
              <a:gd name="T21" fmla="*/ 1311 h 21600"/>
              <a:gd name="T22" fmla="*/ 13064 w 21600"/>
              <a:gd name="T23" fmla="*/ 655 h 21600"/>
              <a:gd name="T24" fmla="*/ 14133 w 21600"/>
              <a:gd name="T25" fmla="*/ 0 h 21600"/>
              <a:gd name="T26" fmla="*/ 15468 w 21600"/>
              <a:gd name="T27" fmla="*/ 0 h 21600"/>
              <a:gd name="T28" fmla="*/ 16537 w 21600"/>
              <a:gd name="T29" fmla="*/ 0 h 21600"/>
              <a:gd name="T30" fmla="*/ 17338 w 21600"/>
              <a:gd name="T31" fmla="*/ 655 h 21600"/>
              <a:gd name="T32" fmla="*/ 17873 w 21600"/>
              <a:gd name="T33" fmla="*/ 1311 h 21600"/>
              <a:gd name="T34" fmla="*/ 18929 w 21600"/>
              <a:gd name="T35" fmla="*/ 1966 h 21600"/>
              <a:gd name="T36" fmla="*/ 19997 w 21600"/>
              <a:gd name="T37" fmla="*/ 3933 h 21600"/>
              <a:gd name="T38" fmla="*/ 21333 w 21600"/>
              <a:gd name="T39" fmla="*/ 6554 h 21600"/>
              <a:gd name="T40" fmla="*/ 21600 w 21600"/>
              <a:gd name="T41" fmla="*/ 10457 h 21600"/>
              <a:gd name="T42" fmla="*/ 21600 w 21600"/>
              <a:gd name="T43" fmla="*/ 13079 h 21600"/>
              <a:gd name="T44" fmla="*/ 21333 w 21600"/>
              <a:gd name="T45" fmla="*/ 15046 h 21600"/>
              <a:gd name="T46" fmla="*/ 20799 w 21600"/>
              <a:gd name="T47" fmla="*/ 18978 h 21600"/>
              <a:gd name="T48" fmla="*/ 19730 w 21600"/>
              <a:gd name="T49" fmla="*/ 20289 h 21600"/>
              <a:gd name="T50" fmla="*/ 18140 w 21600"/>
              <a:gd name="T51" fmla="*/ 21600 h 21600"/>
              <a:gd name="T52" fmla="*/ 16537 w 21600"/>
              <a:gd name="T53" fmla="*/ 20945 h 21600"/>
              <a:gd name="T54" fmla="*/ 14934 w 21600"/>
              <a:gd name="T55" fmla="*/ 20289 h 21600"/>
              <a:gd name="T56" fmla="*/ 13599 w 21600"/>
              <a:gd name="T57" fmla="*/ 20289 h 21600"/>
              <a:gd name="T58" fmla="*/ 12263 w 21600"/>
              <a:gd name="T59" fmla="*/ 19634 h 21600"/>
              <a:gd name="T60" fmla="*/ 10673 w 21600"/>
              <a:gd name="T61" fmla="*/ 19634 h 21600"/>
              <a:gd name="T62" fmla="*/ 9337 w 21600"/>
              <a:gd name="T63" fmla="*/ 19634 h 21600"/>
              <a:gd name="T64" fmla="*/ 8268 w 21600"/>
              <a:gd name="T65" fmla="*/ 20289 h 21600"/>
              <a:gd name="T66" fmla="*/ 7200 w 21600"/>
              <a:gd name="T67" fmla="*/ 20289 h 21600"/>
              <a:gd name="T68" fmla="*/ 6132 w 21600"/>
              <a:gd name="T69" fmla="*/ 20289 h 21600"/>
              <a:gd name="T70" fmla="*/ 5075 w 21600"/>
              <a:gd name="T71" fmla="*/ 20945 h 21600"/>
              <a:gd name="T72" fmla="*/ 4007 w 21600"/>
              <a:gd name="T73" fmla="*/ 20945 h 21600"/>
              <a:gd name="T74" fmla="*/ 3205 w 21600"/>
              <a:gd name="T75" fmla="*/ 20945 h 21600"/>
              <a:gd name="T76" fmla="*/ 2404 w 21600"/>
              <a:gd name="T77" fmla="*/ 20289 h 21600"/>
              <a:gd name="T78" fmla="*/ 1870 w 21600"/>
              <a:gd name="T79" fmla="*/ 19634 h 21600"/>
              <a:gd name="T80" fmla="*/ 1603 w 21600"/>
              <a:gd name="T81" fmla="*/ 18978 h 21600"/>
              <a:gd name="T82" fmla="*/ 1336 w 21600"/>
              <a:gd name="T83" fmla="*/ 18323 h 21600"/>
              <a:gd name="T84" fmla="*/ 801 w 21600"/>
              <a:gd name="T85" fmla="*/ 17012 h 21600"/>
              <a:gd name="T86" fmla="*/ 267 w 21600"/>
              <a:gd name="T87" fmla="*/ 14390 h 21600"/>
              <a:gd name="T88" fmla="*/ 0 w 21600"/>
              <a:gd name="T89" fmla="*/ 12424 h 21600"/>
              <a:gd name="T90" fmla="*/ 0 w 21600"/>
              <a:gd name="T91" fmla="*/ 10457 h 21600"/>
              <a:gd name="T92" fmla="*/ 0 w 21600"/>
              <a:gd name="T93" fmla="*/ 8521 h 21600"/>
              <a:gd name="T94" fmla="*/ 267 w 21600"/>
              <a:gd name="T95" fmla="*/ 6554 h 21600"/>
              <a:gd name="T96" fmla="*/ 534 w 21600"/>
              <a:gd name="T97" fmla="*/ 5244 h 21600"/>
              <a:gd name="T98" fmla="*/ 534 w 21600"/>
              <a:gd name="T99" fmla="*/ 5244 h 21600"/>
              <a:gd name="T100" fmla="*/ 534 w 21600"/>
              <a:gd name="T101" fmla="*/ 52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00" h="21600">
                <a:moveTo>
                  <a:pt x="534" y="5244"/>
                </a:moveTo>
                <a:lnTo>
                  <a:pt x="801" y="3933"/>
                </a:lnTo>
                <a:lnTo>
                  <a:pt x="2137" y="1966"/>
                </a:lnTo>
                <a:lnTo>
                  <a:pt x="3473" y="1311"/>
                </a:lnTo>
                <a:lnTo>
                  <a:pt x="4274" y="1311"/>
                </a:lnTo>
                <a:lnTo>
                  <a:pt x="4808" y="655"/>
                </a:lnTo>
                <a:lnTo>
                  <a:pt x="6399" y="1311"/>
                </a:lnTo>
                <a:lnTo>
                  <a:pt x="8001" y="1966"/>
                </a:lnTo>
                <a:lnTo>
                  <a:pt x="9604" y="1966"/>
                </a:lnTo>
                <a:lnTo>
                  <a:pt x="11207" y="1966"/>
                </a:lnTo>
                <a:lnTo>
                  <a:pt x="12263" y="1311"/>
                </a:lnTo>
                <a:lnTo>
                  <a:pt x="13064" y="655"/>
                </a:lnTo>
                <a:lnTo>
                  <a:pt x="14133" y="0"/>
                </a:lnTo>
                <a:lnTo>
                  <a:pt x="15468" y="0"/>
                </a:lnTo>
                <a:lnTo>
                  <a:pt x="16537" y="0"/>
                </a:lnTo>
                <a:lnTo>
                  <a:pt x="17338" y="655"/>
                </a:lnTo>
                <a:lnTo>
                  <a:pt x="17873" y="1311"/>
                </a:lnTo>
                <a:lnTo>
                  <a:pt x="18929" y="1966"/>
                </a:lnTo>
                <a:lnTo>
                  <a:pt x="19997" y="3933"/>
                </a:lnTo>
                <a:lnTo>
                  <a:pt x="21333" y="6554"/>
                </a:lnTo>
                <a:lnTo>
                  <a:pt x="21600" y="10457"/>
                </a:lnTo>
                <a:lnTo>
                  <a:pt x="21600" y="13079"/>
                </a:lnTo>
                <a:lnTo>
                  <a:pt x="21333" y="15046"/>
                </a:lnTo>
                <a:lnTo>
                  <a:pt x="20799" y="18978"/>
                </a:lnTo>
                <a:lnTo>
                  <a:pt x="19730" y="20289"/>
                </a:lnTo>
                <a:lnTo>
                  <a:pt x="18140" y="21600"/>
                </a:lnTo>
                <a:lnTo>
                  <a:pt x="16537" y="20945"/>
                </a:lnTo>
                <a:lnTo>
                  <a:pt x="14934" y="20289"/>
                </a:lnTo>
                <a:lnTo>
                  <a:pt x="13599" y="20289"/>
                </a:lnTo>
                <a:lnTo>
                  <a:pt x="12263" y="19634"/>
                </a:lnTo>
                <a:lnTo>
                  <a:pt x="10673" y="19634"/>
                </a:lnTo>
                <a:lnTo>
                  <a:pt x="9337" y="19634"/>
                </a:lnTo>
                <a:lnTo>
                  <a:pt x="8268" y="20289"/>
                </a:lnTo>
                <a:lnTo>
                  <a:pt x="7200" y="20289"/>
                </a:lnTo>
                <a:lnTo>
                  <a:pt x="6132" y="20289"/>
                </a:lnTo>
                <a:lnTo>
                  <a:pt x="5075" y="20945"/>
                </a:lnTo>
                <a:lnTo>
                  <a:pt x="4007" y="20945"/>
                </a:lnTo>
                <a:lnTo>
                  <a:pt x="3205" y="20945"/>
                </a:lnTo>
                <a:lnTo>
                  <a:pt x="2404" y="20289"/>
                </a:lnTo>
                <a:lnTo>
                  <a:pt x="1870" y="19634"/>
                </a:lnTo>
                <a:lnTo>
                  <a:pt x="1603" y="18978"/>
                </a:lnTo>
                <a:lnTo>
                  <a:pt x="1336" y="18323"/>
                </a:lnTo>
                <a:lnTo>
                  <a:pt x="801" y="17012"/>
                </a:lnTo>
                <a:lnTo>
                  <a:pt x="267" y="14390"/>
                </a:lnTo>
                <a:lnTo>
                  <a:pt x="0" y="12424"/>
                </a:lnTo>
                <a:lnTo>
                  <a:pt x="0" y="10457"/>
                </a:lnTo>
                <a:lnTo>
                  <a:pt x="0" y="8521"/>
                </a:lnTo>
                <a:lnTo>
                  <a:pt x="267" y="6554"/>
                </a:lnTo>
                <a:lnTo>
                  <a:pt x="534" y="5244"/>
                </a:lnTo>
                <a:close/>
                <a:moveTo>
                  <a:pt x="534" y="5244"/>
                </a:moveTo>
              </a:path>
            </a:pathLst>
          </a:custGeom>
          <a:solidFill>
            <a:srgbClr val="FFDC99"/>
          </a:solidFill>
          <a:ln w="50800" cap="flat">
            <a:solidFill>
              <a:srgbClr val="FFDC99"/>
            </a:solidFill>
            <a:prstDash val="solid"/>
            <a:round/>
            <a:headEnd type="none" w="med" len="med"/>
            <a:tailEnd type="none" w="med" len="med"/>
          </a:ln>
        </p:spPr>
        <p:txBody>
          <a:bodyPr lIns="0" tIns="0" rIns="0" bIns="0"/>
          <a:lstStyle/>
          <a:p>
            <a:endParaRPr lang="en-US"/>
          </a:p>
        </p:txBody>
      </p:sp>
      <p:sp>
        <p:nvSpPr>
          <p:cNvPr id="14353" name="Rectangle 17"/>
          <p:cNvSpPr>
            <a:spLocks/>
          </p:cNvSpPr>
          <p:nvPr/>
        </p:nvSpPr>
        <p:spPr bwMode="auto">
          <a:xfrm>
            <a:off x="3884613" y="3282950"/>
            <a:ext cx="99060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network</a:t>
            </a:r>
          </a:p>
        </p:txBody>
      </p:sp>
      <p:sp>
        <p:nvSpPr>
          <p:cNvPr id="2" name="Slide Number Placeholder 1"/>
          <p:cNvSpPr>
            <a:spLocks noGrp="1"/>
          </p:cNvSpPr>
          <p:nvPr>
            <p:ph type="sldNum" sz="quarter" idx="12"/>
          </p:nvPr>
        </p:nvSpPr>
        <p:spPr/>
        <p:txBody>
          <a:bodyPr/>
          <a:lstStyle/>
          <a:p>
            <a:fld id="{BB233981-F806-524C-99EC-0BEC2CD17C8A}" type="slidenum">
              <a:rPr lang="en-US" smtClean="0"/>
              <a:t>34</a:t>
            </a:fld>
            <a:endParaRPr lang="en-US"/>
          </a:p>
        </p:txBody>
      </p:sp>
    </p:spTree>
    <p:extLst>
      <p:ext uri="{BB962C8B-B14F-4D97-AF65-F5344CB8AC3E}">
        <p14:creationId xmlns:p14="http://schemas.microsoft.com/office/powerpoint/2010/main" val="175217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Client (cont’d)</a:t>
            </a:r>
          </a:p>
        </p:txBody>
      </p:sp>
      <p:sp>
        <p:nvSpPr>
          <p:cNvPr id="3" name="Content Placeholder 2"/>
          <p:cNvSpPr>
            <a:spLocks noGrp="1"/>
          </p:cNvSpPr>
          <p:nvPr>
            <p:ph idx="1"/>
          </p:nvPr>
        </p:nvSpPr>
        <p:spPr/>
        <p:txBody>
          <a:bodyPr>
            <a:normAutofit lnSpcReduction="10000"/>
          </a:bodyPr>
          <a:lstStyle/>
          <a:p>
            <a:r>
              <a:rPr lang="en-US" dirty="0"/>
              <a:t>Thin clients lead to </a:t>
            </a:r>
            <a:r>
              <a:rPr lang="en-US" b="1" dirty="0"/>
              <a:t>Virtual Network Computing (VNC)</a:t>
            </a:r>
            <a:r>
              <a:rPr lang="en-US" dirty="0"/>
              <a:t> (Oracle and Olivetti) </a:t>
            </a:r>
          </a:p>
          <a:p>
            <a:pPr lvl="1"/>
            <a:r>
              <a:rPr lang="en-US" dirty="0">
                <a:sym typeface="Wingdings"/>
              </a:rPr>
              <a:t>realvnc.com is a software-based solution.</a:t>
            </a:r>
          </a:p>
          <a:p>
            <a:pPr lvl="1"/>
            <a:r>
              <a:rPr lang="en-US" dirty="0">
                <a:sym typeface="Wingdings"/>
              </a:rPr>
              <a:t>adventiq.com is a hardware based solution.</a:t>
            </a:r>
          </a:p>
          <a:p>
            <a:r>
              <a:rPr lang="en-US" dirty="0">
                <a:sym typeface="Wingdings"/>
              </a:rPr>
              <a:t>Concept is simple: provide remote access to GUI. </a:t>
            </a:r>
          </a:p>
          <a:p>
            <a:pPr lvl="1"/>
            <a:r>
              <a:rPr lang="en-US" dirty="0">
                <a:sym typeface="Wingdings"/>
              </a:rPr>
              <a:t>VNC client interacts with VNC server using a VNC protocol</a:t>
            </a:r>
          </a:p>
          <a:p>
            <a:pPr lvl="2"/>
            <a:r>
              <a:rPr lang="en-US" dirty="0">
                <a:sym typeface="Wingdings"/>
              </a:rPr>
              <a:t>Citrix provided solutions for this.</a:t>
            </a:r>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35</a:t>
            </a:fld>
            <a:endParaRPr lang="en-US"/>
          </a:p>
        </p:txBody>
      </p:sp>
    </p:spTree>
    <p:extLst>
      <p:ext uri="{BB962C8B-B14F-4D97-AF65-F5344CB8AC3E}">
        <p14:creationId xmlns:p14="http://schemas.microsoft.com/office/powerpoint/2010/main" val="47079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Patterns</a:t>
            </a:r>
          </a:p>
        </p:txBody>
      </p:sp>
      <p:sp>
        <p:nvSpPr>
          <p:cNvPr id="3" name="Content Placeholder 2"/>
          <p:cNvSpPr>
            <a:spLocks noGrp="1"/>
          </p:cNvSpPr>
          <p:nvPr>
            <p:ph idx="1"/>
          </p:nvPr>
        </p:nvSpPr>
        <p:spPr>
          <a:xfrm>
            <a:off x="457200" y="1600200"/>
            <a:ext cx="8229600" cy="4756150"/>
          </a:xfrm>
        </p:spPr>
        <p:txBody>
          <a:bodyPr>
            <a:normAutofit fontScale="85000" lnSpcReduction="20000"/>
          </a:bodyPr>
          <a:lstStyle/>
          <a:p>
            <a:r>
              <a:rPr lang="en-US" b="1" dirty="0"/>
              <a:t>Proxy</a:t>
            </a:r>
            <a:r>
              <a:rPr lang="en-US" dirty="0"/>
              <a:t> – support </a:t>
            </a:r>
            <a:r>
              <a:rPr lang="en-US" u="sng" dirty="0"/>
              <a:t>location transparency</a:t>
            </a:r>
            <a:r>
              <a:rPr lang="en-US" dirty="0"/>
              <a:t> in RPC or RMI</a:t>
            </a:r>
          </a:p>
          <a:p>
            <a:r>
              <a:rPr lang="en-US" b="1" dirty="0"/>
              <a:t>Brokerage</a:t>
            </a:r>
            <a:r>
              <a:rPr lang="en-US" dirty="0"/>
              <a:t> in web services can also be viewed as an architectural pattern supporting interoperability in complex distributed infrastructures. </a:t>
            </a:r>
          </a:p>
          <a:p>
            <a:pPr lvl="1"/>
            <a:r>
              <a:rPr lang="en-US" dirty="0"/>
              <a:t>Pattern consists of a trio</a:t>
            </a:r>
          </a:p>
          <a:p>
            <a:pPr lvl="2"/>
            <a:r>
              <a:rPr lang="en-US" dirty="0"/>
              <a:t>service provider</a:t>
            </a:r>
          </a:p>
          <a:p>
            <a:pPr lvl="2"/>
            <a:r>
              <a:rPr lang="en-US" dirty="0"/>
              <a:t>service requester</a:t>
            </a:r>
          </a:p>
          <a:p>
            <a:pPr lvl="2"/>
            <a:r>
              <a:rPr lang="en-US" dirty="0"/>
              <a:t>service broker (match services provided to requested)</a:t>
            </a:r>
          </a:p>
          <a:p>
            <a:pPr lvl="3"/>
            <a:r>
              <a:rPr lang="en-US" dirty="0"/>
              <a:t>Registry in RM</a:t>
            </a:r>
          </a:p>
          <a:p>
            <a:pPr lvl="3"/>
            <a:r>
              <a:rPr lang="en-US" dirty="0"/>
              <a:t>naming service in CORBA</a:t>
            </a:r>
          </a:p>
          <a:p>
            <a:r>
              <a:rPr lang="en-US" b="1" dirty="0"/>
              <a:t>Reflection</a:t>
            </a:r>
          </a:p>
          <a:p>
            <a:pPr lvl="1"/>
            <a:r>
              <a:rPr lang="en-US" dirty="0"/>
              <a:t>Increasingly being used in DSs to support dynamic discovery of properties of system and ability to modify structure or behavior.</a:t>
            </a:r>
          </a:p>
        </p:txBody>
      </p:sp>
      <p:sp>
        <p:nvSpPr>
          <p:cNvPr id="4" name="Slide Number Placeholder 3"/>
          <p:cNvSpPr>
            <a:spLocks noGrp="1"/>
          </p:cNvSpPr>
          <p:nvPr>
            <p:ph type="sldNum" sz="quarter" idx="12"/>
          </p:nvPr>
        </p:nvSpPr>
        <p:spPr/>
        <p:txBody>
          <a:bodyPr/>
          <a:lstStyle/>
          <a:p>
            <a:fld id="{BB233981-F806-524C-99EC-0BEC2CD17C8A}" type="slidenum">
              <a:rPr lang="en-US" smtClean="0"/>
              <a:t>36</a:t>
            </a:fld>
            <a:endParaRPr lang="en-US" dirty="0"/>
          </a:p>
        </p:txBody>
      </p:sp>
    </p:spTree>
    <p:extLst>
      <p:ext uri="{BB962C8B-B14F-4D97-AF65-F5344CB8AC3E}">
        <p14:creationId xmlns:p14="http://schemas.microsoft.com/office/powerpoint/2010/main" val="3781929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77813" y="279919"/>
            <a:ext cx="8205787" cy="1348141"/>
          </a:xfrm>
          <a:ln/>
        </p:spPr>
        <p:txBody>
          <a:bodyPr rIns="132080">
            <a:normAutofit fontScale="90000"/>
          </a:bodyPr>
          <a:lstStyle/>
          <a:p>
            <a:r>
              <a:rPr lang="en-US" dirty="0"/>
              <a:t>Figure 2.11	</a:t>
            </a:r>
            <a:br>
              <a:rPr lang="en-US" dirty="0"/>
            </a:br>
            <a:r>
              <a:rPr lang="en-US" dirty="0"/>
              <a:t>The web service architectural pattern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2015412"/>
            <a:ext cx="7203110" cy="395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2CF395D4-B4C3-4FC2-BB9A-BD4D1B369298}"/>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37</a:t>
            </a:fld>
            <a:endParaRPr lang="en-US" dirty="0"/>
          </a:p>
        </p:txBody>
      </p:sp>
    </p:spTree>
    <p:extLst>
      <p:ext uri="{BB962C8B-B14F-4D97-AF65-F5344CB8AC3E}">
        <p14:creationId xmlns:p14="http://schemas.microsoft.com/office/powerpoint/2010/main" val="271738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Middleware Solutions</a:t>
            </a:r>
          </a:p>
        </p:txBody>
      </p:sp>
      <p:sp>
        <p:nvSpPr>
          <p:cNvPr id="3" name="Content Placeholder 2"/>
          <p:cNvSpPr>
            <a:spLocks noGrp="1"/>
          </p:cNvSpPr>
          <p:nvPr>
            <p:ph idx="1"/>
          </p:nvPr>
        </p:nvSpPr>
        <p:spPr/>
        <p:txBody>
          <a:bodyPr>
            <a:normAutofit fontScale="92500"/>
          </a:bodyPr>
          <a:lstStyle/>
          <a:p>
            <a:r>
              <a:rPr lang="en-US" dirty="0"/>
              <a:t>To provide higher-level programming abstraction for the development of DSs and through layering to </a:t>
            </a:r>
            <a:r>
              <a:rPr lang="en-US" u="sng" dirty="0"/>
              <a:t>abstract over heterogeneity </a:t>
            </a:r>
            <a:r>
              <a:rPr lang="en-US" dirty="0"/>
              <a:t>in the underlying infrastructure for </a:t>
            </a:r>
            <a:r>
              <a:rPr lang="en-US" u="sng" dirty="0"/>
              <a:t>interoperability</a:t>
            </a:r>
            <a:r>
              <a:rPr lang="en-US" dirty="0"/>
              <a:t> </a:t>
            </a:r>
            <a:r>
              <a:rPr lang="en-US"/>
              <a:t>and </a:t>
            </a:r>
            <a:r>
              <a:rPr lang="en-US" u="sng"/>
              <a:t>portability</a:t>
            </a:r>
            <a:endParaRPr lang="en-US" u="sng" dirty="0"/>
          </a:p>
          <a:p>
            <a:endParaRPr lang="en-US" dirty="0"/>
          </a:p>
          <a:p>
            <a:r>
              <a:rPr lang="en-US" dirty="0"/>
              <a:t>Categories of Middleware</a:t>
            </a:r>
          </a:p>
          <a:p>
            <a:pPr lvl="1"/>
            <a:r>
              <a:rPr lang="en-US" dirty="0"/>
              <a:t>Early middleware solutions: </a:t>
            </a:r>
            <a:r>
              <a:rPr lang="en-US" dirty="0" err="1"/>
              <a:t>SunRPC</a:t>
            </a:r>
            <a:r>
              <a:rPr lang="en-US" dirty="0"/>
              <a:t>, and group communication systems (ISIS).</a:t>
            </a:r>
          </a:p>
          <a:p>
            <a:pPr lvl="1"/>
            <a:r>
              <a:rPr lang="en-US" dirty="0"/>
              <a:t>Wider range of styles emerged recently</a:t>
            </a:r>
          </a:p>
        </p:txBody>
      </p:sp>
      <p:sp>
        <p:nvSpPr>
          <p:cNvPr id="4" name="Slide Number Placeholder 3"/>
          <p:cNvSpPr>
            <a:spLocks noGrp="1"/>
          </p:cNvSpPr>
          <p:nvPr>
            <p:ph type="sldNum" sz="quarter" idx="12"/>
          </p:nvPr>
        </p:nvSpPr>
        <p:spPr/>
        <p:txBody>
          <a:bodyPr/>
          <a:lstStyle/>
          <a:p>
            <a:fld id="{BB233981-F806-524C-99EC-0BEC2CD17C8A}" type="slidenum">
              <a:rPr lang="en-US" smtClean="0"/>
              <a:t>38</a:t>
            </a:fld>
            <a:endParaRPr lang="en-US"/>
          </a:p>
        </p:txBody>
      </p:sp>
    </p:spTree>
    <p:extLst>
      <p:ext uri="{BB962C8B-B14F-4D97-AF65-F5344CB8AC3E}">
        <p14:creationId xmlns:p14="http://schemas.microsoft.com/office/powerpoint/2010/main" val="3161306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457200" y="274638"/>
            <a:ext cx="8229600" cy="807713"/>
          </a:xfrm>
          <a:ln/>
        </p:spPr>
        <p:txBody>
          <a:bodyPr rIns="132080">
            <a:normAutofit fontScale="90000"/>
          </a:bodyPr>
          <a:lstStyle/>
          <a:p>
            <a:r>
              <a:rPr lang="en-US" dirty="0"/>
              <a:t>F</a:t>
            </a:r>
            <a:r>
              <a:rPr lang="en-US" sz="2700" dirty="0"/>
              <a:t>igure 2.12	</a:t>
            </a:r>
            <a:br>
              <a:rPr lang="en-US" sz="2700" dirty="0"/>
            </a:br>
            <a:r>
              <a:rPr lang="en-US" sz="2700" dirty="0"/>
              <a:t>Categories of middleware</a:t>
            </a:r>
            <a:endParaRPr lang="en-US"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06" y="1417638"/>
            <a:ext cx="6265259" cy="524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BCD2D289-4DC3-42B3-8F45-EFD1387FF194}"/>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39</a:t>
            </a:fld>
            <a:endParaRPr lang="en-US"/>
          </a:p>
        </p:txBody>
      </p:sp>
    </p:spTree>
    <p:extLst>
      <p:ext uri="{BB962C8B-B14F-4D97-AF65-F5344CB8AC3E}">
        <p14:creationId xmlns:p14="http://schemas.microsoft.com/office/powerpoint/2010/main" val="28789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457200" y="489243"/>
            <a:ext cx="8229600" cy="1143000"/>
          </a:xfrm>
          <a:ln/>
        </p:spPr>
        <p:txBody>
          <a:bodyPr rIns="132080">
            <a:normAutofit fontScale="90000"/>
          </a:bodyPr>
          <a:lstStyle/>
          <a:p>
            <a:r>
              <a:rPr lang="en-US" dirty="0"/>
              <a:t>Figure 2.1</a:t>
            </a:r>
            <a:br>
              <a:rPr lang="en-US" dirty="0"/>
            </a:br>
            <a:r>
              <a:rPr lang="en-US" dirty="0"/>
              <a:t>Generations of distributed systems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7" y="1827763"/>
            <a:ext cx="87264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0F5010F1-C359-48C4-85C1-04E317D4C0B9}"/>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4</a:t>
            </a:fld>
            <a:endParaRPr lang="en-US" dirty="0"/>
          </a:p>
        </p:txBody>
      </p:sp>
    </p:spTree>
    <p:extLst>
      <p:ext uri="{BB962C8B-B14F-4D97-AF65-F5344CB8AC3E}">
        <p14:creationId xmlns:p14="http://schemas.microsoft.com/office/powerpoint/2010/main" val="283183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Models</a:t>
            </a:r>
          </a:p>
        </p:txBody>
      </p:sp>
      <p:sp>
        <p:nvSpPr>
          <p:cNvPr id="3" name="Content Placeholder 2"/>
          <p:cNvSpPr>
            <a:spLocks noGrp="1"/>
          </p:cNvSpPr>
          <p:nvPr>
            <p:ph idx="1"/>
          </p:nvPr>
        </p:nvSpPr>
        <p:spPr/>
        <p:txBody>
          <a:bodyPr>
            <a:normAutofit fontScale="85000" lnSpcReduction="20000"/>
          </a:bodyPr>
          <a:lstStyle/>
          <a:p>
            <a:r>
              <a:rPr lang="en-US" dirty="0"/>
              <a:t>Interaction:</a:t>
            </a:r>
          </a:p>
          <a:p>
            <a:pPr lvl="1"/>
            <a:r>
              <a:rPr lang="en-US" dirty="0"/>
              <a:t>Messages result in communication and coordination between processes.</a:t>
            </a:r>
          </a:p>
          <a:p>
            <a:pPr lvl="2"/>
            <a:r>
              <a:rPr lang="en-US" dirty="0"/>
              <a:t>Delays</a:t>
            </a:r>
          </a:p>
          <a:p>
            <a:pPr lvl="2"/>
            <a:r>
              <a:rPr lang="en-US" dirty="0"/>
              <a:t>Maintaining the notion of time across computers.</a:t>
            </a:r>
          </a:p>
          <a:p>
            <a:r>
              <a:rPr lang="en-US" dirty="0"/>
              <a:t>Failure:</a:t>
            </a:r>
          </a:p>
          <a:p>
            <a:pPr lvl="1"/>
            <a:r>
              <a:rPr lang="en-US" dirty="0"/>
              <a:t>faults can occur during operations</a:t>
            </a:r>
          </a:p>
          <a:p>
            <a:pPr lvl="1"/>
            <a:r>
              <a:rPr lang="en-US" dirty="0"/>
              <a:t>How fault tolerant is the system</a:t>
            </a:r>
          </a:p>
          <a:p>
            <a:r>
              <a:rPr lang="en-US" dirty="0"/>
              <a:t>Security</a:t>
            </a:r>
          </a:p>
          <a:p>
            <a:pPr lvl="1"/>
            <a:r>
              <a:rPr lang="en-US" dirty="0"/>
              <a:t>Modular nature of a distributed system exposes it to attacks both internal and external. </a:t>
            </a:r>
          </a:p>
          <a:p>
            <a:pPr lvl="1"/>
            <a:r>
              <a:rPr lang="en-US" dirty="0"/>
              <a:t>How do we handle security issues.</a:t>
            </a:r>
          </a:p>
        </p:txBody>
      </p:sp>
      <p:sp>
        <p:nvSpPr>
          <p:cNvPr id="4" name="Slide Number Placeholder 3"/>
          <p:cNvSpPr>
            <a:spLocks noGrp="1"/>
          </p:cNvSpPr>
          <p:nvPr>
            <p:ph type="sldNum" sz="quarter" idx="12"/>
          </p:nvPr>
        </p:nvSpPr>
        <p:spPr/>
        <p:txBody>
          <a:bodyPr/>
          <a:lstStyle/>
          <a:p>
            <a:fld id="{BB233981-F806-524C-99EC-0BEC2CD17C8A}" type="slidenum">
              <a:rPr lang="en-US" smtClean="0"/>
              <a:t>40</a:t>
            </a:fld>
            <a:endParaRPr lang="en-US"/>
          </a:p>
        </p:txBody>
      </p:sp>
    </p:spTree>
    <p:extLst>
      <p:ext uri="{BB962C8B-B14F-4D97-AF65-F5344CB8AC3E}">
        <p14:creationId xmlns:p14="http://schemas.microsoft.com/office/powerpoint/2010/main" val="430969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Models</a:t>
            </a:r>
          </a:p>
        </p:txBody>
      </p:sp>
      <p:sp>
        <p:nvSpPr>
          <p:cNvPr id="3" name="Content Placeholder 2"/>
          <p:cNvSpPr>
            <a:spLocks noGrp="1"/>
          </p:cNvSpPr>
          <p:nvPr>
            <p:ph idx="1"/>
          </p:nvPr>
        </p:nvSpPr>
        <p:spPr/>
        <p:txBody>
          <a:bodyPr/>
          <a:lstStyle/>
          <a:p>
            <a:r>
              <a:rPr lang="en-US" dirty="0"/>
              <a:t>Purpose of these models:</a:t>
            </a:r>
          </a:p>
          <a:p>
            <a:pPr lvl="1"/>
            <a:r>
              <a:rPr lang="en-US" dirty="0"/>
              <a:t>Make explicit all assumptions about the system we’re modeling</a:t>
            </a:r>
          </a:p>
          <a:p>
            <a:pPr lvl="1"/>
            <a:r>
              <a:rPr lang="en-US" dirty="0"/>
              <a:t>Make generalization concerns about what is possible and what is impossible.</a:t>
            </a:r>
          </a:p>
          <a:p>
            <a:pPr lvl="2"/>
            <a:r>
              <a:rPr lang="en-US" dirty="0"/>
              <a:t>Take into consideration provable properties.</a:t>
            </a:r>
          </a:p>
        </p:txBody>
      </p:sp>
      <p:sp>
        <p:nvSpPr>
          <p:cNvPr id="4" name="Slide Number Placeholder 3"/>
          <p:cNvSpPr>
            <a:spLocks noGrp="1"/>
          </p:cNvSpPr>
          <p:nvPr>
            <p:ph type="sldNum" sz="quarter" idx="12"/>
          </p:nvPr>
        </p:nvSpPr>
        <p:spPr/>
        <p:txBody>
          <a:bodyPr/>
          <a:lstStyle/>
          <a:p>
            <a:fld id="{BB233981-F806-524C-99EC-0BEC2CD17C8A}" type="slidenum">
              <a:rPr lang="en-US" smtClean="0"/>
              <a:t>41</a:t>
            </a:fld>
            <a:endParaRPr lang="en-US"/>
          </a:p>
        </p:txBody>
      </p:sp>
    </p:spTree>
    <p:extLst>
      <p:ext uri="{BB962C8B-B14F-4D97-AF65-F5344CB8AC3E}">
        <p14:creationId xmlns:p14="http://schemas.microsoft.com/office/powerpoint/2010/main" val="165572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a:t>
            </a:r>
          </a:p>
        </p:txBody>
      </p:sp>
      <p:sp>
        <p:nvSpPr>
          <p:cNvPr id="3" name="Content Placeholder 2"/>
          <p:cNvSpPr>
            <a:spLocks noGrp="1"/>
          </p:cNvSpPr>
          <p:nvPr>
            <p:ph idx="1"/>
          </p:nvPr>
        </p:nvSpPr>
        <p:spPr/>
        <p:txBody>
          <a:bodyPr>
            <a:normAutofit fontScale="92500" lnSpcReduction="10000"/>
          </a:bodyPr>
          <a:lstStyle/>
          <a:p>
            <a:r>
              <a:rPr lang="en-US" dirty="0"/>
              <a:t>DS’s are composed of many processes with complex interactions</a:t>
            </a:r>
          </a:p>
          <a:p>
            <a:pPr lvl="1"/>
            <a:r>
              <a:rPr lang="en-US" dirty="0"/>
              <a:t>Multiple servers cooperating</a:t>
            </a:r>
          </a:p>
          <a:p>
            <a:pPr lvl="1"/>
            <a:r>
              <a:rPr lang="en-US" dirty="0"/>
              <a:t>A set of peer processes</a:t>
            </a:r>
          </a:p>
          <a:p>
            <a:r>
              <a:rPr lang="en-US" dirty="0"/>
              <a:t>In distributed systems the behavior is described by a “Distributed Algorithm” rather than the traditional algorithm we’re familiar with.</a:t>
            </a:r>
          </a:p>
          <a:p>
            <a:pPr lvl="1"/>
            <a:r>
              <a:rPr lang="en-US" dirty="0"/>
              <a:t>Messages are going to be transmitted between steps of the processes.</a:t>
            </a:r>
          </a:p>
          <a:p>
            <a:pPr lvl="1"/>
            <a:r>
              <a:rPr lang="en-US" dirty="0"/>
              <a:t>Each process has its own state.</a:t>
            </a:r>
          </a:p>
        </p:txBody>
      </p:sp>
      <p:sp>
        <p:nvSpPr>
          <p:cNvPr id="4" name="Slide Number Placeholder 3"/>
          <p:cNvSpPr>
            <a:spLocks noGrp="1"/>
          </p:cNvSpPr>
          <p:nvPr>
            <p:ph type="sldNum" sz="quarter" idx="12"/>
          </p:nvPr>
        </p:nvSpPr>
        <p:spPr/>
        <p:txBody>
          <a:bodyPr/>
          <a:lstStyle/>
          <a:p>
            <a:fld id="{BB233981-F806-524C-99EC-0BEC2CD17C8A}" type="slidenum">
              <a:rPr lang="en-US" smtClean="0"/>
              <a:t>42</a:t>
            </a:fld>
            <a:endParaRPr lang="en-US"/>
          </a:p>
        </p:txBody>
      </p:sp>
    </p:spTree>
    <p:extLst>
      <p:ext uri="{BB962C8B-B14F-4D97-AF65-F5344CB8AC3E}">
        <p14:creationId xmlns:p14="http://schemas.microsoft.com/office/powerpoint/2010/main" val="742898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a:t>
            </a:r>
          </a:p>
        </p:txBody>
      </p:sp>
      <p:sp>
        <p:nvSpPr>
          <p:cNvPr id="3" name="Content Placeholder 2"/>
          <p:cNvSpPr>
            <a:spLocks noGrp="1"/>
          </p:cNvSpPr>
          <p:nvPr>
            <p:ph idx="1"/>
          </p:nvPr>
        </p:nvSpPr>
        <p:spPr/>
        <p:txBody>
          <a:bodyPr/>
          <a:lstStyle/>
          <a:p>
            <a:r>
              <a:rPr lang="en-US" dirty="0"/>
              <a:t>Two factors affect the interaction of processes in a distributed system</a:t>
            </a:r>
          </a:p>
          <a:p>
            <a:pPr lvl="1"/>
            <a:r>
              <a:rPr lang="en-US" dirty="0"/>
              <a:t>Communication Performance (this is a limiting characteristic)</a:t>
            </a:r>
          </a:p>
          <a:p>
            <a:pPr lvl="1"/>
            <a:r>
              <a:rPr lang="en-US" dirty="0"/>
              <a:t>Impossible to maintain a single global notion of time.</a:t>
            </a:r>
          </a:p>
        </p:txBody>
      </p:sp>
      <p:sp>
        <p:nvSpPr>
          <p:cNvPr id="4" name="Slide Number Placeholder 3"/>
          <p:cNvSpPr>
            <a:spLocks noGrp="1"/>
          </p:cNvSpPr>
          <p:nvPr>
            <p:ph type="sldNum" sz="quarter" idx="12"/>
          </p:nvPr>
        </p:nvSpPr>
        <p:spPr/>
        <p:txBody>
          <a:bodyPr/>
          <a:lstStyle/>
          <a:p>
            <a:fld id="{BB233981-F806-524C-99EC-0BEC2CD17C8A}" type="slidenum">
              <a:rPr lang="en-US" smtClean="0"/>
              <a:t>43</a:t>
            </a:fld>
            <a:endParaRPr lang="en-US"/>
          </a:p>
        </p:txBody>
      </p:sp>
    </p:spTree>
    <p:extLst>
      <p:ext uri="{BB962C8B-B14F-4D97-AF65-F5344CB8AC3E}">
        <p14:creationId xmlns:p14="http://schemas.microsoft.com/office/powerpoint/2010/main" val="93029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 of Communication Channels</a:t>
            </a:r>
          </a:p>
        </p:txBody>
      </p:sp>
      <p:sp>
        <p:nvSpPr>
          <p:cNvPr id="3" name="Content Placeholder 2"/>
          <p:cNvSpPr>
            <a:spLocks noGrp="1"/>
          </p:cNvSpPr>
          <p:nvPr>
            <p:ph idx="1"/>
          </p:nvPr>
        </p:nvSpPr>
        <p:spPr/>
        <p:txBody>
          <a:bodyPr>
            <a:normAutofit fontScale="85000" lnSpcReduction="10000"/>
          </a:bodyPr>
          <a:lstStyle/>
          <a:p>
            <a:r>
              <a:rPr lang="en-US" dirty="0"/>
              <a:t>Performance characteristics relating to latency, bandwidth, and jitter:</a:t>
            </a:r>
          </a:p>
          <a:p>
            <a:pPr lvl="1"/>
            <a:r>
              <a:rPr lang="en-US" dirty="0"/>
              <a:t>Delay between start of </a:t>
            </a:r>
            <a:r>
              <a:rPr lang="en-US" dirty="0" err="1"/>
              <a:t>msg</a:t>
            </a:r>
            <a:r>
              <a:rPr lang="en-US" dirty="0"/>
              <a:t> transmission from a process and the beginning of its receipt on another (latency). It includes</a:t>
            </a:r>
          </a:p>
          <a:p>
            <a:pPr lvl="2"/>
            <a:r>
              <a:rPr lang="en-US" dirty="0"/>
              <a:t>time taken for a string of bits to reach destination.</a:t>
            </a:r>
          </a:p>
          <a:p>
            <a:pPr lvl="2"/>
            <a:r>
              <a:rPr lang="en-US" dirty="0"/>
              <a:t>delay in accessing the network.</a:t>
            </a:r>
          </a:p>
          <a:p>
            <a:pPr lvl="2"/>
            <a:r>
              <a:rPr lang="en-US" dirty="0"/>
              <a:t>time taken by operating system comm. services at both ends.</a:t>
            </a:r>
          </a:p>
          <a:p>
            <a:pPr lvl="1"/>
            <a:r>
              <a:rPr lang="en-US" dirty="0"/>
              <a:t>Bandwidth of a computer network – total amount of information transmitted at a given time.</a:t>
            </a:r>
          </a:p>
          <a:p>
            <a:pPr lvl="1"/>
            <a:r>
              <a:rPr lang="en-US" dirty="0"/>
              <a:t>Jitter is the variation in time to deliver a series of messages. (multimedia data)</a:t>
            </a:r>
          </a:p>
          <a:p>
            <a:pPr lvl="2"/>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44</a:t>
            </a:fld>
            <a:endParaRPr lang="en-US"/>
          </a:p>
        </p:txBody>
      </p:sp>
    </p:spTree>
    <p:extLst>
      <p:ext uri="{BB962C8B-B14F-4D97-AF65-F5344CB8AC3E}">
        <p14:creationId xmlns:p14="http://schemas.microsoft.com/office/powerpoint/2010/main" val="3458773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 Clocks and Timing events</a:t>
            </a:r>
          </a:p>
        </p:txBody>
      </p:sp>
      <p:sp>
        <p:nvSpPr>
          <p:cNvPr id="3" name="Content Placeholder 2"/>
          <p:cNvSpPr>
            <a:spLocks noGrp="1"/>
          </p:cNvSpPr>
          <p:nvPr>
            <p:ph idx="1"/>
          </p:nvPr>
        </p:nvSpPr>
        <p:spPr/>
        <p:txBody>
          <a:bodyPr/>
          <a:lstStyle/>
          <a:p>
            <a:r>
              <a:rPr lang="en-US" dirty="0"/>
              <a:t>Two processes will have different time on their clocks.</a:t>
            </a:r>
          </a:p>
          <a:p>
            <a:r>
              <a:rPr lang="en-US" dirty="0"/>
              <a:t>Clocks drift over time. </a:t>
            </a:r>
          </a:p>
          <a:p>
            <a:r>
              <a:rPr lang="en-US" dirty="0"/>
              <a:t>“Clock Drift Rate” is the rate at which a computer clock deviates from a perfect reference clock.</a:t>
            </a:r>
          </a:p>
          <a:p>
            <a:pPr lvl="1"/>
            <a:r>
              <a:rPr lang="en-US" dirty="0"/>
              <a:t>Some solutions include radio receivers to get a reading from a GPS. (1 microsecond accuracy)</a:t>
            </a:r>
          </a:p>
        </p:txBody>
      </p:sp>
      <p:sp>
        <p:nvSpPr>
          <p:cNvPr id="4" name="Slide Number Placeholder 3"/>
          <p:cNvSpPr>
            <a:spLocks noGrp="1"/>
          </p:cNvSpPr>
          <p:nvPr>
            <p:ph type="sldNum" sz="quarter" idx="12"/>
          </p:nvPr>
        </p:nvSpPr>
        <p:spPr/>
        <p:txBody>
          <a:bodyPr/>
          <a:lstStyle/>
          <a:p>
            <a:fld id="{BB233981-F806-524C-99EC-0BEC2CD17C8A}" type="slidenum">
              <a:rPr lang="en-US" smtClean="0"/>
              <a:t>45</a:t>
            </a:fld>
            <a:endParaRPr lang="en-US"/>
          </a:p>
        </p:txBody>
      </p:sp>
    </p:spTree>
    <p:extLst>
      <p:ext uri="{BB962C8B-B14F-4D97-AF65-F5344CB8AC3E}">
        <p14:creationId xmlns:p14="http://schemas.microsoft.com/office/powerpoint/2010/main" val="2885772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Interaction Models</a:t>
            </a:r>
          </a:p>
        </p:txBody>
      </p:sp>
      <p:sp>
        <p:nvSpPr>
          <p:cNvPr id="3" name="Content Placeholder 2"/>
          <p:cNvSpPr>
            <a:spLocks noGrp="1"/>
          </p:cNvSpPr>
          <p:nvPr>
            <p:ph idx="1"/>
          </p:nvPr>
        </p:nvSpPr>
        <p:spPr/>
        <p:txBody>
          <a:bodyPr>
            <a:normAutofit fontScale="85000" lnSpcReduction="20000"/>
          </a:bodyPr>
          <a:lstStyle/>
          <a:p>
            <a:r>
              <a:rPr lang="en-US" dirty="0"/>
              <a:t>Synchronous Distributed System. This has a strong notion of time.</a:t>
            </a:r>
          </a:p>
          <a:p>
            <a:pPr lvl="1"/>
            <a:r>
              <a:rPr lang="en-US" dirty="0"/>
              <a:t>Time to execute each step has a known lower and upper bounds.</a:t>
            </a:r>
          </a:p>
          <a:p>
            <a:pPr lvl="1"/>
            <a:r>
              <a:rPr lang="en-US" dirty="0"/>
              <a:t>Each transmitted message is received within a known bounded time.</a:t>
            </a:r>
          </a:p>
          <a:p>
            <a:pPr lvl="1"/>
            <a:r>
              <a:rPr lang="en-US" dirty="0"/>
              <a:t>Each process’s drift rate has a known bound</a:t>
            </a:r>
          </a:p>
          <a:p>
            <a:r>
              <a:rPr lang="en-US" dirty="0"/>
              <a:t>Asynchronous Distributed Systems. Has a weak notion of time and has no bounds on the following:</a:t>
            </a:r>
          </a:p>
          <a:p>
            <a:pPr lvl="1"/>
            <a:r>
              <a:rPr lang="en-US" dirty="0"/>
              <a:t>Process execution speed</a:t>
            </a:r>
          </a:p>
          <a:p>
            <a:pPr lvl="1"/>
            <a:r>
              <a:rPr lang="en-US" dirty="0"/>
              <a:t>Message transmission delays</a:t>
            </a:r>
          </a:p>
          <a:p>
            <a:pPr lvl="1"/>
            <a:r>
              <a:rPr lang="en-US" dirty="0"/>
              <a:t>Clock drift rates. They can be arbitrary</a:t>
            </a:r>
          </a:p>
        </p:txBody>
      </p:sp>
      <p:sp>
        <p:nvSpPr>
          <p:cNvPr id="4" name="Slide Number Placeholder 3"/>
          <p:cNvSpPr>
            <a:spLocks noGrp="1"/>
          </p:cNvSpPr>
          <p:nvPr>
            <p:ph type="sldNum" sz="quarter" idx="12"/>
          </p:nvPr>
        </p:nvSpPr>
        <p:spPr/>
        <p:txBody>
          <a:bodyPr/>
          <a:lstStyle/>
          <a:p>
            <a:fld id="{BB233981-F806-524C-99EC-0BEC2CD17C8A}" type="slidenum">
              <a:rPr lang="en-US" smtClean="0"/>
              <a:t>46</a:t>
            </a:fld>
            <a:endParaRPr lang="en-US"/>
          </a:p>
        </p:txBody>
      </p:sp>
    </p:spTree>
    <p:extLst>
      <p:ext uri="{BB962C8B-B14F-4D97-AF65-F5344CB8AC3E}">
        <p14:creationId xmlns:p14="http://schemas.microsoft.com/office/powerpoint/2010/main" val="3528759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906"/>
          </a:xfrm>
        </p:spPr>
        <p:txBody>
          <a:bodyPr>
            <a:normAutofit fontScale="90000"/>
          </a:bodyPr>
          <a:lstStyle/>
          <a:p>
            <a:r>
              <a:rPr lang="en-US" dirty="0"/>
              <a:t>Event Ordering</a:t>
            </a:r>
          </a:p>
        </p:txBody>
      </p:sp>
      <p:sp>
        <p:nvSpPr>
          <p:cNvPr id="3" name="Content Placeholder 2"/>
          <p:cNvSpPr>
            <a:spLocks noGrp="1"/>
          </p:cNvSpPr>
          <p:nvPr>
            <p:ph idx="1"/>
          </p:nvPr>
        </p:nvSpPr>
        <p:spPr>
          <a:xfrm>
            <a:off x="457200" y="1242874"/>
            <a:ext cx="8229600" cy="5113476"/>
          </a:xfrm>
        </p:spPr>
        <p:txBody>
          <a:bodyPr>
            <a:normAutofit fontScale="77500" lnSpcReduction="20000"/>
          </a:bodyPr>
          <a:lstStyle/>
          <a:p>
            <a:r>
              <a:rPr lang="en-US" dirty="0"/>
              <a:t>We want to know if a communication event (send/receive) on a process has occurred before/after/concurrently to another event at another process</a:t>
            </a:r>
          </a:p>
          <a:p>
            <a:pPr lvl="1"/>
            <a:r>
              <a:rPr lang="en-US" dirty="0"/>
              <a:t>Execution is described in terms of events and their order without accurate clocks.</a:t>
            </a:r>
          </a:p>
          <a:p>
            <a:pPr lvl="1"/>
            <a:r>
              <a:rPr lang="en-US" dirty="0"/>
              <a:t>If clocks can be synchronized, messages can carry the time with them</a:t>
            </a:r>
          </a:p>
          <a:p>
            <a:pPr lvl="2"/>
            <a:r>
              <a:rPr lang="en-US" dirty="0" err="1"/>
              <a:t>Lamport</a:t>
            </a:r>
            <a:r>
              <a:rPr lang="en-US" dirty="0"/>
              <a:t> proposed the notion of a </a:t>
            </a:r>
            <a:r>
              <a:rPr lang="en-US" b="1" dirty="0"/>
              <a:t>logical time </a:t>
            </a:r>
            <a:r>
              <a:rPr lang="en-US" dirty="0"/>
              <a:t>to provide ordering.</a:t>
            </a:r>
          </a:p>
          <a:p>
            <a:pPr lvl="2"/>
            <a:r>
              <a:rPr lang="en-US" dirty="0"/>
              <a:t>In the example (Figure 2.13) we will look at logical ordering of pairs:</a:t>
            </a:r>
          </a:p>
          <a:p>
            <a:pPr lvl="3"/>
            <a:r>
              <a:rPr lang="en-US" dirty="0"/>
              <a:t>X sends m1 before Y receives m1</a:t>
            </a:r>
          </a:p>
          <a:p>
            <a:pPr lvl="3"/>
            <a:r>
              <a:rPr lang="en-US" dirty="0"/>
              <a:t>Y sends m2 before X receives m2</a:t>
            </a:r>
          </a:p>
          <a:p>
            <a:pPr lvl="3"/>
            <a:r>
              <a:rPr lang="en-US" dirty="0"/>
              <a:t>Also replies are sent after receiving messages, so the logical ordering is Y receives m1 before sending m2</a:t>
            </a:r>
          </a:p>
          <a:p>
            <a:pPr lvl="2"/>
            <a:r>
              <a:rPr lang="en-US" dirty="0"/>
              <a:t>By assigning a number to each event corresponding to its logical ordering, later events have higher numbers than earlier ones.</a:t>
            </a:r>
          </a:p>
          <a:p>
            <a:pPr lvl="3"/>
            <a:r>
              <a:rPr lang="en-US" dirty="0"/>
              <a:t>Steps 1, 2, 3, 4 in the figure.</a:t>
            </a:r>
          </a:p>
        </p:txBody>
      </p:sp>
      <p:sp>
        <p:nvSpPr>
          <p:cNvPr id="4" name="Slide Number Placeholder 3"/>
          <p:cNvSpPr>
            <a:spLocks noGrp="1"/>
          </p:cNvSpPr>
          <p:nvPr>
            <p:ph type="sldNum" sz="quarter" idx="12"/>
          </p:nvPr>
        </p:nvSpPr>
        <p:spPr/>
        <p:txBody>
          <a:bodyPr/>
          <a:lstStyle/>
          <a:p>
            <a:fld id="{BB233981-F806-524C-99EC-0BEC2CD17C8A}" type="slidenum">
              <a:rPr lang="en-US" smtClean="0"/>
              <a:t>47</a:t>
            </a:fld>
            <a:endParaRPr lang="en-US"/>
          </a:p>
        </p:txBody>
      </p:sp>
    </p:spTree>
    <p:extLst>
      <p:ext uri="{BB962C8B-B14F-4D97-AF65-F5344CB8AC3E}">
        <p14:creationId xmlns:p14="http://schemas.microsoft.com/office/powerpoint/2010/main" val="1306332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7411" name="Rectangle 3"/>
          <p:cNvSpPr>
            <a:spLocks noGrp="1" noChangeArrowheads="1"/>
          </p:cNvSpPr>
          <p:nvPr>
            <p:ph type="title"/>
          </p:nvPr>
        </p:nvSpPr>
        <p:spPr/>
        <p:txBody>
          <a:bodyPr rIns="132080">
            <a:normAutofit fontScale="90000"/>
          </a:bodyPr>
          <a:lstStyle/>
          <a:p>
            <a:pPr indent="0" eaLnBrk="1" hangingPunct="1">
              <a:defRPr/>
            </a:pPr>
            <a:r>
              <a:rPr lang="en-US" dirty="0"/>
              <a:t>Figure 2.13</a:t>
            </a:r>
            <a:br>
              <a:rPr lang="en-US" dirty="0"/>
            </a:br>
            <a:r>
              <a:rPr lang="en-US" dirty="0"/>
              <a:t>Real-time ordering of events</a:t>
            </a:r>
          </a:p>
        </p:txBody>
      </p:sp>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257854"/>
            <a:ext cx="8029575" cy="413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48</a:t>
            </a:fld>
            <a:endParaRPr lang="en-US"/>
          </a:p>
        </p:txBody>
      </p:sp>
    </p:spTree>
    <p:extLst>
      <p:ext uri="{BB962C8B-B14F-4D97-AF65-F5344CB8AC3E}">
        <p14:creationId xmlns:p14="http://schemas.microsoft.com/office/powerpoint/2010/main" val="3719384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Model</a:t>
            </a:r>
          </a:p>
        </p:txBody>
      </p:sp>
      <p:sp>
        <p:nvSpPr>
          <p:cNvPr id="3" name="Content Placeholder 2"/>
          <p:cNvSpPr>
            <a:spLocks noGrp="1"/>
          </p:cNvSpPr>
          <p:nvPr>
            <p:ph idx="1"/>
          </p:nvPr>
        </p:nvSpPr>
        <p:spPr/>
        <p:txBody>
          <a:bodyPr>
            <a:normAutofit lnSpcReduction="10000"/>
          </a:bodyPr>
          <a:lstStyle/>
          <a:p>
            <a:r>
              <a:rPr lang="en-US" dirty="0"/>
              <a:t>Processes and Communication channels may fail.</a:t>
            </a:r>
          </a:p>
          <a:p>
            <a:r>
              <a:rPr lang="en-US" dirty="0"/>
              <a:t>Failure models provide understanding to which failures may occur to understand their effect of failure.</a:t>
            </a:r>
          </a:p>
          <a:p>
            <a:r>
              <a:rPr lang="en-US" dirty="0"/>
              <a:t>We have</a:t>
            </a:r>
          </a:p>
          <a:p>
            <a:pPr lvl="1"/>
            <a:r>
              <a:rPr lang="en-US" dirty="0"/>
              <a:t>Omission Failure</a:t>
            </a:r>
          </a:p>
          <a:p>
            <a:pPr lvl="1"/>
            <a:r>
              <a:rPr lang="en-US" dirty="0"/>
              <a:t>Arbitrary Failure</a:t>
            </a:r>
          </a:p>
          <a:p>
            <a:pPr lvl="1"/>
            <a:r>
              <a:rPr lang="en-US" dirty="0"/>
              <a:t>Timing Failure</a:t>
            </a:r>
          </a:p>
        </p:txBody>
      </p:sp>
      <p:sp>
        <p:nvSpPr>
          <p:cNvPr id="4" name="Slide Number Placeholder 3"/>
          <p:cNvSpPr>
            <a:spLocks noGrp="1"/>
          </p:cNvSpPr>
          <p:nvPr>
            <p:ph type="sldNum" sz="quarter" idx="12"/>
          </p:nvPr>
        </p:nvSpPr>
        <p:spPr/>
        <p:txBody>
          <a:bodyPr/>
          <a:lstStyle/>
          <a:p>
            <a:fld id="{BB233981-F806-524C-99EC-0BEC2CD17C8A}" type="slidenum">
              <a:rPr lang="en-US" smtClean="0"/>
              <a:t>49</a:t>
            </a:fld>
            <a:endParaRPr lang="en-US"/>
          </a:p>
        </p:txBody>
      </p:sp>
    </p:spTree>
    <p:extLst>
      <p:ext uri="{BB962C8B-B14F-4D97-AF65-F5344CB8AC3E}">
        <p14:creationId xmlns:p14="http://schemas.microsoft.com/office/powerpoint/2010/main" val="150229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Models</a:t>
            </a:r>
          </a:p>
        </p:txBody>
      </p:sp>
      <p:sp>
        <p:nvSpPr>
          <p:cNvPr id="3" name="Content Placeholder 2"/>
          <p:cNvSpPr>
            <a:spLocks noGrp="1"/>
          </p:cNvSpPr>
          <p:nvPr>
            <p:ph idx="1"/>
          </p:nvPr>
        </p:nvSpPr>
        <p:spPr/>
        <p:txBody>
          <a:bodyPr/>
          <a:lstStyle/>
          <a:p>
            <a:r>
              <a:rPr lang="en-US" dirty="0"/>
              <a:t>Look at the underlying architectural elements  and diversity of approach to DSs.</a:t>
            </a:r>
          </a:p>
          <a:p>
            <a:r>
              <a:rPr lang="en-US" dirty="0"/>
              <a:t>Examine composite architectural patterns that are use to build DSs.</a:t>
            </a:r>
          </a:p>
          <a:p>
            <a:r>
              <a:rPr lang="en-US" dirty="0"/>
              <a:t>Consider middleware platforms that support the different styles of programming.</a:t>
            </a:r>
          </a:p>
        </p:txBody>
      </p:sp>
      <p:sp>
        <p:nvSpPr>
          <p:cNvPr id="4" name="Slide Number Placeholder 3"/>
          <p:cNvSpPr>
            <a:spLocks noGrp="1"/>
          </p:cNvSpPr>
          <p:nvPr>
            <p:ph type="sldNum" sz="quarter" idx="12"/>
          </p:nvPr>
        </p:nvSpPr>
        <p:spPr/>
        <p:txBody>
          <a:bodyPr/>
          <a:lstStyle/>
          <a:p>
            <a:fld id="{BB233981-F806-524C-99EC-0BEC2CD17C8A}" type="slidenum">
              <a:rPr lang="en-US" smtClean="0"/>
              <a:t>5</a:t>
            </a:fld>
            <a:endParaRPr lang="en-US"/>
          </a:p>
        </p:txBody>
      </p:sp>
    </p:spTree>
    <p:extLst>
      <p:ext uri="{BB962C8B-B14F-4D97-AF65-F5344CB8AC3E}">
        <p14:creationId xmlns:p14="http://schemas.microsoft.com/office/powerpoint/2010/main" val="3920087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942"/>
          </a:xfrm>
        </p:spPr>
        <p:txBody>
          <a:bodyPr>
            <a:normAutofit fontScale="90000"/>
          </a:bodyPr>
          <a:lstStyle/>
          <a:p>
            <a:r>
              <a:rPr lang="en-US" dirty="0"/>
              <a:t>Omission Failure</a:t>
            </a:r>
          </a:p>
        </p:txBody>
      </p:sp>
      <p:sp>
        <p:nvSpPr>
          <p:cNvPr id="3" name="Content Placeholder 2"/>
          <p:cNvSpPr>
            <a:spLocks noGrp="1"/>
          </p:cNvSpPr>
          <p:nvPr>
            <p:ph idx="1"/>
          </p:nvPr>
        </p:nvSpPr>
        <p:spPr>
          <a:xfrm>
            <a:off x="457200" y="1065228"/>
            <a:ext cx="8229600" cy="5222450"/>
          </a:xfrm>
        </p:spPr>
        <p:txBody>
          <a:bodyPr>
            <a:normAutofit fontScale="62500" lnSpcReduction="20000"/>
          </a:bodyPr>
          <a:lstStyle/>
          <a:p>
            <a:r>
              <a:rPr lang="en-US" dirty="0"/>
              <a:t>Process or comm. channel fails to perform task.</a:t>
            </a:r>
          </a:p>
          <a:p>
            <a:r>
              <a:rPr lang="en-US" dirty="0"/>
              <a:t>Process Omission Failure</a:t>
            </a:r>
          </a:p>
          <a:p>
            <a:pPr lvl="1"/>
            <a:r>
              <a:rPr lang="en-US" dirty="0"/>
              <a:t>crash </a:t>
            </a:r>
          </a:p>
          <a:p>
            <a:pPr lvl="1"/>
            <a:r>
              <a:rPr lang="en-US" dirty="0"/>
              <a:t>Other processes can detect using timeouts.</a:t>
            </a:r>
          </a:p>
          <a:p>
            <a:pPr lvl="1"/>
            <a:r>
              <a:rPr lang="en-US" dirty="0"/>
              <a:t>A process crash is called a “fail-stop” if other processes can detect the crash. Used in asynchronous/synchronous systems.</a:t>
            </a:r>
          </a:p>
          <a:p>
            <a:pPr lvl="1"/>
            <a:r>
              <a:rPr lang="en-US" b="1" dirty="0"/>
              <a:t>Sending Omission Failure </a:t>
            </a:r>
            <a:r>
              <a:rPr lang="en-US" dirty="0"/>
              <a:t>– loss of message between sending process and outgoing buffer</a:t>
            </a:r>
          </a:p>
          <a:p>
            <a:pPr lvl="1"/>
            <a:r>
              <a:rPr lang="en-US" b="1" dirty="0"/>
              <a:t>Receiving Omission Failure </a:t>
            </a:r>
            <a:r>
              <a:rPr lang="en-US" dirty="0"/>
              <a:t>– loss of message between incoming buffer and receiving process.</a:t>
            </a:r>
          </a:p>
          <a:p>
            <a:pPr lvl="1"/>
            <a:endParaRPr lang="en-US" dirty="0"/>
          </a:p>
          <a:p>
            <a:r>
              <a:rPr lang="en-US" b="1" dirty="0"/>
              <a:t>Communication Omission Failure</a:t>
            </a:r>
          </a:p>
          <a:p>
            <a:pPr lvl="1"/>
            <a:r>
              <a:rPr lang="en-US" dirty="0"/>
              <a:t>Sender </a:t>
            </a:r>
            <a:r>
              <a:rPr lang="en-US" dirty="0">
                <a:sym typeface="Wingdings" panose="05000000000000000000" pitchFamily="2" charset="2"/>
              </a:rPr>
              <a:t> &lt;send&gt;  (outgoing buffer)  …  (incoming buffer)  &lt;receive&gt;  Receiver</a:t>
            </a:r>
            <a:endParaRPr lang="en-US" dirty="0"/>
          </a:p>
          <a:p>
            <a:pPr lvl="1"/>
            <a:r>
              <a:rPr lang="en-US" strike="sngStrike" dirty="0"/>
              <a:t>Sending Omission Failure – loss of message between sending process and outgoing buffer</a:t>
            </a:r>
          </a:p>
          <a:p>
            <a:pPr lvl="1"/>
            <a:r>
              <a:rPr lang="en-US" strike="sngStrike" dirty="0"/>
              <a:t>Receiving Omission Failure – loss of message between incoming buffer and receiving process.</a:t>
            </a:r>
          </a:p>
        </p:txBody>
      </p:sp>
      <p:sp>
        <p:nvSpPr>
          <p:cNvPr id="4" name="Slide Number Placeholder 3"/>
          <p:cNvSpPr>
            <a:spLocks noGrp="1"/>
          </p:cNvSpPr>
          <p:nvPr>
            <p:ph type="sldNum" sz="quarter" idx="12"/>
          </p:nvPr>
        </p:nvSpPr>
        <p:spPr/>
        <p:txBody>
          <a:bodyPr/>
          <a:lstStyle/>
          <a:p>
            <a:fld id="{BB233981-F806-524C-99EC-0BEC2CD17C8A}" type="slidenum">
              <a:rPr lang="en-US" smtClean="0"/>
              <a:t>50</a:t>
            </a:fld>
            <a:endParaRPr lang="en-US"/>
          </a:p>
        </p:txBody>
      </p:sp>
    </p:spTree>
    <p:extLst>
      <p:ext uri="{BB962C8B-B14F-4D97-AF65-F5344CB8AC3E}">
        <p14:creationId xmlns:p14="http://schemas.microsoft.com/office/powerpoint/2010/main" val="357950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982788" y="6330950"/>
            <a:ext cx="55626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1843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8435" name="Rectangle 3"/>
          <p:cNvSpPr>
            <a:spLocks noGrp="1" noChangeArrowheads="1"/>
          </p:cNvSpPr>
          <p:nvPr>
            <p:ph type="title"/>
          </p:nvPr>
        </p:nvSpPr>
        <p:spPr/>
        <p:txBody>
          <a:bodyPr rIns="132080">
            <a:normAutofit fontScale="90000"/>
          </a:bodyPr>
          <a:lstStyle/>
          <a:p>
            <a:pPr indent="0" eaLnBrk="1" hangingPunct="1">
              <a:defRPr/>
            </a:pPr>
            <a:r>
              <a:rPr lang="en-US"/>
              <a:t>Figure 2.14</a:t>
            </a:r>
            <a:br>
              <a:rPr lang="en-US"/>
            </a:br>
            <a:r>
              <a:rPr lang="en-US"/>
              <a:t>Processes and channels</a:t>
            </a:r>
          </a:p>
        </p:txBody>
      </p:sp>
      <p:pic>
        <p:nvPicPr>
          <p:cNvPr id="184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457450"/>
            <a:ext cx="7881938"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51</a:t>
            </a:fld>
            <a:endParaRPr lang="en-US"/>
          </a:p>
        </p:txBody>
      </p:sp>
    </p:spTree>
    <p:extLst>
      <p:ext uri="{BB962C8B-B14F-4D97-AF65-F5344CB8AC3E}">
        <p14:creationId xmlns:p14="http://schemas.microsoft.com/office/powerpoint/2010/main" val="2014266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Failures</a:t>
            </a:r>
          </a:p>
        </p:txBody>
      </p:sp>
      <p:sp>
        <p:nvSpPr>
          <p:cNvPr id="3" name="Content Placeholder 2"/>
          <p:cNvSpPr>
            <a:spLocks noGrp="1"/>
          </p:cNvSpPr>
          <p:nvPr>
            <p:ph idx="1"/>
          </p:nvPr>
        </p:nvSpPr>
        <p:spPr/>
        <p:txBody>
          <a:bodyPr/>
          <a:lstStyle/>
          <a:p>
            <a:r>
              <a:rPr lang="en-US" dirty="0"/>
              <a:t>Arbitrary or Byzantine failure </a:t>
            </a:r>
          </a:p>
          <a:p>
            <a:pPr lvl="1"/>
            <a:r>
              <a:rPr lang="en-US" dirty="0"/>
              <a:t>The worst possible failure semantics</a:t>
            </a:r>
          </a:p>
          <a:p>
            <a:pPr lvl="1"/>
            <a:r>
              <a:rPr lang="en-US" dirty="0"/>
              <a:t>Arbitrarily omit intended steps and take unintended steps.</a:t>
            </a:r>
          </a:p>
          <a:p>
            <a:pPr lvl="1"/>
            <a:r>
              <a:rPr lang="en-US" dirty="0"/>
              <a:t>Communication channels can suffer from arbitrary failures as well.</a:t>
            </a:r>
          </a:p>
        </p:txBody>
      </p:sp>
      <p:sp>
        <p:nvSpPr>
          <p:cNvPr id="4" name="Slide Number Placeholder 3"/>
          <p:cNvSpPr>
            <a:spLocks noGrp="1"/>
          </p:cNvSpPr>
          <p:nvPr>
            <p:ph type="sldNum" sz="quarter" idx="12"/>
          </p:nvPr>
        </p:nvSpPr>
        <p:spPr/>
        <p:txBody>
          <a:bodyPr/>
          <a:lstStyle/>
          <a:p>
            <a:fld id="{BB233981-F806-524C-99EC-0BEC2CD17C8A}" type="slidenum">
              <a:rPr lang="en-US" smtClean="0"/>
              <a:t>52</a:t>
            </a:fld>
            <a:endParaRPr lang="en-US"/>
          </a:p>
        </p:txBody>
      </p:sp>
    </p:spTree>
    <p:extLst>
      <p:ext uri="{BB962C8B-B14F-4D97-AF65-F5344CB8AC3E}">
        <p14:creationId xmlns:p14="http://schemas.microsoft.com/office/powerpoint/2010/main" val="385259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33981-F806-524C-99EC-0BEC2CD17C8A}" type="slidenum">
              <a:rPr lang="en-US" smtClean="0"/>
              <a:t>53</a:t>
            </a:fld>
            <a:endParaRPr lang="en-US"/>
          </a:p>
        </p:txBody>
      </p:sp>
      <p:pic>
        <p:nvPicPr>
          <p:cNvPr id="5" name="Picture 4">
            <a:extLst>
              <a:ext uri="{FF2B5EF4-FFF2-40B4-BE49-F238E27FC236}">
                <a16:creationId xmlns:a16="http://schemas.microsoft.com/office/drawing/2014/main" id="{DAADAD24-9BD2-4A7D-AA7B-A0BAB845CB8F}"/>
              </a:ext>
            </a:extLst>
          </p:cNvPr>
          <p:cNvPicPr>
            <a:picLocks noChangeAspect="1"/>
          </p:cNvPicPr>
          <p:nvPr/>
        </p:nvPicPr>
        <p:blipFill>
          <a:blip r:embed="rId2"/>
          <a:stretch>
            <a:fillRect/>
          </a:stretch>
        </p:blipFill>
        <p:spPr>
          <a:xfrm>
            <a:off x="0" y="1480930"/>
            <a:ext cx="9144000" cy="3896139"/>
          </a:xfrm>
          <a:prstGeom prst="rect">
            <a:avLst/>
          </a:prstGeom>
        </p:spPr>
      </p:pic>
    </p:spTree>
    <p:extLst>
      <p:ext uri="{BB962C8B-B14F-4D97-AF65-F5344CB8AC3E}">
        <p14:creationId xmlns:p14="http://schemas.microsoft.com/office/powerpoint/2010/main" val="385177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Failures</a:t>
            </a:r>
          </a:p>
        </p:txBody>
      </p:sp>
      <p:sp>
        <p:nvSpPr>
          <p:cNvPr id="3" name="Content Placeholder 2"/>
          <p:cNvSpPr>
            <a:spLocks noGrp="1"/>
          </p:cNvSpPr>
          <p:nvPr>
            <p:ph idx="1"/>
          </p:nvPr>
        </p:nvSpPr>
        <p:spPr/>
        <p:txBody>
          <a:bodyPr/>
          <a:lstStyle/>
          <a:p>
            <a:r>
              <a:rPr lang="en-US" dirty="0"/>
              <a:t>Applicable in </a:t>
            </a:r>
            <a:r>
              <a:rPr lang="en-US" u="sng" dirty="0"/>
              <a:t>synchronous</a:t>
            </a:r>
            <a:r>
              <a:rPr lang="en-US" dirty="0"/>
              <a:t> systems.</a:t>
            </a:r>
          </a:p>
          <a:p>
            <a:r>
              <a:rPr lang="en-US" dirty="0"/>
              <a:t>Unavailability within a specified time interval.</a:t>
            </a:r>
          </a:p>
          <a:p>
            <a:pPr lvl="1"/>
            <a:r>
              <a:rPr lang="en-US" dirty="0"/>
              <a:t>Overloaded server may respond slowly</a:t>
            </a:r>
          </a:p>
          <a:p>
            <a:r>
              <a:rPr lang="en-US" dirty="0"/>
              <a:t>This is relevant in multimedia computers.</a:t>
            </a:r>
          </a:p>
        </p:txBody>
      </p:sp>
      <p:sp>
        <p:nvSpPr>
          <p:cNvPr id="4" name="Slide Number Placeholder 3"/>
          <p:cNvSpPr>
            <a:spLocks noGrp="1"/>
          </p:cNvSpPr>
          <p:nvPr>
            <p:ph type="sldNum" sz="quarter" idx="12"/>
          </p:nvPr>
        </p:nvSpPr>
        <p:spPr/>
        <p:txBody>
          <a:bodyPr/>
          <a:lstStyle/>
          <a:p>
            <a:fld id="{BB233981-F806-524C-99EC-0BEC2CD17C8A}" type="slidenum">
              <a:rPr lang="en-US" smtClean="0"/>
              <a:t>54</a:t>
            </a:fld>
            <a:endParaRPr lang="en-US"/>
          </a:p>
        </p:txBody>
      </p:sp>
    </p:spTree>
    <p:extLst>
      <p:ext uri="{BB962C8B-B14F-4D97-AF65-F5344CB8AC3E}">
        <p14:creationId xmlns:p14="http://schemas.microsoft.com/office/powerpoint/2010/main" val="148036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33981-F806-524C-99EC-0BEC2CD17C8A}" type="slidenum">
              <a:rPr lang="en-US" smtClean="0"/>
              <a:t>55</a:t>
            </a:fld>
            <a:endParaRPr lang="en-US"/>
          </a:p>
        </p:txBody>
      </p:sp>
      <p:pic>
        <p:nvPicPr>
          <p:cNvPr id="5" name="Picture 4">
            <a:extLst>
              <a:ext uri="{FF2B5EF4-FFF2-40B4-BE49-F238E27FC236}">
                <a16:creationId xmlns:a16="http://schemas.microsoft.com/office/drawing/2014/main" id="{7E9913B2-105B-4C54-A2F6-56E6F883EA4F}"/>
              </a:ext>
            </a:extLst>
          </p:cNvPr>
          <p:cNvPicPr>
            <a:picLocks noChangeAspect="1"/>
          </p:cNvPicPr>
          <p:nvPr/>
        </p:nvPicPr>
        <p:blipFill>
          <a:blip r:embed="rId2"/>
          <a:stretch>
            <a:fillRect/>
          </a:stretch>
        </p:blipFill>
        <p:spPr>
          <a:xfrm>
            <a:off x="0" y="2148840"/>
            <a:ext cx="9144000" cy="2560320"/>
          </a:xfrm>
          <a:prstGeom prst="rect">
            <a:avLst/>
          </a:prstGeom>
        </p:spPr>
      </p:pic>
    </p:spTree>
    <p:extLst>
      <p:ext uri="{BB962C8B-B14F-4D97-AF65-F5344CB8AC3E}">
        <p14:creationId xmlns:p14="http://schemas.microsoft.com/office/powerpoint/2010/main" val="3485940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Failures</a:t>
            </a:r>
          </a:p>
        </p:txBody>
      </p:sp>
      <p:sp>
        <p:nvSpPr>
          <p:cNvPr id="3" name="Content Placeholder 2"/>
          <p:cNvSpPr>
            <a:spLocks noGrp="1"/>
          </p:cNvSpPr>
          <p:nvPr>
            <p:ph idx="1"/>
          </p:nvPr>
        </p:nvSpPr>
        <p:spPr/>
        <p:txBody>
          <a:bodyPr/>
          <a:lstStyle/>
          <a:p>
            <a:r>
              <a:rPr lang="en-US" dirty="0"/>
              <a:t>Hide a failure</a:t>
            </a:r>
          </a:p>
          <a:p>
            <a:pPr marL="0" indent="0">
              <a:buNone/>
            </a:pPr>
            <a:endParaRPr lang="en-US" dirty="0"/>
          </a:p>
          <a:p>
            <a:r>
              <a:rPr lang="en-US" dirty="0"/>
              <a:t>Convert it into a more acceptable failure</a:t>
            </a:r>
          </a:p>
          <a:p>
            <a:endParaRPr lang="en-US" dirty="0"/>
          </a:p>
          <a:p>
            <a:r>
              <a:rPr lang="en-US" dirty="0"/>
              <a:t>Replication is one way to mask failures.</a:t>
            </a:r>
          </a:p>
        </p:txBody>
      </p:sp>
      <p:sp>
        <p:nvSpPr>
          <p:cNvPr id="4" name="Slide Number Placeholder 3"/>
          <p:cNvSpPr>
            <a:spLocks noGrp="1"/>
          </p:cNvSpPr>
          <p:nvPr>
            <p:ph type="sldNum" sz="quarter" idx="12"/>
          </p:nvPr>
        </p:nvSpPr>
        <p:spPr/>
        <p:txBody>
          <a:bodyPr/>
          <a:lstStyle/>
          <a:p>
            <a:fld id="{BB233981-F806-524C-99EC-0BEC2CD17C8A}" type="slidenum">
              <a:rPr lang="en-US" smtClean="0"/>
              <a:t>56</a:t>
            </a:fld>
            <a:endParaRPr lang="en-US"/>
          </a:p>
        </p:txBody>
      </p:sp>
    </p:spTree>
    <p:extLst>
      <p:ext uri="{BB962C8B-B14F-4D97-AF65-F5344CB8AC3E}">
        <p14:creationId xmlns:p14="http://schemas.microsoft.com/office/powerpoint/2010/main" val="2465476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Reliability </a:t>
            </a:r>
            <a:r>
              <a:rPr lang="en-US" dirty="0"/>
              <a:t>of one-to-one Communication</a:t>
            </a:r>
          </a:p>
        </p:txBody>
      </p:sp>
      <p:sp>
        <p:nvSpPr>
          <p:cNvPr id="3" name="Content Placeholder 2"/>
          <p:cNvSpPr>
            <a:spLocks noGrp="1"/>
          </p:cNvSpPr>
          <p:nvPr>
            <p:ph idx="1"/>
          </p:nvPr>
        </p:nvSpPr>
        <p:spPr/>
        <p:txBody>
          <a:bodyPr/>
          <a:lstStyle/>
          <a:p>
            <a:r>
              <a:rPr lang="en-US" b="1" dirty="0"/>
              <a:t>Reliable</a:t>
            </a:r>
            <a:r>
              <a:rPr lang="en-US" dirty="0"/>
              <a:t> communication is defined in terms of</a:t>
            </a:r>
          </a:p>
          <a:p>
            <a:pPr lvl="1"/>
            <a:r>
              <a:rPr lang="en-US" u="sng" dirty="0"/>
              <a:t>Validity</a:t>
            </a:r>
            <a:r>
              <a:rPr lang="en-US" dirty="0"/>
              <a:t>: messages on outgoing buffer are eventually delivered to an incoming buffer.</a:t>
            </a:r>
          </a:p>
          <a:p>
            <a:pPr lvl="1"/>
            <a:r>
              <a:rPr lang="en-US" u="sng" dirty="0"/>
              <a:t>Integrity</a:t>
            </a:r>
            <a:r>
              <a:rPr lang="en-US" dirty="0"/>
              <a:t>: messages received are identical to those sent. No messages are delivered twice.</a:t>
            </a:r>
          </a:p>
          <a:p>
            <a:pPr lvl="2"/>
            <a:r>
              <a:rPr lang="en-US" dirty="0"/>
              <a:t>Integrity threats come from two sources:</a:t>
            </a:r>
          </a:p>
          <a:p>
            <a:pPr lvl="3"/>
            <a:r>
              <a:rPr lang="en-US" dirty="0"/>
              <a:t>Protocols that retransmit but not reject messages arriving twice. Use seq. numbers.</a:t>
            </a:r>
          </a:p>
          <a:p>
            <a:pPr lvl="3"/>
            <a:r>
              <a:rPr lang="en-US" dirty="0"/>
              <a:t>Malicious users my inject spurious messages.  </a:t>
            </a:r>
          </a:p>
          <a:p>
            <a:pPr lvl="1"/>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57</a:t>
            </a:fld>
            <a:endParaRPr lang="en-US"/>
          </a:p>
        </p:txBody>
      </p:sp>
    </p:spTree>
    <p:extLst>
      <p:ext uri="{BB962C8B-B14F-4D97-AF65-F5344CB8AC3E}">
        <p14:creationId xmlns:p14="http://schemas.microsoft.com/office/powerpoint/2010/main" val="2210832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Model</a:t>
            </a:r>
          </a:p>
        </p:txBody>
      </p:sp>
      <p:sp>
        <p:nvSpPr>
          <p:cNvPr id="3" name="Content Placeholder 2"/>
          <p:cNvSpPr>
            <a:spLocks noGrp="1"/>
          </p:cNvSpPr>
          <p:nvPr>
            <p:ph idx="1"/>
          </p:nvPr>
        </p:nvSpPr>
        <p:spPr/>
        <p:txBody>
          <a:bodyPr>
            <a:normAutofit lnSpcReduction="10000"/>
          </a:bodyPr>
          <a:lstStyle/>
          <a:p>
            <a:r>
              <a:rPr lang="en-US" dirty="0"/>
              <a:t>“Security can be achieved by securing the </a:t>
            </a:r>
            <a:r>
              <a:rPr lang="en-US" u="sng" dirty="0"/>
              <a:t>processes</a:t>
            </a:r>
            <a:r>
              <a:rPr lang="en-US" dirty="0"/>
              <a:t> and the </a:t>
            </a:r>
            <a:r>
              <a:rPr lang="en-US" u="sng" dirty="0"/>
              <a:t>channels</a:t>
            </a:r>
            <a:r>
              <a:rPr lang="en-US" dirty="0"/>
              <a:t> used for their interactions and by protecting the </a:t>
            </a:r>
            <a:r>
              <a:rPr lang="en-US" u="sng" dirty="0"/>
              <a:t>objects</a:t>
            </a:r>
            <a:r>
              <a:rPr lang="en-US" dirty="0"/>
              <a:t> that they encapsulated against unauthorized access”.</a:t>
            </a:r>
          </a:p>
          <a:p>
            <a:r>
              <a:rPr lang="en-US" dirty="0"/>
              <a:t>So we have to:</a:t>
            </a:r>
          </a:p>
          <a:p>
            <a:pPr lvl="1"/>
            <a:r>
              <a:rPr lang="en-US" dirty="0"/>
              <a:t>Protect Objects</a:t>
            </a:r>
          </a:p>
          <a:p>
            <a:pPr lvl="1"/>
            <a:r>
              <a:rPr lang="en-US" dirty="0"/>
              <a:t>Secure processes and their interaction</a:t>
            </a:r>
          </a:p>
          <a:p>
            <a:pPr lvl="1"/>
            <a:r>
              <a:rPr lang="en-US" dirty="0"/>
              <a:t>Defeat security threats</a:t>
            </a:r>
          </a:p>
        </p:txBody>
      </p:sp>
      <p:sp>
        <p:nvSpPr>
          <p:cNvPr id="4" name="Slide Number Placeholder 3"/>
          <p:cNvSpPr>
            <a:spLocks noGrp="1"/>
          </p:cNvSpPr>
          <p:nvPr>
            <p:ph type="sldNum" sz="quarter" idx="12"/>
          </p:nvPr>
        </p:nvSpPr>
        <p:spPr/>
        <p:txBody>
          <a:bodyPr/>
          <a:lstStyle/>
          <a:p>
            <a:fld id="{BB233981-F806-524C-99EC-0BEC2CD17C8A}" type="slidenum">
              <a:rPr lang="en-US" smtClean="0"/>
              <a:t>58</a:t>
            </a:fld>
            <a:endParaRPr lang="en-US"/>
          </a:p>
        </p:txBody>
      </p:sp>
    </p:spTree>
    <p:extLst>
      <p:ext uri="{BB962C8B-B14F-4D97-AF65-F5344CB8AC3E}">
        <p14:creationId xmlns:p14="http://schemas.microsoft.com/office/powerpoint/2010/main" val="3325960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Protecting Object</a:t>
            </a:r>
          </a:p>
          <a:p>
            <a:pPr lvl="1"/>
            <a:r>
              <a:rPr lang="en-US" dirty="0"/>
              <a:t>Give “access rights”</a:t>
            </a:r>
          </a:p>
          <a:p>
            <a:pPr lvl="1"/>
            <a:r>
              <a:rPr lang="en-US" dirty="0"/>
              <a:t>Associate an authority with each invocation and each result (“Principal”, “entity”, “subject”)</a:t>
            </a:r>
          </a:p>
          <a:p>
            <a:pPr lvl="2"/>
            <a:r>
              <a:rPr lang="en-US" dirty="0"/>
              <a:t>Principal can be a user or a process.</a:t>
            </a:r>
          </a:p>
          <a:p>
            <a:pPr lvl="2"/>
            <a:r>
              <a:rPr lang="en-US" dirty="0"/>
              <a:t>Identity verification of the principal (i.e., </a:t>
            </a:r>
            <a:r>
              <a:rPr lang="en-US" b="1" dirty="0"/>
              <a:t>authentication</a:t>
            </a:r>
            <a:r>
              <a:rPr lang="en-US" dirty="0"/>
              <a:t>)</a:t>
            </a:r>
          </a:p>
        </p:txBody>
      </p:sp>
      <p:sp>
        <p:nvSpPr>
          <p:cNvPr id="2" name="Slide Number Placeholder 1"/>
          <p:cNvSpPr>
            <a:spLocks noGrp="1"/>
          </p:cNvSpPr>
          <p:nvPr>
            <p:ph type="sldNum" sz="quarter" idx="12"/>
          </p:nvPr>
        </p:nvSpPr>
        <p:spPr/>
        <p:txBody>
          <a:bodyPr/>
          <a:lstStyle/>
          <a:p>
            <a:fld id="{BB233981-F806-524C-99EC-0BEC2CD17C8A}" type="slidenum">
              <a:rPr lang="en-US" smtClean="0"/>
              <a:t>59</a:t>
            </a:fld>
            <a:endParaRPr lang="en-US"/>
          </a:p>
        </p:txBody>
      </p:sp>
    </p:spTree>
    <p:extLst>
      <p:ext uri="{BB962C8B-B14F-4D97-AF65-F5344CB8AC3E}">
        <p14:creationId xmlns:p14="http://schemas.microsoft.com/office/powerpoint/2010/main" val="25143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Elements</a:t>
            </a:r>
          </a:p>
        </p:txBody>
      </p:sp>
      <p:sp>
        <p:nvSpPr>
          <p:cNvPr id="3" name="Content Placeholder 2"/>
          <p:cNvSpPr>
            <a:spLocks noGrp="1"/>
          </p:cNvSpPr>
          <p:nvPr>
            <p:ph idx="1"/>
          </p:nvPr>
        </p:nvSpPr>
        <p:spPr>
          <a:xfrm>
            <a:off x="457200" y="1600200"/>
            <a:ext cx="8416212" cy="4525963"/>
          </a:xfrm>
        </p:spPr>
        <p:txBody>
          <a:bodyPr/>
          <a:lstStyle/>
          <a:p>
            <a:r>
              <a:rPr lang="en-US" dirty="0"/>
              <a:t>4 Key questions:</a:t>
            </a:r>
          </a:p>
          <a:p>
            <a:pPr lvl="1"/>
            <a:r>
              <a:rPr lang="en-US" dirty="0"/>
              <a:t>What are the </a:t>
            </a:r>
            <a:r>
              <a:rPr lang="en-US" u="sng" dirty="0"/>
              <a:t>communicating entities</a:t>
            </a:r>
            <a:r>
              <a:rPr lang="en-US" dirty="0"/>
              <a:t>?</a:t>
            </a:r>
          </a:p>
          <a:p>
            <a:pPr lvl="1"/>
            <a:r>
              <a:rPr lang="en-US" dirty="0"/>
              <a:t>How do they communicate? </a:t>
            </a:r>
          </a:p>
          <a:p>
            <a:pPr marL="457200" lvl="1" indent="0">
              <a:buNone/>
            </a:pPr>
            <a:r>
              <a:rPr lang="en-US" dirty="0"/>
              <a:t>	</a:t>
            </a:r>
            <a:r>
              <a:rPr lang="en-US" u="sng" dirty="0"/>
              <a:t>Communication Paradigms</a:t>
            </a:r>
          </a:p>
          <a:p>
            <a:pPr lvl="1"/>
            <a:r>
              <a:rPr lang="en-US" dirty="0"/>
              <a:t>What </a:t>
            </a:r>
            <a:r>
              <a:rPr lang="en-US" u="sng" dirty="0"/>
              <a:t>roles</a:t>
            </a:r>
            <a:r>
              <a:rPr lang="en-US" dirty="0"/>
              <a:t> do they have in the architecture?</a:t>
            </a:r>
          </a:p>
          <a:p>
            <a:pPr lvl="1"/>
            <a:r>
              <a:rPr lang="en-US" u="sng" dirty="0"/>
              <a:t>How are they mapped</a:t>
            </a:r>
            <a:r>
              <a:rPr lang="en-US" dirty="0"/>
              <a:t> on the physical distributed architecture?</a:t>
            </a:r>
          </a:p>
        </p:txBody>
      </p:sp>
      <p:sp>
        <p:nvSpPr>
          <p:cNvPr id="4" name="Slide Number Placeholder 3"/>
          <p:cNvSpPr>
            <a:spLocks noGrp="1"/>
          </p:cNvSpPr>
          <p:nvPr>
            <p:ph type="sldNum" sz="quarter" idx="12"/>
          </p:nvPr>
        </p:nvSpPr>
        <p:spPr/>
        <p:txBody>
          <a:bodyPr/>
          <a:lstStyle/>
          <a:p>
            <a:fld id="{BB233981-F806-524C-99EC-0BEC2CD17C8A}" type="slidenum">
              <a:rPr lang="en-US" smtClean="0"/>
              <a:t>6</a:t>
            </a:fld>
            <a:endParaRPr lang="en-US"/>
          </a:p>
        </p:txBody>
      </p:sp>
    </p:spTree>
    <p:extLst>
      <p:ext uri="{BB962C8B-B14F-4D97-AF65-F5344CB8AC3E}">
        <p14:creationId xmlns:p14="http://schemas.microsoft.com/office/powerpoint/2010/main" val="1155179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1982788" y="6330950"/>
            <a:ext cx="55626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150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1507" name="Rectangle 3"/>
          <p:cNvSpPr>
            <a:spLocks noGrp="1" noChangeArrowheads="1"/>
          </p:cNvSpPr>
          <p:nvPr>
            <p:ph type="title"/>
          </p:nvPr>
        </p:nvSpPr>
        <p:spPr/>
        <p:txBody>
          <a:bodyPr rIns="132080">
            <a:normAutofit fontScale="90000"/>
          </a:bodyPr>
          <a:lstStyle/>
          <a:p>
            <a:pPr indent="0" eaLnBrk="1" hangingPunct="1">
              <a:defRPr/>
            </a:pPr>
            <a:r>
              <a:rPr lang="en-US"/>
              <a:t>Figure 2.17</a:t>
            </a:r>
            <a:br>
              <a:rPr lang="en-US"/>
            </a:br>
            <a:r>
              <a:rPr lang="en-US"/>
              <a:t>Objects and principals</a:t>
            </a:r>
          </a:p>
        </p:txBody>
      </p:sp>
      <p:pic>
        <p:nvPicPr>
          <p:cNvPr id="215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957388"/>
            <a:ext cx="8093075"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60</a:t>
            </a:fld>
            <a:endParaRPr lang="en-US"/>
          </a:p>
        </p:txBody>
      </p:sp>
    </p:spTree>
    <p:extLst>
      <p:ext uri="{BB962C8B-B14F-4D97-AF65-F5344CB8AC3E}">
        <p14:creationId xmlns:p14="http://schemas.microsoft.com/office/powerpoint/2010/main" val="1421498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Processes and their Interaction</a:t>
            </a:r>
          </a:p>
        </p:txBody>
      </p:sp>
      <p:sp>
        <p:nvSpPr>
          <p:cNvPr id="3" name="Content Placeholder 2"/>
          <p:cNvSpPr>
            <a:spLocks noGrp="1"/>
          </p:cNvSpPr>
          <p:nvPr>
            <p:ph idx="1"/>
          </p:nvPr>
        </p:nvSpPr>
        <p:spPr/>
        <p:txBody>
          <a:bodyPr/>
          <a:lstStyle/>
          <a:p>
            <a:r>
              <a:rPr lang="en-US" dirty="0"/>
              <a:t>Sending messages is exposed to attacks.</a:t>
            </a:r>
          </a:p>
          <a:p>
            <a:pPr lvl="1"/>
            <a:r>
              <a:rPr lang="en-US" dirty="0"/>
              <a:t>Threats can be to processes and to communication channels.</a:t>
            </a:r>
          </a:p>
          <a:p>
            <a:r>
              <a:rPr lang="en-US" dirty="0"/>
              <a:t>Threats to Processes</a:t>
            </a:r>
          </a:p>
          <a:p>
            <a:pPr lvl="1"/>
            <a:r>
              <a:rPr lang="en-US" dirty="0"/>
              <a:t>Server – can’t verify client identity.</a:t>
            </a:r>
          </a:p>
          <a:p>
            <a:pPr lvl="1"/>
            <a:r>
              <a:rPr lang="en-US" dirty="0"/>
              <a:t>Clients – can’t verify if information is coming from intended server.</a:t>
            </a:r>
          </a:p>
        </p:txBody>
      </p:sp>
      <p:sp>
        <p:nvSpPr>
          <p:cNvPr id="4" name="Slide Number Placeholder 3"/>
          <p:cNvSpPr>
            <a:spLocks noGrp="1"/>
          </p:cNvSpPr>
          <p:nvPr>
            <p:ph type="sldNum" sz="quarter" idx="12"/>
          </p:nvPr>
        </p:nvSpPr>
        <p:spPr/>
        <p:txBody>
          <a:bodyPr/>
          <a:lstStyle/>
          <a:p>
            <a:fld id="{BB233981-F806-524C-99EC-0BEC2CD17C8A}" type="slidenum">
              <a:rPr lang="en-US" smtClean="0"/>
              <a:t>61</a:t>
            </a:fld>
            <a:endParaRPr lang="en-US"/>
          </a:p>
        </p:txBody>
      </p:sp>
    </p:spTree>
    <p:extLst>
      <p:ext uri="{BB962C8B-B14F-4D97-AF65-F5344CB8AC3E}">
        <p14:creationId xmlns:p14="http://schemas.microsoft.com/office/powerpoint/2010/main" val="319771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1982788" y="6330950"/>
            <a:ext cx="55626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253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31" name="Rectangle 3"/>
          <p:cNvSpPr>
            <a:spLocks noGrp="1" noChangeArrowheads="1"/>
          </p:cNvSpPr>
          <p:nvPr>
            <p:ph type="title"/>
          </p:nvPr>
        </p:nvSpPr>
        <p:spPr/>
        <p:txBody>
          <a:bodyPr rIns="132080">
            <a:normAutofit fontScale="90000"/>
          </a:bodyPr>
          <a:lstStyle/>
          <a:p>
            <a:pPr indent="0" eaLnBrk="1" hangingPunct="1">
              <a:defRPr/>
            </a:pPr>
            <a:r>
              <a:rPr lang="en-US"/>
              <a:t>Figure 2.18</a:t>
            </a:r>
            <a:br>
              <a:rPr lang="en-US"/>
            </a:br>
            <a:r>
              <a:rPr lang="en-US"/>
              <a:t>The enemy</a:t>
            </a:r>
          </a:p>
        </p:txBody>
      </p:sp>
      <p:sp>
        <p:nvSpPr>
          <p:cNvPr id="22532" name="Freeform 4"/>
          <p:cNvSpPr>
            <a:spLocks/>
          </p:cNvSpPr>
          <p:nvPr/>
        </p:nvSpPr>
        <p:spPr bwMode="auto">
          <a:xfrm>
            <a:off x="2406650" y="2686050"/>
            <a:ext cx="4162425" cy="1992313"/>
          </a:xfrm>
          <a:custGeom>
            <a:avLst/>
            <a:gdLst>
              <a:gd name="T0" fmla="*/ 3621888 w 21600"/>
              <a:gd name="T1" fmla="*/ 176172 h 21600"/>
              <a:gd name="T2" fmla="*/ 2946457 w 21600"/>
              <a:gd name="T3" fmla="*/ 117510 h 21600"/>
              <a:gd name="T4" fmla="*/ 2297235 w 21600"/>
              <a:gd name="T5" fmla="*/ 0 h 21600"/>
              <a:gd name="T6" fmla="*/ 1810848 w 21600"/>
              <a:gd name="T7" fmla="*/ 0 h 21600"/>
              <a:gd name="T8" fmla="*/ 1324461 w 21600"/>
              <a:gd name="T9" fmla="*/ 58755 h 21600"/>
              <a:gd name="T10" fmla="*/ 379436 w 21600"/>
              <a:gd name="T11" fmla="*/ 204766 h 21600"/>
              <a:gd name="T12" fmla="*/ 162643 w 21600"/>
              <a:gd name="T13" fmla="*/ 293682 h 21600"/>
              <a:gd name="T14" fmla="*/ 82092 w 21600"/>
              <a:gd name="T15" fmla="*/ 498447 h 21600"/>
              <a:gd name="T16" fmla="*/ 27750 w 21600"/>
              <a:gd name="T17" fmla="*/ 966825 h 21600"/>
              <a:gd name="T18" fmla="*/ 0 w 21600"/>
              <a:gd name="T19" fmla="*/ 1230346 h 21600"/>
              <a:gd name="T20" fmla="*/ 136242 w 21600"/>
              <a:gd name="T21" fmla="*/ 1465272 h 21600"/>
              <a:gd name="T22" fmla="*/ 594880 w 21600"/>
              <a:gd name="T23" fmla="*/ 1785979 h 21600"/>
              <a:gd name="T24" fmla="*/ 865823 w 21600"/>
              <a:gd name="T25" fmla="*/ 1903397 h 21600"/>
              <a:gd name="T26" fmla="*/ 1135417 w 21600"/>
              <a:gd name="T27" fmla="*/ 1962152 h 21600"/>
              <a:gd name="T28" fmla="*/ 1730297 w 21600"/>
              <a:gd name="T29" fmla="*/ 1992313 h 21600"/>
              <a:gd name="T30" fmla="*/ 2920057 w 21600"/>
              <a:gd name="T31" fmla="*/ 1874803 h 21600"/>
              <a:gd name="T32" fmla="*/ 3378502 w 21600"/>
              <a:gd name="T33" fmla="*/ 1816141 h 21600"/>
              <a:gd name="T34" fmla="*/ 3810739 w 21600"/>
              <a:gd name="T35" fmla="*/ 1639877 h 21600"/>
              <a:gd name="T36" fmla="*/ 3973382 w 21600"/>
              <a:gd name="T37" fmla="*/ 1493866 h 21600"/>
              <a:gd name="T38" fmla="*/ 4108275 w 21600"/>
              <a:gd name="T39" fmla="*/ 1289008 h 21600"/>
              <a:gd name="T40" fmla="*/ 4162425 w 21600"/>
              <a:gd name="T41" fmla="*/ 1084243 h 21600"/>
              <a:gd name="T42" fmla="*/ 4136024 w 21600"/>
              <a:gd name="T43" fmla="*/ 849316 h 21600"/>
              <a:gd name="T44" fmla="*/ 3999782 w 21600"/>
              <a:gd name="T45" fmla="*/ 411191 h 21600"/>
              <a:gd name="T46" fmla="*/ 3865081 w 21600"/>
              <a:gd name="T47" fmla="*/ 263520 h 21600"/>
              <a:gd name="T48" fmla="*/ 3649637 w 21600"/>
              <a:gd name="T49" fmla="*/ 204766 h 21600"/>
              <a:gd name="T50" fmla="*/ 3621888 w 21600"/>
              <a:gd name="T51" fmla="*/ 176172 h 21600"/>
              <a:gd name="T52" fmla="*/ 3621888 w 21600"/>
              <a:gd name="T53" fmla="*/ 176172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8795" y="1910"/>
                </a:moveTo>
                <a:lnTo>
                  <a:pt x="15290" y="1274"/>
                </a:lnTo>
                <a:lnTo>
                  <a:pt x="11921" y="0"/>
                </a:lnTo>
                <a:lnTo>
                  <a:pt x="9397" y="0"/>
                </a:lnTo>
                <a:lnTo>
                  <a:pt x="6873" y="637"/>
                </a:lnTo>
                <a:lnTo>
                  <a:pt x="1969" y="2220"/>
                </a:lnTo>
                <a:lnTo>
                  <a:pt x="844" y="3184"/>
                </a:lnTo>
                <a:lnTo>
                  <a:pt x="426" y="5404"/>
                </a:lnTo>
                <a:lnTo>
                  <a:pt x="144" y="10482"/>
                </a:lnTo>
                <a:lnTo>
                  <a:pt x="0" y="13339"/>
                </a:lnTo>
                <a:lnTo>
                  <a:pt x="707" y="15886"/>
                </a:lnTo>
                <a:lnTo>
                  <a:pt x="3087" y="19363"/>
                </a:lnTo>
                <a:lnTo>
                  <a:pt x="4493" y="20636"/>
                </a:lnTo>
                <a:lnTo>
                  <a:pt x="5892" y="21273"/>
                </a:lnTo>
                <a:lnTo>
                  <a:pt x="8979" y="21600"/>
                </a:lnTo>
                <a:lnTo>
                  <a:pt x="15153" y="20326"/>
                </a:lnTo>
                <a:lnTo>
                  <a:pt x="17532" y="19690"/>
                </a:lnTo>
                <a:lnTo>
                  <a:pt x="19775" y="17779"/>
                </a:lnTo>
                <a:lnTo>
                  <a:pt x="20619" y="16196"/>
                </a:lnTo>
                <a:lnTo>
                  <a:pt x="21319" y="13975"/>
                </a:lnTo>
                <a:lnTo>
                  <a:pt x="21600" y="11755"/>
                </a:lnTo>
                <a:lnTo>
                  <a:pt x="21463" y="9208"/>
                </a:lnTo>
                <a:lnTo>
                  <a:pt x="20756" y="4458"/>
                </a:lnTo>
                <a:lnTo>
                  <a:pt x="20057" y="2857"/>
                </a:lnTo>
                <a:lnTo>
                  <a:pt x="18939" y="2220"/>
                </a:lnTo>
                <a:lnTo>
                  <a:pt x="18795" y="1910"/>
                </a:lnTo>
                <a:close/>
                <a:moveTo>
                  <a:pt x="18795" y="1910"/>
                </a:moveTo>
              </a:path>
            </a:pathLst>
          </a:custGeom>
          <a:solidFill>
            <a:srgbClr val="FFDC99"/>
          </a:solidFill>
          <a:ln w="42863" cap="flat">
            <a:solidFill>
              <a:srgbClr val="FFDC99"/>
            </a:solidFill>
            <a:prstDash val="solid"/>
            <a:round/>
            <a:headEnd type="none" w="med" len="med"/>
            <a:tailEnd type="none" w="med" len="med"/>
          </a:ln>
        </p:spPr>
        <p:txBody>
          <a:bodyPr lIns="0" tIns="0" rIns="0" bIns="0"/>
          <a:lstStyle/>
          <a:p>
            <a:endParaRPr lang="en-US"/>
          </a:p>
        </p:txBody>
      </p:sp>
      <p:sp>
        <p:nvSpPr>
          <p:cNvPr id="22533" name="Oval 5"/>
          <p:cNvSpPr>
            <a:spLocks/>
          </p:cNvSpPr>
          <p:nvPr/>
        </p:nvSpPr>
        <p:spPr bwMode="auto">
          <a:xfrm>
            <a:off x="3649663" y="2722563"/>
            <a:ext cx="1919287" cy="703262"/>
          </a:xfrm>
          <a:prstGeom prst="ellipse">
            <a:avLst/>
          </a:prstGeom>
          <a:solidFill>
            <a:srgbClr val="FFFFFF"/>
          </a:solidFill>
          <a:ln w="101600">
            <a:solidFill>
              <a:schemeClr val="tx1"/>
            </a:solidFill>
            <a:prstDash val="sysDot"/>
            <a:round/>
            <a:headEnd/>
            <a:tailEnd/>
          </a:ln>
        </p:spPr>
        <p:txBody>
          <a:bodyPr lIns="0" tIns="0" rIns="0" bIns="0"/>
          <a:lstStyle/>
          <a:p>
            <a:endParaRPr lang="en-US"/>
          </a:p>
        </p:txBody>
      </p:sp>
      <p:sp>
        <p:nvSpPr>
          <p:cNvPr id="22534" name="Rectangle 6"/>
          <p:cNvSpPr>
            <a:spLocks/>
          </p:cNvSpPr>
          <p:nvPr/>
        </p:nvSpPr>
        <p:spPr bwMode="auto">
          <a:xfrm>
            <a:off x="3543300" y="3900488"/>
            <a:ext cx="2601913"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Communication channel</a:t>
            </a:r>
          </a:p>
        </p:txBody>
      </p:sp>
      <p:sp>
        <p:nvSpPr>
          <p:cNvPr id="22535" name="Rectangle 7"/>
          <p:cNvSpPr>
            <a:spLocks/>
          </p:cNvSpPr>
          <p:nvPr/>
        </p:nvSpPr>
        <p:spPr bwMode="auto">
          <a:xfrm>
            <a:off x="2808288" y="2197100"/>
            <a:ext cx="911225"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Copy of </a:t>
            </a:r>
          </a:p>
        </p:txBody>
      </p:sp>
      <p:sp>
        <p:nvSpPr>
          <p:cNvPr id="22536" name="Rectangle 8"/>
          <p:cNvSpPr>
            <a:spLocks/>
          </p:cNvSpPr>
          <p:nvPr/>
        </p:nvSpPr>
        <p:spPr bwMode="auto">
          <a:xfrm>
            <a:off x="3716338" y="2173288"/>
            <a:ext cx="23495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p>
        </p:txBody>
      </p:sp>
      <p:sp>
        <p:nvSpPr>
          <p:cNvPr id="22537" name="Oval 9"/>
          <p:cNvSpPr>
            <a:spLocks/>
          </p:cNvSpPr>
          <p:nvPr/>
        </p:nvSpPr>
        <p:spPr bwMode="auto">
          <a:xfrm>
            <a:off x="6704013" y="3184525"/>
            <a:ext cx="1431925" cy="966788"/>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38" name="Oval 10"/>
          <p:cNvSpPr>
            <a:spLocks/>
          </p:cNvSpPr>
          <p:nvPr/>
        </p:nvSpPr>
        <p:spPr bwMode="auto">
          <a:xfrm>
            <a:off x="865188" y="3271838"/>
            <a:ext cx="1379537" cy="820737"/>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39" name="Line 11"/>
          <p:cNvSpPr>
            <a:spLocks noChangeShapeType="1"/>
          </p:cNvSpPr>
          <p:nvPr/>
        </p:nvSpPr>
        <p:spPr bwMode="auto">
          <a:xfrm>
            <a:off x="2190750" y="3535363"/>
            <a:ext cx="4567238" cy="1587"/>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40" name="Line 12"/>
          <p:cNvSpPr>
            <a:spLocks noChangeShapeType="1"/>
          </p:cNvSpPr>
          <p:nvPr/>
        </p:nvSpPr>
        <p:spPr bwMode="auto">
          <a:xfrm>
            <a:off x="2190750" y="3798888"/>
            <a:ext cx="4567238" cy="1587"/>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41" name="Rectangle 13"/>
          <p:cNvSpPr>
            <a:spLocks/>
          </p:cNvSpPr>
          <p:nvPr/>
        </p:nvSpPr>
        <p:spPr bwMode="auto">
          <a:xfrm>
            <a:off x="984250" y="3514725"/>
            <a:ext cx="950913"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2542" name="Rectangle 14"/>
          <p:cNvSpPr>
            <a:spLocks/>
          </p:cNvSpPr>
          <p:nvPr/>
        </p:nvSpPr>
        <p:spPr bwMode="auto">
          <a:xfrm>
            <a:off x="1914525" y="3490913"/>
            <a:ext cx="160338"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p</a:t>
            </a:r>
          </a:p>
        </p:txBody>
      </p:sp>
      <p:sp>
        <p:nvSpPr>
          <p:cNvPr id="22543" name="Rectangle 15"/>
          <p:cNvSpPr>
            <a:spLocks/>
          </p:cNvSpPr>
          <p:nvPr/>
        </p:nvSpPr>
        <p:spPr bwMode="auto">
          <a:xfrm>
            <a:off x="6865938" y="3544888"/>
            <a:ext cx="950912"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2544" name="Rectangle 16"/>
          <p:cNvSpPr>
            <a:spLocks/>
          </p:cNvSpPr>
          <p:nvPr/>
        </p:nvSpPr>
        <p:spPr bwMode="auto">
          <a:xfrm>
            <a:off x="7794625" y="3521075"/>
            <a:ext cx="161925"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q</a:t>
            </a:r>
          </a:p>
        </p:txBody>
      </p:sp>
      <p:sp>
        <p:nvSpPr>
          <p:cNvPr id="22545" name="Rectangle 17"/>
          <p:cNvSpPr>
            <a:spLocks/>
          </p:cNvSpPr>
          <p:nvPr/>
        </p:nvSpPr>
        <p:spPr bwMode="auto">
          <a:xfrm>
            <a:off x="2863850" y="3490913"/>
            <a:ext cx="23495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p>
        </p:txBody>
      </p:sp>
      <p:sp>
        <p:nvSpPr>
          <p:cNvPr id="22546" name="Freeform 18"/>
          <p:cNvSpPr>
            <a:spLocks/>
          </p:cNvSpPr>
          <p:nvPr/>
        </p:nvSpPr>
        <p:spPr bwMode="auto">
          <a:xfrm>
            <a:off x="3514725" y="3594100"/>
            <a:ext cx="109538" cy="146050"/>
          </a:xfrm>
          <a:custGeom>
            <a:avLst/>
            <a:gdLst>
              <a:gd name="T0" fmla="*/ 0 w 21600"/>
              <a:gd name="T1" fmla="*/ 58738 h 21600"/>
              <a:gd name="T2" fmla="*/ 0 w 21600"/>
              <a:gd name="T3" fmla="*/ 0 h 21600"/>
              <a:gd name="T4" fmla="*/ 109538 w 21600"/>
              <a:gd name="T5" fmla="*/ 58738 h 21600"/>
              <a:gd name="T6" fmla="*/ 0 w 21600"/>
              <a:gd name="T7" fmla="*/ 146050 h 21600"/>
              <a:gd name="T8" fmla="*/ 0 w 21600"/>
              <a:gd name="T9" fmla="*/ 58738 h 21600"/>
              <a:gd name="T10" fmla="*/ 0 w 21600"/>
              <a:gd name="T11" fmla="*/ 58738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687"/>
                </a:moveTo>
                <a:lnTo>
                  <a:pt x="0" y="0"/>
                </a:lnTo>
                <a:lnTo>
                  <a:pt x="21600" y="8687"/>
                </a:lnTo>
                <a:lnTo>
                  <a:pt x="0" y="21600"/>
                </a:lnTo>
                <a:lnTo>
                  <a:pt x="0" y="8687"/>
                </a:lnTo>
                <a:close/>
                <a:moveTo>
                  <a:pt x="0" y="8687"/>
                </a:moveTo>
              </a:path>
            </a:pathLst>
          </a:custGeom>
          <a:solidFill>
            <a:srgbClr val="000000"/>
          </a:solidFill>
          <a:ln w="42863" cap="flat">
            <a:solidFill>
              <a:schemeClr val="tx1"/>
            </a:solidFill>
            <a:prstDash val="solid"/>
            <a:round/>
            <a:headEnd type="none" w="med" len="med"/>
            <a:tailEnd type="none" w="med" len="med"/>
          </a:ln>
        </p:spPr>
        <p:txBody>
          <a:bodyPr lIns="0" tIns="0" rIns="0" bIns="0"/>
          <a:lstStyle/>
          <a:p>
            <a:endParaRPr lang="en-US"/>
          </a:p>
        </p:txBody>
      </p:sp>
      <p:sp>
        <p:nvSpPr>
          <p:cNvPr id="22547" name="Line 19"/>
          <p:cNvSpPr>
            <a:spLocks noChangeShapeType="1"/>
          </p:cNvSpPr>
          <p:nvPr/>
        </p:nvSpPr>
        <p:spPr bwMode="auto">
          <a:xfrm>
            <a:off x="3136900" y="3652838"/>
            <a:ext cx="377825" cy="1587"/>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48" name="Rectangle 20"/>
          <p:cNvSpPr>
            <a:spLocks/>
          </p:cNvSpPr>
          <p:nvPr/>
        </p:nvSpPr>
        <p:spPr bwMode="auto">
          <a:xfrm>
            <a:off x="4071938" y="2913063"/>
            <a:ext cx="12192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The enemy</a:t>
            </a:r>
          </a:p>
        </p:txBody>
      </p:sp>
      <p:sp>
        <p:nvSpPr>
          <p:cNvPr id="22549" name="Rectangle 21"/>
          <p:cNvSpPr>
            <a:spLocks/>
          </p:cNvSpPr>
          <p:nvPr/>
        </p:nvSpPr>
        <p:spPr bwMode="auto">
          <a:xfrm>
            <a:off x="2757488" y="2159000"/>
            <a:ext cx="1270000" cy="381000"/>
          </a:xfrm>
          <a:prstGeom prst="rect">
            <a:avLst/>
          </a:prstGeom>
          <a:noFill/>
          <a:ln w="42863">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550" name="Freeform 22"/>
          <p:cNvSpPr>
            <a:spLocks/>
          </p:cNvSpPr>
          <p:nvPr/>
        </p:nvSpPr>
        <p:spPr bwMode="auto">
          <a:xfrm>
            <a:off x="6488113" y="3594100"/>
            <a:ext cx="107950" cy="146050"/>
          </a:xfrm>
          <a:custGeom>
            <a:avLst/>
            <a:gdLst>
              <a:gd name="T0" fmla="*/ 0 w 21600"/>
              <a:gd name="T1" fmla="*/ 58738 h 21600"/>
              <a:gd name="T2" fmla="*/ 0 w 21600"/>
              <a:gd name="T3" fmla="*/ 0 h 21600"/>
              <a:gd name="T4" fmla="*/ 107950 w 21600"/>
              <a:gd name="T5" fmla="*/ 58738 h 21600"/>
              <a:gd name="T6" fmla="*/ 0 w 21600"/>
              <a:gd name="T7" fmla="*/ 146050 h 21600"/>
              <a:gd name="T8" fmla="*/ 0 w 21600"/>
              <a:gd name="T9" fmla="*/ 58738 h 21600"/>
              <a:gd name="T10" fmla="*/ 0 w 21600"/>
              <a:gd name="T11" fmla="*/ 58738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687"/>
                </a:moveTo>
                <a:lnTo>
                  <a:pt x="0" y="0"/>
                </a:lnTo>
                <a:lnTo>
                  <a:pt x="21600" y="8687"/>
                </a:lnTo>
                <a:lnTo>
                  <a:pt x="0" y="21600"/>
                </a:lnTo>
                <a:lnTo>
                  <a:pt x="0" y="8687"/>
                </a:lnTo>
                <a:close/>
                <a:moveTo>
                  <a:pt x="0" y="8687"/>
                </a:moveTo>
              </a:path>
            </a:pathLst>
          </a:custGeom>
          <a:solidFill>
            <a:srgbClr val="000000"/>
          </a:solidFill>
          <a:ln w="42863" cap="flat">
            <a:solidFill>
              <a:schemeClr val="tx1"/>
            </a:solidFill>
            <a:prstDash val="solid"/>
            <a:round/>
            <a:headEnd type="none" w="med" len="med"/>
            <a:tailEnd type="none" w="med" len="med"/>
          </a:ln>
        </p:spPr>
        <p:txBody>
          <a:bodyPr lIns="0" tIns="0" rIns="0" bIns="0"/>
          <a:lstStyle/>
          <a:p>
            <a:endParaRPr lang="en-US"/>
          </a:p>
        </p:txBody>
      </p:sp>
      <p:sp>
        <p:nvSpPr>
          <p:cNvPr id="22551" name="Line 23"/>
          <p:cNvSpPr>
            <a:spLocks noChangeShapeType="1"/>
          </p:cNvSpPr>
          <p:nvPr/>
        </p:nvSpPr>
        <p:spPr bwMode="auto">
          <a:xfrm>
            <a:off x="6108700" y="3652838"/>
            <a:ext cx="352425" cy="1587"/>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52" name="Rectangle 24"/>
          <p:cNvSpPr>
            <a:spLocks/>
          </p:cNvSpPr>
          <p:nvPr/>
        </p:nvSpPr>
        <p:spPr bwMode="auto">
          <a:xfrm>
            <a:off x="5727700" y="3140075"/>
            <a:ext cx="293688"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r>
              <a:rPr lang="ja-JP" altLang="en-US" sz="2100">
                <a:solidFill>
                  <a:schemeClr val="tx1"/>
                </a:solidFill>
                <a:latin typeface="Arial" charset="0"/>
                <a:ea typeface="ＭＳ Ｐゴシック" charset="0"/>
                <a:sym typeface="Arial Italic" charset="0"/>
              </a:rPr>
              <a:t>’</a:t>
            </a:r>
            <a:endParaRPr lang="en-US" sz="2100">
              <a:solidFill>
                <a:schemeClr val="tx1"/>
              </a:solidFill>
              <a:latin typeface="Arial Italic" charset="0"/>
              <a:ea typeface="ＭＳ Ｐゴシック" charset="0"/>
              <a:sym typeface="Arial Italic" charset="0"/>
            </a:endParaRPr>
          </a:p>
        </p:txBody>
      </p:sp>
      <p:sp>
        <p:nvSpPr>
          <p:cNvPr id="22553" name="Line 25"/>
          <p:cNvSpPr>
            <a:spLocks noChangeShapeType="1"/>
          </p:cNvSpPr>
          <p:nvPr/>
        </p:nvSpPr>
        <p:spPr bwMode="auto">
          <a:xfrm rot="10800000">
            <a:off x="5865813" y="3417888"/>
            <a:ext cx="215900" cy="234950"/>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54" name="Oval 26"/>
          <p:cNvSpPr>
            <a:spLocks/>
          </p:cNvSpPr>
          <p:nvPr/>
        </p:nvSpPr>
        <p:spPr bwMode="auto">
          <a:xfrm>
            <a:off x="3759200" y="3448050"/>
            <a:ext cx="79375" cy="439738"/>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55" name="Line 27"/>
          <p:cNvSpPr>
            <a:spLocks noChangeShapeType="1"/>
          </p:cNvSpPr>
          <p:nvPr/>
        </p:nvSpPr>
        <p:spPr bwMode="auto">
          <a:xfrm rot="10800000" flipH="1">
            <a:off x="3813175" y="3360738"/>
            <a:ext cx="53975" cy="115887"/>
          </a:xfrm>
          <a:prstGeom prst="line">
            <a:avLst/>
          </a:prstGeom>
          <a:noFill/>
          <a:ln w="428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2556" name="Freeform 28"/>
          <p:cNvSpPr>
            <a:spLocks/>
          </p:cNvSpPr>
          <p:nvPr/>
        </p:nvSpPr>
        <p:spPr bwMode="auto">
          <a:xfrm>
            <a:off x="3703638" y="2511425"/>
            <a:ext cx="244475" cy="790575"/>
          </a:xfrm>
          <a:custGeom>
            <a:avLst/>
            <a:gdLst>
              <a:gd name="T0" fmla="*/ 0 w 21600"/>
              <a:gd name="T1" fmla="*/ 0 h 21600"/>
              <a:gd name="T2" fmla="*/ 216496 w 21600"/>
              <a:gd name="T3" fmla="*/ 496891 h 21600"/>
              <a:gd name="T4" fmla="*/ 244475 w 21600"/>
              <a:gd name="T5" fmla="*/ 673087 h 21600"/>
              <a:gd name="T6" fmla="*/ 189989 w 21600"/>
              <a:gd name="T7" fmla="*/ 790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9128" y="13576"/>
                </a:lnTo>
                <a:lnTo>
                  <a:pt x="21600" y="18390"/>
                </a:lnTo>
                <a:lnTo>
                  <a:pt x="16786" y="21600"/>
                </a:lnTo>
              </a:path>
            </a:pathLst>
          </a:custGeom>
          <a:noFill/>
          <a:ln w="42863"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 name="Slide Number Placeholder 1"/>
          <p:cNvSpPr>
            <a:spLocks noGrp="1"/>
          </p:cNvSpPr>
          <p:nvPr>
            <p:ph type="sldNum" sz="quarter" idx="12"/>
          </p:nvPr>
        </p:nvSpPr>
        <p:spPr/>
        <p:txBody>
          <a:bodyPr/>
          <a:lstStyle/>
          <a:p>
            <a:fld id="{BB233981-F806-524C-99EC-0BEC2CD17C8A}" type="slidenum">
              <a:rPr lang="en-US" smtClean="0"/>
              <a:t>62</a:t>
            </a:fld>
            <a:endParaRPr lang="en-US"/>
          </a:p>
        </p:txBody>
      </p:sp>
    </p:spTree>
    <p:extLst>
      <p:ext uri="{BB962C8B-B14F-4D97-AF65-F5344CB8AC3E}">
        <p14:creationId xmlns:p14="http://schemas.microsoft.com/office/powerpoint/2010/main" val="3817134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Defeating Security threats</a:t>
            </a:r>
          </a:p>
        </p:txBody>
      </p:sp>
      <p:sp>
        <p:nvSpPr>
          <p:cNvPr id="3" name="Content Placeholder 2"/>
          <p:cNvSpPr>
            <a:spLocks noGrp="1"/>
          </p:cNvSpPr>
          <p:nvPr>
            <p:ph idx="1"/>
          </p:nvPr>
        </p:nvSpPr>
        <p:spPr>
          <a:xfrm>
            <a:off x="457200" y="1244338"/>
            <a:ext cx="8229600" cy="5112012"/>
          </a:xfrm>
        </p:spPr>
        <p:txBody>
          <a:bodyPr>
            <a:normAutofit fontScale="77500" lnSpcReduction="20000"/>
          </a:bodyPr>
          <a:lstStyle/>
          <a:p>
            <a:r>
              <a:rPr lang="en-US" dirty="0"/>
              <a:t>Cryptography and message authentication.</a:t>
            </a:r>
          </a:p>
          <a:p>
            <a:r>
              <a:rPr lang="en-US" dirty="0"/>
              <a:t>Secure Channel:</a:t>
            </a:r>
          </a:p>
          <a:p>
            <a:pPr lvl="1"/>
            <a:r>
              <a:rPr lang="en-US" dirty="0"/>
              <a:t>4 minimum security services: </a:t>
            </a:r>
            <a:r>
              <a:rPr lang="en-US" b="1" dirty="0"/>
              <a:t>C</a:t>
            </a:r>
            <a:r>
              <a:rPr lang="en-US" dirty="0"/>
              <a:t>onfidentiality, data </a:t>
            </a:r>
            <a:r>
              <a:rPr lang="en-US" b="1" dirty="0"/>
              <a:t>I</a:t>
            </a:r>
            <a:r>
              <a:rPr lang="en-US" dirty="0"/>
              <a:t>ntegrity, origin </a:t>
            </a:r>
            <a:r>
              <a:rPr lang="en-US" b="1" dirty="0"/>
              <a:t>I</a:t>
            </a:r>
            <a:r>
              <a:rPr lang="en-US" dirty="0"/>
              <a:t>ntegrity (aka authentication), </a:t>
            </a:r>
            <a:r>
              <a:rPr lang="en-US" b="1" dirty="0"/>
              <a:t>A</a:t>
            </a:r>
            <a:r>
              <a:rPr lang="en-US" dirty="0"/>
              <a:t>nti-replay (or </a:t>
            </a:r>
            <a:r>
              <a:rPr lang="en-US" b="1" dirty="0"/>
              <a:t>A</a:t>
            </a:r>
            <a:r>
              <a:rPr lang="en-US" dirty="0"/>
              <a:t>vailability)  </a:t>
            </a:r>
            <a:r>
              <a:rPr lang="en-US" dirty="0">
                <a:sym typeface="Wingdings" panose="05000000000000000000" pitchFamily="2" charset="2"/>
              </a:rPr>
              <a:t> the CIA triad</a:t>
            </a:r>
            <a:endParaRPr lang="en-US" dirty="0"/>
          </a:p>
          <a:p>
            <a:pPr lvl="1"/>
            <a:r>
              <a:rPr lang="en-US" dirty="0"/>
              <a:t>Each process knows the identity of the principal on whose behalf the other process is executing.</a:t>
            </a:r>
          </a:p>
          <a:p>
            <a:pPr lvl="1"/>
            <a:r>
              <a:rPr lang="en-US" dirty="0"/>
              <a:t>Ensures privacy and integrity</a:t>
            </a:r>
          </a:p>
          <a:p>
            <a:pPr lvl="1"/>
            <a:r>
              <a:rPr lang="en-US" dirty="0"/>
              <a:t>Each message includes a physical and logical timestamp. </a:t>
            </a:r>
            <a:r>
              <a:rPr lang="en-US" dirty="0">
                <a:sym typeface="Wingdings" panose="05000000000000000000" pitchFamily="2" charset="2"/>
              </a:rPr>
              <a:t> anti-replay</a:t>
            </a:r>
          </a:p>
          <a:p>
            <a:endParaRPr lang="en-US"/>
          </a:p>
          <a:p>
            <a:r>
              <a:rPr lang="en-US"/>
              <a:t>Detailed </a:t>
            </a:r>
            <a:r>
              <a:rPr lang="en-US" dirty="0"/>
              <a:t>discussions in </a:t>
            </a:r>
          </a:p>
          <a:p>
            <a:pPr lvl="1"/>
            <a:r>
              <a:rPr lang="en-US" dirty="0"/>
              <a:t>CSCI 5233 Computer Security &amp; Cryptography</a:t>
            </a:r>
          </a:p>
          <a:p>
            <a:pPr lvl="1"/>
            <a:r>
              <a:rPr lang="en-US" dirty="0"/>
              <a:t>CSCI 5235 Network Security</a:t>
            </a:r>
          </a:p>
          <a:p>
            <a:pPr lvl="1"/>
            <a:r>
              <a:rPr lang="en-US" dirty="0"/>
              <a:t>CSCI 5234 Web Security</a:t>
            </a:r>
          </a:p>
        </p:txBody>
      </p:sp>
      <p:sp>
        <p:nvSpPr>
          <p:cNvPr id="4" name="Slide Number Placeholder 3"/>
          <p:cNvSpPr>
            <a:spLocks noGrp="1"/>
          </p:cNvSpPr>
          <p:nvPr>
            <p:ph type="sldNum" sz="quarter" idx="12"/>
          </p:nvPr>
        </p:nvSpPr>
        <p:spPr/>
        <p:txBody>
          <a:bodyPr/>
          <a:lstStyle/>
          <a:p>
            <a:fld id="{BB233981-F806-524C-99EC-0BEC2CD17C8A}" type="slidenum">
              <a:rPr lang="en-US" smtClean="0"/>
              <a:t>63</a:t>
            </a:fld>
            <a:endParaRPr lang="en-US"/>
          </a:p>
        </p:txBody>
      </p:sp>
    </p:spTree>
    <p:extLst>
      <p:ext uri="{BB962C8B-B14F-4D97-AF65-F5344CB8AC3E}">
        <p14:creationId xmlns:p14="http://schemas.microsoft.com/office/powerpoint/2010/main" val="4267775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1982788" y="6330950"/>
            <a:ext cx="55626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355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3555" name="Rectangle 3"/>
          <p:cNvSpPr>
            <a:spLocks noGrp="1" noChangeArrowheads="1"/>
          </p:cNvSpPr>
          <p:nvPr>
            <p:ph type="title"/>
          </p:nvPr>
        </p:nvSpPr>
        <p:spPr/>
        <p:txBody>
          <a:bodyPr rIns="132080">
            <a:normAutofit fontScale="90000"/>
          </a:bodyPr>
          <a:lstStyle/>
          <a:p>
            <a:pPr indent="0" eaLnBrk="1" hangingPunct="1">
              <a:defRPr/>
            </a:pPr>
            <a:r>
              <a:rPr lang="en-US"/>
              <a:t>Figure 2.19</a:t>
            </a:r>
            <a:br>
              <a:rPr lang="en-US"/>
            </a:br>
            <a:r>
              <a:rPr lang="en-US"/>
              <a:t>Secure channels</a:t>
            </a:r>
          </a:p>
        </p:txBody>
      </p:sp>
      <p:sp>
        <p:nvSpPr>
          <p:cNvPr id="23556" name="Rectangle 4"/>
          <p:cNvSpPr>
            <a:spLocks/>
          </p:cNvSpPr>
          <p:nvPr/>
        </p:nvSpPr>
        <p:spPr bwMode="auto">
          <a:xfrm>
            <a:off x="1012825" y="2501900"/>
            <a:ext cx="1004888"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Principal </a:t>
            </a:r>
          </a:p>
        </p:txBody>
      </p:sp>
      <p:sp>
        <p:nvSpPr>
          <p:cNvPr id="23557" name="Rectangle 5"/>
          <p:cNvSpPr>
            <a:spLocks/>
          </p:cNvSpPr>
          <p:nvPr/>
        </p:nvSpPr>
        <p:spPr bwMode="auto">
          <a:xfrm>
            <a:off x="1985963" y="2484438"/>
            <a:ext cx="1905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A</a:t>
            </a:r>
          </a:p>
        </p:txBody>
      </p:sp>
      <p:sp>
        <p:nvSpPr>
          <p:cNvPr id="23558" name="Line 6"/>
          <p:cNvSpPr>
            <a:spLocks noChangeShapeType="1"/>
          </p:cNvSpPr>
          <p:nvPr/>
        </p:nvSpPr>
        <p:spPr bwMode="auto">
          <a:xfrm flipH="1">
            <a:off x="7458075" y="2705100"/>
            <a:ext cx="136525" cy="265113"/>
          </a:xfrm>
          <a:prstGeom prst="line">
            <a:avLst/>
          </a:prstGeom>
          <a:noFill/>
          <a:ln w="301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3559" name="Oval 7"/>
          <p:cNvSpPr>
            <a:spLocks/>
          </p:cNvSpPr>
          <p:nvPr/>
        </p:nvSpPr>
        <p:spPr bwMode="auto">
          <a:xfrm>
            <a:off x="6670675" y="2941638"/>
            <a:ext cx="1657350" cy="1206500"/>
          </a:xfrm>
          <a:prstGeom prst="ellipse">
            <a:avLst/>
          </a:prstGeom>
          <a:blipFill dpi="0" rotWithShape="0">
            <a:blip r:embed="rId2"/>
            <a:srcRect/>
            <a:tile tx="0" ty="0" sx="100000" sy="100000" flip="none" algn="tl"/>
          </a:blipFill>
          <a:ln w="30163">
            <a:solidFill>
              <a:srgbClr val="D9AA73"/>
            </a:solidFill>
            <a:round/>
            <a:headEnd/>
            <a:tailEnd/>
          </a:ln>
        </p:spPr>
        <p:txBody>
          <a:bodyPr lIns="0" tIns="0" rIns="0" bIns="0"/>
          <a:lstStyle/>
          <a:p>
            <a:endParaRPr lang="en-US"/>
          </a:p>
        </p:txBody>
      </p:sp>
      <p:sp>
        <p:nvSpPr>
          <p:cNvPr id="23560" name="Oval 8"/>
          <p:cNvSpPr>
            <a:spLocks/>
          </p:cNvSpPr>
          <p:nvPr/>
        </p:nvSpPr>
        <p:spPr bwMode="auto">
          <a:xfrm>
            <a:off x="6778625" y="3059113"/>
            <a:ext cx="1441450" cy="971550"/>
          </a:xfrm>
          <a:prstGeom prst="ellipse">
            <a:avLst/>
          </a:prstGeom>
          <a:solidFill>
            <a:srgbClr val="FFFFFF"/>
          </a:solidFill>
          <a:ln w="30163">
            <a:solidFill>
              <a:schemeClr val="tx1"/>
            </a:solidFill>
            <a:round/>
            <a:headEnd/>
            <a:tailEnd/>
          </a:ln>
        </p:spPr>
        <p:txBody>
          <a:bodyPr lIns="0" tIns="0" rIns="0" bIns="0"/>
          <a:lstStyle/>
          <a:p>
            <a:endParaRPr lang="en-US"/>
          </a:p>
        </p:txBody>
      </p:sp>
      <p:sp>
        <p:nvSpPr>
          <p:cNvPr id="23561" name="Oval 9"/>
          <p:cNvSpPr>
            <a:spLocks/>
          </p:cNvSpPr>
          <p:nvPr/>
        </p:nvSpPr>
        <p:spPr bwMode="auto">
          <a:xfrm>
            <a:off x="749300" y="2941638"/>
            <a:ext cx="1682750" cy="1176337"/>
          </a:xfrm>
          <a:prstGeom prst="ellipse">
            <a:avLst/>
          </a:prstGeom>
          <a:blipFill dpi="0" rotWithShape="0">
            <a:blip r:embed="rId3"/>
            <a:srcRect/>
            <a:tile tx="0" ty="0" sx="100000" sy="100000" flip="none" algn="tl"/>
          </a:blipFill>
          <a:ln w="30163">
            <a:solidFill>
              <a:srgbClr val="D9AA73"/>
            </a:solidFill>
            <a:round/>
            <a:headEnd/>
            <a:tailEnd/>
          </a:ln>
        </p:spPr>
        <p:txBody>
          <a:bodyPr lIns="0" tIns="0" rIns="0" bIns="0"/>
          <a:lstStyle/>
          <a:p>
            <a:endParaRPr lang="en-US"/>
          </a:p>
        </p:txBody>
      </p:sp>
      <p:sp>
        <p:nvSpPr>
          <p:cNvPr id="23562" name="Oval 10"/>
          <p:cNvSpPr>
            <a:spLocks/>
          </p:cNvSpPr>
          <p:nvPr/>
        </p:nvSpPr>
        <p:spPr bwMode="auto">
          <a:xfrm>
            <a:off x="911225" y="3117850"/>
            <a:ext cx="1385888" cy="823913"/>
          </a:xfrm>
          <a:prstGeom prst="ellipse">
            <a:avLst/>
          </a:prstGeom>
          <a:solidFill>
            <a:srgbClr val="FFFFFF"/>
          </a:solidFill>
          <a:ln w="30163">
            <a:solidFill>
              <a:schemeClr val="tx1"/>
            </a:solidFill>
            <a:round/>
            <a:headEnd/>
            <a:tailEnd/>
          </a:ln>
        </p:spPr>
        <p:txBody>
          <a:bodyPr lIns="0" tIns="0" rIns="0" bIns="0"/>
          <a:lstStyle/>
          <a:p>
            <a:endParaRPr lang="en-US"/>
          </a:p>
        </p:txBody>
      </p:sp>
      <p:sp>
        <p:nvSpPr>
          <p:cNvPr id="23563" name="Freeform 11"/>
          <p:cNvSpPr>
            <a:spLocks/>
          </p:cNvSpPr>
          <p:nvPr/>
        </p:nvSpPr>
        <p:spPr bwMode="auto">
          <a:xfrm>
            <a:off x="2460625" y="2528888"/>
            <a:ext cx="4183063" cy="2001837"/>
          </a:xfrm>
          <a:custGeom>
            <a:avLst/>
            <a:gdLst>
              <a:gd name="T0" fmla="*/ 3639458 w 21600"/>
              <a:gd name="T1" fmla="*/ 176180 h 21600"/>
              <a:gd name="T2" fmla="*/ 2961066 w 21600"/>
              <a:gd name="T3" fmla="*/ 117515 h 21600"/>
              <a:gd name="T4" fmla="*/ 2309206 w 21600"/>
              <a:gd name="T5" fmla="*/ 30120 h 21600"/>
              <a:gd name="T6" fmla="*/ 1819826 w 21600"/>
              <a:gd name="T7" fmla="*/ 0 h 21600"/>
              <a:gd name="T8" fmla="*/ 1330446 w 21600"/>
              <a:gd name="T9" fmla="*/ 58758 h 21600"/>
              <a:gd name="T10" fmla="*/ 379574 w 21600"/>
              <a:gd name="T11" fmla="*/ 206393 h 21600"/>
              <a:gd name="T12" fmla="*/ 162675 w 21600"/>
              <a:gd name="T13" fmla="*/ 323816 h 21600"/>
              <a:gd name="T14" fmla="*/ 82112 w 21600"/>
              <a:gd name="T15" fmla="*/ 500089 h 21600"/>
              <a:gd name="T16" fmla="*/ 26338 w 21600"/>
              <a:gd name="T17" fmla="*/ 971540 h 21600"/>
              <a:gd name="T18" fmla="*/ 0 w 21600"/>
              <a:gd name="T19" fmla="*/ 1265235 h 21600"/>
              <a:gd name="T20" fmla="*/ 136337 w 21600"/>
              <a:gd name="T21" fmla="*/ 1501748 h 21600"/>
              <a:gd name="T22" fmla="*/ 597829 w 21600"/>
              <a:gd name="T23" fmla="*/ 1795444 h 21600"/>
              <a:gd name="T24" fmla="*/ 868760 w 21600"/>
              <a:gd name="T25" fmla="*/ 1943079 h 21600"/>
              <a:gd name="T26" fmla="*/ 1167772 w 21600"/>
              <a:gd name="T27" fmla="*/ 2001837 h 21600"/>
              <a:gd name="T28" fmla="*/ 1737714 w 21600"/>
              <a:gd name="T29" fmla="*/ 2001837 h 21600"/>
              <a:gd name="T30" fmla="*/ 2933179 w 21600"/>
              <a:gd name="T31" fmla="*/ 1912959 h 21600"/>
              <a:gd name="T32" fmla="*/ 3394865 w 21600"/>
              <a:gd name="T33" fmla="*/ 1854202 h 21600"/>
              <a:gd name="T34" fmla="*/ 3830020 w 21600"/>
              <a:gd name="T35" fmla="*/ 1647808 h 21600"/>
              <a:gd name="T36" fmla="*/ 3992501 w 21600"/>
              <a:gd name="T37" fmla="*/ 1501748 h 21600"/>
              <a:gd name="T38" fmla="*/ 4128838 w 21600"/>
              <a:gd name="T39" fmla="*/ 1323993 h 21600"/>
              <a:gd name="T40" fmla="*/ 4183063 w 21600"/>
              <a:gd name="T41" fmla="*/ 1089055 h 21600"/>
              <a:gd name="T42" fmla="*/ 4155176 w 21600"/>
              <a:gd name="T43" fmla="*/ 854117 h 21600"/>
              <a:gd name="T44" fmla="*/ 4020388 w 21600"/>
              <a:gd name="T45" fmla="*/ 441331 h 21600"/>
              <a:gd name="T46" fmla="*/ 3884245 w 21600"/>
              <a:gd name="T47" fmla="*/ 265151 h 21600"/>
              <a:gd name="T48" fmla="*/ 3667346 w 21600"/>
              <a:gd name="T49" fmla="*/ 234938 h 21600"/>
              <a:gd name="T50" fmla="*/ 3639458 w 21600"/>
              <a:gd name="T51" fmla="*/ 176180 h 21600"/>
              <a:gd name="T52" fmla="*/ 3639458 w 21600"/>
              <a:gd name="T53" fmla="*/ 17618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8793" y="1901"/>
                </a:moveTo>
                <a:lnTo>
                  <a:pt x="15290" y="1268"/>
                </a:lnTo>
                <a:lnTo>
                  <a:pt x="11924" y="325"/>
                </a:lnTo>
                <a:lnTo>
                  <a:pt x="9397" y="0"/>
                </a:lnTo>
                <a:lnTo>
                  <a:pt x="6870" y="634"/>
                </a:lnTo>
                <a:lnTo>
                  <a:pt x="1960" y="2227"/>
                </a:lnTo>
                <a:lnTo>
                  <a:pt x="840" y="3494"/>
                </a:lnTo>
                <a:lnTo>
                  <a:pt x="424" y="5396"/>
                </a:lnTo>
                <a:lnTo>
                  <a:pt x="136" y="10483"/>
                </a:lnTo>
                <a:lnTo>
                  <a:pt x="0" y="13652"/>
                </a:lnTo>
                <a:lnTo>
                  <a:pt x="704" y="16204"/>
                </a:lnTo>
                <a:lnTo>
                  <a:pt x="3087" y="19373"/>
                </a:lnTo>
                <a:lnTo>
                  <a:pt x="4486" y="20966"/>
                </a:lnTo>
                <a:lnTo>
                  <a:pt x="6030" y="21600"/>
                </a:lnTo>
                <a:lnTo>
                  <a:pt x="8973" y="21600"/>
                </a:lnTo>
                <a:lnTo>
                  <a:pt x="15146" y="20641"/>
                </a:lnTo>
                <a:lnTo>
                  <a:pt x="17530" y="20007"/>
                </a:lnTo>
                <a:lnTo>
                  <a:pt x="19777" y="17780"/>
                </a:lnTo>
                <a:lnTo>
                  <a:pt x="20616" y="16204"/>
                </a:lnTo>
                <a:lnTo>
                  <a:pt x="21320" y="14286"/>
                </a:lnTo>
                <a:lnTo>
                  <a:pt x="21600" y="11751"/>
                </a:lnTo>
                <a:lnTo>
                  <a:pt x="21456" y="9216"/>
                </a:lnTo>
                <a:lnTo>
                  <a:pt x="20760" y="4762"/>
                </a:lnTo>
                <a:lnTo>
                  <a:pt x="20057" y="2861"/>
                </a:lnTo>
                <a:lnTo>
                  <a:pt x="18937" y="2535"/>
                </a:lnTo>
                <a:lnTo>
                  <a:pt x="18793" y="1901"/>
                </a:lnTo>
                <a:close/>
                <a:moveTo>
                  <a:pt x="18793" y="1901"/>
                </a:moveTo>
              </a:path>
            </a:pathLst>
          </a:custGeom>
          <a:solidFill>
            <a:srgbClr val="FFDC99"/>
          </a:solidFill>
          <a:ln w="30163" cap="flat">
            <a:solidFill>
              <a:srgbClr val="FFDC99"/>
            </a:solidFill>
            <a:prstDash val="solid"/>
            <a:round/>
            <a:headEnd type="none" w="med" len="med"/>
            <a:tailEnd type="none" w="med" len="med"/>
          </a:ln>
        </p:spPr>
        <p:txBody>
          <a:bodyPr lIns="0" tIns="0" rIns="0" bIns="0"/>
          <a:lstStyle/>
          <a:p>
            <a:endParaRPr lang="en-US"/>
          </a:p>
        </p:txBody>
      </p:sp>
      <p:sp>
        <p:nvSpPr>
          <p:cNvPr id="23564" name="Line 12"/>
          <p:cNvSpPr>
            <a:spLocks noChangeShapeType="1"/>
          </p:cNvSpPr>
          <p:nvPr/>
        </p:nvSpPr>
        <p:spPr bwMode="auto">
          <a:xfrm>
            <a:off x="2243138" y="3382963"/>
            <a:ext cx="4589462" cy="1587"/>
          </a:xfrm>
          <a:prstGeom prst="line">
            <a:avLst/>
          </a:prstGeom>
          <a:noFill/>
          <a:ln w="301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3565" name="Line 13"/>
          <p:cNvSpPr>
            <a:spLocks noChangeShapeType="1"/>
          </p:cNvSpPr>
          <p:nvPr/>
        </p:nvSpPr>
        <p:spPr bwMode="auto">
          <a:xfrm rot="10800000" flipH="1">
            <a:off x="2243138" y="3668713"/>
            <a:ext cx="4605337" cy="14287"/>
          </a:xfrm>
          <a:prstGeom prst="line">
            <a:avLst/>
          </a:prstGeom>
          <a:noFill/>
          <a:ln w="301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3566" name="Rectangle 14"/>
          <p:cNvSpPr>
            <a:spLocks/>
          </p:cNvSpPr>
          <p:nvPr/>
        </p:nvSpPr>
        <p:spPr bwMode="auto">
          <a:xfrm>
            <a:off x="3836988" y="3367088"/>
            <a:ext cx="16891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Secure channel</a:t>
            </a:r>
          </a:p>
        </p:txBody>
      </p:sp>
      <p:sp>
        <p:nvSpPr>
          <p:cNvPr id="23567" name="Rectangle 15"/>
          <p:cNvSpPr>
            <a:spLocks/>
          </p:cNvSpPr>
          <p:nvPr/>
        </p:nvSpPr>
        <p:spPr bwMode="auto">
          <a:xfrm>
            <a:off x="1020763" y="3355975"/>
            <a:ext cx="950912"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3568" name="Rectangle 16"/>
          <p:cNvSpPr>
            <a:spLocks/>
          </p:cNvSpPr>
          <p:nvPr/>
        </p:nvSpPr>
        <p:spPr bwMode="auto">
          <a:xfrm>
            <a:off x="1943100" y="3338513"/>
            <a:ext cx="160338"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p</a:t>
            </a:r>
          </a:p>
        </p:txBody>
      </p:sp>
      <p:sp>
        <p:nvSpPr>
          <p:cNvPr id="23569" name="Rectangle 17"/>
          <p:cNvSpPr>
            <a:spLocks/>
          </p:cNvSpPr>
          <p:nvPr/>
        </p:nvSpPr>
        <p:spPr bwMode="auto">
          <a:xfrm>
            <a:off x="6958013" y="3392488"/>
            <a:ext cx="950912"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3570" name="Rectangle 18"/>
          <p:cNvSpPr>
            <a:spLocks/>
          </p:cNvSpPr>
          <p:nvPr/>
        </p:nvSpPr>
        <p:spPr bwMode="auto">
          <a:xfrm>
            <a:off x="7878763" y="3367088"/>
            <a:ext cx="160337"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q</a:t>
            </a:r>
          </a:p>
        </p:txBody>
      </p:sp>
      <p:sp>
        <p:nvSpPr>
          <p:cNvPr id="23571" name="Rectangle 19"/>
          <p:cNvSpPr>
            <a:spLocks/>
          </p:cNvSpPr>
          <p:nvPr/>
        </p:nvSpPr>
        <p:spPr bwMode="auto">
          <a:xfrm>
            <a:off x="7551738" y="2414588"/>
            <a:ext cx="1004887"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Principal </a:t>
            </a:r>
          </a:p>
        </p:txBody>
      </p:sp>
      <p:sp>
        <p:nvSpPr>
          <p:cNvPr id="23572" name="Rectangle 20"/>
          <p:cNvSpPr>
            <a:spLocks/>
          </p:cNvSpPr>
          <p:nvPr/>
        </p:nvSpPr>
        <p:spPr bwMode="auto">
          <a:xfrm>
            <a:off x="8540750" y="2379663"/>
            <a:ext cx="1905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B</a:t>
            </a:r>
          </a:p>
        </p:txBody>
      </p:sp>
      <p:sp>
        <p:nvSpPr>
          <p:cNvPr id="23573" name="Line 21"/>
          <p:cNvSpPr>
            <a:spLocks noChangeShapeType="1"/>
          </p:cNvSpPr>
          <p:nvPr/>
        </p:nvSpPr>
        <p:spPr bwMode="auto">
          <a:xfrm>
            <a:off x="1074738" y="2794000"/>
            <a:ext cx="134937" cy="265113"/>
          </a:xfrm>
          <a:prstGeom prst="line">
            <a:avLst/>
          </a:prstGeom>
          <a:noFill/>
          <a:ln w="30163">
            <a:solidFill>
              <a:schemeClr val="tx1"/>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2" name="Slide Number Placeholder 1"/>
          <p:cNvSpPr>
            <a:spLocks noGrp="1"/>
          </p:cNvSpPr>
          <p:nvPr>
            <p:ph type="sldNum" sz="quarter" idx="12"/>
          </p:nvPr>
        </p:nvSpPr>
        <p:spPr/>
        <p:txBody>
          <a:bodyPr/>
          <a:lstStyle/>
          <a:p>
            <a:fld id="{BB233981-F806-524C-99EC-0BEC2CD17C8A}" type="slidenum">
              <a:rPr lang="en-US" smtClean="0"/>
              <a:t>64</a:t>
            </a:fld>
            <a:endParaRPr lang="en-US"/>
          </a:p>
        </p:txBody>
      </p:sp>
    </p:spTree>
    <p:extLst>
      <p:ext uri="{BB962C8B-B14F-4D97-AF65-F5344CB8AC3E}">
        <p14:creationId xmlns:p14="http://schemas.microsoft.com/office/powerpoint/2010/main" val="3658666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security threats</a:t>
            </a:r>
          </a:p>
        </p:txBody>
      </p:sp>
      <p:sp>
        <p:nvSpPr>
          <p:cNvPr id="3" name="Content Placeholder 2"/>
          <p:cNvSpPr>
            <a:spLocks noGrp="1"/>
          </p:cNvSpPr>
          <p:nvPr>
            <p:ph idx="1"/>
          </p:nvPr>
        </p:nvSpPr>
        <p:spPr/>
        <p:txBody>
          <a:bodyPr/>
          <a:lstStyle/>
          <a:p>
            <a:r>
              <a:rPr lang="en-US" dirty="0"/>
              <a:t>Denial of Service Attacks</a:t>
            </a:r>
          </a:p>
          <a:p>
            <a:r>
              <a:rPr lang="en-US" dirty="0"/>
              <a:t>Mobile Code </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65</a:t>
            </a:fld>
            <a:endParaRPr lang="en-US"/>
          </a:p>
        </p:txBody>
      </p:sp>
    </p:spTree>
    <p:extLst>
      <p:ext uri="{BB962C8B-B14F-4D97-AF65-F5344CB8AC3E}">
        <p14:creationId xmlns:p14="http://schemas.microsoft.com/office/powerpoint/2010/main" val="324877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Entities</a:t>
            </a:r>
          </a:p>
        </p:txBody>
      </p:sp>
      <p:sp>
        <p:nvSpPr>
          <p:cNvPr id="3" name="Content Placeholder 2"/>
          <p:cNvSpPr>
            <a:spLocks noGrp="1"/>
          </p:cNvSpPr>
          <p:nvPr>
            <p:ph idx="1"/>
          </p:nvPr>
        </p:nvSpPr>
        <p:spPr/>
        <p:txBody>
          <a:bodyPr/>
          <a:lstStyle/>
          <a:p>
            <a:r>
              <a:rPr lang="en-US" dirty="0"/>
              <a:t>Typically they are </a:t>
            </a:r>
            <a:r>
              <a:rPr lang="en-US" u="sng" dirty="0"/>
              <a:t>processes</a:t>
            </a:r>
            <a:r>
              <a:rPr lang="en-US" dirty="0"/>
              <a:t>.</a:t>
            </a:r>
          </a:p>
          <a:p>
            <a:pPr lvl="1"/>
            <a:r>
              <a:rPr lang="en-US" dirty="0"/>
              <a:t>Two issues –</a:t>
            </a:r>
          </a:p>
          <a:p>
            <a:pPr lvl="2"/>
            <a:r>
              <a:rPr lang="en-US" dirty="0"/>
              <a:t> primitive environments – no OS support so the entities are nodes.</a:t>
            </a:r>
          </a:p>
          <a:p>
            <a:pPr lvl="2"/>
            <a:r>
              <a:rPr lang="en-US" dirty="0"/>
              <a:t>In most DSs they are threads.</a:t>
            </a:r>
          </a:p>
          <a:p>
            <a:r>
              <a:rPr lang="en-US" dirty="0"/>
              <a:t>This is not enough from a programming perspective.</a:t>
            </a:r>
          </a:p>
          <a:p>
            <a:pPr lvl="1"/>
            <a:r>
              <a:rPr lang="en-US" dirty="0"/>
              <a:t>So other problem-oriented abstractions were proposed.</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7</a:t>
            </a:fld>
            <a:endParaRPr lang="en-US"/>
          </a:p>
        </p:txBody>
      </p:sp>
    </p:spTree>
    <p:extLst>
      <p:ext uri="{BB962C8B-B14F-4D97-AF65-F5344CB8AC3E}">
        <p14:creationId xmlns:p14="http://schemas.microsoft.com/office/powerpoint/2010/main" val="270473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Problem-Oriented Abstractions</a:t>
            </a:r>
          </a:p>
        </p:txBody>
      </p:sp>
      <p:sp>
        <p:nvSpPr>
          <p:cNvPr id="3" name="Content Placeholder 2"/>
          <p:cNvSpPr>
            <a:spLocks noGrp="1"/>
          </p:cNvSpPr>
          <p:nvPr>
            <p:ph idx="1"/>
          </p:nvPr>
        </p:nvSpPr>
        <p:spPr/>
        <p:txBody>
          <a:bodyPr/>
          <a:lstStyle/>
          <a:p>
            <a:r>
              <a:rPr lang="en-US" dirty="0"/>
              <a:t>Objects – OO in DS </a:t>
            </a:r>
          </a:p>
          <a:p>
            <a:pPr lvl="1"/>
            <a:r>
              <a:rPr lang="en-US" dirty="0"/>
              <a:t>Interacting object accesses via interfaces (IDL: Interface Definition Language)</a:t>
            </a:r>
          </a:p>
          <a:p>
            <a:r>
              <a:rPr lang="en-US" dirty="0"/>
              <a:t>Components </a:t>
            </a:r>
          </a:p>
          <a:p>
            <a:pPr lvl="1"/>
            <a:r>
              <a:rPr lang="en-US" dirty="0"/>
              <a:t>They not only specify </a:t>
            </a:r>
            <a:r>
              <a:rPr lang="en-US" u="sng" dirty="0"/>
              <a:t>interfaces</a:t>
            </a:r>
            <a:r>
              <a:rPr lang="en-US" dirty="0"/>
              <a:t>, but also provide the </a:t>
            </a:r>
            <a:r>
              <a:rPr lang="en-US" u="sng" dirty="0"/>
              <a:t>assumption</a:t>
            </a:r>
            <a:r>
              <a:rPr lang="en-US" dirty="0"/>
              <a:t> they make in terms of other components and interfaces that must be present to complete a function.</a:t>
            </a:r>
          </a:p>
          <a:p>
            <a:pPr lvl="2"/>
            <a:r>
              <a:rPr lang="en-US" dirty="0"/>
              <a:t>Third Party Development is encouraged.</a:t>
            </a:r>
          </a:p>
        </p:txBody>
      </p:sp>
      <p:sp>
        <p:nvSpPr>
          <p:cNvPr id="4" name="Slide Number Placeholder 3"/>
          <p:cNvSpPr>
            <a:spLocks noGrp="1"/>
          </p:cNvSpPr>
          <p:nvPr>
            <p:ph type="sldNum" sz="quarter" idx="12"/>
          </p:nvPr>
        </p:nvSpPr>
        <p:spPr/>
        <p:txBody>
          <a:bodyPr/>
          <a:lstStyle/>
          <a:p>
            <a:fld id="{BB233981-F806-524C-99EC-0BEC2CD17C8A}" type="slidenum">
              <a:rPr lang="en-US" smtClean="0"/>
              <a:t>8</a:t>
            </a:fld>
            <a:endParaRPr lang="en-US"/>
          </a:p>
        </p:txBody>
      </p:sp>
    </p:spTree>
    <p:extLst>
      <p:ext uri="{BB962C8B-B14F-4D97-AF65-F5344CB8AC3E}">
        <p14:creationId xmlns:p14="http://schemas.microsoft.com/office/powerpoint/2010/main" val="151452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1216"/>
          </a:xfrm>
        </p:spPr>
        <p:txBody>
          <a:bodyPr>
            <a:normAutofit/>
          </a:bodyPr>
          <a:lstStyle/>
          <a:p>
            <a:r>
              <a:rPr lang="en-US" dirty="0"/>
              <a:t>Problem-Oriented Abstractions (Cont’d)</a:t>
            </a:r>
          </a:p>
        </p:txBody>
      </p:sp>
      <p:sp>
        <p:nvSpPr>
          <p:cNvPr id="3" name="Content Placeholder 2"/>
          <p:cNvSpPr>
            <a:spLocks noGrp="1"/>
          </p:cNvSpPr>
          <p:nvPr>
            <p:ph idx="1"/>
          </p:nvPr>
        </p:nvSpPr>
        <p:spPr>
          <a:xfrm>
            <a:off x="457200" y="2146041"/>
            <a:ext cx="8229600" cy="3980122"/>
          </a:xfrm>
        </p:spPr>
        <p:txBody>
          <a:bodyPr/>
          <a:lstStyle/>
          <a:p>
            <a:r>
              <a:rPr lang="en-US" dirty="0"/>
              <a:t>Web Services</a:t>
            </a:r>
          </a:p>
          <a:p>
            <a:pPr lvl="1"/>
            <a:r>
              <a:rPr lang="en-US" dirty="0"/>
              <a:t>Closely related to objects and components</a:t>
            </a:r>
          </a:p>
          <a:p>
            <a:pPr lvl="1"/>
            <a:r>
              <a:rPr lang="en-US" dirty="0"/>
              <a:t>Integrated into WWW and using web standards to present and discover services.</a:t>
            </a:r>
          </a:p>
          <a:p>
            <a:pPr lvl="1"/>
            <a:r>
              <a:rPr lang="en-US" dirty="0"/>
              <a:t>They’re partially defined by the technologies they adopt.</a:t>
            </a:r>
          </a:p>
        </p:txBody>
      </p:sp>
      <p:sp>
        <p:nvSpPr>
          <p:cNvPr id="4" name="Slide Number Placeholder 3"/>
          <p:cNvSpPr>
            <a:spLocks noGrp="1"/>
          </p:cNvSpPr>
          <p:nvPr>
            <p:ph type="sldNum" sz="quarter" idx="12"/>
          </p:nvPr>
        </p:nvSpPr>
        <p:spPr/>
        <p:txBody>
          <a:bodyPr/>
          <a:lstStyle/>
          <a:p>
            <a:fld id="{BB233981-F806-524C-99EC-0BEC2CD17C8A}" type="slidenum">
              <a:rPr lang="en-US" smtClean="0"/>
              <a:t>9</a:t>
            </a:fld>
            <a:endParaRPr lang="en-US"/>
          </a:p>
        </p:txBody>
      </p:sp>
    </p:spTree>
    <p:extLst>
      <p:ext uri="{BB962C8B-B14F-4D97-AF65-F5344CB8AC3E}">
        <p14:creationId xmlns:p14="http://schemas.microsoft.com/office/powerpoint/2010/main" val="282146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4" ma:contentTypeDescription="Create a new document." ma:contentTypeScope="" ma:versionID="69ec4c2221ad5e9db99f993f67b9f71f">
  <xsd:schema xmlns:xsd="http://www.w3.org/2001/XMLSchema" xmlns:xs="http://www.w3.org/2001/XMLSchema" xmlns:p="http://schemas.microsoft.com/office/2006/metadata/properties" xmlns:ns3="00a6824a-5175-474a-91df-dfffe83c6e6e" targetNamespace="http://schemas.microsoft.com/office/2006/metadata/properties" ma:root="true" ma:fieldsID="78e56985b679bd39eba2011b7ad159f6"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4432D4-B91F-4822-95C4-F09A75C3E2C4}">
  <ds:schemaRefs>
    <ds:schemaRef ds:uri="ESRI.ArcGIS.Mapping.OfficeIntegration.PowerPointInfo"/>
  </ds:schemaRefs>
</ds:datastoreItem>
</file>

<file path=customXml/itemProps2.xml><?xml version="1.0" encoding="utf-8"?>
<ds:datastoreItem xmlns:ds="http://schemas.openxmlformats.org/officeDocument/2006/customXml" ds:itemID="{6DC9CE4F-39C0-4CF3-B74D-A0538F845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F95642-916D-43C7-9756-0D6F23DAABFD}">
  <ds:schemaRefs>
    <ds:schemaRef ds:uri="http://schemas.microsoft.com/sharepoint/v3/contenttype/forms"/>
  </ds:schemaRefs>
</ds:datastoreItem>
</file>

<file path=customXml/itemProps4.xml><?xml version="1.0" encoding="utf-8"?>
<ds:datastoreItem xmlns:ds="http://schemas.openxmlformats.org/officeDocument/2006/customXml" ds:itemID="{E0BA74FF-7E61-42D0-AB1B-B3C470F6C6A2}">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00a6824a-5175-474a-91df-dfffe83c6e6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10733</TotalTime>
  <Words>3360</Words>
  <Application>Microsoft Office PowerPoint</Application>
  <PresentationFormat>On-screen Show (4:3)</PresentationFormat>
  <Paragraphs>464</Paragraphs>
  <Slides>65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ＭＳ Ｐゴシック</vt:lpstr>
      <vt:lpstr>Arial</vt:lpstr>
      <vt:lpstr>Arial Black</vt:lpstr>
      <vt:lpstr>Arial Italic</vt:lpstr>
      <vt:lpstr>Calibri</vt:lpstr>
      <vt:lpstr>Times</vt:lpstr>
      <vt:lpstr>Wingdings</vt:lpstr>
      <vt:lpstr>Office Theme</vt:lpstr>
      <vt:lpstr> Slides for Chapter 2:   System Models</vt:lpstr>
      <vt:lpstr>Introduction</vt:lpstr>
      <vt:lpstr>Physical Models</vt:lpstr>
      <vt:lpstr>Figure 2.1 Generations of distributed systems</vt:lpstr>
      <vt:lpstr>Architectural Models</vt:lpstr>
      <vt:lpstr>Architectural Elements</vt:lpstr>
      <vt:lpstr>Communicating Entities</vt:lpstr>
      <vt:lpstr>Problem-Oriented Abstractions</vt:lpstr>
      <vt:lpstr>Problem-Oriented Abstractions (Cont’d)</vt:lpstr>
      <vt:lpstr>Communication Paradigms</vt:lpstr>
      <vt:lpstr>Communication Paradigms (Cont’d)</vt:lpstr>
      <vt:lpstr>Communication Paradigms (Cont’d)</vt:lpstr>
      <vt:lpstr>Figure 2.2  Communicating entities and communication paradigms</vt:lpstr>
      <vt:lpstr>Roles and Responsibilities </vt:lpstr>
      <vt:lpstr>Client/Server</vt:lpstr>
      <vt:lpstr>Figure 2.3 Clients invoke individual servers</vt:lpstr>
      <vt:lpstr>Peer-to-Peer</vt:lpstr>
      <vt:lpstr>Figure 2.4a Peer-to-peer architecture</vt:lpstr>
      <vt:lpstr>Placement</vt:lpstr>
      <vt:lpstr>Placement (Cont’d)</vt:lpstr>
      <vt:lpstr>Figure 2.4b A service provided by multiple servers</vt:lpstr>
      <vt:lpstr>Figure 2.5 Web proxy servers  - provide a shared cache of web resources for the client machines at a site or across several sites</vt:lpstr>
      <vt:lpstr>Figure 2.6 Web applets</vt:lpstr>
      <vt:lpstr>Architectural Patterns</vt:lpstr>
      <vt:lpstr>Figure 2.7 Software and hardware service layers in distributed systems</vt:lpstr>
      <vt:lpstr>Tiered Architecture</vt:lpstr>
      <vt:lpstr>Two-Tier Architecture</vt:lpstr>
      <vt:lpstr>Three-Tier Architecture</vt:lpstr>
      <vt:lpstr>Figure 2.8  Two-tier and three-tier architectures</vt:lpstr>
      <vt:lpstr>AJAX</vt:lpstr>
      <vt:lpstr>AJAX (cont’d)</vt:lpstr>
      <vt:lpstr>Figure 2.9 AJAX example: soccer score updates</vt:lpstr>
      <vt:lpstr>Thin Clients</vt:lpstr>
      <vt:lpstr>Figure 2.10 Thin clients and compute servers</vt:lpstr>
      <vt:lpstr>Thin Client (cont’d)</vt:lpstr>
      <vt:lpstr>Other Patterns</vt:lpstr>
      <vt:lpstr>Figure 2.11  The web service architectural pattern</vt:lpstr>
      <vt:lpstr>Associated Middleware Solutions</vt:lpstr>
      <vt:lpstr>Figure 2.12  Categories of middleware</vt:lpstr>
      <vt:lpstr>Fundamental Models</vt:lpstr>
      <vt:lpstr>Fundamental Models</vt:lpstr>
      <vt:lpstr>Interaction Model</vt:lpstr>
      <vt:lpstr>Interaction Model</vt:lpstr>
      <vt:lpstr>Performance of Communication Channels</vt:lpstr>
      <vt:lpstr>Computer Clocks and Timing events</vt:lpstr>
      <vt:lpstr>Two types of Interaction Models</vt:lpstr>
      <vt:lpstr>Event Ordering</vt:lpstr>
      <vt:lpstr>Figure 2.13 Real-time ordering of events</vt:lpstr>
      <vt:lpstr>Failure Model</vt:lpstr>
      <vt:lpstr>Omission Failure</vt:lpstr>
      <vt:lpstr>Figure 2.14 Processes and channels</vt:lpstr>
      <vt:lpstr>Arbitrary Failures</vt:lpstr>
      <vt:lpstr>PowerPoint Presentation</vt:lpstr>
      <vt:lpstr>Timing Failures</vt:lpstr>
      <vt:lpstr>PowerPoint Presentation</vt:lpstr>
      <vt:lpstr>Masking Failures</vt:lpstr>
      <vt:lpstr>Reliability of one-to-one Communication</vt:lpstr>
      <vt:lpstr>Security Model</vt:lpstr>
      <vt:lpstr>PowerPoint Presentation</vt:lpstr>
      <vt:lpstr>Figure 2.17 Objects and principals</vt:lpstr>
      <vt:lpstr>Securing Processes and their Interaction</vt:lpstr>
      <vt:lpstr>Figure 2.18 The enemy</vt:lpstr>
      <vt:lpstr>Defeating Security threats</vt:lpstr>
      <vt:lpstr>Figure 2.19 Secure channels</vt:lpstr>
      <vt:lpstr>Other security threats</vt:lpstr>
    </vt:vector>
  </TitlesOfParts>
  <Company>University of Houston Clear Lake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DCM SCE</dc:creator>
  <cp:lastModifiedBy>Yang, T. Andrew</cp:lastModifiedBy>
  <cp:revision>50</cp:revision>
  <dcterms:created xsi:type="dcterms:W3CDTF">2014-09-24T15:08:28Z</dcterms:created>
  <dcterms:modified xsi:type="dcterms:W3CDTF">2024-02-13T17:24:16Z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