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5"/>
  </p:sldMasterIdLst>
  <p:notesMasterIdLst>
    <p:notesMasterId r:id="rId54"/>
  </p:notesMasterIdLst>
  <p:sldIdLst>
    <p:sldId id="258" r:id="rId6"/>
    <p:sldId id="257" r:id="rId7"/>
    <p:sldId id="317" r:id="rId8"/>
    <p:sldId id="316" r:id="rId9"/>
    <p:sldId id="318" r:id="rId10"/>
    <p:sldId id="315" r:id="rId11"/>
    <p:sldId id="259" r:id="rId12"/>
    <p:sldId id="260" r:id="rId13"/>
    <p:sldId id="261" r:id="rId14"/>
    <p:sldId id="262" r:id="rId15"/>
    <p:sldId id="319" r:id="rId16"/>
    <p:sldId id="263" r:id="rId17"/>
    <p:sldId id="320" r:id="rId18"/>
    <p:sldId id="321" r:id="rId19"/>
    <p:sldId id="264" r:id="rId20"/>
    <p:sldId id="322" r:id="rId21"/>
    <p:sldId id="265" r:id="rId22"/>
    <p:sldId id="267" r:id="rId23"/>
    <p:sldId id="323" r:id="rId24"/>
    <p:sldId id="268" r:id="rId25"/>
    <p:sldId id="269" r:id="rId26"/>
    <p:sldId id="324" r:id="rId27"/>
    <p:sldId id="270" r:id="rId28"/>
    <p:sldId id="271" r:id="rId29"/>
    <p:sldId id="272" r:id="rId30"/>
    <p:sldId id="274" r:id="rId31"/>
    <p:sldId id="273" r:id="rId32"/>
    <p:sldId id="275" r:id="rId33"/>
    <p:sldId id="276" r:id="rId34"/>
    <p:sldId id="277" r:id="rId35"/>
    <p:sldId id="278" r:id="rId36"/>
    <p:sldId id="279" r:id="rId37"/>
    <p:sldId id="280" r:id="rId38"/>
    <p:sldId id="281" r:id="rId39"/>
    <p:sldId id="282" r:id="rId40"/>
    <p:sldId id="283" r:id="rId41"/>
    <p:sldId id="284" r:id="rId42"/>
    <p:sldId id="285" r:id="rId43"/>
    <p:sldId id="286" r:id="rId44"/>
    <p:sldId id="287" r:id="rId45"/>
    <p:sldId id="288" r:id="rId46"/>
    <p:sldId id="289" r:id="rId47"/>
    <p:sldId id="290" r:id="rId48"/>
    <p:sldId id="291" r:id="rId49"/>
    <p:sldId id="292" r:id="rId50"/>
    <p:sldId id="293" r:id="rId51"/>
    <p:sldId id="314" r:id="rId52"/>
    <p:sldId id="325" r:id="rId5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40" autoAdjust="0"/>
    <p:restoredTop sz="93151" autoAdjust="0"/>
  </p:normalViewPr>
  <p:slideViewPr>
    <p:cSldViewPr snapToGrid="0" snapToObjects="1">
      <p:cViewPr varScale="1">
        <p:scale>
          <a:sx n="100" d="100"/>
          <a:sy n="100" d="100"/>
        </p:scale>
        <p:origin x="1812"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presProps" Target="pres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tableStyles" Target="tableStyles.xml"/><Relationship Id="rId5" Type="http://schemas.openxmlformats.org/officeDocument/2006/relationships/slideMaster" Target="slideMasters/slideMaster1.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viewProps" Target="viewProp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microsoft.com/office/2016/11/relationships/changesInfo" Target="changesInfos/changesInfo1.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theme" Target="theme/theme1.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ng, T. Andrew" userId="eff186eb-56df-45f2-9ca9-ccec608ed918" providerId="ADAL" clId="{7132A41F-55FC-46A4-A86D-260E30D66249}"/>
    <pc:docChg chg="modSld">
      <pc:chgData name="Yang, T. Andrew" userId="eff186eb-56df-45f2-9ca9-ccec608ed918" providerId="ADAL" clId="{7132A41F-55FC-46A4-A86D-260E30D66249}" dt="2024-04-16T16:03:31.083" v="11" actId="20577"/>
      <pc:docMkLst>
        <pc:docMk/>
      </pc:docMkLst>
      <pc:sldChg chg="modSp">
        <pc:chgData name="Yang, T. Andrew" userId="eff186eb-56df-45f2-9ca9-ccec608ed918" providerId="ADAL" clId="{7132A41F-55FC-46A4-A86D-260E30D66249}" dt="2024-04-16T16:03:31.083" v="11" actId="20577"/>
        <pc:sldMkLst>
          <pc:docMk/>
          <pc:sldMk cId="1680656210" sldId="270"/>
        </pc:sldMkLst>
        <pc:spChg chg="mod">
          <ac:chgData name="Yang, T. Andrew" userId="eff186eb-56df-45f2-9ca9-ccec608ed918" providerId="ADAL" clId="{7132A41F-55FC-46A4-A86D-260E30D66249}" dt="2024-04-16T16:03:31.083" v="11" actId="20577"/>
          <ac:spMkLst>
            <pc:docMk/>
            <pc:sldMk cId="1680656210" sldId="270"/>
            <ac:spMk id="3" creationId="{00000000-0000-0000-0000-000000000000}"/>
          </ac:spMkLst>
        </pc:spChg>
      </pc:sldChg>
      <pc:sldChg chg="modSp">
        <pc:chgData name="Yang, T. Andrew" userId="eff186eb-56df-45f2-9ca9-ccec608ed918" providerId="ADAL" clId="{7132A41F-55FC-46A4-A86D-260E30D66249}" dt="2024-04-16T15:54:23.851" v="8" actId="20577"/>
        <pc:sldMkLst>
          <pc:docMk/>
          <pc:sldMk cId="3769172885" sldId="322"/>
        </pc:sldMkLst>
        <pc:spChg chg="mod">
          <ac:chgData name="Yang, T. Andrew" userId="eff186eb-56df-45f2-9ca9-ccec608ed918" providerId="ADAL" clId="{7132A41F-55FC-46A4-A86D-260E30D66249}" dt="2024-04-16T15:54:23.851" v="8" actId="20577"/>
          <ac:spMkLst>
            <pc:docMk/>
            <pc:sldMk cId="3769172885" sldId="322"/>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A1F669-69D7-954C-AF65-6B3964DEEC0E}" type="datetimeFigureOut">
              <a:rPr lang="en-US" smtClean="0"/>
              <a:t>4/16/2024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B99A62-C22A-4240-B9BD-2E209D5C035E}" type="slidenum">
              <a:rPr lang="en-US" smtClean="0"/>
              <a:t>‹#›</a:t>
            </a:fld>
            <a:endParaRPr lang="en-US" dirty="0"/>
          </a:p>
        </p:txBody>
      </p:sp>
    </p:spTree>
    <p:extLst>
      <p:ext uri="{BB962C8B-B14F-4D97-AF65-F5344CB8AC3E}">
        <p14:creationId xmlns:p14="http://schemas.microsoft.com/office/powerpoint/2010/main" val="415094495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p:cNvSpPr>
          <p:nvPr>
            <p:ph type="sldNum" sz="quarter" idx="5"/>
          </p:nvPr>
        </p:nvSpPr>
        <p:spPr>
          <a:ln/>
        </p:spPr>
        <p:txBody>
          <a:bodyPr/>
          <a:lstStyle/>
          <a:p>
            <a:fld id="{C3C7F6AC-CC14-0A45-9285-49F52E23C5F8}" type="slidenum">
              <a:rPr lang="en-US"/>
              <a:pPr/>
              <a:t>1</a:t>
            </a:fld>
            <a:endParaRPr lang="en-US" dirty="0"/>
          </a:p>
        </p:txBody>
      </p:sp>
      <p:sp>
        <p:nvSpPr>
          <p:cNvPr id="2867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8675" name="Rectangle 3"/>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537746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p:cNvSpPr>
          <p:nvPr>
            <p:ph type="sldNum" sz="quarter" idx="5"/>
          </p:nvPr>
        </p:nvSpPr>
        <p:spPr>
          <a:ln/>
        </p:spPr>
        <p:txBody>
          <a:bodyPr/>
          <a:lstStyle/>
          <a:p>
            <a:fld id="{C1A5B8EA-1A51-2543-9FB0-A0100E6BE546}" type="slidenum">
              <a:rPr lang="en-US"/>
              <a:pPr/>
              <a:t>32</a:t>
            </a:fld>
            <a:endParaRPr lang="en-US" dirty="0"/>
          </a:p>
        </p:txBody>
      </p:sp>
      <p:sp>
        <p:nvSpPr>
          <p:cNvPr id="3481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34819" name="Rectangle 3"/>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924650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p:cNvSpPr>
          <p:nvPr>
            <p:ph type="sldNum" sz="quarter" idx="5"/>
          </p:nvPr>
        </p:nvSpPr>
        <p:spPr>
          <a:ln/>
        </p:spPr>
        <p:txBody>
          <a:bodyPr/>
          <a:lstStyle/>
          <a:p>
            <a:fld id="{B1690751-5ECC-BC49-8067-8C2AC36324E3}" type="slidenum">
              <a:rPr lang="en-US"/>
              <a:pPr/>
              <a:t>36</a:t>
            </a:fld>
            <a:endParaRPr lang="en-US" dirty="0"/>
          </a:p>
        </p:txBody>
      </p:sp>
      <p:sp>
        <p:nvSpPr>
          <p:cNvPr id="3584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35843" name="Rectangle 3"/>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313821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p:cNvSpPr>
          <p:nvPr>
            <p:ph type="sldNum" sz="quarter" idx="5"/>
          </p:nvPr>
        </p:nvSpPr>
        <p:spPr>
          <a:ln/>
        </p:spPr>
        <p:txBody>
          <a:bodyPr/>
          <a:lstStyle/>
          <a:p>
            <a:fld id="{A89EBF92-4695-EE4C-8254-D79441E9B701}" type="slidenum">
              <a:rPr lang="en-US"/>
              <a:pPr/>
              <a:t>39</a:t>
            </a:fld>
            <a:endParaRPr lang="en-US" dirty="0"/>
          </a:p>
        </p:txBody>
      </p:sp>
      <p:sp>
        <p:nvSpPr>
          <p:cNvPr id="3686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36867" name="Rectangle 3"/>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187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p:cNvSpPr>
          <p:nvPr>
            <p:ph type="sldNum" sz="quarter" idx="5"/>
          </p:nvPr>
        </p:nvSpPr>
        <p:spPr>
          <a:ln/>
        </p:spPr>
        <p:txBody>
          <a:bodyPr/>
          <a:lstStyle/>
          <a:p>
            <a:fld id="{6C0E323B-BE2A-7B4F-8941-C16B38AB08EA}" type="slidenum">
              <a:rPr lang="en-US"/>
              <a:pPr/>
              <a:t>40</a:t>
            </a:fld>
            <a:endParaRPr lang="en-US" dirty="0"/>
          </a:p>
        </p:txBody>
      </p:sp>
      <p:sp>
        <p:nvSpPr>
          <p:cNvPr id="3789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37891" name="Rectangle 3"/>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1582285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p:cNvSpPr>
          <p:nvPr>
            <p:ph type="sldNum" sz="quarter" idx="5"/>
          </p:nvPr>
        </p:nvSpPr>
        <p:spPr>
          <a:ln/>
        </p:spPr>
        <p:txBody>
          <a:bodyPr/>
          <a:lstStyle/>
          <a:p>
            <a:fld id="{C562988F-544E-904C-8395-8ECBB6D9A892}" type="slidenum">
              <a:rPr lang="en-US"/>
              <a:pPr/>
              <a:t>46</a:t>
            </a:fld>
            <a:endParaRPr lang="en-US" dirty="0"/>
          </a:p>
        </p:txBody>
      </p:sp>
      <p:sp>
        <p:nvSpPr>
          <p:cNvPr id="3891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38915" name="Rectangle 3"/>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7014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p:cNvSpPr>
          <p:nvPr>
            <p:ph type="sldNum" sz="quarter" idx="5"/>
          </p:nvPr>
        </p:nvSpPr>
        <p:spPr>
          <a:ln/>
        </p:spPr>
        <p:txBody>
          <a:bodyPr/>
          <a:lstStyle/>
          <a:p>
            <a:fld id="{46F04615-FE35-BA4F-816B-BCB15C2809FB}" type="slidenum">
              <a:rPr lang="en-US"/>
              <a:pPr/>
              <a:t>4</a:t>
            </a:fld>
            <a:endParaRPr lang="en-US" dirty="0"/>
          </a:p>
        </p:txBody>
      </p:sp>
      <p:sp>
        <p:nvSpPr>
          <p:cNvPr id="2969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9699" name="Rectangle 3"/>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8226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p:cNvSpPr>
          <p:nvPr>
            <p:ph type="sldNum" sz="quarter" idx="5"/>
          </p:nvPr>
        </p:nvSpPr>
        <p:spPr>
          <a:ln/>
        </p:spPr>
        <p:txBody>
          <a:bodyPr/>
          <a:lstStyle/>
          <a:p>
            <a:fld id="{46F04615-FE35-BA4F-816B-BCB15C2809FB}" type="slidenum">
              <a:rPr lang="en-US"/>
              <a:pPr/>
              <a:t>8</a:t>
            </a:fld>
            <a:endParaRPr lang="en-US" dirty="0"/>
          </a:p>
        </p:txBody>
      </p:sp>
      <p:sp>
        <p:nvSpPr>
          <p:cNvPr id="2969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9699" name="Rectangle 3"/>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788695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p:cNvSpPr>
          <p:nvPr>
            <p:ph type="sldNum" sz="quarter" idx="5"/>
          </p:nvPr>
        </p:nvSpPr>
        <p:spPr>
          <a:ln/>
        </p:spPr>
        <p:txBody>
          <a:bodyPr/>
          <a:lstStyle/>
          <a:p>
            <a:fld id="{038A6704-DF8A-8140-8442-11420DC44E3C}" type="slidenum">
              <a:rPr lang="en-US"/>
              <a:pPr/>
              <a:t>10</a:t>
            </a:fld>
            <a:endParaRPr lang="en-US" dirty="0"/>
          </a:p>
        </p:txBody>
      </p:sp>
      <p:sp>
        <p:nvSpPr>
          <p:cNvPr id="3072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30723" name="Rectangle 3"/>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01574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p:cNvSpPr>
          <p:nvPr>
            <p:ph type="sldNum" sz="quarter" idx="5"/>
          </p:nvPr>
        </p:nvSpPr>
        <p:spPr>
          <a:ln/>
        </p:spPr>
        <p:txBody>
          <a:bodyPr/>
          <a:lstStyle/>
          <a:p>
            <a:fld id="{038A6704-DF8A-8140-8442-11420DC44E3C}" type="slidenum">
              <a:rPr lang="en-US"/>
              <a:pPr/>
              <a:t>11</a:t>
            </a:fld>
            <a:endParaRPr lang="en-US" dirty="0"/>
          </a:p>
        </p:txBody>
      </p:sp>
      <p:sp>
        <p:nvSpPr>
          <p:cNvPr id="3072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30723" name="Rectangle 3"/>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9581551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a:t>
            </a:r>
            <a:r>
              <a:rPr lang="en-US" sz="1200" b="0" i="0" kern="1200" dirty="0">
                <a:solidFill>
                  <a:schemeClr val="tx1"/>
                </a:solidFill>
                <a:effectLst/>
                <a:latin typeface="+mn-lt"/>
                <a:ea typeface="+mn-ea"/>
                <a:cs typeface="+mn-cs"/>
              </a:rPr>
              <a:t>Paging splits the address space into equal sized units called pages. While segmentation splits the memory into unequal units that may have sizes more meaningful or appropriate to the program.” (https://cseweb.ucsd.edu/classes/sp16/cse120-a/applications/ln/lecture11and12.html)</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5"/>
          </p:nvPr>
        </p:nvSpPr>
        <p:spPr/>
        <p:txBody>
          <a:bodyPr/>
          <a:lstStyle/>
          <a:p>
            <a:fld id="{2DB99A62-C22A-4240-B9BD-2E209D5C035E}" type="slidenum">
              <a:rPr lang="en-US" smtClean="0"/>
              <a:t>18</a:t>
            </a:fld>
            <a:endParaRPr lang="en-US" dirty="0"/>
          </a:p>
        </p:txBody>
      </p:sp>
    </p:spTree>
    <p:extLst>
      <p:ext uri="{BB962C8B-B14F-4D97-AF65-F5344CB8AC3E}">
        <p14:creationId xmlns:p14="http://schemas.microsoft.com/office/powerpoint/2010/main" val="28543857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a:t>
            </a:r>
            <a:r>
              <a:rPr lang="en-US" sz="1200" b="0" i="0" kern="1200" dirty="0">
                <a:solidFill>
                  <a:schemeClr val="tx1"/>
                </a:solidFill>
                <a:effectLst/>
                <a:latin typeface="+mn-lt"/>
                <a:ea typeface="+mn-ea"/>
                <a:cs typeface="+mn-cs"/>
              </a:rPr>
              <a:t>Paging splits the address space into equal sized units called pages. While segmentation splits the memory into unequal units that may have sizes more meaningful or appropriate to the program.” (https://cseweb.ucsd.edu/classes/sp16/cse120-a/applications/ln/lecture11and12.html)</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5"/>
          </p:nvPr>
        </p:nvSpPr>
        <p:spPr/>
        <p:txBody>
          <a:bodyPr/>
          <a:lstStyle/>
          <a:p>
            <a:fld id="{2DB99A62-C22A-4240-B9BD-2E209D5C035E}" type="slidenum">
              <a:rPr lang="en-US" smtClean="0"/>
              <a:t>19</a:t>
            </a:fld>
            <a:endParaRPr lang="en-US" dirty="0"/>
          </a:p>
        </p:txBody>
      </p:sp>
    </p:spTree>
    <p:extLst>
      <p:ext uri="{BB962C8B-B14F-4D97-AF65-F5344CB8AC3E}">
        <p14:creationId xmlns:p14="http://schemas.microsoft.com/office/powerpoint/2010/main" val="9047288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p:cNvSpPr>
          <p:nvPr>
            <p:ph type="sldNum" sz="quarter" idx="5"/>
          </p:nvPr>
        </p:nvSpPr>
        <p:spPr>
          <a:ln/>
        </p:spPr>
        <p:txBody>
          <a:bodyPr/>
          <a:lstStyle/>
          <a:p>
            <a:fld id="{661A11E6-9669-924D-82A0-1B15E8E15D56}" type="slidenum">
              <a:rPr lang="en-US"/>
              <a:pPr/>
              <a:t>26</a:t>
            </a:fld>
            <a:endParaRPr lang="en-US" dirty="0"/>
          </a:p>
        </p:txBody>
      </p:sp>
      <p:sp>
        <p:nvSpPr>
          <p:cNvPr id="3277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32771" name="Rectangle 3"/>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292844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p:cNvSpPr>
          <p:nvPr>
            <p:ph type="sldNum" sz="quarter" idx="5"/>
          </p:nvPr>
        </p:nvSpPr>
        <p:spPr>
          <a:ln/>
        </p:spPr>
        <p:txBody>
          <a:bodyPr/>
          <a:lstStyle/>
          <a:p>
            <a:fld id="{5221A567-5574-D643-B795-3670F9666CC3}" type="slidenum">
              <a:rPr lang="en-US"/>
              <a:pPr/>
              <a:t>29</a:t>
            </a:fld>
            <a:endParaRPr lang="en-US" dirty="0"/>
          </a:p>
        </p:txBody>
      </p:sp>
      <p:sp>
        <p:nvSpPr>
          <p:cNvPr id="3379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33795" name="Rectangle 3"/>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89688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5039D2A-D272-40CD-8C76-E2245A907A72}" type="datetime1">
              <a:rPr lang="en-US" smtClean="0"/>
              <a:t>4/16/2024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5A7D004-52FC-0848-9204-1EE3F00FC2B7}" type="slidenum">
              <a:rPr lang="en-US" smtClean="0"/>
              <a:t>‹#›</a:t>
            </a:fld>
            <a:endParaRPr lang="en-US" dirty="0"/>
          </a:p>
        </p:txBody>
      </p:sp>
    </p:spTree>
    <p:extLst>
      <p:ext uri="{BB962C8B-B14F-4D97-AF65-F5344CB8AC3E}">
        <p14:creationId xmlns:p14="http://schemas.microsoft.com/office/powerpoint/2010/main" val="2102525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B1291FA-FC89-4A75-BDD1-63AF4EBA0981}" type="datetime1">
              <a:rPr lang="en-US" smtClean="0"/>
              <a:t>4/16/2024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5A7D004-52FC-0848-9204-1EE3F00FC2B7}" type="slidenum">
              <a:rPr lang="en-US" smtClean="0"/>
              <a:t>‹#›</a:t>
            </a:fld>
            <a:endParaRPr lang="en-US" dirty="0"/>
          </a:p>
        </p:txBody>
      </p:sp>
    </p:spTree>
    <p:extLst>
      <p:ext uri="{BB962C8B-B14F-4D97-AF65-F5344CB8AC3E}">
        <p14:creationId xmlns:p14="http://schemas.microsoft.com/office/powerpoint/2010/main" val="3574612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29E2D8-D361-433F-A6D8-77E754353CFE}" type="datetime1">
              <a:rPr lang="en-US" smtClean="0"/>
              <a:t>4/16/2024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5A7D004-52FC-0848-9204-1EE3F00FC2B7}" type="slidenum">
              <a:rPr lang="en-US" smtClean="0"/>
              <a:t>‹#›</a:t>
            </a:fld>
            <a:endParaRPr lang="en-US" dirty="0"/>
          </a:p>
        </p:txBody>
      </p:sp>
    </p:spTree>
    <p:extLst>
      <p:ext uri="{BB962C8B-B14F-4D97-AF65-F5344CB8AC3E}">
        <p14:creationId xmlns:p14="http://schemas.microsoft.com/office/powerpoint/2010/main" val="3661956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7D5E6D0-055D-417C-952C-4040B1BB5951}" type="datetime1">
              <a:rPr lang="en-US" smtClean="0"/>
              <a:t>4/16/2024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5A7D004-52FC-0848-9204-1EE3F00FC2B7}" type="slidenum">
              <a:rPr lang="en-US" smtClean="0"/>
              <a:t>‹#›</a:t>
            </a:fld>
            <a:endParaRPr lang="en-US" dirty="0"/>
          </a:p>
        </p:txBody>
      </p:sp>
    </p:spTree>
    <p:extLst>
      <p:ext uri="{BB962C8B-B14F-4D97-AF65-F5344CB8AC3E}">
        <p14:creationId xmlns:p14="http://schemas.microsoft.com/office/powerpoint/2010/main" val="3876773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085F544-A546-457B-8EA9-2434EF36AE70}" type="datetime1">
              <a:rPr lang="en-US" smtClean="0"/>
              <a:t>4/16/2024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5A7D004-52FC-0848-9204-1EE3F00FC2B7}" type="slidenum">
              <a:rPr lang="en-US" smtClean="0"/>
              <a:t>‹#›</a:t>
            </a:fld>
            <a:endParaRPr lang="en-US" dirty="0"/>
          </a:p>
        </p:txBody>
      </p:sp>
    </p:spTree>
    <p:extLst>
      <p:ext uri="{BB962C8B-B14F-4D97-AF65-F5344CB8AC3E}">
        <p14:creationId xmlns:p14="http://schemas.microsoft.com/office/powerpoint/2010/main" val="2764854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BC00957-C1EF-4259-9328-F6451F0E0404}" type="datetime1">
              <a:rPr lang="en-US" smtClean="0"/>
              <a:t>4/16/2024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5A7D004-52FC-0848-9204-1EE3F00FC2B7}" type="slidenum">
              <a:rPr lang="en-US" smtClean="0"/>
              <a:t>‹#›</a:t>
            </a:fld>
            <a:endParaRPr lang="en-US" dirty="0"/>
          </a:p>
        </p:txBody>
      </p:sp>
    </p:spTree>
    <p:extLst>
      <p:ext uri="{BB962C8B-B14F-4D97-AF65-F5344CB8AC3E}">
        <p14:creationId xmlns:p14="http://schemas.microsoft.com/office/powerpoint/2010/main" val="1661993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4ECB447-2E15-4C12-AFA4-557B743EF80C}" type="datetime1">
              <a:rPr lang="en-US" smtClean="0"/>
              <a:t>4/16/2024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5A7D004-52FC-0848-9204-1EE3F00FC2B7}" type="slidenum">
              <a:rPr lang="en-US" smtClean="0"/>
              <a:t>‹#›</a:t>
            </a:fld>
            <a:endParaRPr lang="en-US" dirty="0"/>
          </a:p>
        </p:txBody>
      </p:sp>
    </p:spTree>
    <p:extLst>
      <p:ext uri="{BB962C8B-B14F-4D97-AF65-F5344CB8AC3E}">
        <p14:creationId xmlns:p14="http://schemas.microsoft.com/office/powerpoint/2010/main" val="1129260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AE88B57-8744-438F-846A-5A094005B1DF}" type="datetime1">
              <a:rPr lang="en-US" smtClean="0"/>
              <a:t>4/16/2024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5A7D004-52FC-0848-9204-1EE3F00FC2B7}" type="slidenum">
              <a:rPr lang="en-US" smtClean="0"/>
              <a:t>‹#›</a:t>
            </a:fld>
            <a:endParaRPr lang="en-US" dirty="0"/>
          </a:p>
        </p:txBody>
      </p:sp>
    </p:spTree>
    <p:extLst>
      <p:ext uri="{BB962C8B-B14F-4D97-AF65-F5344CB8AC3E}">
        <p14:creationId xmlns:p14="http://schemas.microsoft.com/office/powerpoint/2010/main" val="3834726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CB8C98-696F-4685-BCE0-40404E07548D}" type="datetime1">
              <a:rPr lang="en-US" smtClean="0"/>
              <a:t>4/16/2024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5A7D004-52FC-0848-9204-1EE3F00FC2B7}" type="slidenum">
              <a:rPr lang="en-US" smtClean="0"/>
              <a:t>‹#›</a:t>
            </a:fld>
            <a:endParaRPr lang="en-US" dirty="0"/>
          </a:p>
        </p:txBody>
      </p:sp>
    </p:spTree>
    <p:extLst>
      <p:ext uri="{BB962C8B-B14F-4D97-AF65-F5344CB8AC3E}">
        <p14:creationId xmlns:p14="http://schemas.microsoft.com/office/powerpoint/2010/main" val="4075856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C09D68B-0074-48A9-9FFD-F6261E35385F}" type="datetime1">
              <a:rPr lang="en-US" smtClean="0"/>
              <a:t>4/16/2024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5A7D004-52FC-0848-9204-1EE3F00FC2B7}" type="slidenum">
              <a:rPr lang="en-US" smtClean="0"/>
              <a:t>‹#›</a:t>
            </a:fld>
            <a:endParaRPr lang="en-US" dirty="0"/>
          </a:p>
        </p:txBody>
      </p:sp>
    </p:spTree>
    <p:extLst>
      <p:ext uri="{BB962C8B-B14F-4D97-AF65-F5344CB8AC3E}">
        <p14:creationId xmlns:p14="http://schemas.microsoft.com/office/powerpoint/2010/main" val="4021981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0800AE1-6835-46BB-9EEE-4E517A631C8B}" type="datetime1">
              <a:rPr lang="en-US" smtClean="0"/>
              <a:t>4/16/2024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5A7D004-52FC-0848-9204-1EE3F00FC2B7}" type="slidenum">
              <a:rPr lang="en-US" smtClean="0"/>
              <a:t>‹#›</a:t>
            </a:fld>
            <a:endParaRPr lang="en-US" dirty="0"/>
          </a:p>
        </p:txBody>
      </p:sp>
    </p:spTree>
    <p:extLst>
      <p:ext uri="{BB962C8B-B14F-4D97-AF65-F5344CB8AC3E}">
        <p14:creationId xmlns:p14="http://schemas.microsoft.com/office/powerpoint/2010/main" val="3123687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0103AA-D6BF-4D0A-9B51-7C16BC762EF0}" type="datetime1">
              <a:rPr lang="en-US" smtClean="0"/>
              <a:t>4/16/2024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A7D004-52FC-0848-9204-1EE3F00FC2B7}" type="slidenum">
              <a:rPr lang="en-US" smtClean="0"/>
              <a:t>‹#›</a:t>
            </a:fld>
            <a:endParaRPr lang="en-US" dirty="0"/>
          </a:p>
        </p:txBody>
      </p:sp>
    </p:spTree>
    <p:extLst>
      <p:ext uri="{BB962C8B-B14F-4D97-AF65-F5344CB8AC3E}">
        <p14:creationId xmlns:p14="http://schemas.microsoft.com/office/powerpoint/2010/main" val="31725714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Line 1"/>
          <p:cNvSpPr>
            <a:spLocks noChangeShapeType="1"/>
          </p:cNvSpPr>
          <p:nvPr/>
        </p:nvSpPr>
        <p:spPr bwMode="auto">
          <a:xfrm>
            <a:off x="457200" y="2590800"/>
            <a:ext cx="8153400" cy="1588"/>
          </a:xfrm>
          <a:prstGeom prst="line">
            <a:avLst/>
          </a:prstGeom>
          <a:noFill/>
          <a:ln w="127000">
            <a:solidFill>
              <a:srgbClr val="FFCC00"/>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3074" name="Rectangle 2"/>
          <p:cNvSpPr>
            <a:spLocks/>
          </p:cNvSpPr>
          <p:nvPr/>
        </p:nvSpPr>
        <p:spPr bwMode="auto">
          <a:xfrm>
            <a:off x="2120900" y="3467100"/>
            <a:ext cx="6527800" cy="2463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lIns="0" tIns="0" rIns="40640" bIns="0"/>
          <a:lstStyle/>
          <a:p>
            <a:pPr marL="39688">
              <a:lnSpc>
                <a:spcPct val="110000"/>
              </a:lnSpc>
              <a:spcBef>
                <a:spcPts val="800"/>
              </a:spcBef>
            </a:pPr>
            <a:r>
              <a:rPr lang="en-US" sz="2200" i="1" dirty="0">
                <a:solidFill>
                  <a:srgbClr val="663300"/>
                </a:solidFill>
                <a:latin typeface="Arial" charset="0"/>
                <a:ea typeface="ＭＳ Ｐゴシック" charset="0"/>
                <a:cs typeface="Arial" charset="0"/>
                <a:sym typeface="Arial" charset="0"/>
              </a:rPr>
              <a:t>From</a:t>
            </a:r>
            <a:r>
              <a:rPr lang="en-US" sz="2200" dirty="0">
                <a:solidFill>
                  <a:srgbClr val="663300"/>
                </a:solidFill>
                <a:latin typeface="Arial Black" charset="0"/>
                <a:ea typeface="ＭＳ Ｐゴシック" charset="0"/>
                <a:cs typeface="Arial Black" charset="0"/>
                <a:sym typeface="Arial Black" charset="0"/>
              </a:rPr>
              <a:t> Coulouris, Dollimore, Kindberg and Blair</a:t>
            </a:r>
            <a:br>
              <a:rPr lang="en-US" sz="2200" dirty="0">
                <a:solidFill>
                  <a:srgbClr val="663300"/>
                </a:solidFill>
                <a:latin typeface="Arial Black" charset="0"/>
                <a:ea typeface="ＭＳ Ｐゴシック" charset="0"/>
                <a:cs typeface="Arial Black" charset="0"/>
                <a:sym typeface="Arial Black" charset="0"/>
              </a:rPr>
            </a:br>
            <a:r>
              <a:rPr lang="en-US" sz="2600" dirty="0">
                <a:solidFill>
                  <a:srgbClr val="663300"/>
                </a:solidFill>
                <a:latin typeface="Arial Black" charset="0"/>
                <a:ea typeface="ＭＳ Ｐゴシック" charset="0"/>
                <a:cs typeface="Arial Black" charset="0"/>
                <a:sym typeface="Arial Black" charset="0"/>
              </a:rPr>
              <a:t>Distributed Systems: </a:t>
            </a:r>
            <a:br>
              <a:rPr lang="en-US" sz="2600" dirty="0">
                <a:solidFill>
                  <a:srgbClr val="663300"/>
                </a:solidFill>
                <a:latin typeface="Arial Black" charset="0"/>
                <a:ea typeface="ＭＳ Ｐゴシック" charset="0"/>
                <a:cs typeface="Arial Black" charset="0"/>
                <a:sym typeface="Arial Black" charset="0"/>
              </a:rPr>
            </a:br>
            <a:r>
              <a:rPr lang="en-US" sz="2600" dirty="0">
                <a:solidFill>
                  <a:srgbClr val="663300"/>
                </a:solidFill>
                <a:latin typeface="Arial Black" charset="0"/>
                <a:ea typeface="ＭＳ Ｐゴシック" charset="0"/>
                <a:cs typeface="Arial Black" charset="0"/>
                <a:sym typeface="Arial Black" charset="0"/>
              </a:rPr>
              <a:t>		Concepts and Design</a:t>
            </a:r>
          </a:p>
          <a:p>
            <a:pPr marL="39688">
              <a:lnSpc>
                <a:spcPct val="110000"/>
              </a:lnSpc>
              <a:spcBef>
                <a:spcPts val="800"/>
              </a:spcBef>
            </a:pPr>
            <a:r>
              <a:rPr lang="en-US" dirty="0">
                <a:solidFill>
                  <a:srgbClr val="663300"/>
                </a:solidFill>
                <a:latin typeface="Arial" charset="0"/>
                <a:ea typeface="ＭＳ Ｐゴシック" charset="0"/>
                <a:cs typeface="Arial" charset="0"/>
                <a:sym typeface="Arial" charset="0"/>
              </a:rPr>
              <a:t>Edition 5, © Addison-Wesley 2012</a:t>
            </a:r>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6100" y="3606800"/>
            <a:ext cx="1295400" cy="1600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chemeClr val="tx1"/>
                </a:solidFill>
                <a:round/>
                <a:headEnd/>
                <a:tailEnd/>
              </a14:hiddenLine>
            </a:ext>
          </a:extLst>
        </p:spPr>
      </p:pic>
      <p:sp>
        <p:nvSpPr>
          <p:cNvPr id="3076" name="Rectangle 4"/>
          <p:cNvSpPr>
            <a:spLocks noGrp="1" noChangeArrowheads="1"/>
          </p:cNvSpPr>
          <p:nvPr>
            <p:ph type="title"/>
          </p:nvPr>
        </p:nvSpPr>
        <p:spPr>
          <a:ln/>
        </p:spPr>
        <p:txBody>
          <a:bodyPr rIns="132080">
            <a:normAutofit fontScale="90000"/>
          </a:bodyPr>
          <a:lstStyle/>
          <a:p>
            <a:pPr>
              <a:lnSpc>
                <a:spcPct val="110000"/>
              </a:lnSpc>
            </a:pPr>
            <a:br>
              <a:rPr lang="en-US" dirty="0"/>
            </a:br>
            <a:r>
              <a:rPr lang="en-US" dirty="0"/>
              <a:t> </a:t>
            </a:r>
            <a:r>
              <a:rPr lang="en-US" sz="3200" dirty="0"/>
              <a:t>Slides for Chapter 7: </a:t>
            </a:r>
            <a:br>
              <a:rPr lang="en-US" sz="3200" dirty="0"/>
            </a:br>
            <a:r>
              <a:rPr lang="en-US" sz="3200" dirty="0"/>
              <a:t>Operating System support</a:t>
            </a:r>
          </a:p>
        </p:txBody>
      </p:sp>
    </p:spTree>
    <p:extLst>
      <p:ext uri="{BB962C8B-B14F-4D97-AF65-F5344CB8AC3E}">
        <p14:creationId xmlns:p14="http://schemas.microsoft.com/office/powerpoint/2010/main" val="4134458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Line 2"/>
          <p:cNvSpPr>
            <a:spLocks noChangeShapeType="1"/>
          </p:cNvSpPr>
          <p:nvPr/>
        </p:nvSpPr>
        <p:spPr bwMode="auto">
          <a:xfrm>
            <a:off x="457200" y="1418508"/>
            <a:ext cx="8153400" cy="1588"/>
          </a:xfrm>
          <a:prstGeom prst="line">
            <a:avLst/>
          </a:prstGeom>
          <a:noFill/>
          <a:ln w="127000">
            <a:solidFill>
              <a:srgbClr val="FFCC00"/>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5123" name="Rectangle 3"/>
          <p:cNvSpPr>
            <a:spLocks noGrp="1" noChangeArrowheads="1"/>
          </p:cNvSpPr>
          <p:nvPr>
            <p:ph type="title"/>
          </p:nvPr>
        </p:nvSpPr>
        <p:spPr>
          <a:xfrm>
            <a:off x="457200" y="274638"/>
            <a:ext cx="7674077" cy="1143000"/>
          </a:xfrm>
          <a:ln/>
        </p:spPr>
        <p:txBody>
          <a:bodyPr rIns="132080">
            <a:normAutofit fontScale="90000"/>
          </a:bodyPr>
          <a:lstStyle/>
          <a:p>
            <a:r>
              <a:rPr lang="en-US" dirty="0"/>
              <a:t>Figure 7.2</a:t>
            </a:r>
            <a:br>
              <a:rPr lang="en-US" dirty="0"/>
            </a:br>
            <a:r>
              <a:rPr lang="en-US" dirty="0"/>
              <a:t>Core OS functionality</a:t>
            </a:r>
          </a:p>
        </p:txBody>
      </p:sp>
      <p:pic>
        <p:nvPicPr>
          <p:cNvPr id="5124" name="Picture 4"/>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95484" y="1605226"/>
            <a:ext cx="5102941" cy="291602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2" name="Slide Number Placeholder 1">
            <a:extLst>
              <a:ext uri="{FF2B5EF4-FFF2-40B4-BE49-F238E27FC236}">
                <a16:creationId xmlns:a16="http://schemas.microsoft.com/office/drawing/2014/main" id="{3F5564EA-E3F4-426A-9F97-57ABDBB9C30A}"/>
              </a:ext>
            </a:extLst>
          </p:cNvPr>
          <p:cNvSpPr>
            <a:spLocks noGrp="1"/>
          </p:cNvSpPr>
          <p:nvPr>
            <p:ph type="sldNum" sz="quarter" idx="12"/>
          </p:nvPr>
        </p:nvSpPr>
        <p:spPr/>
        <p:txBody>
          <a:bodyPr/>
          <a:lstStyle/>
          <a:p>
            <a:fld id="{55A7D004-52FC-0848-9204-1EE3F00FC2B7}" type="slidenum">
              <a:rPr lang="en-US" smtClean="0"/>
              <a:t>10</a:t>
            </a:fld>
            <a:endParaRPr lang="en-US" dirty="0"/>
          </a:p>
        </p:txBody>
      </p:sp>
      <p:sp>
        <p:nvSpPr>
          <p:cNvPr id="6" name="Content Placeholder 2">
            <a:extLst>
              <a:ext uri="{FF2B5EF4-FFF2-40B4-BE49-F238E27FC236}">
                <a16:creationId xmlns:a16="http://schemas.microsoft.com/office/drawing/2014/main" id="{E5F9B8B5-BF6E-4950-90AE-9329DBDC0F3D}"/>
              </a:ext>
            </a:extLst>
          </p:cNvPr>
          <p:cNvSpPr>
            <a:spLocks noGrp="1"/>
          </p:cNvSpPr>
          <p:nvPr>
            <p:ph idx="1"/>
          </p:nvPr>
        </p:nvSpPr>
        <p:spPr>
          <a:xfrm>
            <a:off x="368712" y="1811700"/>
            <a:ext cx="2738284" cy="4520937"/>
          </a:xfrm>
        </p:spPr>
        <p:txBody>
          <a:bodyPr>
            <a:normAutofit lnSpcReduction="10000"/>
          </a:bodyPr>
          <a:lstStyle/>
          <a:p>
            <a:r>
              <a:rPr lang="en-US" sz="2000" b="1" dirty="0"/>
              <a:t>Process manager</a:t>
            </a:r>
            <a:r>
              <a:rPr lang="en-US" sz="2000" dirty="0"/>
              <a:t>: Creation of and operations upon processes.</a:t>
            </a:r>
          </a:p>
          <a:p>
            <a:r>
              <a:rPr lang="en-US" sz="2000" b="1" dirty="0"/>
              <a:t>Thread manager</a:t>
            </a:r>
            <a:r>
              <a:rPr lang="en-US" sz="2000" dirty="0"/>
              <a:t>: Thread creation, synchronization and scheduling.</a:t>
            </a:r>
          </a:p>
          <a:p>
            <a:r>
              <a:rPr lang="en-US" sz="2000" b="1" dirty="0"/>
              <a:t>Communication manager</a:t>
            </a:r>
            <a:r>
              <a:rPr lang="en-US" sz="2000" dirty="0"/>
              <a:t>: Communication between </a:t>
            </a:r>
            <a:r>
              <a:rPr lang="en-US" sz="2000" u="sng" dirty="0"/>
              <a:t>threads</a:t>
            </a:r>
            <a:r>
              <a:rPr lang="en-US" sz="2000" dirty="0"/>
              <a:t> attached to different </a:t>
            </a:r>
            <a:r>
              <a:rPr lang="en-US" sz="2000" u="sng" dirty="0"/>
              <a:t>processes</a:t>
            </a:r>
            <a:r>
              <a:rPr lang="en-US" sz="2000" dirty="0"/>
              <a:t> on the same computer.</a:t>
            </a:r>
          </a:p>
        </p:txBody>
      </p:sp>
      <p:sp>
        <p:nvSpPr>
          <p:cNvPr id="7" name="Content Placeholder 2">
            <a:extLst>
              <a:ext uri="{FF2B5EF4-FFF2-40B4-BE49-F238E27FC236}">
                <a16:creationId xmlns:a16="http://schemas.microsoft.com/office/drawing/2014/main" id="{4F3B98E3-0791-4245-B15C-AD1310DA3D6C}"/>
              </a:ext>
            </a:extLst>
          </p:cNvPr>
          <p:cNvSpPr txBox="1">
            <a:spLocks/>
          </p:cNvSpPr>
          <p:nvPr/>
        </p:nvSpPr>
        <p:spPr>
          <a:xfrm>
            <a:off x="3195484" y="4521251"/>
            <a:ext cx="5338916" cy="2119978"/>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000" b="1" dirty="0"/>
              <a:t>Memory manager</a:t>
            </a:r>
            <a:r>
              <a:rPr lang="en-US" sz="2000" dirty="0"/>
              <a:t>: Management of physical and virtual memory.</a:t>
            </a:r>
          </a:p>
          <a:p>
            <a:r>
              <a:rPr lang="en-US" sz="2000" b="1" dirty="0"/>
              <a:t>Supervisor</a:t>
            </a:r>
            <a:r>
              <a:rPr lang="en-US" sz="2000" dirty="0"/>
              <a:t>: Dispatching of interrupts, system call traps and other exceptions; control of memory management unit and hardware caches; processor and floating-point unit register manipulations.</a:t>
            </a:r>
          </a:p>
        </p:txBody>
      </p:sp>
    </p:spTree>
    <p:extLst>
      <p:ext uri="{BB962C8B-B14F-4D97-AF65-F5344CB8AC3E}">
        <p14:creationId xmlns:p14="http://schemas.microsoft.com/office/powerpoint/2010/main" val="10047490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Line 2"/>
          <p:cNvSpPr>
            <a:spLocks noChangeShapeType="1"/>
          </p:cNvSpPr>
          <p:nvPr/>
        </p:nvSpPr>
        <p:spPr bwMode="auto">
          <a:xfrm>
            <a:off x="457200" y="1418508"/>
            <a:ext cx="8153400" cy="1588"/>
          </a:xfrm>
          <a:prstGeom prst="line">
            <a:avLst/>
          </a:prstGeom>
          <a:noFill/>
          <a:ln w="127000">
            <a:solidFill>
              <a:srgbClr val="FFCC00"/>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5123" name="Rectangle 3"/>
          <p:cNvSpPr>
            <a:spLocks noGrp="1" noChangeArrowheads="1"/>
          </p:cNvSpPr>
          <p:nvPr>
            <p:ph type="title"/>
          </p:nvPr>
        </p:nvSpPr>
        <p:spPr>
          <a:xfrm>
            <a:off x="457200" y="274638"/>
            <a:ext cx="7674077" cy="1143000"/>
          </a:xfrm>
          <a:ln/>
        </p:spPr>
        <p:txBody>
          <a:bodyPr rIns="132080">
            <a:normAutofit fontScale="90000"/>
          </a:bodyPr>
          <a:lstStyle/>
          <a:p>
            <a:r>
              <a:rPr lang="en-US" dirty="0"/>
              <a:t>Figure 7.2</a:t>
            </a:r>
            <a:br>
              <a:rPr lang="en-US" dirty="0"/>
            </a:br>
            <a:r>
              <a:rPr lang="en-US" dirty="0"/>
              <a:t>Core OS functionality</a:t>
            </a:r>
          </a:p>
        </p:txBody>
      </p:sp>
      <p:pic>
        <p:nvPicPr>
          <p:cNvPr id="5124" name="Picture 4"/>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95484" y="1605226"/>
            <a:ext cx="5102941" cy="291602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2" name="Slide Number Placeholder 1">
            <a:extLst>
              <a:ext uri="{FF2B5EF4-FFF2-40B4-BE49-F238E27FC236}">
                <a16:creationId xmlns:a16="http://schemas.microsoft.com/office/drawing/2014/main" id="{3F5564EA-E3F4-426A-9F97-57ABDBB9C30A}"/>
              </a:ext>
            </a:extLst>
          </p:cNvPr>
          <p:cNvSpPr>
            <a:spLocks noGrp="1"/>
          </p:cNvSpPr>
          <p:nvPr>
            <p:ph type="sldNum" sz="quarter" idx="12"/>
          </p:nvPr>
        </p:nvSpPr>
        <p:spPr/>
        <p:txBody>
          <a:bodyPr/>
          <a:lstStyle/>
          <a:p>
            <a:fld id="{55A7D004-52FC-0848-9204-1EE3F00FC2B7}" type="slidenum">
              <a:rPr lang="en-US" smtClean="0"/>
              <a:t>11</a:t>
            </a:fld>
            <a:endParaRPr lang="en-US" dirty="0"/>
          </a:p>
        </p:txBody>
      </p:sp>
      <p:sp>
        <p:nvSpPr>
          <p:cNvPr id="6" name="Content Placeholder 2">
            <a:extLst>
              <a:ext uri="{FF2B5EF4-FFF2-40B4-BE49-F238E27FC236}">
                <a16:creationId xmlns:a16="http://schemas.microsoft.com/office/drawing/2014/main" id="{E5F9B8B5-BF6E-4950-90AE-9329DBDC0F3D}"/>
              </a:ext>
            </a:extLst>
          </p:cNvPr>
          <p:cNvSpPr>
            <a:spLocks noGrp="1"/>
          </p:cNvSpPr>
          <p:nvPr>
            <p:ph idx="1"/>
          </p:nvPr>
        </p:nvSpPr>
        <p:spPr>
          <a:xfrm>
            <a:off x="368712" y="1811700"/>
            <a:ext cx="2738284" cy="4520937"/>
          </a:xfrm>
        </p:spPr>
        <p:txBody>
          <a:bodyPr>
            <a:normAutofit/>
          </a:bodyPr>
          <a:lstStyle/>
          <a:p>
            <a:r>
              <a:rPr lang="en-US" sz="2000" b="1" dirty="0"/>
              <a:t>Q1: </a:t>
            </a:r>
            <a:r>
              <a:rPr lang="en-US" sz="2000" dirty="0"/>
              <a:t>What’s the relationship between </a:t>
            </a:r>
            <a:r>
              <a:rPr lang="en-US" sz="2000" i="1" dirty="0"/>
              <a:t>process</a:t>
            </a:r>
            <a:r>
              <a:rPr lang="en-US" sz="2000" dirty="0"/>
              <a:t> and </a:t>
            </a:r>
            <a:r>
              <a:rPr lang="en-US" sz="2000" i="1" dirty="0"/>
              <a:t>thread</a:t>
            </a:r>
            <a:r>
              <a:rPr lang="en-US" sz="2000" dirty="0"/>
              <a:t>?</a:t>
            </a:r>
          </a:p>
        </p:txBody>
      </p:sp>
      <p:sp>
        <p:nvSpPr>
          <p:cNvPr id="7" name="Content Placeholder 2">
            <a:extLst>
              <a:ext uri="{FF2B5EF4-FFF2-40B4-BE49-F238E27FC236}">
                <a16:creationId xmlns:a16="http://schemas.microsoft.com/office/drawing/2014/main" id="{4F3B98E3-0791-4245-B15C-AD1310DA3D6C}"/>
              </a:ext>
            </a:extLst>
          </p:cNvPr>
          <p:cNvSpPr txBox="1">
            <a:spLocks/>
          </p:cNvSpPr>
          <p:nvPr/>
        </p:nvSpPr>
        <p:spPr>
          <a:xfrm>
            <a:off x="3195484" y="4966573"/>
            <a:ext cx="5338916" cy="1674656"/>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000" b="1" dirty="0"/>
              <a:t>Q2: </a:t>
            </a:r>
            <a:r>
              <a:rPr lang="en-US" sz="2000" dirty="0"/>
              <a:t>What is the relationship between the different layers in this figure?</a:t>
            </a:r>
            <a:r>
              <a:rPr lang="en-US" sz="2000" b="1" dirty="0"/>
              <a:t> </a:t>
            </a:r>
            <a:endParaRPr lang="en-US" sz="2000" dirty="0"/>
          </a:p>
        </p:txBody>
      </p:sp>
    </p:spTree>
    <p:extLst>
      <p:ext uri="{BB962C8B-B14F-4D97-AF65-F5344CB8AC3E}">
        <p14:creationId xmlns:p14="http://schemas.microsoft.com/office/powerpoint/2010/main" val="15315660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7414"/>
          </a:xfrm>
        </p:spPr>
        <p:txBody>
          <a:bodyPr/>
          <a:lstStyle/>
          <a:p>
            <a:r>
              <a:rPr lang="en-US" dirty="0"/>
              <a:t>Protection</a:t>
            </a:r>
          </a:p>
        </p:txBody>
      </p:sp>
      <p:sp>
        <p:nvSpPr>
          <p:cNvPr id="3" name="Content Placeholder 2"/>
          <p:cNvSpPr>
            <a:spLocks noGrp="1"/>
          </p:cNvSpPr>
          <p:nvPr>
            <p:ph idx="1"/>
          </p:nvPr>
        </p:nvSpPr>
        <p:spPr>
          <a:xfrm>
            <a:off x="457200" y="1189704"/>
            <a:ext cx="8229600" cy="4936460"/>
          </a:xfrm>
        </p:spPr>
        <p:txBody>
          <a:bodyPr>
            <a:normAutofit lnSpcReduction="10000"/>
          </a:bodyPr>
          <a:lstStyle/>
          <a:p>
            <a:r>
              <a:rPr lang="en-US" sz="2800" dirty="0"/>
              <a:t>Resources require protection from </a:t>
            </a:r>
            <a:r>
              <a:rPr lang="en-US" sz="2800" u="sng" dirty="0"/>
              <a:t>illegitimate accesses</a:t>
            </a:r>
            <a:r>
              <a:rPr lang="en-US" sz="2800" dirty="0"/>
              <a:t>. </a:t>
            </a:r>
          </a:p>
          <a:p>
            <a:pPr lvl="1"/>
            <a:r>
              <a:rPr lang="en-US" sz="2400" dirty="0"/>
              <a:t>Threats to a system’s integrity do not come only from </a:t>
            </a:r>
            <a:r>
              <a:rPr lang="en-US" sz="2400" u="sng" dirty="0"/>
              <a:t>maliciously contrived code</a:t>
            </a:r>
            <a:r>
              <a:rPr lang="en-US" sz="2400" dirty="0"/>
              <a:t>.</a:t>
            </a:r>
          </a:p>
          <a:p>
            <a:pPr marL="914400" lvl="2" indent="0">
              <a:buNone/>
            </a:pPr>
            <a:r>
              <a:rPr lang="en-US" sz="2000" dirty="0"/>
              <a:t>e.g., A malware has gained access to a file.</a:t>
            </a:r>
          </a:p>
          <a:p>
            <a:pPr marL="914400" lvl="2" indent="0">
              <a:buNone/>
            </a:pPr>
            <a:r>
              <a:rPr lang="en-US" sz="2000" dirty="0"/>
              <a:t>e.g., A malware is able to exploit a weakness in a program to cause a buffer overflow attack.</a:t>
            </a:r>
          </a:p>
          <a:p>
            <a:pPr marL="914400" lvl="2" indent="0">
              <a:buNone/>
            </a:pPr>
            <a:endParaRPr lang="en-US" sz="700" dirty="0"/>
          </a:p>
          <a:p>
            <a:pPr lvl="1"/>
            <a:r>
              <a:rPr lang="en-US" sz="2400" u="sng" dirty="0"/>
              <a:t>Benign code </a:t>
            </a:r>
            <a:r>
              <a:rPr lang="en-US" sz="2400" dirty="0"/>
              <a:t>that contains a bug or that has unanticipated behavior may cause part of the rest of the system to behave incorrectly.</a:t>
            </a:r>
          </a:p>
          <a:p>
            <a:pPr marL="914400" lvl="2" indent="0">
              <a:buNone/>
            </a:pPr>
            <a:r>
              <a:rPr lang="en-US" sz="2000" dirty="0"/>
              <a:t>e.g., A user has only read right over a file is able to write to it.</a:t>
            </a:r>
          </a:p>
          <a:p>
            <a:pPr marL="914400" lvl="2" indent="0">
              <a:buNone/>
            </a:pPr>
            <a:r>
              <a:rPr lang="en-US" sz="2000" dirty="0"/>
              <a:t>e.g., A user process accidentally write into another user process’s memory address.</a:t>
            </a:r>
          </a:p>
        </p:txBody>
      </p:sp>
      <p:sp>
        <p:nvSpPr>
          <p:cNvPr id="4" name="Slide Number Placeholder 3">
            <a:extLst>
              <a:ext uri="{FF2B5EF4-FFF2-40B4-BE49-F238E27FC236}">
                <a16:creationId xmlns:a16="http://schemas.microsoft.com/office/drawing/2014/main" id="{87E601A1-FA22-45E9-BBC7-A20D63C21DAF}"/>
              </a:ext>
            </a:extLst>
          </p:cNvPr>
          <p:cNvSpPr>
            <a:spLocks noGrp="1"/>
          </p:cNvSpPr>
          <p:nvPr>
            <p:ph type="sldNum" sz="quarter" idx="12"/>
          </p:nvPr>
        </p:nvSpPr>
        <p:spPr/>
        <p:txBody>
          <a:bodyPr/>
          <a:lstStyle/>
          <a:p>
            <a:fld id="{55A7D004-52FC-0848-9204-1EE3F00FC2B7}" type="slidenum">
              <a:rPr lang="en-US" smtClean="0"/>
              <a:t>12</a:t>
            </a:fld>
            <a:endParaRPr lang="en-US" dirty="0"/>
          </a:p>
        </p:txBody>
      </p:sp>
    </p:spTree>
    <p:extLst>
      <p:ext uri="{BB962C8B-B14F-4D97-AF65-F5344CB8AC3E}">
        <p14:creationId xmlns:p14="http://schemas.microsoft.com/office/powerpoint/2010/main" val="15248062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Protection </a:t>
            </a:r>
            <a:r>
              <a:rPr lang="en-US" sz="2800" dirty="0"/>
              <a:t>(cont.)</a:t>
            </a:r>
            <a:endParaRPr lang="en-US" dirty="0"/>
          </a:p>
        </p:txBody>
      </p:sp>
      <p:sp>
        <p:nvSpPr>
          <p:cNvPr id="3" name="Content Placeholder 2"/>
          <p:cNvSpPr>
            <a:spLocks noGrp="1"/>
          </p:cNvSpPr>
          <p:nvPr>
            <p:ph idx="1"/>
          </p:nvPr>
        </p:nvSpPr>
        <p:spPr/>
        <p:txBody>
          <a:bodyPr>
            <a:normAutofit fontScale="92500" lnSpcReduction="10000"/>
          </a:bodyPr>
          <a:lstStyle/>
          <a:p>
            <a:r>
              <a:rPr lang="en-US" dirty="0"/>
              <a:t>Kernel and Protection</a:t>
            </a:r>
          </a:p>
          <a:p>
            <a:pPr lvl="1"/>
            <a:r>
              <a:rPr lang="en-US" dirty="0"/>
              <a:t>The </a:t>
            </a:r>
            <a:r>
              <a:rPr lang="en-US" b="1" dirty="0"/>
              <a:t>kernel </a:t>
            </a:r>
            <a:r>
              <a:rPr lang="en-US" dirty="0"/>
              <a:t>is a process that remains loaded in the system, and has complete access privileges to physical resources (via device drivers).</a:t>
            </a:r>
          </a:p>
          <a:p>
            <a:pPr lvl="1"/>
            <a:r>
              <a:rPr lang="en-US" dirty="0"/>
              <a:t>The kernel process executes with the processor in </a:t>
            </a:r>
            <a:r>
              <a:rPr lang="en-US" u="sng" dirty="0"/>
              <a:t>supervisor/privileged mode</a:t>
            </a:r>
            <a:r>
              <a:rPr lang="en-US" dirty="0"/>
              <a:t>; the kernel arranges other processes to execute in </a:t>
            </a:r>
            <a:r>
              <a:rPr lang="en-US" u="sng" dirty="0"/>
              <a:t>user/unprivileged mode</a:t>
            </a:r>
            <a:r>
              <a:rPr lang="en-US" dirty="0"/>
              <a:t>.</a:t>
            </a:r>
          </a:p>
          <a:p>
            <a:pPr lvl="1"/>
            <a:r>
              <a:rPr lang="en-US" dirty="0"/>
              <a:t>A process cannot access memory outside its own address space.</a:t>
            </a:r>
          </a:p>
          <a:p>
            <a:pPr lvl="2"/>
            <a:r>
              <a:rPr lang="en-US" dirty="0"/>
              <a:t>The kernel sets up address spaces to protect itself and other processes from the accesses of an aberrant process.</a:t>
            </a:r>
          </a:p>
        </p:txBody>
      </p:sp>
      <p:sp>
        <p:nvSpPr>
          <p:cNvPr id="4" name="Slide Number Placeholder 3">
            <a:extLst>
              <a:ext uri="{FF2B5EF4-FFF2-40B4-BE49-F238E27FC236}">
                <a16:creationId xmlns:a16="http://schemas.microsoft.com/office/drawing/2014/main" id="{87E601A1-FA22-45E9-BBC7-A20D63C21DAF}"/>
              </a:ext>
            </a:extLst>
          </p:cNvPr>
          <p:cNvSpPr>
            <a:spLocks noGrp="1"/>
          </p:cNvSpPr>
          <p:nvPr>
            <p:ph type="sldNum" sz="quarter" idx="12"/>
          </p:nvPr>
        </p:nvSpPr>
        <p:spPr/>
        <p:txBody>
          <a:bodyPr/>
          <a:lstStyle/>
          <a:p>
            <a:fld id="{55A7D004-52FC-0848-9204-1EE3F00FC2B7}" type="slidenum">
              <a:rPr lang="en-US" smtClean="0"/>
              <a:t>13</a:t>
            </a:fld>
            <a:endParaRPr lang="en-US" dirty="0"/>
          </a:p>
        </p:txBody>
      </p:sp>
    </p:spTree>
    <p:extLst>
      <p:ext uri="{BB962C8B-B14F-4D97-AF65-F5344CB8AC3E}">
        <p14:creationId xmlns:p14="http://schemas.microsoft.com/office/powerpoint/2010/main" val="31621763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Protection </a:t>
            </a:r>
            <a:r>
              <a:rPr lang="en-US" sz="2800" dirty="0"/>
              <a:t>(cont.)</a:t>
            </a:r>
            <a:endParaRPr lang="en-US" dirty="0"/>
          </a:p>
        </p:txBody>
      </p:sp>
      <p:sp>
        <p:nvSpPr>
          <p:cNvPr id="3" name="Content Placeholder 2"/>
          <p:cNvSpPr>
            <a:spLocks noGrp="1"/>
          </p:cNvSpPr>
          <p:nvPr>
            <p:ph idx="1"/>
          </p:nvPr>
        </p:nvSpPr>
        <p:spPr/>
        <p:txBody>
          <a:bodyPr>
            <a:normAutofit lnSpcReduction="10000"/>
          </a:bodyPr>
          <a:lstStyle/>
          <a:p>
            <a:r>
              <a:rPr lang="en-US" sz="2800" dirty="0"/>
              <a:t>Kernel and Protection (cont.)</a:t>
            </a:r>
          </a:p>
          <a:p>
            <a:pPr lvl="1"/>
            <a:r>
              <a:rPr lang="en-US" sz="2400" dirty="0"/>
              <a:t>When a process executes application code, it executes in a distinct user-level address space for that application; when the same process executes kernel code, it executes in the kernel’s address space. </a:t>
            </a:r>
          </a:p>
          <a:p>
            <a:pPr lvl="1"/>
            <a:r>
              <a:rPr lang="en-US" sz="2400" dirty="0"/>
              <a:t>A process can switch from user-level address space to the kernel-level address space via an </a:t>
            </a:r>
            <a:r>
              <a:rPr lang="en-US" sz="2400" u="sng" dirty="0"/>
              <a:t>exception</a:t>
            </a:r>
            <a:r>
              <a:rPr lang="en-US" sz="2400" dirty="0"/>
              <a:t> (e.g., interrupt or a system call trap).</a:t>
            </a:r>
            <a:endParaRPr lang="en-US" sz="2000" dirty="0"/>
          </a:p>
          <a:p>
            <a:pPr lvl="1"/>
            <a:r>
              <a:rPr lang="en-US" sz="2400" dirty="0"/>
              <a:t>Price to pay?</a:t>
            </a:r>
          </a:p>
          <a:p>
            <a:pPr lvl="2"/>
            <a:r>
              <a:rPr lang="en-US" sz="2000" b="1" dirty="0"/>
              <a:t>Switching</a:t>
            </a:r>
            <a:r>
              <a:rPr lang="en-US" sz="2000" dirty="0"/>
              <a:t> (often called </a:t>
            </a:r>
            <a:r>
              <a:rPr lang="en-US" sz="2000" i="1" dirty="0"/>
              <a:t>context switching</a:t>
            </a:r>
            <a:r>
              <a:rPr lang="en-US" sz="2000" dirty="0"/>
              <a:t> of processes)</a:t>
            </a:r>
            <a:r>
              <a:rPr lang="en-US" sz="2000" i="1" dirty="0"/>
              <a:t> </a:t>
            </a:r>
            <a:r>
              <a:rPr lang="en-US" sz="2000" dirty="0"/>
              <a:t>between address spaces may take many processor cycles, and a system call trap is a more expensive operation than a simple procedure or method call. </a:t>
            </a:r>
          </a:p>
        </p:txBody>
      </p:sp>
      <p:sp>
        <p:nvSpPr>
          <p:cNvPr id="4" name="Slide Number Placeholder 3">
            <a:extLst>
              <a:ext uri="{FF2B5EF4-FFF2-40B4-BE49-F238E27FC236}">
                <a16:creationId xmlns:a16="http://schemas.microsoft.com/office/drawing/2014/main" id="{87E601A1-FA22-45E9-BBC7-A20D63C21DAF}"/>
              </a:ext>
            </a:extLst>
          </p:cNvPr>
          <p:cNvSpPr>
            <a:spLocks noGrp="1"/>
          </p:cNvSpPr>
          <p:nvPr>
            <p:ph type="sldNum" sz="quarter" idx="12"/>
          </p:nvPr>
        </p:nvSpPr>
        <p:spPr/>
        <p:txBody>
          <a:bodyPr/>
          <a:lstStyle/>
          <a:p>
            <a:fld id="{55A7D004-52FC-0848-9204-1EE3F00FC2B7}" type="slidenum">
              <a:rPr lang="en-US" smtClean="0"/>
              <a:t>14</a:t>
            </a:fld>
            <a:endParaRPr lang="en-US" dirty="0"/>
          </a:p>
        </p:txBody>
      </p:sp>
    </p:spTree>
    <p:extLst>
      <p:ext uri="{BB962C8B-B14F-4D97-AF65-F5344CB8AC3E}">
        <p14:creationId xmlns:p14="http://schemas.microsoft.com/office/powerpoint/2010/main" val="33853679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38085"/>
          </a:xfrm>
        </p:spPr>
        <p:txBody>
          <a:bodyPr>
            <a:normAutofit fontScale="90000"/>
          </a:bodyPr>
          <a:lstStyle/>
          <a:p>
            <a:r>
              <a:rPr lang="en-US" dirty="0"/>
              <a:t>Processes and Threads</a:t>
            </a:r>
          </a:p>
        </p:txBody>
      </p:sp>
      <p:sp>
        <p:nvSpPr>
          <p:cNvPr id="3" name="Content Placeholder 2"/>
          <p:cNvSpPr>
            <a:spLocks noGrp="1"/>
          </p:cNvSpPr>
          <p:nvPr>
            <p:ph idx="1"/>
          </p:nvPr>
        </p:nvSpPr>
        <p:spPr>
          <a:xfrm>
            <a:off x="629265" y="1258529"/>
            <a:ext cx="7973962" cy="5097821"/>
          </a:xfrm>
        </p:spPr>
        <p:txBody>
          <a:bodyPr>
            <a:normAutofit fontScale="92500" lnSpcReduction="10000"/>
          </a:bodyPr>
          <a:lstStyle/>
          <a:p>
            <a:r>
              <a:rPr lang="en-US" dirty="0"/>
              <a:t>A process</a:t>
            </a:r>
            <a:r>
              <a:rPr lang="en-US" b="1" dirty="0"/>
              <a:t> </a:t>
            </a:r>
            <a:r>
              <a:rPr lang="en-US" dirty="0"/>
              <a:t>originally represented the execution of a single activity/task; later, it was enhanced to be associated with multiple activities.</a:t>
            </a:r>
          </a:p>
          <a:p>
            <a:pPr lvl="1"/>
            <a:r>
              <a:rPr lang="en-US" dirty="0"/>
              <a:t>A </a:t>
            </a:r>
            <a:r>
              <a:rPr lang="en-US" b="1" dirty="0"/>
              <a:t>process</a:t>
            </a:r>
            <a:r>
              <a:rPr lang="en-US" dirty="0"/>
              <a:t> consists of an </a:t>
            </a:r>
            <a:r>
              <a:rPr lang="en-US" u="sng" dirty="0"/>
              <a:t>execution environment</a:t>
            </a:r>
            <a:r>
              <a:rPr lang="en-US" dirty="0"/>
              <a:t> together with one or more </a:t>
            </a:r>
            <a:r>
              <a:rPr lang="en-US" u="sng" dirty="0"/>
              <a:t>threads</a:t>
            </a:r>
            <a:r>
              <a:rPr lang="en-US" dirty="0"/>
              <a:t>.</a:t>
            </a:r>
          </a:p>
          <a:p>
            <a:pPr lvl="1"/>
            <a:r>
              <a:rPr lang="en-US" dirty="0"/>
              <a:t>A </a:t>
            </a:r>
            <a:r>
              <a:rPr lang="en-US" b="1" dirty="0"/>
              <a:t>thread</a:t>
            </a:r>
            <a:r>
              <a:rPr lang="en-US" dirty="0"/>
              <a:t> is the OS abstraction of an activity. (</a:t>
            </a:r>
            <a:r>
              <a:rPr lang="en-US" i="1" dirty="0"/>
              <a:t>‘thread </a:t>
            </a:r>
            <a:r>
              <a:rPr lang="en-US" dirty="0"/>
              <a:t>of execution’)</a:t>
            </a:r>
          </a:p>
          <a:p>
            <a:pPr lvl="1"/>
            <a:r>
              <a:rPr lang="en-US" dirty="0"/>
              <a:t>An </a:t>
            </a:r>
            <a:r>
              <a:rPr lang="en-US" b="1" dirty="0"/>
              <a:t>execution environment</a:t>
            </a:r>
            <a:r>
              <a:rPr lang="en-US" dirty="0"/>
              <a:t> is the unit of resource management: a collection of kernel-managed resources to which its threads have access. </a:t>
            </a:r>
          </a:p>
          <a:p>
            <a:pPr lvl="2"/>
            <a:r>
              <a:rPr lang="en-US" dirty="0"/>
              <a:t>A </a:t>
            </a:r>
            <a:r>
              <a:rPr lang="en-US" u="sng" dirty="0"/>
              <a:t>multi-threaded</a:t>
            </a:r>
            <a:r>
              <a:rPr lang="en-US" dirty="0"/>
              <a:t> process can maximize the degree of concurrent execution between operations within that process.</a:t>
            </a:r>
          </a:p>
        </p:txBody>
      </p:sp>
      <p:sp>
        <p:nvSpPr>
          <p:cNvPr id="4" name="Slide Number Placeholder 3">
            <a:extLst>
              <a:ext uri="{FF2B5EF4-FFF2-40B4-BE49-F238E27FC236}">
                <a16:creationId xmlns:a16="http://schemas.microsoft.com/office/drawing/2014/main" id="{95133902-72F5-485D-97FF-A90EE72F7A1D}"/>
              </a:ext>
            </a:extLst>
          </p:cNvPr>
          <p:cNvSpPr>
            <a:spLocks noGrp="1"/>
          </p:cNvSpPr>
          <p:nvPr>
            <p:ph type="sldNum" sz="quarter" idx="12"/>
          </p:nvPr>
        </p:nvSpPr>
        <p:spPr/>
        <p:txBody>
          <a:bodyPr/>
          <a:lstStyle/>
          <a:p>
            <a:fld id="{55A7D004-52FC-0848-9204-1EE3F00FC2B7}" type="slidenum">
              <a:rPr lang="en-US" smtClean="0"/>
              <a:t>15</a:t>
            </a:fld>
            <a:endParaRPr lang="en-US" dirty="0"/>
          </a:p>
        </p:txBody>
      </p:sp>
    </p:spTree>
    <p:extLst>
      <p:ext uri="{BB962C8B-B14F-4D97-AF65-F5344CB8AC3E}">
        <p14:creationId xmlns:p14="http://schemas.microsoft.com/office/powerpoint/2010/main" val="2623345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38085"/>
          </a:xfrm>
        </p:spPr>
        <p:txBody>
          <a:bodyPr>
            <a:normAutofit fontScale="90000"/>
          </a:bodyPr>
          <a:lstStyle/>
          <a:p>
            <a:r>
              <a:rPr lang="en-US" dirty="0"/>
              <a:t>Processes and Threads</a:t>
            </a:r>
            <a:r>
              <a:rPr lang="en-US" sz="2700" dirty="0"/>
              <a:t> (cont.)</a:t>
            </a:r>
            <a:endParaRPr lang="en-US" dirty="0"/>
          </a:p>
        </p:txBody>
      </p:sp>
      <p:sp>
        <p:nvSpPr>
          <p:cNvPr id="3" name="Content Placeholder 2"/>
          <p:cNvSpPr>
            <a:spLocks noGrp="1"/>
          </p:cNvSpPr>
          <p:nvPr>
            <p:ph idx="1"/>
          </p:nvPr>
        </p:nvSpPr>
        <p:spPr>
          <a:xfrm>
            <a:off x="629265" y="1150374"/>
            <a:ext cx="7826477" cy="5205976"/>
          </a:xfrm>
        </p:spPr>
        <p:txBody>
          <a:bodyPr>
            <a:normAutofit fontScale="85000" lnSpcReduction="10000"/>
          </a:bodyPr>
          <a:lstStyle/>
          <a:p>
            <a:r>
              <a:rPr lang="en-US" dirty="0"/>
              <a:t>An execution environment consists of:</a:t>
            </a:r>
          </a:p>
          <a:p>
            <a:pPr lvl="1"/>
            <a:r>
              <a:rPr lang="en-US" dirty="0"/>
              <a:t>an address space</a:t>
            </a:r>
          </a:p>
          <a:p>
            <a:pPr lvl="1"/>
            <a:r>
              <a:rPr lang="en-US" dirty="0"/>
              <a:t>thread synchronization and communication resources such as semaphores and sockets</a:t>
            </a:r>
          </a:p>
          <a:p>
            <a:pPr lvl="1"/>
            <a:r>
              <a:rPr lang="en-US" dirty="0"/>
              <a:t>Higher-level resources such as files and windows</a:t>
            </a:r>
          </a:p>
          <a:p>
            <a:r>
              <a:rPr lang="en-US" dirty="0"/>
              <a:t>An execution environment represents the </a:t>
            </a:r>
            <a:r>
              <a:rPr lang="en-US" u="sng" dirty="0"/>
              <a:t>protection domain</a:t>
            </a:r>
            <a:r>
              <a:rPr lang="en-US" dirty="0"/>
              <a:t> in which its threads execute.</a:t>
            </a:r>
          </a:p>
          <a:p>
            <a:pPr lvl="1"/>
            <a:r>
              <a:rPr lang="en-US" dirty="0"/>
              <a:t>An execution environment provides protection from threads outside of it, so that the data and other resources contained in it are by default inaccessible to threads residing in other execution environments.</a:t>
            </a:r>
          </a:p>
          <a:p>
            <a:pPr lvl="1"/>
            <a:r>
              <a:rPr lang="en-US" dirty="0"/>
              <a:t>Threads can be created and destroyed automatically, as needed.</a:t>
            </a:r>
          </a:p>
        </p:txBody>
      </p:sp>
      <p:sp>
        <p:nvSpPr>
          <p:cNvPr id="4" name="Slide Number Placeholder 3">
            <a:extLst>
              <a:ext uri="{FF2B5EF4-FFF2-40B4-BE49-F238E27FC236}">
                <a16:creationId xmlns:a16="http://schemas.microsoft.com/office/drawing/2014/main" id="{95133902-72F5-485D-97FF-A90EE72F7A1D}"/>
              </a:ext>
            </a:extLst>
          </p:cNvPr>
          <p:cNvSpPr>
            <a:spLocks noGrp="1"/>
          </p:cNvSpPr>
          <p:nvPr>
            <p:ph type="sldNum" sz="quarter" idx="12"/>
          </p:nvPr>
        </p:nvSpPr>
        <p:spPr/>
        <p:txBody>
          <a:bodyPr/>
          <a:lstStyle/>
          <a:p>
            <a:fld id="{55A7D004-52FC-0848-9204-1EE3F00FC2B7}" type="slidenum">
              <a:rPr lang="en-US" smtClean="0"/>
              <a:t>16</a:t>
            </a:fld>
            <a:endParaRPr lang="en-US" dirty="0"/>
          </a:p>
        </p:txBody>
      </p:sp>
    </p:spTree>
    <p:extLst>
      <p:ext uri="{BB962C8B-B14F-4D97-AF65-F5344CB8AC3E}">
        <p14:creationId xmlns:p14="http://schemas.microsoft.com/office/powerpoint/2010/main" val="37691728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Processes and Threads</a:t>
            </a:r>
            <a:r>
              <a:rPr lang="en-US" sz="2400" dirty="0"/>
              <a:t> (cont.)</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334297" y="1417638"/>
                <a:ext cx="4984955" cy="4938711"/>
              </a:xfrm>
            </p:spPr>
            <p:txBody>
              <a:bodyPr>
                <a:normAutofit fontScale="77500" lnSpcReduction="20000"/>
              </a:bodyPr>
              <a:lstStyle/>
              <a:p>
                <a:r>
                  <a:rPr lang="en-US" dirty="0"/>
                  <a:t>Address Space</a:t>
                </a:r>
              </a:p>
              <a:p>
                <a:pPr lvl="1"/>
                <a:r>
                  <a:rPr lang="en-US" dirty="0"/>
                  <a:t>A unit of management of a process’s virtual memory</a:t>
                </a:r>
              </a:p>
              <a:p>
                <a:pPr lvl="2"/>
                <a:r>
                  <a:rPr lang="en-US" sz="2600" dirty="0"/>
                  <a:t>Large (</a:t>
                </a:r>
                <a14:m>
                  <m:oMath xmlns:m="http://schemas.openxmlformats.org/officeDocument/2006/math">
                    <m:sSup>
                      <m:sSupPr>
                        <m:ctrlPr>
                          <a:rPr lang="en-US" sz="2600" i="1" smtClean="0">
                            <a:latin typeface="Cambria Math" panose="02040503050406030204" pitchFamily="18" charset="0"/>
                          </a:rPr>
                        </m:ctrlPr>
                      </m:sSupPr>
                      <m:e>
                        <m:r>
                          <a:rPr lang="en-US" sz="2600" b="0" i="1" smtClean="0">
                            <a:latin typeface="Cambria Math" panose="02040503050406030204" pitchFamily="18" charset="0"/>
                          </a:rPr>
                          <m:t>2</m:t>
                        </m:r>
                      </m:e>
                      <m:sup>
                        <m:r>
                          <a:rPr lang="en-US" sz="2600" b="0" i="1" smtClean="0">
                            <a:latin typeface="Cambria Math" panose="02040503050406030204" pitchFamily="18" charset="0"/>
                          </a:rPr>
                          <m:t>64</m:t>
                        </m:r>
                      </m:sup>
                    </m:sSup>
                  </m:oMath>
                </a14:m>
                <a:r>
                  <a:rPr lang="en-US" sz="2600" dirty="0"/>
                  <a:t> bytes) and consists of one or more regions.</a:t>
                </a:r>
              </a:p>
              <a:p>
                <a:pPr lvl="2"/>
                <a:r>
                  <a:rPr lang="en-US" sz="2600" dirty="0"/>
                  <a:t>A region is an area of </a:t>
                </a:r>
                <a:r>
                  <a:rPr lang="en-US" sz="2600" u="sng" dirty="0"/>
                  <a:t>contiguous</a:t>
                </a:r>
                <a:r>
                  <a:rPr lang="en-US" sz="2600" dirty="0"/>
                  <a:t> virtual memory that is accessible by the threads of the owning process.</a:t>
                </a:r>
              </a:p>
              <a:p>
                <a:pPr lvl="1"/>
                <a:r>
                  <a:rPr lang="en-US" dirty="0"/>
                  <a:t>Each </a:t>
                </a:r>
                <a:r>
                  <a:rPr lang="en-US" u="sng" dirty="0"/>
                  <a:t>region</a:t>
                </a:r>
                <a:r>
                  <a:rPr lang="en-US" dirty="0"/>
                  <a:t> has the following properties:</a:t>
                </a:r>
              </a:p>
              <a:p>
                <a:pPr lvl="2"/>
                <a:r>
                  <a:rPr lang="en-US" sz="2600" dirty="0"/>
                  <a:t>its extent (lowest virtual address and size)</a:t>
                </a:r>
              </a:p>
              <a:p>
                <a:pPr lvl="2"/>
                <a:r>
                  <a:rPr lang="en-US" sz="2600" dirty="0"/>
                  <a:t>read/write/execute permissions of the process’s threads</a:t>
                </a:r>
              </a:p>
              <a:p>
                <a:pPr lvl="2"/>
                <a:r>
                  <a:rPr lang="en-US" sz="2600" dirty="0"/>
                  <a:t>whether it can grow upwards or downwards</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334297" y="1417638"/>
                <a:ext cx="4984955" cy="4938711"/>
              </a:xfrm>
              <a:blipFill>
                <a:blip r:embed="rId2"/>
                <a:stretch>
                  <a:fillRect l="-1834" t="-2346" r="-489" b="-247"/>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0B90B728-C25A-4E26-8D6B-FAA0EDCB7BC7}"/>
              </a:ext>
            </a:extLst>
          </p:cNvPr>
          <p:cNvSpPr>
            <a:spLocks noGrp="1"/>
          </p:cNvSpPr>
          <p:nvPr>
            <p:ph type="sldNum" sz="quarter" idx="12"/>
          </p:nvPr>
        </p:nvSpPr>
        <p:spPr/>
        <p:txBody>
          <a:bodyPr/>
          <a:lstStyle/>
          <a:p>
            <a:fld id="{55A7D004-52FC-0848-9204-1EE3F00FC2B7}" type="slidenum">
              <a:rPr lang="en-US" smtClean="0"/>
              <a:t>17</a:t>
            </a:fld>
            <a:endParaRPr lang="en-US" dirty="0"/>
          </a:p>
        </p:txBody>
      </p:sp>
      <p:pic>
        <p:nvPicPr>
          <p:cNvPr id="5" name="Picture 4">
            <a:extLst>
              <a:ext uri="{FF2B5EF4-FFF2-40B4-BE49-F238E27FC236}">
                <a16:creationId xmlns:a16="http://schemas.microsoft.com/office/drawing/2014/main" id="{7C4E4305-20D8-4DA1-A345-164F605E8E99}"/>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40594" y="1145612"/>
            <a:ext cx="2998839" cy="52107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val="34712208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Processes and Threads</a:t>
            </a:r>
            <a:r>
              <a:rPr lang="en-US" sz="2400" dirty="0"/>
              <a:t> (cont.)</a:t>
            </a:r>
            <a:endParaRPr lang="en-US" dirty="0"/>
          </a:p>
        </p:txBody>
      </p:sp>
      <p:sp>
        <p:nvSpPr>
          <p:cNvPr id="3" name="Content Placeholder 2"/>
          <p:cNvSpPr>
            <a:spLocks noGrp="1"/>
          </p:cNvSpPr>
          <p:nvPr>
            <p:ph idx="1"/>
          </p:nvPr>
        </p:nvSpPr>
        <p:spPr>
          <a:xfrm>
            <a:off x="457200" y="1600200"/>
            <a:ext cx="8229600" cy="4899991"/>
          </a:xfrm>
        </p:spPr>
        <p:txBody>
          <a:bodyPr>
            <a:normAutofit/>
          </a:bodyPr>
          <a:lstStyle/>
          <a:p>
            <a:r>
              <a:rPr lang="en-US" dirty="0"/>
              <a:t>Address Space cont’d:</a:t>
            </a:r>
          </a:p>
          <a:p>
            <a:pPr lvl="1"/>
            <a:r>
              <a:rPr lang="en-US" dirty="0"/>
              <a:t>Page-oriented model (i.e., equal-sized memory units called </a:t>
            </a:r>
            <a:r>
              <a:rPr lang="en-US" i="1" dirty="0"/>
              <a:t>pages</a:t>
            </a:r>
            <a:r>
              <a:rPr lang="en-US" dirty="0"/>
              <a:t>) is used, so regions may eventually overlap when extended.</a:t>
            </a:r>
          </a:p>
          <a:p>
            <a:pPr lvl="1"/>
            <a:r>
              <a:rPr lang="en-US" dirty="0"/>
              <a:t>Gaps are left between regions to allow for growth.</a:t>
            </a:r>
          </a:p>
          <a:p>
            <a:pPr lvl="2"/>
            <a:r>
              <a:rPr lang="en-US" dirty="0"/>
              <a:t>A heap, part of which is initialized by values stored in the program’s binary file, and which is extensible towards higher virtual addresses; and a stack, which is extensible towards lower virtual addresses.</a:t>
            </a:r>
          </a:p>
        </p:txBody>
      </p:sp>
      <p:sp>
        <p:nvSpPr>
          <p:cNvPr id="4" name="Slide Number Placeholder 3">
            <a:extLst>
              <a:ext uri="{FF2B5EF4-FFF2-40B4-BE49-F238E27FC236}">
                <a16:creationId xmlns:a16="http://schemas.microsoft.com/office/drawing/2014/main" id="{D99C2439-AED6-4573-B767-4850A04596AA}"/>
              </a:ext>
            </a:extLst>
          </p:cNvPr>
          <p:cNvSpPr>
            <a:spLocks noGrp="1"/>
          </p:cNvSpPr>
          <p:nvPr>
            <p:ph type="sldNum" sz="quarter" idx="12"/>
          </p:nvPr>
        </p:nvSpPr>
        <p:spPr/>
        <p:txBody>
          <a:bodyPr/>
          <a:lstStyle/>
          <a:p>
            <a:fld id="{55A7D004-52FC-0848-9204-1EE3F00FC2B7}" type="slidenum">
              <a:rPr lang="en-US" smtClean="0"/>
              <a:t>18</a:t>
            </a:fld>
            <a:endParaRPr lang="en-US" dirty="0"/>
          </a:p>
        </p:txBody>
      </p:sp>
    </p:spTree>
    <p:extLst>
      <p:ext uri="{BB962C8B-B14F-4D97-AF65-F5344CB8AC3E}">
        <p14:creationId xmlns:p14="http://schemas.microsoft.com/office/powerpoint/2010/main" val="31331687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Processes and Threads</a:t>
            </a:r>
            <a:r>
              <a:rPr lang="en-US" sz="2400" dirty="0"/>
              <a:t> (cont.)</a:t>
            </a:r>
            <a:endParaRPr lang="en-US" dirty="0"/>
          </a:p>
        </p:txBody>
      </p:sp>
      <p:sp>
        <p:nvSpPr>
          <p:cNvPr id="3" name="Content Placeholder 2"/>
          <p:cNvSpPr>
            <a:spLocks noGrp="1"/>
          </p:cNvSpPr>
          <p:nvPr>
            <p:ph idx="1"/>
          </p:nvPr>
        </p:nvSpPr>
        <p:spPr>
          <a:xfrm>
            <a:off x="457200" y="1600200"/>
            <a:ext cx="8229600" cy="4899991"/>
          </a:xfrm>
        </p:spPr>
        <p:txBody>
          <a:bodyPr>
            <a:normAutofit lnSpcReduction="10000"/>
          </a:bodyPr>
          <a:lstStyle/>
          <a:p>
            <a:r>
              <a:rPr lang="en-US" dirty="0"/>
              <a:t>Address Space cont’d:</a:t>
            </a:r>
          </a:p>
          <a:p>
            <a:pPr lvl="1"/>
            <a:r>
              <a:rPr lang="en-US" dirty="0"/>
              <a:t>An indefinite number of regions: Reasons?</a:t>
            </a:r>
          </a:p>
          <a:p>
            <a:pPr lvl="2"/>
            <a:r>
              <a:rPr lang="en-US" dirty="0"/>
              <a:t>To support a separate stack for each thread</a:t>
            </a:r>
          </a:p>
          <a:p>
            <a:pPr lvl="3"/>
            <a:r>
              <a:rPr lang="en-US" dirty="0"/>
              <a:t>possible to detect attempts to exceed stack limit</a:t>
            </a:r>
          </a:p>
          <a:p>
            <a:pPr lvl="2"/>
            <a:r>
              <a:rPr lang="en-US" dirty="0"/>
              <a:t>To allow for mapping files/objects onto the address space</a:t>
            </a:r>
          </a:p>
          <a:p>
            <a:pPr lvl="3"/>
            <a:r>
              <a:rPr lang="en-US" dirty="0"/>
              <a:t>A </a:t>
            </a:r>
            <a:r>
              <a:rPr lang="en-US" u="sng" dirty="0"/>
              <a:t>mapped file</a:t>
            </a:r>
            <a:r>
              <a:rPr lang="en-US" dirty="0"/>
              <a:t> is a file that is accessed as an array of bytes in memory.</a:t>
            </a:r>
          </a:p>
          <a:p>
            <a:pPr lvl="2"/>
            <a:r>
              <a:rPr lang="en-US" dirty="0"/>
              <a:t>To share memory between processes, or between processes and the kernel</a:t>
            </a:r>
          </a:p>
          <a:p>
            <a:pPr lvl="3"/>
            <a:r>
              <a:rPr lang="en-US" dirty="0"/>
              <a:t>A </a:t>
            </a:r>
            <a:r>
              <a:rPr lang="en-US" u="sng" dirty="0"/>
              <a:t>shared memory region</a:t>
            </a:r>
            <a:r>
              <a:rPr lang="en-US" dirty="0"/>
              <a:t> (or </a:t>
            </a:r>
            <a:r>
              <a:rPr lang="en-US" u="sng" dirty="0"/>
              <a:t>shared region</a:t>
            </a:r>
            <a:r>
              <a:rPr lang="en-US" dirty="0"/>
              <a:t> for short) is one that is backed by the same physical memory as one or more regions belonging to other address spaces. </a:t>
            </a:r>
          </a:p>
        </p:txBody>
      </p:sp>
      <p:sp>
        <p:nvSpPr>
          <p:cNvPr id="4" name="Slide Number Placeholder 3">
            <a:extLst>
              <a:ext uri="{FF2B5EF4-FFF2-40B4-BE49-F238E27FC236}">
                <a16:creationId xmlns:a16="http://schemas.microsoft.com/office/drawing/2014/main" id="{D99C2439-AED6-4573-B767-4850A04596AA}"/>
              </a:ext>
            </a:extLst>
          </p:cNvPr>
          <p:cNvSpPr>
            <a:spLocks noGrp="1"/>
          </p:cNvSpPr>
          <p:nvPr>
            <p:ph type="sldNum" sz="quarter" idx="12"/>
          </p:nvPr>
        </p:nvSpPr>
        <p:spPr/>
        <p:txBody>
          <a:bodyPr/>
          <a:lstStyle/>
          <a:p>
            <a:fld id="{55A7D004-52FC-0848-9204-1EE3F00FC2B7}" type="slidenum">
              <a:rPr lang="en-US" smtClean="0"/>
              <a:t>19</a:t>
            </a:fld>
            <a:endParaRPr lang="en-US" dirty="0"/>
          </a:p>
        </p:txBody>
      </p:sp>
    </p:spTree>
    <p:extLst>
      <p:ext uri="{BB962C8B-B14F-4D97-AF65-F5344CB8AC3E}">
        <p14:creationId xmlns:p14="http://schemas.microsoft.com/office/powerpoint/2010/main" val="1618114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a:xfrm>
            <a:off x="457200" y="1317524"/>
            <a:ext cx="8229600" cy="4808640"/>
          </a:xfrm>
        </p:spPr>
        <p:txBody>
          <a:bodyPr>
            <a:normAutofit fontScale="92500" lnSpcReduction="10000"/>
          </a:bodyPr>
          <a:lstStyle/>
          <a:p>
            <a:r>
              <a:rPr lang="en-US" sz="2800" dirty="0"/>
              <a:t>OS:</a:t>
            </a:r>
          </a:p>
          <a:p>
            <a:pPr lvl="1"/>
            <a:r>
              <a:rPr lang="en-US" sz="2400" dirty="0"/>
              <a:t>The </a:t>
            </a:r>
            <a:r>
              <a:rPr lang="en-US" sz="2400" u="sng" dirty="0"/>
              <a:t>operating system</a:t>
            </a:r>
            <a:r>
              <a:rPr lang="en-US" sz="2400" dirty="0"/>
              <a:t> facilitates the encapsulation and protection of resources inside a computer.</a:t>
            </a:r>
          </a:p>
          <a:p>
            <a:pPr lvl="2"/>
            <a:r>
              <a:rPr lang="en-US" sz="2000" dirty="0"/>
              <a:t>The processors, memory, networks, storage media, etc.</a:t>
            </a:r>
          </a:p>
          <a:p>
            <a:pPr lvl="1"/>
            <a:r>
              <a:rPr lang="en-US" sz="2400" dirty="0"/>
              <a:t>It supports the mechanisms required to access these resources, including communication and scheduling.</a:t>
            </a:r>
          </a:p>
          <a:p>
            <a:endParaRPr lang="en-US" sz="1200" u="sng" dirty="0"/>
          </a:p>
          <a:p>
            <a:r>
              <a:rPr lang="en-US" sz="2800" u="sng" dirty="0"/>
              <a:t>Network operating systems</a:t>
            </a:r>
            <a:r>
              <a:rPr lang="en-US" sz="2800" dirty="0"/>
              <a:t> are operating systems that have networking capabilities built into them and so can be used to access remote resources.</a:t>
            </a:r>
          </a:p>
          <a:p>
            <a:pPr lvl="1"/>
            <a:r>
              <a:rPr lang="en-US" sz="2400" dirty="0"/>
              <a:t>Examples: Windows, UNIX, …</a:t>
            </a:r>
          </a:p>
          <a:p>
            <a:pPr lvl="1"/>
            <a:r>
              <a:rPr lang="en-US" sz="2400" dirty="0"/>
              <a:t>Access to network resources is </a:t>
            </a:r>
            <a:r>
              <a:rPr lang="en-US" sz="2400" i="1" dirty="0"/>
              <a:t>network-transparent</a:t>
            </a:r>
            <a:r>
              <a:rPr lang="en-US" sz="2400" dirty="0"/>
              <a:t> for some, but not all, types of resources.</a:t>
            </a:r>
          </a:p>
          <a:p>
            <a:endParaRPr lang="en-US" sz="2800" dirty="0"/>
          </a:p>
        </p:txBody>
      </p:sp>
      <p:sp>
        <p:nvSpPr>
          <p:cNvPr id="4" name="Slide Number Placeholder 3">
            <a:extLst>
              <a:ext uri="{FF2B5EF4-FFF2-40B4-BE49-F238E27FC236}">
                <a16:creationId xmlns:a16="http://schemas.microsoft.com/office/drawing/2014/main" id="{ABFF86ED-FFFD-446D-8CE7-EF3F8D54D634}"/>
              </a:ext>
            </a:extLst>
          </p:cNvPr>
          <p:cNvSpPr>
            <a:spLocks noGrp="1"/>
          </p:cNvSpPr>
          <p:nvPr>
            <p:ph type="sldNum" sz="quarter" idx="12"/>
          </p:nvPr>
        </p:nvSpPr>
        <p:spPr/>
        <p:txBody>
          <a:bodyPr/>
          <a:lstStyle/>
          <a:p>
            <a:fld id="{55A7D004-52FC-0848-9204-1EE3F00FC2B7}" type="slidenum">
              <a:rPr lang="en-US" smtClean="0"/>
              <a:t>2</a:t>
            </a:fld>
            <a:endParaRPr lang="en-US" dirty="0"/>
          </a:p>
        </p:txBody>
      </p:sp>
    </p:spTree>
    <p:extLst>
      <p:ext uri="{BB962C8B-B14F-4D97-AF65-F5344CB8AC3E}">
        <p14:creationId xmlns:p14="http://schemas.microsoft.com/office/powerpoint/2010/main" val="39270461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89458"/>
          </a:xfrm>
        </p:spPr>
        <p:txBody>
          <a:bodyPr>
            <a:normAutofit fontScale="90000"/>
          </a:bodyPr>
          <a:lstStyle/>
          <a:p>
            <a:r>
              <a:rPr lang="en-US" dirty="0"/>
              <a:t>Processes and Threads</a:t>
            </a:r>
            <a:r>
              <a:rPr lang="en-US" sz="2400" dirty="0"/>
              <a:t> (cont.)</a:t>
            </a:r>
            <a:endParaRPr lang="en-US" dirty="0"/>
          </a:p>
        </p:txBody>
      </p:sp>
      <p:sp>
        <p:nvSpPr>
          <p:cNvPr id="3" name="Content Placeholder 2"/>
          <p:cNvSpPr>
            <a:spLocks noGrp="1"/>
          </p:cNvSpPr>
          <p:nvPr>
            <p:ph idx="1"/>
          </p:nvPr>
        </p:nvSpPr>
        <p:spPr>
          <a:xfrm>
            <a:off x="457200" y="1172817"/>
            <a:ext cx="7861852" cy="5183533"/>
          </a:xfrm>
        </p:spPr>
        <p:txBody>
          <a:bodyPr>
            <a:normAutofit fontScale="92500" lnSpcReduction="20000"/>
          </a:bodyPr>
          <a:lstStyle/>
          <a:p>
            <a:r>
              <a:rPr lang="en-US" dirty="0"/>
              <a:t>Shared Memory</a:t>
            </a:r>
          </a:p>
          <a:p>
            <a:pPr lvl="1"/>
            <a:r>
              <a:rPr lang="en-US" dirty="0"/>
              <a:t>Processes can access identical memory contents in the regions that are shared, while their non-shared regions remain protected.</a:t>
            </a:r>
          </a:p>
          <a:p>
            <a:pPr lvl="1"/>
            <a:r>
              <a:rPr lang="en-US" dirty="0"/>
              <a:t>Uses:</a:t>
            </a:r>
          </a:p>
          <a:p>
            <a:pPr lvl="2"/>
            <a:r>
              <a:rPr lang="en-US" b="1" dirty="0"/>
              <a:t>Libraries</a:t>
            </a:r>
            <a:r>
              <a:rPr lang="en-US" dirty="0"/>
              <a:t>: A single copy of library code can be shared between multiple processes that need it.</a:t>
            </a:r>
          </a:p>
          <a:p>
            <a:pPr lvl="2"/>
            <a:r>
              <a:rPr lang="en-US" b="1" dirty="0"/>
              <a:t>Kernel</a:t>
            </a:r>
            <a:r>
              <a:rPr lang="en-US" dirty="0"/>
              <a:t>: The kernel code and data are often mapped into every address space at the same location. </a:t>
            </a:r>
          </a:p>
          <a:p>
            <a:pPr lvl="3"/>
            <a:r>
              <a:rPr lang="en-US" sz="2200" dirty="0"/>
              <a:t>When a system call or an exception happens, no need to switch to a new set of address mappings.</a:t>
            </a:r>
          </a:p>
          <a:p>
            <a:pPr lvl="2"/>
            <a:r>
              <a:rPr lang="en-US" b="1" dirty="0"/>
              <a:t>Data Sharing and Communication</a:t>
            </a:r>
            <a:r>
              <a:rPr lang="en-US" dirty="0"/>
              <a:t>: Between two cooperating processes, shared data can be mapped as regions in both address spaces.</a:t>
            </a:r>
          </a:p>
          <a:p>
            <a:pPr lvl="3"/>
            <a:r>
              <a:rPr lang="en-US" sz="2200" dirty="0"/>
              <a:t>More efficient than passing the shared data as messages</a:t>
            </a:r>
          </a:p>
        </p:txBody>
      </p:sp>
      <p:sp>
        <p:nvSpPr>
          <p:cNvPr id="4" name="Slide Number Placeholder 3">
            <a:extLst>
              <a:ext uri="{FF2B5EF4-FFF2-40B4-BE49-F238E27FC236}">
                <a16:creationId xmlns:a16="http://schemas.microsoft.com/office/drawing/2014/main" id="{772EA495-6B38-4BE2-833C-FAD346196965}"/>
              </a:ext>
            </a:extLst>
          </p:cNvPr>
          <p:cNvSpPr>
            <a:spLocks noGrp="1"/>
          </p:cNvSpPr>
          <p:nvPr>
            <p:ph type="sldNum" sz="quarter" idx="12"/>
          </p:nvPr>
        </p:nvSpPr>
        <p:spPr/>
        <p:txBody>
          <a:bodyPr/>
          <a:lstStyle/>
          <a:p>
            <a:fld id="{55A7D004-52FC-0848-9204-1EE3F00FC2B7}" type="slidenum">
              <a:rPr lang="en-US" smtClean="0"/>
              <a:t>20</a:t>
            </a:fld>
            <a:endParaRPr lang="en-US" dirty="0"/>
          </a:p>
        </p:txBody>
      </p:sp>
    </p:spTree>
    <p:extLst>
      <p:ext uri="{BB962C8B-B14F-4D97-AF65-F5344CB8AC3E}">
        <p14:creationId xmlns:p14="http://schemas.microsoft.com/office/powerpoint/2010/main" val="23374943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Processes and Threads</a:t>
            </a:r>
            <a:r>
              <a:rPr lang="en-US" sz="2400" dirty="0"/>
              <a:t> (cont.)</a:t>
            </a:r>
            <a:endParaRPr lang="en-US" dirty="0"/>
          </a:p>
        </p:txBody>
      </p:sp>
      <p:sp>
        <p:nvSpPr>
          <p:cNvPr id="3" name="Content Placeholder 2"/>
          <p:cNvSpPr>
            <a:spLocks noGrp="1"/>
          </p:cNvSpPr>
          <p:nvPr>
            <p:ph idx="1"/>
          </p:nvPr>
        </p:nvSpPr>
        <p:spPr>
          <a:xfrm>
            <a:off x="457200" y="1600200"/>
            <a:ext cx="8229600" cy="4859594"/>
          </a:xfrm>
        </p:spPr>
        <p:txBody>
          <a:bodyPr>
            <a:normAutofit/>
          </a:bodyPr>
          <a:lstStyle/>
          <a:p>
            <a:r>
              <a:rPr lang="en-US" dirty="0"/>
              <a:t>Creation of a new process on a host</a:t>
            </a:r>
          </a:p>
          <a:p>
            <a:pPr marL="457200" lvl="1" indent="0">
              <a:buNone/>
            </a:pPr>
            <a:r>
              <a:rPr lang="en-US" dirty="0"/>
              <a:t>e.g., </a:t>
            </a:r>
            <a:r>
              <a:rPr lang="en-US" i="1" dirty="0"/>
              <a:t>fork</a:t>
            </a:r>
            <a:r>
              <a:rPr lang="en-US" dirty="0"/>
              <a:t> and </a:t>
            </a:r>
            <a:r>
              <a:rPr lang="en-US" i="1" dirty="0"/>
              <a:t>exec</a:t>
            </a:r>
            <a:r>
              <a:rPr lang="en-US" dirty="0"/>
              <a:t> in UNIX</a:t>
            </a:r>
            <a:endParaRPr lang="en-US" i="1" dirty="0"/>
          </a:p>
          <a:p>
            <a:endParaRPr lang="en-US" sz="1300" dirty="0"/>
          </a:p>
          <a:p>
            <a:r>
              <a:rPr lang="en-US" dirty="0"/>
              <a:t>Creation of a new process in a distributed system</a:t>
            </a:r>
          </a:p>
          <a:p>
            <a:pPr marL="0" indent="0">
              <a:buNone/>
            </a:pPr>
            <a:r>
              <a:rPr lang="en-US" dirty="0"/>
              <a:t>	- 2 aspects to consider:</a:t>
            </a:r>
          </a:p>
          <a:p>
            <a:pPr marL="1371600" lvl="2" indent="-457200">
              <a:buFont typeface="+mj-lt"/>
              <a:buAutoNum type="alphaLcParenR"/>
            </a:pPr>
            <a:r>
              <a:rPr lang="en-US" dirty="0"/>
              <a:t>The choice of a target host where the new process will reside;</a:t>
            </a:r>
          </a:p>
          <a:p>
            <a:pPr marL="1371600" lvl="2" indent="-457200">
              <a:buFont typeface="+mj-lt"/>
              <a:buAutoNum type="alphaLcParenR"/>
            </a:pPr>
            <a:r>
              <a:rPr lang="en-US" dirty="0"/>
              <a:t>The creation of an execution environment and its initial thread.</a:t>
            </a:r>
          </a:p>
          <a:p>
            <a:pPr marL="457200" lvl="1" indent="0">
              <a:buNone/>
            </a:pPr>
            <a:endParaRPr lang="en-US" dirty="0"/>
          </a:p>
        </p:txBody>
      </p:sp>
      <p:sp>
        <p:nvSpPr>
          <p:cNvPr id="4" name="Slide Number Placeholder 3">
            <a:extLst>
              <a:ext uri="{FF2B5EF4-FFF2-40B4-BE49-F238E27FC236}">
                <a16:creationId xmlns:a16="http://schemas.microsoft.com/office/drawing/2014/main" id="{3132D77F-F24B-49D7-B283-B9D3460E9DA6}"/>
              </a:ext>
            </a:extLst>
          </p:cNvPr>
          <p:cNvSpPr>
            <a:spLocks noGrp="1"/>
          </p:cNvSpPr>
          <p:nvPr>
            <p:ph type="sldNum" sz="quarter" idx="12"/>
          </p:nvPr>
        </p:nvSpPr>
        <p:spPr/>
        <p:txBody>
          <a:bodyPr/>
          <a:lstStyle/>
          <a:p>
            <a:fld id="{55A7D004-52FC-0848-9204-1EE3F00FC2B7}" type="slidenum">
              <a:rPr lang="en-US" smtClean="0"/>
              <a:t>21</a:t>
            </a:fld>
            <a:endParaRPr lang="en-US" dirty="0"/>
          </a:p>
        </p:txBody>
      </p:sp>
    </p:spTree>
    <p:extLst>
      <p:ext uri="{BB962C8B-B14F-4D97-AF65-F5344CB8AC3E}">
        <p14:creationId xmlns:p14="http://schemas.microsoft.com/office/powerpoint/2010/main" val="40538034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59032"/>
          </a:xfrm>
        </p:spPr>
        <p:txBody>
          <a:bodyPr>
            <a:normAutofit fontScale="90000"/>
          </a:bodyPr>
          <a:lstStyle/>
          <a:p>
            <a:r>
              <a:rPr lang="en-US" dirty="0"/>
              <a:t>Processes and Threads</a:t>
            </a:r>
            <a:r>
              <a:rPr lang="en-US" sz="2400" dirty="0"/>
              <a:t> (cont.)</a:t>
            </a:r>
            <a:endParaRPr lang="en-US" dirty="0"/>
          </a:p>
        </p:txBody>
      </p:sp>
      <p:sp>
        <p:nvSpPr>
          <p:cNvPr id="3" name="Content Placeholder 2"/>
          <p:cNvSpPr>
            <a:spLocks noGrp="1"/>
          </p:cNvSpPr>
          <p:nvPr>
            <p:ph idx="1"/>
          </p:nvPr>
        </p:nvSpPr>
        <p:spPr>
          <a:xfrm>
            <a:off x="457200" y="1192696"/>
            <a:ext cx="8229600" cy="5267098"/>
          </a:xfrm>
        </p:spPr>
        <p:txBody>
          <a:bodyPr>
            <a:normAutofit fontScale="92500" lnSpcReduction="10000"/>
          </a:bodyPr>
          <a:lstStyle/>
          <a:p>
            <a:r>
              <a:rPr lang="en-US" dirty="0"/>
              <a:t>Creation of a new process in a DS: </a:t>
            </a:r>
            <a:r>
              <a:rPr lang="en-US" sz="2200" dirty="0"/>
              <a:t>(cont.)</a:t>
            </a:r>
            <a:endParaRPr lang="en-US" dirty="0"/>
          </a:p>
          <a:p>
            <a:pPr marL="971550" lvl="1" indent="-514350">
              <a:buFont typeface="+mj-lt"/>
              <a:buAutoNum type="alphaUcPeriod"/>
            </a:pPr>
            <a:r>
              <a:rPr lang="en-US" dirty="0"/>
              <a:t>Choice of process host (based on policies)</a:t>
            </a:r>
          </a:p>
          <a:p>
            <a:pPr lvl="2"/>
            <a:r>
              <a:rPr lang="en-US" sz="2800" dirty="0"/>
              <a:t>2 policies for load sharing:</a:t>
            </a:r>
          </a:p>
          <a:p>
            <a:pPr lvl="3"/>
            <a:r>
              <a:rPr lang="en-US" sz="2400" i="1" dirty="0"/>
              <a:t>transfer</a:t>
            </a:r>
            <a:r>
              <a:rPr lang="en-US" sz="2400" dirty="0"/>
              <a:t> policy – situate the new process locally or remotely depending on the load of the local host.</a:t>
            </a:r>
          </a:p>
          <a:p>
            <a:pPr lvl="3"/>
            <a:r>
              <a:rPr lang="en-US" sz="2400" i="1" dirty="0"/>
              <a:t>location</a:t>
            </a:r>
            <a:r>
              <a:rPr lang="en-US" sz="2400" dirty="0"/>
              <a:t> policy – determine which node should host the new process selected for transfer. </a:t>
            </a:r>
          </a:p>
          <a:p>
            <a:pPr lvl="4"/>
            <a:r>
              <a:rPr lang="en-US" sz="2400" dirty="0"/>
              <a:t>Again the relative load of each host is considered.</a:t>
            </a:r>
          </a:p>
          <a:p>
            <a:pPr lvl="2"/>
            <a:r>
              <a:rPr lang="en-US" sz="2800" dirty="0"/>
              <a:t>Load-sharing systems can be:</a:t>
            </a:r>
          </a:p>
          <a:p>
            <a:pPr lvl="3"/>
            <a:r>
              <a:rPr lang="en-US" sz="2400" dirty="0"/>
              <a:t>centralized (load manager)</a:t>
            </a:r>
          </a:p>
          <a:p>
            <a:pPr lvl="3"/>
            <a:r>
              <a:rPr lang="en-US" sz="2400" dirty="0"/>
              <a:t>decentralized (nodes exchange information to make allocation decision)</a:t>
            </a:r>
          </a:p>
          <a:p>
            <a:pPr lvl="3"/>
            <a:r>
              <a:rPr lang="en-US" sz="2400" dirty="0"/>
              <a:t>hierarchical (several managers in a tree structure)</a:t>
            </a:r>
            <a:endParaRPr lang="en-US" dirty="0"/>
          </a:p>
        </p:txBody>
      </p:sp>
      <p:sp>
        <p:nvSpPr>
          <p:cNvPr id="4" name="Slide Number Placeholder 3">
            <a:extLst>
              <a:ext uri="{FF2B5EF4-FFF2-40B4-BE49-F238E27FC236}">
                <a16:creationId xmlns:a16="http://schemas.microsoft.com/office/drawing/2014/main" id="{3132D77F-F24B-49D7-B283-B9D3460E9DA6}"/>
              </a:ext>
            </a:extLst>
          </p:cNvPr>
          <p:cNvSpPr>
            <a:spLocks noGrp="1"/>
          </p:cNvSpPr>
          <p:nvPr>
            <p:ph type="sldNum" sz="quarter" idx="12"/>
          </p:nvPr>
        </p:nvSpPr>
        <p:spPr/>
        <p:txBody>
          <a:bodyPr/>
          <a:lstStyle/>
          <a:p>
            <a:fld id="{55A7D004-52FC-0848-9204-1EE3F00FC2B7}" type="slidenum">
              <a:rPr lang="en-US" smtClean="0"/>
              <a:t>22</a:t>
            </a:fld>
            <a:endParaRPr lang="en-US" dirty="0"/>
          </a:p>
        </p:txBody>
      </p:sp>
    </p:spTree>
    <p:extLst>
      <p:ext uri="{BB962C8B-B14F-4D97-AF65-F5344CB8AC3E}">
        <p14:creationId xmlns:p14="http://schemas.microsoft.com/office/powerpoint/2010/main" val="13886146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050696" cy="5213350"/>
          </a:xfrm>
        </p:spPr>
        <p:txBody>
          <a:bodyPr>
            <a:normAutofit lnSpcReduction="10000"/>
          </a:bodyPr>
          <a:lstStyle/>
          <a:p>
            <a:r>
              <a:rPr lang="en-US" dirty="0"/>
              <a:t>Creation of a new process in a DS </a:t>
            </a:r>
            <a:r>
              <a:rPr lang="en-US" sz="2200" dirty="0"/>
              <a:t>(cont.)</a:t>
            </a:r>
            <a:endParaRPr lang="en-US" dirty="0"/>
          </a:p>
          <a:p>
            <a:pPr lvl="1"/>
            <a:r>
              <a:rPr lang="en-US" dirty="0"/>
              <a:t>Load-sharing algorithms</a:t>
            </a:r>
          </a:p>
          <a:p>
            <a:pPr lvl="2"/>
            <a:r>
              <a:rPr lang="en-US" u="sng" dirty="0"/>
              <a:t>Sender-initiated</a:t>
            </a:r>
            <a:r>
              <a:rPr lang="en-US" dirty="0"/>
              <a:t> load-sharing algorithms – The transfer decision is made by the process that requires a new process </a:t>
            </a:r>
            <a:r>
              <a:rPr lang="en-US"/>
              <a:t>to be created </a:t>
            </a:r>
            <a:r>
              <a:rPr lang="en-US" dirty="0"/>
              <a:t>(because its load crosses a threshold).</a:t>
            </a:r>
          </a:p>
          <a:p>
            <a:pPr lvl="2"/>
            <a:r>
              <a:rPr lang="en-US" u="sng" dirty="0"/>
              <a:t>Receiver-initiated</a:t>
            </a:r>
            <a:r>
              <a:rPr lang="en-US" dirty="0"/>
              <a:t> load-sharing algorithms – The nodes whose load is below a threshold advertise their existence to other nodes.</a:t>
            </a:r>
          </a:p>
          <a:p>
            <a:pPr lvl="2"/>
            <a:r>
              <a:rPr lang="en-US" u="sng" dirty="0"/>
              <a:t>Migratory</a:t>
            </a:r>
            <a:r>
              <a:rPr lang="en-US" dirty="0"/>
              <a:t> load-sharing system</a:t>
            </a:r>
          </a:p>
          <a:p>
            <a:pPr lvl="3"/>
            <a:r>
              <a:rPr lang="en-US" dirty="0"/>
              <a:t>Shift load any time from a node to another</a:t>
            </a:r>
          </a:p>
          <a:p>
            <a:pPr lvl="3"/>
            <a:r>
              <a:rPr lang="en-US" i="1" dirty="0"/>
              <a:t>Process migration</a:t>
            </a:r>
            <a:r>
              <a:rPr lang="en-US" dirty="0"/>
              <a:t>: The transfer of an executing process from one node to another</a:t>
            </a:r>
          </a:p>
          <a:p>
            <a:pPr lvl="1"/>
            <a:endParaRPr lang="en-US" dirty="0"/>
          </a:p>
          <a:p>
            <a:endParaRPr lang="en-US" dirty="0"/>
          </a:p>
        </p:txBody>
      </p:sp>
      <p:sp>
        <p:nvSpPr>
          <p:cNvPr id="4" name="Slide Number Placeholder 3">
            <a:extLst>
              <a:ext uri="{FF2B5EF4-FFF2-40B4-BE49-F238E27FC236}">
                <a16:creationId xmlns:a16="http://schemas.microsoft.com/office/drawing/2014/main" id="{C3B46DCB-78CD-4F9C-B794-38714C45E917}"/>
              </a:ext>
            </a:extLst>
          </p:cNvPr>
          <p:cNvSpPr>
            <a:spLocks noGrp="1"/>
          </p:cNvSpPr>
          <p:nvPr>
            <p:ph type="sldNum" sz="quarter" idx="12"/>
          </p:nvPr>
        </p:nvSpPr>
        <p:spPr/>
        <p:txBody>
          <a:bodyPr/>
          <a:lstStyle/>
          <a:p>
            <a:fld id="{55A7D004-52FC-0848-9204-1EE3F00FC2B7}" type="slidenum">
              <a:rPr lang="en-US" smtClean="0"/>
              <a:t>23</a:t>
            </a:fld>
            <a:endParaRPr lang="en-US" dirty="0"/>
          </a:p>
        </p:txBody>
      </p:sp>
      <p:sp>
        <p:nvSpPr>
          <p:cNvPr id="7" name="Title 1">
            <a:extLst>
              <a:ext uri="{FF2B5EF4-FFF2-40B4-BE49-F238E27FC236}">
                <a16:creationId xmlns:a16="http://schemas.microsoft.com/office/drawing/2014/main" id="{C59F6C09-CBC0-41FD-9D41-BC472AC18AF5}"/>
              </a:ext>
            </a:extLst>
          </p:cNvPr>
          <p:cNvSpPr txBox="1">
            <a:spLocks/>
          </p:cNvSpPr>
          <p:nvPr/>
        </p:nvSpPr>
        <p:spPr>
          <a:xfrm>
            <a:off x="477078" y="238195"/>
            <a:ext cx="8229600" cy="831491"/>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a:t>Processes and Threads</a:t>
            </a:r>
            <a:r>
              <a:rPr lang="en-US" sz="2400" dirty="0"/>
              <a:t> (cont.)</a:t>
            </a:r>
            <a:endParaRPr lang="en-US" dirty="0"/>
          </a:p>
        </p:txBody>
      </p:sp>
    </p:spTree>
    <p:extLst>
      <p:ext uri="{BB962C8B-B14F-4D97-AF65-F5344CB8AC3E}">
        <p14:creationId xmlns:p14="http://schemas.microsoft.com/office/powerpoint/2010/main" val="16806562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7941365" cy="4756150"/>
          </a:xfrm>
        </p:spPr>
        <p:txBody>
          <a:bodyPr>
            <a:normAutofit fontScale="92500" lnSpcReduction="10000"/>
          </a:bodyPr>
          <a:lstStyle/>
          <a:p>
            <a:r>
              <a:rPr lang="en-US" dirty="0"/>
              <a:t>Creation of a new process in a DS: </a:t>
            </a:r>
            <a:r>
              <a:rPr lang="en-US" sz="2200" dirty="0"/>
              <a:t>(cont.)</a:t>
            </a:r>
            <a:endParaRPr lang="en-US" dirty="0"/>
          </a:p>
          <a:p>
            <a:pPr marL="971550" lvl="1" indent="-514350">
              <a:buFont typeface="+mj-lt"/>
              <a:buAutoNum type="alphaUcPeriod" startAt="2"/>
            </a:pPr>
            <a:r>
              <a:rPr lang="en-US" dirty="0"/>
              <a:t>Creation of a new execution environment</a:t>
            </a:r>
          </a:p>
          <a:p>
            <a:pPr lvl="2"/>
            <a:r>
              <a:rPr lang="en-US" dirty="0"/>
              <a:t>A new process requires an execution environment consisting of an address space with initialized contents.</a:t>
            </a:r>
          </a:p>
          <a:p>
            <a:pPr lvl="2"/>
            <a:r>
              <a:rPr lang="en-US" dirty="0"/>
              <a:t>Two approaches:</a:t>
            </a:r>
          </a:p>
          <a:p>
            <a:pPr marL="1828800" lvl="3" indent="-457200">
              <a:buFont typeface="+mj-lt"/>
              <a:buAutoNum type="arabicParenR"/>
            </a:pPr>
            <a:r>
              <a:rPr lang="en-US" dirty="0"/>
              <a:t>The address space is of statically defined format.</a:t>
            </a:r>
          </a:p>
          <a:p>
            <a:pPr lvl="4"/>
            <a:r>
              <a:rPr lang="en-US" dirty="0"/>
              <a:t>A program text region, heap region and stack region ( created from a list specifying their extent).</a:t>
            </a:r>
          </a:p>
          <a:p>
            <a:pPr marL="1828800" lvl="3" indent="-457200">
              <a:buFont typeface="+mj-lt"/>
              <a:buAutoNum type="arabicParenR"/>
            </a:pPr>
            <a:r>
              <a:rPr lang="en-US" dirty="0"/>
              <a:t>The address space is defined with respect to an existing execution environment.</a:t>
            </a:r>
          </a:p>
          <a:p>
            <a:pPr marL="1371600" lvl="3" indent="0">
              <a:buNone/>
            </a:pPr>
            <a:r>
              <a:rPr lang="en-US" dirty="0"/>
              <a:t>	e.g., fork in UNIX: new child shares parent’s text, heap and stack regions)</a:t>
            </a:r>
          </a:p>
          <a:p>
            <a:pPr lvl="4"/>
            <a:r>
              <a:rPr lang="en-US" dirty="0"/>
              <a:t>An inherited region may be shared or logically copied from the parent’s region.</a:t>
            </a:r>
          </a:p>
        </p:txBody>
      </p:sp>
      <p:sp>
        <p:nvSpPr>
          <p:cNvPr id="4" name="Slide Number Placeholder 3">
            <a:extLst>
              <a:ext uri="{FF2B5EF4-FFF2-40B4-BE49-F238E27FC236}">
                <a16:creationId xmlns:a16="http://schemas.microsoft.com/office/drawing/2014/main" id="{CA674EA0-CA3C-42D8-B970-F480A4FE1D71}"/>
              </a:ext>
            </a:extLst>
          </p:cNvPr>
          <p:cNvSpPr>
            <a:spLocks noGrp="1"/>
          </p:cNvSpPr>
          <p:nvPr>
            <p:ph type="sldNum" sz="quarter" idx="12"/>
          </p:nvPr>
        </p:nvSpPr>
        <p:spPr/>
        <p:txBody>
          <a:bodyPr/>
          <a:lstStyle/>
          <a:p>
            <a:fld id="{55A7D004-52FC-0848-9204-1EE3F00FC2B7}" type="slidenum">
              <a:rPr lang="en-US" smtClean="0"/>
              <a:t>24</a:t>
            </a:fld>
            <a:endParaRPr lang="en-US" dirty="0"/>
          </a:p>
        </p:txBody>
      </p:sp>
      <p:sp>
        <p:nvSpPr>
          <p:cNvPr id="7" name="Title 1">
            <a:extLst>
              <a:ext uri="{FF2B5EF4-FFF2-40B4-BE49-F238E27FC236}">
                <a16:creationId xmlns:a16="http://schemas.microsoft.com/office/drawing/2014/main" id="{737CFC06-8931-4E87-830A-97CD8549ADB8}"/>
              </a:ext>
            </a:extLst>
          </p:cNvPr>
          <p:cNvSpPr>
            <a:spLocks noGrp="1"/>
          </p:cNvSpPr>
          <p:nvPr>
            <p:ph type="title"/>
          </p:nvPr>
        </p:nvSpPr>
        <p:spPr>
          <a:xfrm>
            <a:off x="457200" y="274638"/>
            <a:ext cx="8229600" cy="1143000"/>
          </a:xfrm>
        </p:spPr>
        <p:txBody>
          <a:bodyPr/>
          <a:lstStyle/>
          <a:p>
            <a:r>
              <a:rPr lang="en-US" dirty="0"/>
              <a:t>Processes and Threads</a:t>
            </a:r>
            <a:r>
              <a:rPr lang="en-US" sz="2400" dirty="0"/>
              <a:t> (cont.)</a:t>
            </a:r>
            <a:endParaRPr lang="en-US" dirty="0"/>
          </a:p>
        </p:txBody>
      </p:sp>
    </p:spTree>
    <p:extLst>
      <p:ext uri="{BB962C8B-B14F-4D97-AF65-F5344CB8AC3E}">
        <p14:creationId xmlns:p14="http://schemas.microsoft.com/office/powerpoint/2010/main" val="20388311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040757" cy="4860235"/>
          </a:xfrm>
        </p:spPr>
        <p:txBody>
          <a:bodyPr>
            <a:normAutofit fontScale="92500" lnSpcReduction="10000"/>
          </a:bodyPr>
          <a:lstStyle/>
          <a:p>
            <a:r>
              <a:rPr lang="en-US" dirty="0"/>
              <a:t>Creation of a new execution environment</a:t>
            </a:r>
            <a:r>
              <a:rPr lang="en-US" sz="1900" dirty="0"/>
              <a:t> (cont.)</a:t>
            </a:r>
            <a:endParaRPr lang="en-US" dirty="0"/>
          </a:p>
          <a:p>
            <a:pPr lvl="1"/>
            <a:r>
              <a:rPr lang="en-US" dirty="0"/>
              <a:t>When an inherited region is copied from the parent:</a:t>
            </a:r>
          </a:p>
          <a:p>
            <a:pPr lvl="2"/>
            <a:r>
              <a:rPr lang="en-US" dirty="0"/>
              <a:t>Apply optimization called </a:t>
            </a:r>
            <a:r>
              <a:rPr lang="en-US" b="1" dirty="0"/>
              <a:t>copy-on-write</a:t>
            </a:r>
            <a:r>
              <a:rPr lang="en-US" dirty="0"/>
              <a:t> </a:t>
            </a:r>
          </a:p>
          <a:p>
            <a:pPr lvl="3"/>
            <a:r>
              <a:rPr lang="en-US" dirty="0"/>
              <a:t>The region is copied, but no physical memory copying takes place by default. </a:t>
            </a:r>
          </a:p>
          <a:p>
            <a:pPr lvl="3"/>
            <a:r>
              <a:rPr lang="en-US" dirty="0"/>
              <a:t>Both processes share the page frames of the inherited region.</a:t>
            </a:r>
          </a:p>
          <a:p>
            <a:pPr lvl="3"/>
            <a:r>
              <a:rPr lang="en-US" dirty="0"/>
              <a:t>A page in the region is only </a:t>
            </a:r>
            <a:r>
              <a:rPr lang="en-US" u="sng" dirty="0"/>
              <a:t>physically</a:t>
            </a:r>
            <a:r>
              <a:rPr lang="en-US" dirty="0"/>
              <a:t> copied when one or another process attempts to modify it.</a:t>
            </a:r>
          </a:p>
          <a:p>
            <a:pPr lvl="2"/>
            <a:r>
              <a:rPr lang="en-US" dirty="0"/>
              <a:t>Copy-on-write is a general technique.</a:t>
            </a:r>
          </a:p>
          <a:p>
            <a:pPr lvl="3"/>
            <a:r>
              <a:rPr lang="en-US" dirty="0"/>
              <a:t>it is also used in copying large messages.</a:t>
            </a:r>
          </a:p>
          <a:p>
            <a:pPr lvl="2"/>
            <a:r>
              <a:rPr lang="en-US" dirty="0"/>
              <a:t>Example: regions RA and RB whose memory is shared via copy-on-write between processes A and B. RA is to be inherited by B (child) to create region RB in B.</a:t>
            </a:r>
          </a:p>
        </p:txBody>
      </p:sp>
      <p:sp>
        <p:nvSpPr>
          <p:cNvPr id="4" name="Slide Number Placeholder 3">
            <a:extLst>
              <a:ext uri="{FF2B5EF4-FFF2-40B4-BE49-F238E27FC236}">
                <a16:creationId xmlns:a16="http://schemas.microsoft.com/office/drawing/2014/main" id="{89186E8A-9846-49A8-A947-6E2A7D747E10}"/>
              </a:ext>
            </a:extLst>
          </p:cNvPr>
          <p:cNvSpPr>
            <a:spLocks noGrp="1"/>
          </p:cNvSpPr>
          <p:nvPr>
            <p:ph type="sldNum" sz="quarter" idx="12"/>
          </p:nvPr>
        </p:nvSpPr>
        <p:spPr/>
        <p:txBody>
          <a:bodyPr/>
          <a:lstStyle/>
          <a:p>
            <a:fld id="{55A7D004-52FC-0848-9204-1EE3F00FC2B7}" type="slidenum">
              <a:rPr lang="en-US" smtClean="0"/>
              <a:t>25</a:t>
            </a:fld>
            <a:endParaRPr lang="en-US" dirty="0"/>
          </a:p>
        </p:txBody>
      </p:sp>
      <p:sp>
        <p:nvSpPr>
          <p:cNvPr id="7" name="Title 1">
            <a:extLst>
              <a:ext uri="{FF2B5EF4-FFF2-40B4-BE49-F238E27FC236}">
                <a16:creationId xmlns:a16="http://schemas.microsoft.com/office/drawing/2014/main" id="{47322B05-7C98-419A-8246-52E21D735DCD}"/>
              </a:ext>
            </a:extLst>
          </p:cNvPr>
          <p:cNvSpPr>
            <a:spLocks noGrp="1"/>
          </p:cNvSpPr>
          <p:nvPr>
            <p:ph type="title"/>
          </p:nvPr>
        </p:nvSpPr>
        <p:spPr>
          <a:xfrm>
            <a:off x="457200" y="274638"/>
            <a:ext cx="8229600" cy="1143000"/>
          </a:xfrm>
        </p:spPr>
        <p:txBody>
          <a:bodyPr/>
          <a:lstStyle/>
          <a:p>
            <a:r>
              <a:rPr lang="en-US" dirty="0"/>
              <a:t>Processes and Threads</a:t>
            </a:r>
            <a:r>
              <a:rPr lang="en-US" sz="2400" dirty="0"/>
              <a:t> (cont.)</a:t>
            </a:r>
            <a:endParaRPr lang="en-US" dirty="0"/>
          </a:p>
        </p:txBody>
      </p:sp>
    </p:spTree>
    <p:extLst>
      <p:ext uri="{BB962C8B-B14F-4D97-AF65-F5344CB8AC3E}">
        <p14:creationId xmlns:p14="http://schemas.microsoft.com/office/powerpoint/2010/main" val="5268930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Line 2"/>
          <p:cNvSpPr>
            <a:spLocks noChangeShapeType="1"/>
          </p:cNvSpPr>
          <p:nvPr/>
        </p:nvSpPr>
        <p:spPr bwMode="auto">
          <a:xfrm>
            <a:off x="457200" y="946359"/>
            <a:ext cx="8153400" cy="1307"/>
          </a:xfrm>
          <a:prstGeom prst="line">
            <a:avLst/>
          </a:prstGeom>
          <a:noFill/>
          <a:ln w="127000">
            <a:solidFill>
              <a:srgbClr val="FFCC00"/>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7171" name="Rectangle 3"/>
          <p:cNvSpPr>
            <a:spLocks noGrp="1" noChangeArrowheads="1"/>
          </p:cNvSpPr>
          <p:nvPr>
            <p:ph type="title"/>
          </p:nvPr>
        </p:nvSpPr>
        <p:spPr>
          <a:xfrm>
            <a:off x="457200" y="77997"/>
            <a:ext cx="8229600" cy="940974"/>
          </a:xfrm>
          <a:ln/>
        </p:spPr>
        <p:txBody>
          <a:bodyPr rIns="132080">
            <a:normAutofit/>
          </a:bodyPr>
          <a:lstStyle/>
          <a:p>
            <a:r>
              <a:rPr lang="en-US" dirty="0"/>
              <a:t>Figure 7.4 Copy-on-write</a:t>
            </a:r>
          </a:p>
        </p:txBody>
      </p:sp>
      <p:grpSp>
        <p:nvGrpSpPr>
          <p:cNvPr id="7172" name="Group 4"/>
          <p:cNvGrpSpPr>
            <a:grpSpLocks/>
          </p:cNvGrpSpPr>
          <p:nvPr/>
        </p:nvGrpSpPr>
        <p:grpSpPr bwMode="auto">
          <a:xfrm>
            <a:off x="1185707" y="1327353"/>
            <a:ext cx="6345803" cy="5427406"/>
            <a:chOff x="0" y="0"/>
            <a:chExt cx="3355" cy="2883"/>
          </a:xfrm>
        </p:grpSpPr>
        <p:sp>
          <p:nvSpPr>
            <p:cNvPr id="7173" name="Rectangle 5"/>
            <p:cNvSpPr>
              <a:spLocks/>
            </p:cNvSpPr>
            <p:nvPr/>
          </p:nvSpPr>
          <p:spPr bwMode="auto">
            <a:xfrm>
              <a:off x="0" y="1812"/>
              <a:ext cx="3355" cy="1071"/>
            </a:xfrm>
            <a:prstGeom prst="rect">
              <a:avLst/>
            </a:prstGeom>
            <a:solidFill>
              <a:srgbClr val="FFDC99"/>
            </a:solidFill>
            <a:ln>
              <a:noFill/>
            </a:ln>
            <a:extLst>
              <a:ext uri="{91240B29-F687-4f45-9708-019B960494DF}">
                <a14:hiddenLine xmlns:a14="http://schemas.microsoft.com/office/drawing/2010/main" xmlns="" w="9525">
                  <a:solidFill>
                    <a:schemeClr val="tx1"/>
                  </a:solidFill>
                  <a:miter lim="800000"/>
                  <a:headEnd/>
                  <a:tailEnd/>
                </a14:hiddenLine>
              </a:ext>
            </a:extLst>
          </p:spPr>
          <p:txBody>
            <a:bodyPr lIns="0" tIns="0" rIns="0" bIns="0"/>
            <a:lstStyle/>
            <a:p>
              <a:endParaRPr lang="en-US" dirty="0"/>
            </a:p>
          </p:txBody>
        </p:sp>
        <p:sp>
          <p:nvSpPr>
            <p:cNvPr id="7174" name="Rectangle 6"/>
            <p:cNvSpPr>
              <a:spLocks/>
            </p:cNvSpPr>
            <p:nvPr/>
          </p:nvSpPr>
          <p:spPr bwMode="auto">
            <a:xfrm>
              <a:off x="866" y="2221"/>
              <a:ext cx="155" cy="156"/>
            </a:xfrm>
            <a:prstGeom prst="rect">
              <a:avLst/>
            </a:prstGeom>
            <a:solidFill>
              <a:srgbClr val="D9AA73"/>
            </a:solidFill>
            <a:ln>
              <a:noFill/>
            </a:ln>
            <a:extLst>
              <a:ext uri="{91240B29-F687-4f45-9708-019B960494DF}">
                <a14:hiddenLine xmlns:a14="http://schemas.microsoft.com/office/drawing/2010/main" xmlns="" w="9525">
                  <a:solidFill>
                    <a:schemeClr val="tx1"/>
                  </a:solidFill>
                  <a:miter lim="800000"/>
                  <a:headEnd/>
                  <a:tailEnd/>
                </a14:hiddenLine>
              </a:ext>
            </a:extLst>
          </p:spPr>
          <p:txBody>
            <a:bodyPr lIns="0" tIns="0" rIns="0" bIns="0"/>
            <a:lstStyle/>
            <a:p>
              <a:endParaRPr lang="en-US" dirty="0"/>
            </a:p>
          </p:txBody>
        </p:sp>
        <p:sp>
          <p:nvSpPr>
            <p:cNvPr id="7175" name="Rectangle 7"/>
            <p:cNvSpPr>
              <a:spLocks/>
            </p:cNvSpPr>
            <p:nvPr/>
          </p:nvSpPr>
          <p:spPr bwMode="auto">
            <a:xfrm>
              <a:off x="593" y="2696"/>
              <a:ext cx="632"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lIns="0" tIns="0" rIns="0" bIns="0">
              <a:spAutoFit/>
            </a:bodyPr>
            <a:lstStyle/>
            <a:p>
              <a:r>
                <a:rPr lang="en-US" sz="1200" dirty="0">
                  <a:solidFill>
                    <a:schemeClr val="tx1"/>
                  </a:solidFill>
                  <a:latin typeface="Arial" charset="0"/>
                  <a:ea typeface="ＭＳ Ｐゴシック" charset="0"/>
                  <a:cs typeface="Arial" charset="0"/>
                  <a:sym typeface="Arial" charset="0"/>
                </a:rPr>
                <a:t>a) Before write</a:t>
              </a:r>
            </a:p>
          </p:txBody>
        </p:sp>
        <p:sp>
          <p:nvSpPr>
            <p:cNvPr id="7176" name="Rectangle 8"/>
            <p:cNvSpPr>
              <a:spLocks/>
            </p:cNvSpPr>
            <p:nvPr/>
          </p:nvSpPr>
          <p:spPr bwMode="auto">
            <a:xfrm>
              <a:off x="2204" y="2696"/>
              <a:ext cx="536"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lIns="0" tIns="0" rIns="0" bIns="0">
              <a:spAutoFit/>
            </a:bodyPr>
            <a:lstStyle/>
            <a:p>
              <a:r>
                <a:rPr lang="en-US" sz="1200" dirty="0">
                  <a:solidFill>
                    <a:schemeClr val="tx1"/>
                  </a:solidFill>
                  <a:latin typeface="Arial" charset="0"/>
                  <a:ea typeface="ＭＳ Ｐゴシック" charset="0"/>
                  <a:cs typeface="Arial" charset="0"/>
                  <a:sym typeface="Arial" charset="0"/>
                </a:rPr>
                <a:t>b) After write</a:t>
              </a:r>
            </a:p>
          </p:txBody>
        </p:sp>
        <p:sp>
          <p:nvSpPr>
            <p:cNvPr id="7177" name="Rectangle 9"/>
            <p:cNvSpPr>
              <a:spLocks/>
            </p:cNvSpPr>
            <p:nvPr/>
          </p:nvSpPr>
          <p:spPr bwMode="auto">
            <a:xfrm>
              <a:off x="782" y="1986"/>
              <a:ext cx="320"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lIns="0" tIns="0" rIns="0" bIns="0">
              <a:spAutoFit/>
            </a:bodyPr>
            <a:lstStyle/>
            <a:p>
              <a:r>
                <a:rPr lang="en-US" sz="1200" dirty="0">
                  <a:solidFill>
                    <a:schemeClr val="tx1"/>
                  </a:solidFill>
                  <a:latin typeface="Arial" charset="0"/>
                  <a:ea typeface="ＭＳ Ｐゴシック" charset="0"/>
                  <a:cs typeface="Arial" charset="0"/>
                  <a:sym typeface="Arial" charset="0"/>
                </a:rPr>
                <a:t>Shared</a:t>
              </a:r>
            </a:p>
          </p:txBody>
        </p:sp>
        <p:sp>
          <p:nvSpPr>
            <p:cNvPr id="7178" name="Rectangle 10"/>
            <p:cNvSpPr>
              <a:spLocks/>
            </p:cNvSpPr>
            <p:nvPr/>
          </p:nvSpPr>
          <p:spPr bwMode="auto">
            <a:xfrm>
              <a:off x="804" y="2118"/>
              <a:ext cx="256"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lIns="0" tIns="0" rIns="0" bIns="0">
              <a:spAutoFit/>
            </a:bodyPr>
            <a:lstStyle/>
            <a:p>
              <a:r>
                <a:rPr lang="en-US" sz="1200" dirty="0">
                  <a:solidFill>
                    <a:schemeClr val="tx1"/>
                  </a:solidFill>
                  <a:latin typeface="Arial" charset="0"/>
                  <a:ea typeface="ＭＳ Ｐゴシック" charset="0"/>
                  <a:cs typeface="Arial" charset="0"/>
                  <a:sym typeface="Arial" charset="0"/>
                </a:rPr>
                <a:t>frame</a:t>
              </a:r>
            </a:p>
          </p:txBody>
        </p:sp>
        <p:sp>
          <p:nvSpPr>
            <p:cNvPr id="7179" name="Rectangle 11"/>
            <p:cNvSpPr>
              <a:spLocks/>
            </p:cNvSpPr>
            <p:nvPr/>
          </p:nvSpPr>
          <p:spPr bwMode="auto">
            <a:xfrm>
              <a:off x="71" y="2203"/>
              <a:ext cx="376"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lIns="0" tIns="0" rIns="0" bIns="0">
              <a:spAutoFit/>
            </a:bodyPr>
            <a:lstStyle/>
            <a:p>
              <a:r>
                <a:rPr lang="en-US" sz="1200" dirty="0">
                  <a:solidFill>
                    <a:schemeClr val="tx1"/>
                  </a:solidFill>
                  <a:latin typeface="Arial" charset="0"/>
                  <a:ea typeface="ＭＳ Ｐゴシック" charset="0"/>
                  <a:cs typeface="Arial" charset="0"/>
                  <a:sym typeface="Arial" charset="0"/>
                </a:rPr>
                <a:t>A's page</a:t>
              </a:r>
            </a:p>
          </p:txBody>
        </p:sp>
        <p:sp>
          <p:nvSpPr>
            <p:cNvPr id="7180" name="Rectangle 12"/>
            <p:cNvSpPr>
              <a:spLocks/>
            </p:cNvSpPr>
            <p:nvPr/>
          </p:nvSpPr>
          <p:spPr bwMode="auto">
            <a:xfrm>
              <a:off x="171" y="2335"/>
              <a:ext cx="216"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lIns="0" tIns="0" rIns="0" bIns="0">
              <a:spAutoFit/>
            </a:bodyPr>
            <a:lstStyle/>
            <a:p>
              <a:r>
                <a:rPr lang="en-US" sz="1200" dirty="0">
                  <a:solidFill>
                    <a:schemeClr val="tx1"/>
                  </a:solidFill>
                  <a:latin typeface="Arial" charset="0"/>
                  <a:ea typeface="ＭＳ Ｐゴシック" charset="0"/>
                  <a:cs typeface="Arial" charset="0"/>
                  <a:sym typeface="Arial" charset="0"/>
                </a:rPr>
                <a:t>table</a:t>
              </a:r>
            </a:p>
          </p:txBody>
        </p:sp>
        <p:sp>
          <p:nvSpPr>
            <p:cNvPr id="7181" name="Rectangle 13"/>
            <p:cNvSpPr>
              <a:spLocks/>
            </p:cNvSpPr>
            <p:nvPr/>
          </p:nvSpPr>
          <p:spPr bwMode="auto">
            <a:xfrm>
              <a:off x="1349" y="2215"/>
              <a:ext cx="384"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lIns="0" tIns="0" rIns="0" bIns="0">
              <a:spAutoFit/>
            </a:bodyPr>
            <a:lstStyle/>
            <a:p>
              <a:r>
                <a:rPr lang="en-US" sz="1200" dirty="0">
                  <a:solidFill>
                    <a:schemeClr val="tx1"/>
                  </a:solidFill>
                  <a:latin typeface="Arial" charset="0"/>
                  <a:ea typeface="ＭＳ Ｐゴシック" charset="0"/>
                  <a:cs typeface="Arial" charset="0"/>
                  <a:sym typeface="Arial" charset="0"/>
                </a:rPr>
                <a:t>B's page</a:t>
              </a:r>
            </a:p>
          </p:txBody>
        </p:sp>
        <p:sp>
          <p:nvSpPr>
            <p:cNvPr id="7182" name="Rectangle 14"/>
            <p:cNvSpPr>
              <a:spLocks/>
            </p:cNvSpPr>
            <p:nvPr/>
          </p:nvSpPr>
          <p:spPr bwMode="auto">
            <a:xfrm>
              <a:off x="1449" y="2347"/>
              <a:ext cx="216"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lIns="0" tIns="0" rIns="0" bIns="0">
              <a:spAutoFit/>
            </a:bodyPr>
            <a:lstStyle/>
            <a:p>
              <a:r>
                <a:rPr lang="en-US" sz="1200" dirty="0">
                  <a:solidFill>
                    <a:schemeClr val="tx1"/>
                  </a:solidFill>
                  <a:latin typeface="Arial" charset="0"/>
                  <a:ea typeface="ＭＳ Ｐゴシック" charset="0"/>
                  <a:cs typeface="Arial" charset="0"/>
                  <a:sym typeface="Arial" charset="0"/>
                </a:rPr>
                <a:t>table</a:t>
              </a:r>
            </a:p>
          </p:txBody>
        </p:sp>
        <p:sp>
          <p:nvSpPr>
            <p:cNvPr id="7183" name="Rectangle 15"/>
            <p:cNvSpPr>
              <a:spLocks/>
            </p:cNvSpPr>
            <p:nvPr/>
          </p:nvSpPr>
          <p:spPr bwMode="auto">
            <a:xfrm>
              <a:off x="105" y="0"/>
              <a:ext cx="1216"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lIns="0" tIns="0" rIns="0" bIns="0">
              <a:spAutoFit/>
            </a:bodyPr>
            <a:lstStyle/>
            <a:p>
              <a:r>
                <a:rPr lang="en-US" sz="1200" dirty="0">
                  <a:solidFill>
                    <a:schemeClr val="tx1"/>
                  </a:solidFill>
                  <a:latin typeface="Arial" charset="0"/>
                  <a:ea typeface="ＭＳ Ｐゴシック" charset="0"/>
                  <a:cs typeface="Arial" charset="0"/>
                  <a:sym typeface="Arial" charset="0"/>
                </a:rPr>
                <a:t>Process A</a:t>
              </a:r>
              <a:r>
                <a:rPr lang="ja-JP" altLang="en-US" sz="1200">
                  <a:solidFill>
                    <a:schemeClr val="tx1"/>
                  </a:solidFill>
                  <a:latin typeface="Arial"/>
                  <a:ea typeface="ＭＳ Ｐゴシック" charset="0"/>
                  <a:cs typeface="Arial" charset="0"/>
                  <a:sym typeface="Arial" charset="0"/>
                </a:rPr>
                <a:t>’</a:t>
              </a:r>
              <a:r>
                <a:rPr lang="en-US" sz="1200" dirty="0">
                  <a:solidFill>
                    <a:schemeClr val="tx1"/>
                  </a:solidFill>
                  <a:latin typeface="Arial" charset="0"/>
                  <a:ea typeface="ＭＳ Ｐゴシック" charset="0"/>
                  <a:cs typeface="Arial" charset="0"/>
                  <a:sym typeface="Arial" charset="0"/>
                </a:rPr>
                <a:t>s address space</a:t>
              </a:r>
            </a:p>
          </p:txBody>
        </p:sp>
        <p:sp>
          <p:nvSpPr>
            <p:cNvPr id="7184" name="Rectangle 16"/>
            <p:cNvSpPr>
              <a:spLocks/>
            </p:cNvSpPr>
            <p:nvPr/>
          </p:nvSpPr>
          <p:spPr bwMode="auto">
            <a:xfrm>
              <a:off x="1982" y="0"/>
              <a:ext cx="1224"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lIns="0" tIns="0" rIns="0" bIns="0">
              <a:spAutoFit/>
            </a:bodyPr>
            <a:lstStyle/>
            <a:p>
              <a:r>
                <a:rPr lang="en-US" sz="1200" dirty="0">
                  <a:solidFill>
                    <a:schemeClr val="tx1"/>
                  </a:solidFill>
                  <a:latin typeface="Arial" charset="0"/>
                  <a:ea typeface="ＭＳ Ｐゴシック" charset="0"/>
                  <a:cs typeface="Arial" charset="0"/>
                  <a:sym typeface="Arial" charset="0"/>
                </a:rPr>
                <a:t>Process B</a:t>
              </a:r>
              <a:r>
                <a:rPr lang="ja-JP" altLang="en-US" sz="1200">
                  <a:solidFill>
                    <a:schemeClr val="tx1"/>
                  </a:solidFill>
                  <a:latin typeface="Arial"/>
                  <a:ea typeface="ＭＳ Ｐゴシック" charset="0"/>
                  <a:cs typeface="Arial" charset="0"/>
                  <a:sym typeface="Arial" charset="0"/>
                </a:rPr>
                <a:t>’</a:t>
              </a:r>
              <a:r>
                <a:rPr lang="en-US" sz="1200" dirty="0">
                  <a:solidFill>
                    <a:schemeClr val="tx1"/>
                  </a:solidFill>
                  <a:latin typeface="Arial" charset="0"/>
                  <a:ea typeface="ＭＳ Ｐゴシック" charset="0"/>
                  <a:cs typeface="Arial" charset="0"/>
                  <a:sym typeface="Arial" charset="0"/>
                </a:rPr>
                <a:t>s address space</a:t>
              </a:r>
            </a:p>
          </p:txBody>
        </p:sp>
        <p:sp>
          <p:nvSpPr>
            <p:cNvPr id="7185" name="Rectangle 17"/>
            <p:cNvSpPr>
              <a:spLocks/>
            </p:cNvSpPr>
            <p:nvPr/>
          </p:nvSpPr>
          <p:spPr bwMode="auto">
            <a:xfrm>
              <a:off x="1549" y="1709"/>
              <a:ext cx="288"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lIns="0" tIns="0" rIns="0" bIns="0">
              <a:spAutoFit/>
            </a:bodyPr>
            <a:lstStyle/>
            <a:p>
              <a:r>
                <a:rPr lang="en-US" sz="1200" dirty="0">
                  <a:solidFill>
                    <a:schemeClr val="tx1"/>
                  </a:solidFill>
                  <a:latin typeface="Arial" charset="0"/>
                  <a:ea typeface="ＭＳ Ｐゴシック" charset="0"/>
                  <a:cs typeface="Arial" charset="0"/>
                  <a:sym typeface="Arial" charset="0"/>
                </a:rPr>
                <a:t>Kernel</a:t>
              </a:r>
            </a:p>
          </p:txBody>
        </p:sp>
        <p:sp>
          <p:nvSpPr>
            <p:cNvPr id="7186" name="Rectangle 18"/>
            <p:cNvSpPr>
              <a:spLocks/>
            </p:cNvSpPr>
            <p:nvPr/>
          </p:nvSpPr>
          <p:spPr bwMode="auto">
            <a:xfrm>
              <a:off x="500" y="223"/>
              <a:ext cx="510" cy="84"/>
            </a:xfrm>
            <a:prstGeom prst="rect">
              <a:avLst/>
            </a:prstGeom>
            <a:solidFill>
              <a:srgbClr val="FFDC99"/>
            </a:solidFill>
            <a:ln>
              <a:noFill/>
            </a:ln>
            <a:extLst>
              <a:ext uri="{91240B29-F687-4f45-9708-019B960494DF}">
                <a14:hiddenLine xmlns:a14="http://schemas.microsoft.com/office/drawing/2010/main" xmlns="" w="9525">
                  <a:solidFill>
                    <a:schemeClr val="tx1"/>
                  </a:solidFill>
                  <a:miter lim="800000"/>
                  <a:headEnd/>
                  <a:tailEnd/>
                </a14:hiddenLine>
              </a:ext>
            </a:extLst>
          </p:spPr>
          <p:txBody>
            <a:bodyPr lIns="0" tIns="0" rIns="0" bIns="0"/>
            <a:lstStyle/>
            <a:p>
              <a:endParaRPr lang="en-US" dirty="0"/>
            </a:p>
          </p:txBody>
        </p:sp>
        <p:sp>
          <p:nvSpPr>
            <p:cNvPr id="7187" name="Rectangle 19"/>
            <p:cNvSpPr>
              <a:spLocks/>
            </p:cNvSpPr>
            <p:nvPr/>
          </p:nvSpPr>
          <p:spPr bwMode="auto">
            <a:xfrm>
              <a:off x="500" y="572"/>
              <a:ext cx="510" cy="241"/>
            </a:xfrm>
            <a:prstGeom prst="rect">
              <a:avLst/>
            </a:prstGeom>
            <a:solidFill>
              <a:srgbClr val="FFDC99"/>
            </a:solidFill>
            <a:ln>
              <a:noFill/>
            </a:ln>
            <a:extLst>
              <a:ext uri="{91240B29-F687-4f45-9708-019B960494DF}">
                <a14:hiddenLine xmlns:a14="http://schemas.microsoft.com/office/drawing/2010/main" xmlns="" w="9525">
                  <a:solidFill>
                    <a:schemeClr val="tx1"/>
                  </a:solidFill>
                  <a:miter lim="800000"/>
                  <a:headEnd/>
                  <a:tailEnd/>
                </a14:hiddenLine>
              </a:ext>
            </a:extLst>
          </p:spPr>
          <p:txBody>
            <a:bodyPr lIns="0" tIns="0" rIns="0" bIns="0"/>
            <a:lstStyle/>
            <a:p>
              <a:endParaRPr lang="en-US" dirty="0"/>
            </a:p>
          </p:txBody>
        </p:sp>
        <p:sp>
          <p:nvSpPr>
            <p:cNvPr id="7188" name="Rectangle 20"/>
            <p:cNvSpPr>
              <a:spLocks/>
            </p:cNvSpPr>
            <p:nvPr/>
          </p:nvSpPr>
          <p:spPr bwMode="auto">
            <a:xfrm>
              <a:off x="2377" y="572"/>
              <a:ext cx="510" cy="241"/>
            </a:xfrm>
            <a:prstGeom prst="rect">
              <a:avLst/>
            </a:prstGeom>
            <a:solidFill>
              <a:srgbClr val="FFDC99"/>
            </a:solidFill>
            <a:ln>
              <a:noFill/>
            </a:ln>
            <a:extLst>
              <a:ext uri="{91240B29-F687-4f45-9708-019B960494DF}">
                <a14:hiddenLine xmlns:a14="http://schemas.microsoft.com/office/drawing/2010/main" xmlns="" w="9525">
                  <a:solidFill>
                    <a:schemeClr val="tx1"/>
                  </a:solidFill>
                  <a:miter lim="800000"/>
                  <a:headEnd/>
                  <a:tailEnd/>
                </a14:hiddenLine>
              </a:ext>
            </a:extLst>
          </p:spPr>
          <p:txBody>
            <a:bodyPr lIns="0" tIns="0" rIns="0" bIns="0"/>
            <a:lstStyle/>
            <a:p>
              <a:endParaRPr lang="en-US" dirty="0"/>
            </a:p>
          </p:txBody>
        </p:sp>
        <p:sp>
          <p:nvSpPr>
            <p:cNvPr id="7189" name="Rectangle 21"/>
            <p:cNvSpPr>
              <a:spLocks/>
            </p:cNvSpPr>
            <p:nvPr/>
          </p:nvSpPr>
          <p:spPr bwMode="auto">
            <a:xfrm>
              <a:off x="500" y="909"/>
              <a:ext cx="510" cy="96"/>
            </a:xfrm>
            <a:prstGeom prst="rect">
              <a:avLst/>
            </a:prstGeom>
            <a:solidFill>
              <a:srgbClr val="FFDC99"/>
            </a:solidFill>
            <a:ln>
              <a:noFill/>
            </a:ln>
            <a:extLst>
              <a:ext uri="{91240B29-F687-4f45-9708-019B960494DF}">
                <a14:hiddenLine xmlns:a14="http://schemas.microsoft.com/office/drawing/2010/main" xmlns="" w="9525">
                  <a:solidFill>
                    <a:schemeClr val="tx1"/>
                  </a:solidFill>
                  <a:miter lim="800000"/>
                  <a:headEnd/>
                  <a:tailEnd/>
                </a14:hiddenLine>
              </a:ext>
            </a:extLst>
          </p:spPr>
          <p:txBody>
            <a:bodyPr lIns="0" tIns="0" rIns="0" bIns="0"/>
            <a:lstStyle/>
            <a:p>
              <a:endParaRPr lang="en-US" dirty="0"/>
            </a:p>
          </p:txBody>
        </p:sp>
        <p:sp>
          <p:nvSpPr>
            <p:cNvPr id="7190" name="Rectangle 22"/>
            <p:cNvSpPr>
              <a:spLocks/>
            </p:cNvSpPr>
            <p:nvPr/>
          </p:nvSpPr>
          <p:spPr bwMode="auto">
            <a:xfrm>
              <a:off x="500" y="1318"/>
              <a:ext cx="510" cy="145"/>
            </a:xfrm>
            <a:prstGeom prst="rect">
              <a:avLst/>
            </a:prstGeom>
            <a:solidFill>
              <a:srgbClr val="FFDC99"/>
            </a:solidFill>
            <a:ln>
              <a:noFill/>
            </a:ln>
            <a:extLst>
              <a:ext uri="{91240B29-F687-4f45-9708-019B960494DF}">
                <a14:hiddenLine xmlns:a14="http://schemas.microsoft.com/office/drawing/2010/main" xmlns="" w="9525">
                  <a:solidFill>
                    <a:schemeClr val="tx1"/>
                  </a:solidFill>
                  <a:miter lim="800000"/>
                  <a:headEnd/>
                  <a:tailEnd/>
                </a14:hiddenLine>
              </a:ext>
            </a:extLst>
          </p:spPr>
          <p:txBody>
            <a:bodyPr lIns="0" tIns="0" rIns="0" bIns="0"/>
            <a:lstStyle/>
            <a:p>
              <a:endParaRPr lang="en-US" dirty="0"/>
            </a:p>
          </p:txBody>
        </p:sp>
        <p:sp>
          <p:nvSpPr>
            <p:cNvPr id="7191" name="Rectangle 23"/>
            <p:cNvSpPr>
              <a:spLocks/>
            </p:cNvSpPr>
            <p:nvPr/>
          </p:nvSpPr>
          <p:spPr bwMode="auto">
            <a:xfrm>
              <a:off x="2377" y="1318"/>
              <a:ext cx="510" cy="217"/>
            </a:xfrm>
            <a:prstGeom prst="rect">
              <a:avLst/>
            </a:prstGeom>
            <a:solidFill>
              <a:srgbClr val="FFDC99"/>
            </a:solidFill>
            <a:ln>
              <a:noFill/>
            </a:ln>
            <a:extLst>
              <a:ext uri="{91240B29-F687-4f45-9708-019B960494DF}">
                <a14:hiddenLine xmlns:a14="http://schemas.microsoft.com/office/drawing/2010/main" xmlns="" w="9525">
                  <a:solidFill>
                    <a:schemeClr val="tx1"/>
                  </a:solidFill>
                  <a:miter lim="800000"/>
                  <a:headEnd/>
                  <a:tailEnd/>
                </a14:hiddenLine>
              </a:ext>
            </a:extLst>
          </p:spPr>
          <p:txBody>
            <a:bodyPr lIns="0" tIns="0" rIns="0" bIns="0"/>
            <a:lstStyle/>
            <a:p>
              <a:endParaRPr lang="en-US" dirty="0"/>
            </a:p>
          </p:txBody>
        </p:sp>
        <p:sp>
          <p:nvSpPr>
            <p:cNvPr id="7192" name="Rectangle 24"/>
            <p:cNvSpPr>
              <a:spLocks/>
            </p:cNvSpPr>
            <p:nvPr/>
          </p:nvSpPr>
          <p:spPr bwMode="auto">
            <a:xfrm>
              <a:off x="2377" y="1318"/>
              <a:ext cx="522" cy="229"/>
            </a:xfrm>
            <a:prstGeom prst="rect">
              <a:avLst/>
            </a:prstGeom>
            <a:noFill/>
            <a:ln w="19050">
              <a:solidFill>
                <a:srgbClr val="FFDC99"/>
              </a:solidFill>
              <a:miter lim="800000"/>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7193" name="Rectangle 25"/>
            <p:cNvSpPr>
              <a:spLocks/>
            </p:cNvSpPr>
            <p:nvPr/>
          </p:nvSpPr>
          <p:spPr bwMode="auto">
            <a:xfrm>
              <a:off x="2377" y="151"/>
              <a:ext cx="510" cy="156"/>
            </a:xfrm>
            <a:prstGeom prst="rect">
              <a:avLst/>
            </a:prstGeom>
            <a:solidFill>
              <a:srgbClr val="FFDC99"/>
            </a:solidFill>
            <a:ln>
              <a:noFill/>
            </a:ln>
            <a:extLst>
              <a:ext uri="{91240B29-F687-4f45-9708-019B960494DF}">
                <a14:hiddenLine xmlns:a14="http://schemas.microsoft.com/office/drawing/2010/main" xmlns="" w="9525">
                  <a:solidFill>
                    <a:schemeClr val="tx1"/>
                  </a:solidFill>
                  <a:miter lim="800000"/>
                  <a:headEnd/>
                  <a:tailEnd/>
                </a14:hiddenLine>
              </a:ext>
            </a:extLst>
          </p:spPr>
          <p:txBody>
            <a:bodyPr lIns="0" tIns="0" rIns="0" bIns="0"/>
            <a:lstStyle/>
            <a:p>
              <a:endParaRPr lang="en-US" dirty="0"/>
            </a:p>
          </p:txBody>
        </p:sp>
        <p:sp>
          <p:nvSpPr>
            <p:cNvPr id="7194" name="Rectangle 26"/>
            <p:cNvSpPr>
              <a:spLocks/>
            </p:cNvSpPr>
            <p:nvPr/>
          </p:nvSpPr>
          <p:spPr bwMode="auto">
            <a:xfrm>
              <a:off x="682" y="662"/>
              <a:ext cx="128"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lIns="0" tIns="0" rIns="0" bIns="0">
              <a:spAutoFit/>
            </a:bodyPr>
            <a:lstStyle/>
            <a:p>
              <a:r>
                <a:rPr lang="en-US" sz="1200" dirty="0">
                  <a:solidFill>
                    <a:schemeClr val="tx1"/>
                  </a:solidFill>
                  <a:latin typeface="Arial" charset="0"/>
                  <a:ea typeface="ＭＳ Ｐゴシック" charset="0"/>
                  <a:cs typeface="Arial" charset="0"/>
                  <a:sym typeface="Arial" charset="0"/>
                </a:rPr>
                <a:t>RA</a:t>
              </a:r>
            </a:p>
          </p:txBody>
        </p:sp>
        <p:sp>
          <p:nvSpPr>
            <p:cNvPr id="7195" name="Rectangle 27"/>
            <p:cNvSpPr>
              <a:spLocks/>
            </p:cNvSpPr>
            <p:nvPr/>
          </p:nvSpPr>
          <p:spPr bwMode="auto">
            <a:xfrm>
              <a:off x="2582" y="662"/>
              <a:ext cx="136"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lIns="0" tIns="0" rIns="0" bIns="0">
              <a:spAutoFit/>
            </a:bodyPr>
            <a:lstStyle/>
            <a:p>
              <a:r>
                <a:rPr lang="en-US" sz="1200" dirty="0">
                  <a:solidFill>
                    <a:schemeClr val="tx1"/>
                  </a:solidFill>
                  <a:latin typeface="Arial" charset="0"/>
                  <a:ea typeface="ＭＳ Ｐゴシック" charset="0"/>
                  <a:cs typeface="Arial" charset="0"/>
                  <a:sym typeface="Arial" charset="0"/>
                </a:rPr>
                <a:t>RB</a:t>
              </a:r>
            </a:p>
          </p:txBody>
        </p:sp>
        <p:sp>
          <p:nvSpPr>
            <p:cNvPr id="7196" name="Freeform 28"/>
            <p:cNvSpPr>
              <a:spLocks/>
            </p:cNvSpPr>
            <p:nvPr/>
          </p:nvSpPr>
          <p:spPr bwMode="auto">
            <a:xfrm>
              <a:off x="766" y="2257"/>
              <a:ext cx="78" cy="48"/>
            </a:xfrm>
            <a:custGeom>
              <a:avLst/>
              <a:gdLst>
                <a:gd name="T0" fmla="*/ 0 w 21600"/>
                <a:gd name="T1" fmla="*/ 10800 h 21600"/>
                <a:gd name="T2" fmla="*/ 0 w 21600"/>
                <a:gd name="T3" fmla="*/ 0 h 21600"/>
                <a:gd name="T4" fmla="*/ 21600 w 21600"/>
                <a:gd name="T5" fmla="*/ 10800 h 21600"/>
                <a:gd name="T6" fmla="*/ 0 w 21600"/>
                <a:gd name="T7" fmla="*/ 21600 h 21600"/>
                <a:gd name="T8" fmla="*/ 0 w 21600"/>
                <a:gd name="T9" fmla="*/ 10800 h 21600"/>
                <a:gd name="T10" fmla="*/ 0 w 21600"/>
                <a:gd name="T11" fmla="*/ 10800 h 21600"/>
              </a:gdLst>
              <a:ahLst/>
              <a:cxnLst>
                <a:cxn ang="0">
                  <a:pos x="T0" y="T1"/>
                </a:cxn>
                <a:cxn ang="0">
                  <a:pos x="T2" y="T3"/>
                </a:cxn>
                <a:cxn ang="0">
                  <a:pos x="T4" y="T5"/>
                </a:cxn>
                <a:cxn ang="0">
                  <a:pos x="T6" y="T7"/>
                </a:cxn>
                <a:cxn ang="0">
                  <a:pos x="T8" y="T9"/>
                </a:cxn>
                <a:cxn ang="0">
                  <a:pos x="T10" y="T11"/>
                </a:cxn>
              </a:cxnLst>
              <a:rect l="0" t="0" r="r" b="b"/>
              <a:pathLst>
                <a:path w="21600" h="21600">
                  <a:moveTo>
                    <a:pt x="0" y="10800"/>
                  </a:moveTo>
                  <a:lnTo>
                    <a:pt x="0" y="0"/>
                  </a:lnTo>
                  <a:lnTo>
                    <a:pt x="21600" y="10800"/>
                  </a:lnTo>
                  <a:lnTo>
                    <a:pt x="0" y="21600"/>
                  </a:lnTo>
                  <a:lnTo>
                    <a:pt x="0" y="10800"/>
                  </a:lnTo>
                  <a:close/>
                  <a:moveTo>
                    <a:pt x="0" y="10800"/>
                  </a:moveTo>
                </a:path>
              </a:pathLst>
            </a:custGeom>
            <a:solidFill>
              <a:srgbClr val="000000"/>
            </a:solidFill>
            <a:ln w="19050" cap="flat">
              <a:solidFill>
                <a:schemeClr val="tx1"/>
              </a:solidFill>
              <a:prstDash val="solid"/>
              <a:round/>
              <a:headEnd type="none" w="med" len="med"/>
              <a:tailEnd type="none" w="med" len="med"/>
            </a:ln>
          </p:spPr>
          <p:txBody>
            <a:bodyPr lIns="0" tIns="0" rIns="0" bIns="0"/>
            <a:lstStyle/>
            <a:p>
              <a:endParaRPr lang="en-US" dirty="0"/>
            </a:p>
          </p:txBody>
        </p:sp>
        <p:sp>
          <p:nvSpPr>
            <p:cNvPr id="7197" name="Line 29"/>
            <p:cNvSpPr>
              <a:spLocks noChangeShapeType="1"/>
            </p:cNvSpPr>
            <p:nvPr/>
          </p:nvSpPr>
          <p:spPr bwMode="auto">
            <a:xfrm>
              <a:off x="633" y="2269"/>
              <a:ext cx="121" cy="12"/>
            </a:xfrm>
            <a:prstGeom prst="line">
              <a:avLst/>
            </a:prstGeom>
            <a:noFill/>
            <a:ln w="190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7198" name="Freeform 30"/>
            <p:cNvSpPr>
              <a:spLocks/>
            </p:cNvSpPr>
            <p:nvPr/>
          </p:nvSpPr>
          <p:spPr bwMode="auto">
            <a:xfrm>
              <a:off x="2232" y="2245"/>
              <a:ext cx="79" cy="48"/>
            </a:xfrm>
            <a:custGeom>
              <a:avLst/>
              <a:gdLst>
                <a:gd name="T0" fmla="*/ 0 w 21600"/>
                <a:gd name="T1" fmla="*/ 10800 h 21600"/>
                <a:gd name="T2" fmla="*/ 0 w 21600"/>
                <a:gd name="T3" fmla="*/ 0 h 21600"/>
                <a:gd name="T4" fmla="*/ 21600 w 21600"/>
                <a:gd name="T5" fmla="*/ 10800 h 21600"/>
                <a:gd name="T6" fmla="*/ 0 w 21600"/>
                <a:gd name="T7" fmla="*/ 21600 h 21600"/>
                <a:gd name="T8" fmla="*/ 0 w 21600"/>
                <a:gd name="T9" fmla="*/ 10800 h 21600"/>
                <a:gd name="T10" fmla="*/ 0 w 21600"/>
                <a:gd name="T11" fmla="*/ 10800 h 21600"/>
              </a:gdLst>
              <a:ahLst/>
              <a:cxnLst>
                <a:cxn ang="0">
                  <a:pos x="T0" y="T1"/>
                </a:cxn>
                <a:cxn ang="0">
                  <a:pos x="T2" y="T3"/>
                </a:cxn>
                <a:cxn ang="0">
                  <a:pos x="T4" y="T5"/>
                </a:cxn>
                <a:cxn ang="0">
                  <a:pos x="T6" y="T7"/>
                </a:cxn>
                <a:cxn ang="0">
                  <a:pos x="T8" y="T9"/>
                </a:cxn>
                <a:cxn ang="0">
                  <a:pos x="T10" y="T11"/>
                </a:cxn>
              </a:cxnLst>
              <a:rect l="0" t="0" r="r" b="b"/>
              <a:pathLst>
                <a:path w="21600" h="21600">
                  <a:moveTo>
                    <a:pt x="0" y="10800"/>
                  </a:moveTo>
                  <a:lnTo>
                    <a:pt x="0" y="0"/>
                  </a:lnTo>
                  <a:lnTo>
                    <a:pt x="21600" y="10800"/>
                  </a:lnTo>
                  <a:lnTo>
                    <a:pt x="0" y="21600"/>
                  </a:lnTo>
                  <a:lnTo>
                    <a:pt x="0" y="10800"/>
                  </a:lnTo>
                  <a:close/>
                  <a:moveTo>
                    <a:pt x="0" y="10800"/>
                  </a:moveTo>
                </a:path>
              </a:pathLst>
            </a:custGeom>
            <a:solidFill>
              <a:srgbClr val="000000"/>
            </a:solidFill>
            <a:ln w="19050" cap="flat">
              <a:solidFill>
                <a:schemeClr val="tx1"/>
              </a:solidFill>
              <a:prstDash val="solid"/>
              <a:round/>
              <a:headEnd type="none" w="med" len="med"/>
              <a:tailEnd type="none" w="med" len="med"/>
            </a:ln>
          </p:spPr>
          <p:txBody>
            <a:bodyPr lIns="0" tIns="0" rIns="0" bIns="0"/>
            <a:lstStyle/>
            <a:p>
              <a:endParaRPr lang="en-US" dirty="0"/>
            </a:p>
          </p:txBody>
        </p:sp>
        <p:sp>
          <p:nvSpPr>
            <p:cNvPr id="7199" name="Line 31"/>
            <p:cNvSpPr>
              <a:spLocks noChangeShapeType="1"/>
            </p:cNvSpPr>
            <p:nvPr/>
          </p:nvSpPr>
          <p:spPr bwMode="auto">
            <a:xfrm>
              <a:off x="2099" y="2269"/>
              <a:ext cx="133" cy="1"/>
            </a:xfrm>
            <a:prstGeom prst="line">
              <a:avLst/>
            </a:prstGeom>
            <a:noFill/>
            <a:ln w="190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7200" name="Freeform 32"/>
            <p:cNvSpPr>
              <a:spLocks/>
            </p:cNvSpPr>
            <p:nvPr/>
          </p:nvSpPr>
          <p:spPr bwMode="auto">
            <a:xfrm>
              <a:off x="1054" y="2257"/>
              <a:ext cx="79" cy="48"/>
            </a:xfrm>
            <a:custGeom>
              <a:avLst/>
              <a:gdLst>
                <a:gd name="T0" fmla="*/ 21600 w 21600"/>
                <a:gd name="T1" fmla="*/ 10800 h 21600"/>
                <a:gd name="T2" fmla="*/ 21600 w 21600"/>
                <a:gd name="T3" fmla="*/ 21600 h 21600"/>
                <a:gd name="T4" fmla="*/ 0 w 21600"/>
                <a:gd name="T5" fmla="*/ 10800 h 21600"/>
                <a:gd name="T6" fmla="*/ 21600 w 21600"/>
                <a:gd name="T7" fmla="*/ 0 h 21600"/>
                <a:gd name="T8" fmla="*/ 21600 w 21600"/>
                <a:gd name="T9" fmla="*/ 10800 h 21600"/>
                <a:gd name="T10" fmla="*/ 21600 w 21600"/>
                <a:gd name="T11" fmla="*/ 10800 h 21600"/>
              </a:gdLst>
              <a:ahLst/>
              <a:cxnLst>
                <a:cxn ang="0">
                  <a:pos x="T0" y="T1"/>
                </a:cxn>
                <a:cxn ang="0">
                  <a:pos x="T2" y="T3"/>
                </a:cxn>
                <a:cxn ang="0">
                  <a:pos x="T4" y="T5"/>
                </a:cxn>
                <a:cxn ang="0">
                  <a:pos x="T6" y="T7"/>
                </a:cxn>
                <a:cxn ang="0">
                  <a:pos x="T8" y="T9"/>
                </a:cxn>
                <a:cxn ang="0">
                  <a:pos x="T10" y="T11"/>
                </a:cxn>
              </a:cxnLst>
              <a:rect l="0" t="0" r="r" b="b"/>
              <a:pathLst>
                <a:path w="21600" h="21600">
                  <a:moveTo>
                    <a:pt x="21600" y="10800"/>
                  </a:moveTo>
                  <a:lnTo>
                    <a:pt x="21600" y="21600"/>
                  </a:lnTo>
                  <a:lnTo>
                    <a:pt x="0" y="10800"/>
                  </a:lnTo>
                  <a:lnTo>
                    <a:pt x="21600" y="0"/>
                  </a:lnTo>
                  <a:lnTo>
                    <a:pt x="21600" y="10800"/>
                  </a:lnTo>
                  <a:close/>
                  <a:moveTo>
                    <a:pt x="21600" y="10800"/>
                  </a:moveTo>
                </a:path>
              </a:pathLst>
            </a:custGeom>
            <a:solidFill>
              <a:srgbClr val="000000"/>
            </a:solidFill>
            <a:ln w="19050" cap="flat">
              <a:solidFill>
                <a:schemeClr val="tx1"/>
              </a:solidFill>
              <a:prstDash val="solid"/>
              <a:round/>
              <a:headEnd type="none" w="med" len="med"/>
              <a:tailEnd type="none" w="med" len="med"/>
            </a:ln>
          </p:spPr>
          <p:txBody>
            <a:bodyPr lIns="0" tIns="0" rIns="0" bIns="0"/>
            <a:lstStyle/>
            <a:p>
              <a:endParaRPr lang="en-US" dirty="0"/>
            </a:p>
          </p:txBody>
        </p:sp>
        <p:sp>
          <p:nvSpPr>
            <p:cNvPr id="7201" name="Line 33"/>
            <p:cNvSpPr>
              <a:spLocks noChangeShapeType="1"/>
            </p:cNvSpPr>
            <p:nvPr/>
          </p:nvSpPr>
          <p:spPr bwMode="auto">
            <a:xfrm flipH="1">
              <a:off x="1144" y="2281"/>
              <a:ext cx="89" cy="1"/>
            </a:xfrm>
            <a:prstGeom prst="line">
              <a:avLst/>
            </a:prstGeom>
            <a:noFill/>
            <a:ln w="190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7202" name="Freeform 34"/>
            <p:cNvSpPr>
              <a:spLocks/>
            </p:cNvSpPr>
            <p:nvPr/>
          </p:nvSpPr>
          <p:spPr bwMode="auto">
            <a:xfrm>
              <a:off x="2755" y="2245"/>
              <a:ext cx="88" cy="48"/>
            </a:xfrm>
            <a:custGeom>
              <a:avLst/>
              <a:gdLst>
                <a:gd name="T0" fmla="*/ 21600 w 21600"/>
                <a:gd name="T1" fmla="*/ 10800 h 21600"/>
                <a:gd name="T2" fmla="*/ 21600 w 21600"/>
                <a:gd name="T3" fmla="*/ 21600 h 21600"/>
                <a:gd name="T4" fmla="*/ 0 w 21600"/>
                <a:gd name="T5" fmla="*/ 10800 h 21600"/>
                <a:gd name="T6" fmla="*/ 21600 w 21600"/>
                <a:gd name="T7" fmla="*/ 0 h 21600"/>
                <a:gd name="T8" fmla="*/ 21600 w 21600"/>
                <a:gd name="T9" fmla="*/ 10800 h 21600"/>
                <a:gd name="T10" fmla="*/ 21600 w 21600"/>
                <a:gd name="T11" fmla="*/ 10800 h 21600"/>
              </a:gdLst>
              <a:ahLst/>
              <a:cxnLst>
                <a:cxn ang="0">
                  <a:pos x="T0" y="T1"/>
                </a:cxn>
                <a:cxn ang="0">
                  <a:pos x="T2" y="T3"/>
                </a:cxn>
                <a:cxn ang="0">
                  <a:pos x="T4" y="T5"/>
                </a:cxn>
                <a:cxn ang="0">
                  <a:pos x="T6" y="T7"/>
                </a:cxn>
                <a:cxn ang="0">
                  <a:pos x="T8" y="T9"/>
                </a:cxn>
                <a:cxn ang="0">
                  <a:pos x="T10" y="T11"/>
                </a:cxn>
              </a:cxnLst>
              <a:rect l="0" t="0" r="r" b="b"/>
              <a:pathLst>
                <a:path w="21600" h="21600">
                  <a:moveTo>
                    <a:pt x="21600" y="10800"/>
                  </a:moveTo>
                  <a:lnTo>
                    <a:pt x="21600" y="21600"/>
                  </a:lnTo>
                  <a:lnTo>
                    <a:pt x="0" y="10800"/>
                  </a:lnTo>
                  <a:lnTo>
                    <a:pt x="21600" y="0"/>
                  </a:lnTo>
                  <a:lnTo>
                    <a:pt x="21600" y="10800"/>
                  </a:lnTo>
                  <a:close/>
                  <a:moveTo>
                    <a:pt x="21600" y="10800"/>
                  </a:moveTo>
                </a:path>
              </a:pathLst>
            </a:custGeom>
            <a:solidFill>
              <a:srgbClr val="000000"/>
            </a:solidFill>
            <a:ln w="19050" cap="flat">
              <a:solidFill>
                <a:schemeClr val="tx1"/>
              </a:solidFill>
              <a:prstDash val="solid"/>
              <a:round/>
              <a:headEnd type="none" w="med" len="med"/>
              <a:tailEnd type="none" w="med" len="med"/>
            </a:ln>
          </p:spPr>
          <p:txBody>
            <a:bodyPr lIns="0" tIns="0" rIns="0" bIns="0"/>
            <a:lstStyle/>
            <a:p>
              <a:endParaRPr lang="en-US" dirty="0"/>
            </a:p>
          </p:txBody>
        </p:sp>
        <p:sp>
          <p:nvSpPr>
            <p:cNvPr id="7203" name="Line 35"/>
            <p:cNvSpPr>
              <a:spLocks noChangeShapeType="1"/>
            </p:cNvSpPr>
            <p:nvPr/>
          </p:nvSpPr>
          <p:spPr bwMode="auto">
            <a:xfrm flipH="1">
              <a:off x="2843" y="2269"/>
              <a:ext cx="112" cy="1"/>
            </a:xfrm>
            <a:prstGeom prst="line">
              <a:avLst/>
            </a:prstGeom>
            <a:noFill/>
            <a:ln w="190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7204" name="Freeform 36"/>
            <p:cNvSpPr>
              <a:spLocks/>
            </p:cNvSpPr>
            <p:nvPr/>
          </p:nvSpPr>
          <p:spPr bwMode="auto">
            <a:xfrm>
              <a:off x="2276" y="680"/>
              <a:ext cx="79" cy="48"/>
            </a:xfrm>
            <a:custGeom>
              <a:avLst/>
              <a:gdLst>
                <a:gd name="T0" fmla="*/ 0 w 21600"/>
                <a:gd name="T1" fmla="*/ 10800 h 21600"/>
                <a:gd name="T2" fmla="*/ 0 w 21600"/>
                <a:gd name="T3" fmla="*/ 0 h 21600"/>
                <a:gd name="T4" fmla="*/ 21600 w 21600"/>
                <a:gd name="T5" fmla="*/ 10800 h 21600"/>
                <a:gd name="T6" fmla="*/ 0 w 21600"/>
                <a:gd name="T7" fmla="*/ 21600 h 21600"/>
                <a:gd name="T8" fmla="*/ 0 w 21600"/>
                <a:gd name="T9" fmla="*/ 10800 h 21600"/>
                <a:gd name="T10" fmla="*/ 0 w 21600"/>
                <a:gd name="T11" fmla="*/ 10800 h 21600"/>
              </a:gdLst>
              <a:ahLst/>
              <a:cxnLst>
                <a:cxn ang="0">
                  <a:pos x="T0" y="T1"/>
                </a:cxn>
                <a:cxn ang="0">
                  <a:pos x="T2" y="T3"/>
                </a:cxn>
                <a:cxn ang="0">
                  <a:pos x="T4" y="T5"/>
                </a:cxn>
                <a:cxn ang="0">
                  <a:pos x="T6" y="T7"/>
                </a:cxn>
                <a:cxn ang="0">
                  <a:pos x="T8" y="T9"/>
                </a:cxn>
                <a:cxn ang="0">
                  <a:pos x="T10" y="T11"/>
                </a:cxn>
              </a:cxnLst>
              <a:rect l="0" t="0" r="r" b="b"/>
              <a:pathLst>
                <a:path w="21600" h="21600">
                  <a:moveTo>
                    <a:pt x="0" y="10800"/>
                  </a:moveTo>
                  <a:lnTo>
                    <a:pt x="0" y="0"/>
                  </a:lnTo>
                  <a:lnTo>
                    <a:pt x="21600" y="10800"/>
                  </a:lnTo>
                  <a:lnTo>
                    <a:pt x="0" y="21600"/>
                  </a:lnTo>
                  <a:lnTo>
                    <a:pt x="0" y="10800"/>
                  </a:lnTo>
                  <a:close/>
                  <a:moveTo>
                    <a:pt x="0" y="10800"/>
                  </a:moveTo>
                </a:path>
              </a:pathLst>
            </a:custGeom>
            <a:solidFill>
              <a:srgbClr val="000000"/>
            </a:solidFill>
            <a:ln w="19050" cap="flat">
              <a:solidFill>
                <a:schemeClr val="tx1"/>
              </a:solidFill>
              <a:prstDash val="solid"/>
              <a:round/>
              <a:headEnd type="none" w="med" len="med"/>
              <a:tailEnd type="none" w="med" len="med"/>
            </a:ln>
          </p:spPr>
          <p:txBody>
            <a:bodyPr lIns="0" tIns="0" rIns="0" bIns="0"/>
            <a:lstStyle/>
            <a:p>
              <a:endParaRPr lang="en-US" dirty="0"/>
            </a:p>
          </p:txBody>
        </p:sp>
        <p:sp>
          <p:nvSpPr>
            <p:cNvPr id="7205" name="Line 37"/>
            <p:cNvSpPr>
              <a:spLocks noChangeShapeType="1"/>
            </p:cNvSpPr>
            <p:nvPr/>
          </p:nvSpPr>
          <p:spPr bwMode="auto">
            <a:xfrm>
              <a:off x="1010" y="704"/>
              <a:ext cx="1255" cy="1"/>
            </a:xfrm>
            <a:prstGeom prst="line">
              <a:avLst/>
            </a:prstGeom>
            <a:noFill/>
            <a:ln w="190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7206" name="Rectangle 38"/>
            <p:cNvSpPr>
              <a:spLocks/>
            </p:cNvSpPr>
            <p:nvPr/>
          </p:nvSpPr>
          <p:spPr bwMode="auto">
            <a:xfrm>
              <a:off x="1470" y="469"/>
              <a:ext cx="456"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lIns="0" tIns="0" rIns="0" bIns="0">
              <a:spAutoFit/>
            </a:bodyPr>
            <a:lstStyle/>
            <a:p>
              <a:r>
                <a:rPr lang="en-US" sz="1200" dirty="0">
                  <a:solidFill>
                    <a:schemeClr val="tx1"/>
                  </a:solidFill>
                  <a:latin typeface="Arial" charset="0"/>
                  <a:ea typeface="ＭＳ Ｐゴシック" charset="0"/>
                  <a:cs typeface="Arial" charset="0"/>
                  <a:sym typeface="Arial" charset="0"/>
                </a:rPr>
                <a:t>RB copied</a:t>
              </a:r>
            </a:p>
          </p:txBody>
        </p:sp>
        <p:sp>
          <p:nvSpPr>
            <p:cNvPr id="7207" name="Rectangle 39"/>
            <p:cNvSpPr>
              <a:spLocks/>
            </p:cNvSpPr>
            <p:nvPr/>
          </p:nvSpPr>
          <p:spPr bwMode="auto">
            <a:xfrm>
              <a:off x="1485" y="590"/>
              <a:ext cx="352" cy="1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lIns="0" tIns="0" rIns="0" bIns="0">
              <a:spAutoFit/>
            </a:bodyPr>
            <a:lstStyle/>
            <a:p>
              <a:r>
                <a:rPr lang="en-US" sz="1200" dirty="0">
                  <a:solidFill>
                    <a:schemeClr val="tx1"/>
                  </a:solidFill>
                  <a:latin typeface="Arial" charset="0"/>
                  <a:ea typeface="ＭＳ Ｐゴシック" charset="0"/>
                  <a:cs typeface="Arial" charset="0"/>
                  <a:sym typeface="Arial" charset="0"/>
                </a:rPr>
                <a:t>from RA</a:t>
              </a:r>
            </a:p>
          </p:txBody>
        </p:sp>
        <p:sp>
          <p:nvSpPr>
            <p:cNvPr id="7208" name="Rectangle 40"/>
            <p:cNvSpPr>
              <a:spLocks/>
            </p:cNvSpPr>
            <p:nvPr/>
          </p:nvSpPr>
          <p:spPr bwMode="auto">
            <a:xfrm>
              <a:off x="566" y="2016"/>
              <a:ext cx="67" cy="530"/>
            </a:xfrm>
            <a:prstGeom prst="rect">
              <a:avLst/>
            </a:prstGeom>
            <a:solidFill>
              <a:srgbClr val="FFFFFF"/>
            </a:solidFill>
            <a:ln>
              <a:noFill/>
            </a:ln>
            <a:extLst>
              <a:ext uri="{91240B29-F687-4f45-9708-019B960494DF}">
                <a14:hiddenLine xmlns:a14="http://schemas.microsoft.com/office/drawing/2010/main" xmlns="" w="9525">
                  <a:solidFill>
                    <a:schemeClr val="tx1"/>
                  </a:solidFill>
                  <a:miter lim="800000"/>
                  <a:headEnd/>
                  <a:tailEnd/>
                </a14:hiddenLine>
              </a:ext>
            </a:extLst>
          </p:spPr>
          <p:txBody>
            <a:bodyPr lIns="0" tIns="0" rIns="0" bIns="0"/>
            <a:lstStyle/>
            <a:p>
              <a:endParaRPr lang="en-US" dirty="0"/>
            </a:p>
          </p:txBody>
        </p:sp>
        <p:sp>
          <p:nvSpPr>
            <p:cNvPr id="7209" name="Rectangle 41"/>
            <p:cNvSpPr>
              <a:spLocks/>
            </p:cNvSpPr>
            <p:nvPr/>
          </p:nvSpPr>
          <p:spPr bwMode="auto">
            <a:xfrm>
              <a:off x="566" y="2016"/>
              <a:ext cx="78" cy="542"/>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7210" name="Rectangle 42"/>
            <p:cNvSpPr>
              <a:spLocks/>
            </p:cNvSpPr>
            <p:nvPr/>
          </p:nvSpPr>
          <p:spPr bwMode="auto">
            <a:xfrm>
              <a:off x="566" y="2233"/>
              <a:ext cx="67" cy="84"/>
            </a:xfrm>
            <a:prstGeom prst="rect">
              <a:avLst/>
            </a:prstGeom>
            <a:solidFill>
              <a:srgbClr val="FFFFFF"/>
            </a:solidFill>
            <a:ln>
              <a:noFill/>
            </a:ln>
            <a:extLst>
              <a:ext uri="{91240B29-F687-4f45-9708-019B960494DF}">
                <a14:hiddenLine xmlns:a14="http://schemas.microsoft.com/office/drawing/2010/main" xmlns="" w="9525">
                  <a:solidFill>
                    <a:schemeClr val="tx1"/>
                  </a:solidFill>
                  <a:miter lim="800000"/>
                  <a:headEnd/>
                  <a:tailEnd/>
                </a14:hiddenLine>
              </a:ext>
            </a:extLst>
          </p:spPr>
          <p:txBody>
            <a:bodyPr lIns="0" tIns="0" rIns="0" bIns="0"/>
            <a:lstStyle/>
            <a:p>
              <a:endParaRPr lang="en-US" dirty="0"/>
            </a:p>
          </p:txBody>
        </p:sp>
        <p:sp>
          <p:nvSpPr>
            <p:cNvPr id="7211" name="Rectangle 43"/>
            <p:cNvSpPr>
              <a:spLocks/>
            </p:cNvSpPr>
            <p:nvPr/>
          </p:nvSpPr>
          <p:spPr bwMode="auto">
            <a:xfrm>
              <a:off x="566" y="2233"/>
              <a:ext cx="78" cy="96"/>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7212" name="Rectangle 44"/>
            <p:cNvSpPr>
              <a:spLocks/>
            </p:cNvSpPr>
            <p:nvPr/>
          </p:nvSpPr>
          <p:spPr bwMode="auto">
            <a:xfrm>
              <a:off x="1233" y="2016"/>
              <a:ext cx="66" cy="530"/>
            </a:xfrm>
            <a:prstGeom prst="rect">
              <a:avLst/>
            </a:prstGeom>
            <a:solidFill>
              <a:srgbClr val="FFFFFF"/>
            </a:solidFill>
            <a:ln>
              <a:noFill/>
            </a:ln>
            <a:extLst>
              <a:ext uri="{91240B29-F687-4f45-9708-019B960494DF}">
                <a14:hiddenLine xmlns:a14="http://schemas.microsoft.com/office/drawing/2010/main" xmlns="" w="9525">
                  <a:solidFill>
                    <a:schemeClr val="tx1"/>
                  </a:solidFill>
                  <a:miter lim="800000"/>
                  <a:headEnd/>
                  <a:tailEnd/>
                </a14:hiddenLine>
              </a:ext>
            </a:extLst>
          </p:spPr>
          <p:txBody>
            <a:bodyPr lIns="0" tIns="0" rIns="0" bIns="0"/>
            <a:lstStyle/>
            <a:p>
              <a:endParaRPr lang="en-US" dirty="0"/>
            </a:p>
          </p:txBody>
        </p:sp>
        <p:sp>
          <p:nvSpPr>
            <p:cNvPr id="7213" name="Rectangle 45"/>
            <p:cNvSpPr>
              <a:spLocks/>
            </p:cNvSpPr>
            <p:nvPr/>
          </p:nvSpPr>
          <p:spPr bwMode="auto">
            <a:xfrm>
              <a:off x="1233" y="2016"/>
              <a:ext cx="77" cy="542"/>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7214" name="Rectangle 46"/>
            <p:cNvSpPr>
              <a:spLocks/>
            </p:cNvSpPr>
            <p:nvPr/>
          </p:nvSpPr>
          <p:spPr bwMode="auto">
            <a:xfrm>
              <a:off x="1233" y="2245"/>
              <a:ext cx="66" cy="72"/>
            </a:xfrm>
            <a:prstGeom prst="rect">
              <a:avLst/>
            </a:prstGeom>
            <a:solidFill>
              <a:srgbClr val="FFFFFF"/>
            </a:solidFill>
            <a:ln>
              <a:noFill/>
            </a:ln>
            <a:extLst>
              <a:ext uri="{91240B29-F687-4f45-9708-019B960494DF}">
                <a14:hiddenLine xmlns:a14="http://schemas.microsoft.com/office/drawing/2010/main" xmlns="" w="9525">
                  <a:solidFill>
                    <a:schemeClr val="tx1"/>
                  </a:solidFill>
                  <a:miter lim="800000"/>
                  <a:headEnd/>
                  <a:tailEnd/>
                </a14:hiddenLine>
              </a:ext>
            </a:extLst>
          </p:spPr>
          <p:txBody>
            <a:bodyPr lIns="0" tIns="0" rIns="0" bIns="0"/>
            <a:lstStyle/>
            <a:p>
              <a:endParaRPr lang="en-US" dirty="0"/>
            </a:p>
          </p:txBody>
        </p:sp>
        <p:sp>
          <p:nvSpPr>
            <p:cNvPr id="7215" name="Rectangle 47"/>
            <p:cNvSpPr>
              <a:spLocks/>
            </p:cNvSpPr>
            <p:nvPr/>
          </p:nvSpPr>
          <p:spPr bwMode="auto">
            <a:xfrm>
              <a:off x="1233" y="2245"/>
              <a:ext cx="77" cy="84"/>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7216" name="Rectangle 48"/>
            <p:cNvSpPr>
              <a:spLocks/>
            </p:cNvSpPr>
            <p:nvPr/>
          </p:nvSpPr>
          <p:spPr bwMode="auto">
            <a:xfrm>
              <a:off x="2033" y="2028"/>
              <a:ext cx="66" cy="530"/>
            </a:xfrm>
            <a:prstGeom prst="rect">
              <a:avLst/>
            </a:prstGeom>
            <a:solidFill>
              <a:srgbClr val="FFFFFF"/>
            </a:solidFill>
            <a:ln>
              <a:noFill/>
            </a:ln>
            <a:extLst>
              <a:ext uri="{91240B29-F687-4f45-9708-019B960494DF}">
                <a14:hiddenLine xmlns:a14="http://schemas.microsoft.com/office/drawing/2010/main" xmlns="" w="9525">
                  <a:solidFill>
                    <a:schemeClr val="tx1"/>
                  </a:solidFill>
                  <a:miter lim="800000"/>
                  <a:headEnd/>
                  <a:tailEnd/>
                </a14:hiddenLine>
              </a:ext>
            </a:extLst>
          </p:spPr>
          <p:txBody>
            <a:bodyPr lIns="0" tIns="0" rIns="0" bIns="0"/>
            <a:lstStyle/>
            <a:p>
              <a:endParaRPr lang="en-US" dirty="0"/>
            </a:p>
          </p:txBody>
        </p:sp>
        <p:sp>
          <p:nvSpPr>
            <p:cNvPr id="7217" name="Rectangle 49"/>
            <p:cNvSpPr>
              <a:spLocks/>
            </p:cNvSpPr>
            <p:nvPr/>
          </p:nvSpPr>
          <p:spPr bwMode="auto">
            <a:xfrm>
              <a:off x="2033" y="2028"/>
              <a:ext cx="77" cy="542"/>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7218" name="Rectangle 50"/>
            <p:cNvSpPr>
              <a:spLocks/>
            </p:cNvSpPr>
            <p:nvPr/>
          </p:nvSpPr>
          <p:spPr bwMode="auto">
            <a:xfrm>
              <a:off x="2033" y="2245"/>
              <a:ext cx="66" cy="84"/>
            </a:xfrm>
            <a:prstGeom prst="rect">
              <a:avLst/>
            </a:prstGeom>
            <a:solidFill>
              <a:srgbClr val="FFFFFF"/>
            </a:solidFill>
            <a:ln>
              <a:noFill/>
            </a:ln>
            <a:extLst>
              <a:ext uri="{91240B29-F687-4f45-9708-019B960494DF}">
                <a14:hiddenLine xmlns:a14="http://schemas.microsoft.com/office/drawing/2010/main" xmlns="" w="9525">
                  <a:solidFill>
                    <a:schemeClr val="tx1"/>
                  </a:solidFill>
                  <a:miter lim="800000"/>
                  <a:headEnd/>
                  <a:tailEnd/>
                </a14:hiddenLine>
              </a:ext>
            </a:extLst>
          </p:spPr>
          <p:txBody>
            <a:bodyPr lIns="0" tIns="0" rIns="0" bIns="0"/>
            <a:lstStyle/>
            <a:p>
              <a:endParaRPr lang="en-US" dirty="0"/>
            </a:p>
          </p:txBody>
        </p:sp>
        <p:sp>
          <p:nvSpPr>
            <p:cNvPr id="7219" name="Rectangle 51"/>
            <p:cNvSpPr>
              <a:spLocks/>
            </p:cNvSpPr>
            <p:nvPr/>
          </p:nvSpPr>
          <p:spPr bwMode="auto">
            <a:xfrm>
              <a:off x="2033" y="2245"/>
              <a:ext cx="77" cy="96"/>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7220" name="Rectangle 52"/>
            <p:cNvSpPr>
              <a:spLocks/>
            </p:cNvSpPr>
            <p:nvPr/>
          </p:nvSpPr>
          <p:spPr bwMode="auto">
            <a:xfrm>
              <a:off x="2955" y="2028"/>
              <a:ext cx="66" cy="530"/>
            </a:xfrm>
            <a:prstGeom prst="rect">
              <a:avLst/>
            </a:prstGeom>
            <a:solidFill>
              <a:srgbClr val="FFFFFF"/>
            </a:solidFill>
            <a:ln>
              <a:noFill/>
            </a:ln>
            <a:extLst>
              <a:ext uri="{91240B29-F687-4f45-9708-019B960494DF}">
                <a14:hiddenLine xmlns:a14="http://schemas.microsoft.com/office/drawing/2010/main" xmlns="" w="9525">
                  <a:solidFill>
                    <a:schemeClr val="tx1"/>
                  </a:solidFill>
                  <a:miter lim="800000"/>
                  <a:headEnd/>
                  <a:tailEnd/>
                </a14:hiddenLine>
              </a:ext>
            </a:extLst>
          </p:spPr>
          <p:txBody>
            <a:bodyPr lIns="0" tIns="0" rIns="0" bIns="0"/>
            <a:lstStyle/>
            <a:p>
              <a:endParaRPr lang="en-US" dirty="0"/>
            </a:p>
          </p:txBody>
        </p:sp>
        <p:sp>
          <p:nvSpPr>
            <p:cNvPr id="7221" name="Rectangle 53"/>
            <p:cNvSpPr>
              <a:spLocks/>
            </p:cNvSpPr>
            <p:nvPr/>
          </p:nvSpPr>
          <p:spPr bwMode="auto">
            <a:xfrm>
              <a:off x="2955" y="2028"/>
              <a:ext cx="77" cy="542"/>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7222" name="Rectangle 54"/>
            <p:cNvSpPr>
              <a:spLocks/>
            </p:cNvSpPr>
            <p:nvPr/>
          </p:nvSpPr>
          <p:spPr bwMode="auto">
            <a:xfrm>
              <a:off x="2955" y="2245"/>
              <a:ext cx="66" cy="84"/>
            </a:xfrm>
            <a:prstGeom prst="rect">
              <a:avLst/>
            </a:prstGeom>
            <a:solidFill>
              <a:srgbClr val="FFFFFF"/>
            </a:solidFill>
            <a:ln>
              <a:noFill/>
            </a:ln>
            <a:extLst>
              <a:ext uri="{91240B29-F687-4f45-9708-019B960494DF}">
                <a14:hiddenLine xmlns:a14="http://schemas.microsoft.com/office/drawing/2010/main" xmlns="" w="9525">
                  <a:solidFill>
                    <a:schemeClr val="tx1"/>
                  </a:solidFill>
                  <a:miter lim="800000"/>
                  <a:headEnd/>
                  <a:tailEnd/>
                </a14:hiddenLine>
              </a:ext>
            </a:extLst>
          </p:spPr>
          <p:txBody>
            <a:bodyPr lIns="0" tIns="0" rIns="0" bIns="0"/>
            <a:lstStyle/>
            <a:p>
              <a:endParaRPr lang="en-US" dirty="0"/>
            </a:p>
          </p:txBody>
        </p:sp>
        <p:sp>
          <p:nvSpPr>
            <p:cNvPr id="7223" name="Rectangle 55"/>
            <p:cNvSpPr>
              <a:spLocks/>
            </p:cNvSpPr>
            <p:nvPr/>
          </p:nvSpPr>
          <p:spPr bwMode="auto">
            <a:xfrm>
              <a:off x="2955" y="2245"/>
              <a:ext cx="77" cy="96"/>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7224" name="Rectangle 56"/>
            <p:cNvSpPr>
              <a:spLocks/>
            </p:cNvSpPr>
            <p:nvPr/>
          </p:nvSpPr>
          <p:spPr bwMode="auto">
            <a:xfrm>
              <a:off x="500" y="151"/>
              <a:ext cx="506" cy="1408"/>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7225" name="Rectangle 57"/>
            <p:cNvSpPr>
              <a:spLocks/>
            </p:cNvSpPr>
            <p:nvPr/>
          </p:nvSpPr>
          <p:spPr bwMode="auto">
            <a:xfrm>
              <a:off x="2377" y="151"/>
              <a:ext cx="522" cy="1396"/>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7226" name="Rectangle 58"/>
            <p:cNvSpPr>
              <a:spLocks/>
            </p:cNvSpPr>
            <p:nvPr/>
          </p:nvSpPr>
          <p:spPr bwMode="auto">
            <a:xfrm>
              <a:off x="2344" y="2221"/>
              <a:ext cx="155" cy="156"/>
            </a:xfrm>
            <a:prstGeom prst="rect">
              <a:avLst/>
            </a:prstGeom>
            <a:solidFill>
              <a:srgbClr val="D9AA73"/>
            </a:solidFill>
            <a:ln>
              <a:noFill/>
            </a:ln>
            <a:extLst>
              <a:ext uri="{91240B29-F687-4f45-9708-019B960494DF}">
                <a14:hiddenLine xmlns:a14="http://schemas.microsoft.com/office/drawing/2010/main" xmlns="" w="9525">
                  <a:solidFill>
                    <a:schemeClr val="tx1"/>
                  </a:solidFill>
                  <a:miter lim="800000"/>
                  <a:headEnd/>
                  <a:tailEnd/>
                </a14:hiddenLine>
              </a:ext>
            </a:extLst>
          </p:spPr>
          <p:txBody>
            <a:bodyPr lIns="0" tIns="0" rIns="0" bIns="0"/>
            <a:lstStyle/>
            <a:p>
              <a:endParaRPr lang="en-US" dirty="0"/>
            </a:p>
          </p:txBody>
        </p:sp>
        <p:sp>
          <p:nvSpPr>
            <p:cNvPr id="7227" name="Rectangle 59"/>
            <p:cNvSpPr>
              <a:spLocks/>
            </p:cNvSpPr>
            <p:nvPr/>
          </p:nvSpPr>
          <p:spPr bwMode="auto">
            <a:xfrm>
              <a:off x="2576" y="2221"/>
              <a:ext cx="156" cy="156"/>
            </a:xfrm>
            <a:prstGeom prst="rect">
              <a:avLst/>
            </a:prstGeom>
            <a:solidFill>
              <a:srgbClr val="CF924C"/>
            </a:solidFill>
            <a:ln>
              <a:noFill/>
            </a:ln>
            <a:extLst>
              <a:ext uri="{91240B29-F687-4f45-9708-019B960494DF}">
                <a14:hiddenLine xmlns:a14="http://schemas.microsoft.com/office/drawing/2010/main" xmlns="" w="9525">
                  <a:solidFill>
                    <a:schemeClr val="tx1"/>
                  </a:solidFill>
                  <a:miter lim="800000"/>
                  <a:headEnd/>
                  <a:tailEnd/>
                </a14:hiddenLine>
              </a:ext>
            </a:extLst>
          </p:spPr>
          <p:txBody>
            <a:bodyPr lIns="0" tIns="0" rIns="0" bIns="0"/>
            <a:lstStyle/>
            <a:p>
              <a:endParaRPr lang="en-US" dirty="0"/>
            </a:p>
          </p:txBody>
        </p:sp>
      </p:grpSp>
      <p:sp>
        <p:nvSpPr>
          <p:cNvPr id="2" name="Slide Number Placeholder 1">
            <a:extLst>
              <a:ext uri="{FF2B5EF4-FFF2-40B4-BE49-F238E27FC236}">
                <a16:creationId xmlns:a16="http://schemas.microsoft.com/office/drawing/2014/main" id="{8701B907-CF07-4EC7-B2C3-AAB9F56969F7}"/>
              </a:ext>
            </a:extLst>
          </p:cNvPr>
          <p:cNvSpPr>
            <a:spLocks noGrp="1"/>
          </p:cNvSpPr>
          <p:nvPr>
            <p:ph type="sldNum" sz="quarter" idx="12"/>
          </p:nvPr>
        </p:nvSpPr>
        <p:spPr/>
        <p:txBody>
          <a:bodyPr/>
          <a:lstStyle/>
          <a:p>
            <a:fld id="{55A7D004-52FC-0848-9204-1EE3F00FC2B7}" type="slidenum">
              <a:rPr lang="en-US" smtClean="0"/>
              <a:t>26</a:t>
            </a:fld>
            <a:endParaRPr lang="en-US" dirty="0"/>
          </a:p>
        </p:txBody>
      </p:sp>
    </p:spTree>
    <p:extLst>
      <p:ext uri="{BB962C8B-B14F-4D97-AF65-F5344CB8AC3E}">
        <p14:creationId xmlns:p14="http://schemas.microsoft.com/office/powerpoint/2010/main" val="15815320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a:t>Copy-on-write (cont’d)</a:t>
            </a:r>
          </a:p>
          <a:p>
            <a:pPr lvl="1"/>
            <a:r>
              <a:rPr lang="en-US" dirty="0"/>
              <a:t>Pages belonging to A are in memory.</a:t>
            </a:r>
          </a:p>
          <a:p>
            <a:pPr lvl="1"/>
            <a:r>
              <a:rPr lang="en-US" dirty="0"/>
              <a:t>Initially all page frames are shared.</a:t>
            </a:r>
          </a:p>
          <a:p>
            <a:pPr lvl="1"/>
            <a:r>
              <a:rPr lang="en-US" dirty="0"/>
              <a:t>At hardware level all pages are write-protected.</a:t>
            </a:r>
          </a:p>
          <a:p>
            <a:pPr lvl="1"/>
            <a:r>
              <a:rPr lang="en-US" dirty="0"/>
              <a:t>If a thread from A or B tries to modify the data, a hardware exception “page fault” occurs.</a:t>
            </a:r>
          </a:p>
          <a:p>
            <a:pPr lvl="1"/>
            <a:r>
              <a:rPr lang="en-US" dirty="0"/>
              <a:t>If B attempts to write</a:t>
            </a:r>
          </a:p>
          <a:p>
            <a:pPr lvl="2"/>
            <a:r>
              <a:rPr lang="en-US" dirty="0"/>
              <a:t>page fault handler allocates a new frame for B and copies the original frame.</a:t>
            </a:r>
          </a:p>
          <a:p>
            <a:pPr lvl="2"/>
            <a:r>
              <a:rPr lang="en-US" dirty="0"/>
              <a:t>The old frame number is replaced by a new one.</a:t>
            </a:r>
          </a:p>
          <a:p>
            <a:pPr lvl="2"/>
            <a:r>
              <a:rPr lang="en-US" dirty="0"/>
              <a:t>Two pages at A and B are now writable at the hardware level.</a:t>
            </a:r>
          </a:p>
          <a:p>
            <a:pPr lvl="2"/>
            <a:r>
              <a:rPr lang="en-US" dirty="0"/>
              <a:t>Now process B’s modifying instructions can proceed.</a:t>
            </a:r>
          </a:p>
        </p:txBody>
      </p:sp>
      <p:sp>
        <p:nvSpPr>
          <p:cNvPr id="4" name="Slide Number Placeholder 3">
            <a:extLst>
              <a:ext uri="{FF2B5EF4-FFF2-40B4-BE49-F238E27FC236}">
                <a16:creationId xmlns:a16="http://schemas.microsoft.com/office/drawing/2014/main" id="{33B1521E-C8F7-4F6A-93C2-E42AAAFE09D6}"/>
              </a:ext>
            </a:extLst>
          </p:cNvPr>
          <p:cNvSpPr>
            <a:spLocks noGrp="1"/>
          </p:cNvSpPr>
          <p:nvPr>
            <p:ph type="sldNum" sz="quarter" idx="12"/>
          </p:nvPr>
        </p:nvSpPr>
        <p:spPr/>
        <p:txBody>
          <a:bodyPr/>
          <a:lstStyle/>
          <a:p>
            <a:fld id="{55A7D004-52FC-0848-9204-1EE3F00FC2B7}" type="slidenum">
              <a:rPr lang="en-US" smtClean="0"/>
              <a:t>27</a:t>
            </a:fld>
            <a:endParaRPr lang="en-US" dirty="0"/>
          </a:p>
        </p:txBody>
      </p:sp>
      <p:sp>
        <p:nvSpPr>
          <p:cNvPr id="7" name="Title 1">
            <a:extLst>
              <a:ext uri="{FF2B5EF4-FFF2-40B4-BE49-F238E27FC236}">
                <a16:creationId xmlns:a16="http://schemas.microsoft.com/office/drawing/2014/main" id="{FEB423E9-E807-43F5-AF81-2089490549B3}"/>
              </a:ext>
            </a:extLst>
          </p:cNvPr>
          <p:cNvSpPr>
            <a:spLocks noGrp="1"/>
          </p:cNvSpPr>
          <p:nvPr>
            <p:ph type="title"/>
          </p:nvPr>
        </p:nvSpPr>
        <p:spPr>
          <a:xfrm>
            <a:off x="457200" y="274638"/>
            <a:ext cx="8229600" cy="1143000"/>
          </a:xfrm>
        </p:spPr>
        <p:txBody>
          <a:bodyPr/>
          <a:lstStyle/>
          <a:p>
            <a:r>
              <a:rPr lang="en-US" dirty="0"/>
              <a:t>Processes and Threads</a:t>
            </a:r>
            <a:r>
              <a:rPr lang="en-US" sz="2400" dirty="0"/>
              <a:t> (cont.)</a:t>
            </a:r>
            <a:endParaRPr lang="en-US" dirty="0"/>
          </a:p>
        </p:txBody>
      </p:sp>
    </p:spTree>
    <p:extLst>
      <p:ext uri="{BB962C8B-B14F-4D97-AF65-F5344CB8AC3E}">
        <p14:creationId xmlns:p14="http://schemas.microsoft.com/office/powerpoint/2010/main" val="38405320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01418"/>
            <a:ext cx="8229600" cy="4854748"/>
          </a:xfrm>
        </p:spPr>
        <p:txBody>
          <a:bodyPr>
            <a:normAutofit fontScale="85000" lnSpcReduction="20000"/>
          </a:bodyPr>
          <a:lstStyle/>
          <a:p>
            <a:pPr marL="0" indent="0">
              <a:buNone/>
            </a:pPr>
            <a:r>
              <a:rPr lang="en-US" b="1" dirty="0"/>
              <a:t>Q: </a:t>
            </a:r>
            <a:r>
              <a:rPr lang="en-US" dirty="0"/>
              <a:t>What are the benefits of multi-threading in the client and the server processes?</a:t>
            </a:r>
          </a:p>
          <a:p>
            <a:pPr lvl="1"/>
            <a:r>
              <a:rPr lang="en-US" dirty="0"/>
              <a:t>Assumptions:</a:t>
            </a:r>
          </a:p>
          <a:p>
            <a:pPr lvl="2"/>
            <a:r>
              <a:rPr lang="en-US" dirty="0"/>
              <a:t>Each request sent to the server takes 2 ms for processing plus 8 ms for I/O delay.</a:t>
            </a:r>
          </a:p>
          <a:p>
            <a:pPr lvl="2"/>
            <a:r>
              <a:rPr lang="en-US" dirty="0"/>
              <a:t>No caching of data</a:t>
            </a:r>
          </a:p>
          <a:p>
            <a:pPr lvl="2"/>
            <a:r>
              <a:rPr lang="en-US" dirty="0"/>
              <a:t>Threads are independently schedulable.</a:t>
            </a:r>
          </a:p>
          <a:p>
            <a:pPr lvl="1"/>
            <a:r>
              <a:rPr lang="en-US" dirty="0"/>
              <a:t>If a single thread performs all processing then </a:t>
            </a:r>
          </a:p>
          <a:p>
            <a:pPr lvl="2"/>
            <a:r>
              <a:rPr lang="en-US" dirty="0"/>
              <a:t>The turnaround time is 10 ms per request, so this server can handle 100 client requests per second. (the server’s </a:t>
            </a:r>
            <a:r>
              <a:rPr lang="en-US" u="sng" dirty="0"/>
              <a:t>throughput</a:t>
            </a:r>
            <a:r>
              <a:rPr lang="en-US" dirty="0"/>
              <a:t>)</a:t>
            </a:r>
          </a:p>
          <a:p>
            <a:pPr lvl="1"/>
            <a:r>
              <a:rPr lang="en-US" dirty="0"/>
              <a:t>What if the server pool has two threads?</a:t>
            </a:r>
          </a:p>
          <a:p>
            <a:pPr lvl="2"/>
            <a:r>
              <a:rPr lang="en-US" dirty="0"/>
              <a:t>One thread can be scheduled when the other blocks for I/O.</a:t>
            </a:r>
          </a:p>
          <a:p>
            <a:pPr lvl="2"/>
            <a:r>
              <a:rPr lang="en-US" dirty="0"/>
              <a:t>The threads may be blocked behind the single disk drive, so if all disk requests are serialized and take 8 ms each, then</a:t>
            </a:r>
          </a:p>
          <a:p>
            <a:pPr lvl="3"/>
            <a:r>
              <a:rPr lang="en-US" dirty="0"/>
              <a:t>max throughput is 1000/8 = 125 requests per second.</a:t>
            </a:r>
          </a:p>
        </p:txBody>
      </p:sp>
      <p:sp>
        <p:nvSpPr>
          <p:cNvPr id="4" name="Slide Number Placeholder 3">
            <a:extLst>
              <a:ext uri="{FF2B5EF4-FFF2-40B4-BE49-F238E27FC236}">
                <a16:creationId xmlns:a16="http://schemas.microsoft.com/office/drawing/2014/main" id="{99750174-FE2E-4CB5-922C-75CBC5FA87AA}"/>
              </a:ext>
            </a:extLst>
          </p:cNvPr>
          <p:cNvSpPr>
            <a:spLocks noGrp="1"/>
          </p:cNvSpPr>
          <p:nvPr>
            <p:ph type="sldNum" sz="quarter" idx="12"/>
          </p:nvPr>
        </p:nvSpPr>
        <p:spPr/>
        <p:txBody>
          <a:bodyPr/>
          <a:lstStyle/>
          <a:p>
            <a:fld id="{55A7D004-52FC-0848-9204-1EE3F00FC2B7}" type="slidenum">
              <a:rPr lang="en-US" smtClean="0"/>
              <a:t>28</a:t>
            </a:fld>
            <a:endParaRPr lang="en-US" dirty="0"/>
          </a:p>
        </p:txBody>
      </p:sp>
      <p:sp>
        <p:nvSpPr>
          <p:cNvPr id="5" name="Title 1">
            <a:extLst>
              <a:ext uri="{FF2B5EF4-FFF2-40B4-BE49-F238E27FC236}">
                <a16:creationId xmlns:a16="http://schemas.microsoft.com/office/drawing/2014/main" id="{CAFA30F0-BF3C-4E7C-83EC-E8738B5EA7CC}"/>
              </a:ext>
            </a:extLst>
          </p:cNvPr>
          <p:cNvSpPr txBox="1">
            <a:spLocks/>
          </p:cNvSpPr>
          <p:nvPr/>
        </p:nvSpPr>
        <p:spPr>
          <a:xfrm>
            <a:off x="755374" y="136525"/>
            <a:ext cx="8229600" cy="1264892"/>
          </a:xfrm>
          <a:prstGeom prst="rect">
            <a:avLst/>
          </a:prstGeom>
        </p:spPr>
        <p:txBody>
          <a:bodyPr vert="horz" lIns="91440" tIns="45720" rIns="91440" bIns="45720" rtlCol="0" anchor="ctr">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a:t>Processes and Threads</a:t>
            </a:r>
            <a:r>
              <a:rPr lang="en-US" sz="2400" dirty="0"/>
              <a:t> (cont.)</a:t>
            </a:r>
          </a:p>
          <a:p>
            <a:r>
              <a:rPr lang="en-US" sz="3600" dirty="0"/>
              <a:t>- Threads</a:t>
            </a:r>
          </a:p>
        </p:txBody>
      </p:sp>
    </p:spTree>
    <p:extLst>
      <p:ext uri="{BB962C8B-B14F-4D97-AF65-F5344CB8AC3E}">
        <p14:creationId xmlns:p14="http://schemas.microsoft.com/office/powerpoint/2010/main" val="37866882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Line 2"/>
          <p:cNvSpPr>
            <a:spLocks noChangeShapeType="1"/>
          </p:cNvSpPr>
          <p:nvPr/>
        </p:nvSpPr>
        <p:spPr bwMode="auto">
          <a:xfrm>
            <a:off x="495300" y="1378027"/>
            <a:ext cx="8153400" cy="1588"/>
          </a:xfrm>
          <a:prstGeom prst="line">
            <a:avLst/>
          </a:prstGeom>
          <a:noFill/>
          <a:ln w="127000">
            <a:solidFill>
              <a:srgbClr val="FFCC00"/>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8195" name="Rectangle 3"/>
          <p:cNvSpPr>
            <a:spLocks noGrp="1" noChangeArrowheads="1"/>
          </p:cNvSpPr>
          <p:nvPr>
            <p:ph type="title"/>
          </p:nvPr>
        </p:nvSpPr>
        <p:spPr>
          <a:xfrm>
            <a:off x="457200" y="0"/>
            <a:ext cx="8229600" cy="1417638"/>
          </a:xfrm>
          <a:ln/>
        </p:spPr>
        <p:txBody>
          <a:bodyPr rIns="132080">
            <a:normAutofit fontScale="90000"/>
          </a:bodyPr>
          <a:lstStyle/>
          <a:p>
            <a:r>
              <a:rPr lang="en-US" dirty="0"/>
              <a:t>Figure 7.5</a:t>
            </a:r>
            <a:br>
              <a:rPr lang="en-US" dirty="0"/>
            </a:br>
            <a:r>
              <a:rPr lang="en-US" dirty="0"/>
              <a:t>Client and server with threads</a:t>
            </a:r>
          </a:p>
        </p:txBody>
      </p:sp>
      <p:grpSp>
        <p:nvGrpSpPr>
          <p:cNvPr id="8196" name="Group 4"/>
          <p:cNvGrpSpPr>
            <a:grpSpLocks/>
          </p:cNvGrpSpPr>
          <p:nvPr/>
        </p:nvGrpSpPr>
        <p:grpSpPr bwMode="auto">
          <a:xfrm>
            <a:off x="304340" y="2568935"/>
            <a:ext cx="8554525" cy="3278083"/>
            <a:chOff x="0" y="0"/>
            <a:chExt cx="5178" cy="1858"/>
          </a:xfrm>
        </p:grpSpPr>
        <p:sp>
          <p:nvSpPr>
            <p:cNvPr id="8197" name="Rectangle 5"/>
            <p:cNvSpPr>
              <a:spLocks/>
            </p:cNvSpPr>
            <p:nvPr/>
          </p:nvSpPr>
          <p:spPr bwMode="auto">
            <a:xfrm>
              <a:off x="3826" y="1714"/>
              <a:ext cx="353" cy="1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lIns="0" tIns="0" rIns="0" bIns="0">
              <a:spAutoFit/>
            </a:bodyPr>
            <a:lstStyle/>
            <a:p>
              <a:r>
                <a:rPr lang="en-US" sz="1500" dirty="0">
                  <a:solidFill>
                    <a:schemeClr val="tx1"/>
                  </a:solidFill>
                  <a:latin typeface="Arial" charset="0"/>
                  <a:ea typeface="ＭＳ Ｐゴシック" charset="0"/>
                  <a:cs typeface="Arial" charset="0"/>
                  <a:sym typeface="Arial" charset="0"/>
                </a:rPr>
                <a:t>Server</a:t>
              </a:r>
            </a:p>
          </p:txBody>
        </p:sp>
        <p:sp>
          <p:nvSpPr>
            <p:cNvPr id="8198" name="Oval 6"/>
            <p:cNvSpPr>
              <a:spLocks/>
            </p:cNvSpPr>
            <p:nvPr/>
          </p:nvSpPr>
          <p:spPr bwMode="auto">
            <a:xfrm>
              <a:off x="3342" y="199"/>
              <a:ext cx="1287" cy="1395"/>
            </a:xfrm>
            <a:prstGeom prst="ellipse">
              <a:avLst/>
            </a:prstGeom>
            <a:solidFill>
              <a:srgbClr val="FFDC99"/>
            </a:solidFill>
            <a:ln>
              <a:noFill/>
            </a:ln>
            <a:extLst>
              <a:ext uri="{91240B29-F687-4f45-9708-019B960494DF}">
                <a14:hiddenLine xmlns:a14="http://schemas.microsoft.com/office/drawing/2010/main" xmlns="" w="9525">
                  <a:solidFill>
                    <a:schemeClr val="tx1"/>
                  </a:solidFill>
                  <a:round/>
                  <a:headEnd/>
                  <a:tailEnd/>
                </a14:hiddenLine>
              </a:ext>
            </a:extLst>
          </p:spPr>
          <p:txBody>
            <a:bodyPr lIns="0" tIns="0" rIns="0" bIns="0"/>
            <a:lstStyle/>
            <a:p>
              <a:endParaRPr lang="en-US" dirty="0"/>
            </a:p>
          </p:txBody>
        </p:sp>
        <p:sp>
          <p:nvSpPr>
            <p:cNvPr id="8199" name="Rectangle 7"/>
            <p:cNvSpPr>
              <a:spLocks/>
            </p:cNvSpPr>
            <p:nvPr/>
          </p:nvSpPr>
          <p:spPr bwMode="auto">
            <a:xfrm>
              <a:off x="3765" y="1330"/>
              <a:ext cx="520" cy="1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lIns="0" tIns="0" rIns="0" bIns="0">
              <a:spAutoFit/>
            </a:bodyPr>
            <a:lstStyle/>
            <a:p>
              <a:r>
                <a:rPr lang="en-US" sz="1500" dirty="0">
                  <a:solidFill>
                    <a:schemeClr val="tx1"/>
                  </a:solidFill>
                  <a:latin typeface="Arial" charset="0"/>
                  <a:ea typeface="ＭＳ Ｐゴシック" charset="0"/>
                  <a:cs typeface="Arial" charset="0"/>
                  <a:sym typeface="Arial" charset="0"/>
                </a:rPr>
                <a:t>N threads</a:t>
              </a:r>
            </a:p>
          </p:txBody>
        </p:sp>
        <p:sp>
          <p:nvSpPr>
            <p:cNvPr id="8200" name="Oval 8"/>
            <p:cNvSpPr>
              <a:spLocks/>
            </p:cNvSpPr>
            <p:nvPr/>
          </p:nvSpPr>
          <p:spPr bwMode="auto">
            <a:xfrm>
              <a:off x="4380" y="43"/>
              <a:ext cx="512" cy="156"/>
            </a:xfrm>
            <a:prstGeom prst="ellipse">
              <a:avLst/>
            </a:prstGeom>
            <a:solidFill>
              <a:srgbClr val="FFFFFF"/>
            </a:solidFill>
            <a:ln w="33338">
              <a:solidFill>
                <a:schemeClr val="tx1"/>
              </a:solidFill>
              <a:round/>
              <a:headEnd/>
              <a:tailEnd/>
            </a:ln>
          </p:spPr>
          <p:txBody>
            <a:bodyPr lIns="0" tIns="0" rIns="0" bIns="0"/>
            <a:lstStyle/>
            <a:p>
              <a:endParaRPr lang="en-US" dirty="0"/>
            </a:p>
          </p:txBody>
        </p:sp>
        <p:sp>
          <p:nvSpPr>
            <p:cNvPr id="8201" name="Oval 9"/>
            <p:cNvSpPr>
              <a:spLocks/>
            </p:cNvSpPr>
            <p:nvPr/>
          </p:nvSpPr>
          <p:spPr bwMode="auto">
            <a:xfrm>
              <a:off x="4380" y="0"/>
              <a:ext cx="512" cy="157"/>
            </a:xfrm>
            <a:prstGeom prst="ellipse">
              <a:avLst/>
            </a:prstGeom>
            <a:solidFill>
              <a:srgbClr val="FFFFFF"/>
            </a:solidFill>
            <a:ln w="33338">
              <a:solidFill>
                <a:schemeClr val="tx1"/>
              </a:solidFill>
              <a:round/>
              <a:headEnd/>
              <a:tailEnd/>
            </a:ln>
          </p:spPr>
          <p:txBody>
            <a:bodyPr lIns="0" tIns="0" rIns="0" bIns="0"/>
            <a:lstStyle/>
            <a:p>
              <a:endParaRPr lang="en-US" dirty="0"/>
            </a:p>
          </p:txBody>
        </p:sp>
        <p:sp>
          <p:nvSpPr>
            <p:cNvPr id="8202" name="Rectangle 10"/>
            <p:cNvSpPr>
              <a:spLocks/>
            </p:cNvSpPr>
            <p:nvPr/>
          </p:nvSpPr>
          <p:spPr bwMode="auto">
            <a:xfrm>
              <a:off x="4538" y="334"/>
              <a:ext cx="640" cy="1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lIns="0" tIns="0" rIns="0" bIns="0">
              <a:spAutoFit/>
            </a:bodyPr>
            <a:lstStyle/>
            <a:p>
              <a:r>
                <a:rPr lang="en-US" sz="1500" dirty="0">
                  <a:solidFill>
                    <a:schemeClr val="tx1"/>
                  </a:solidFill>
                  <a:latin typeface="Arial" charset="0"/>
                  <a:ea typeface="ＭＳ Ｐゴシック" charset="0"/>
                  <a:cs typeface="Arial" charset="0"/>
                  <a:sym typeface="Arial" charset="0"/>
                </a:rPr>
                <a:t>Input-output</a:t>
              </a:r>
            </a:p>
          </p:txBody>
        </p:sp>
        <p:sp>
          <p:nvSpPr>
            <p:cNvPr id="8203" name="Freeform 11"/>
            <p:cNvSpPr>
              <a:spLocks/>
            </p:cNvSpPr>
            <p:nvPr/>
          </p:nvSpPr>
          <p:spPr bwMode="auto">
            <a:xfrm>
              <a:off x="3736" y="555"/>
              <a:ext cx="93" cy="86"/>
            </a:xfrm>
            <a:custGeom>
              <a:avLst/>
              <a:gdLst>
                <a:gd name="T0" fmla="*/ 3024 w 21600"/>
                <a:gd name="T1" fmla="*/ 14316 h 21600"/>
                <a:gd name="T2" fmla="*/ 0 w 21600"/>
                <a:gd name="T3" fmla="*/ 7284 h 21600"/>
                <a:gd name="T4" fmla="*/ 21600 w 21600"/>
                <a:gd name="T5" fmla="*/ 0 h 21600"/>
                <a:gd name="T6" fmla="*/ 9288 w 21600"/>
                <a:gd name="T7" fmla="*/ 21600 h 21600"/>
                <a:gd name="T8" fmla="*/ 3024 w 21600"/>
                <a:gd name="T9" fmla="*/ 14316 h 21600"/>
                <a:gd name="T10" fmla="*/ 3024 w 21600"/>
                <a:gd name="T11" fmla="*/ 14316 h 21600"/>
              </a:gdLst>
              <a:ahLst/>
              <a:cxnLst>
                <a:cxn ang="0">
                  <a:pos x="T0" y="T1"/>
                </a:cxn>
                <a:cxn ang="0">
                  <a:pos x="T2" y="T3"/>
                </a:cxn>
                <a:cxn ang="0">
                  <a:pos x="T4" y="T5"/>
                </a:cxn>
                <a:cxn ang="0">
                  <a:pos x="T6" y="T7"/>
                </a:cxn>
                <a:cxn ang="0">
                  <a:pos x="T8" y="T9"/>
                </a:cxn>
                <a:cxn ang="0">
                  <a:pos x="T10" y="T11"/>
                </a:cxn>
              </a:cxnLst>
              <a:rect l="0" t="0" r="r" b="b"/>
              <a:pathLst>
                <a:path w="21600" h="21600">
                  <a:moveTo>
                    <a:pt x="3024" y="14316"/>
                  </a:moveTo>
                  <a:lnTo>
                    <a:pt x="0" y="7284"/>
                  </a:lnTo>
                  <a:lnTo>
                    <a:pt x="21600" y="0"/>
                  </a:lnTo>
                  <a:lnTo>
                    <a:pt x="9288" y="21600"/>
                  </a:lnTo>
                  <a:lnTo>
                    <a:pt x="3024" y="14316"/>
                  </a:lnTo>
                  <a:close/>
                  <a:moveTo>
                    <a:pt x="3024" y="14316"/>
                  </a:moveTo>
                </a:path>
              </a:pathLst>
            </a:custGeom>
            <a:solidFill>
              <a:srgbClr val="000000"/>
            </a:solidFill>
            <a:ln w="33338" cap="flat">
              <a:solidFill>
                <a:schemeClr val="tx1"/>
              </a:solidFill>
              <a:prstDash val="solid"/>
              <a:round/>
              <a:headEnd type="none" w="med" len="med"/>
              <a:tailEnd type="none" w="med" len="med"/>
            </a:ln>
          </p:spPr>
          <p:txBody>
            <a:bodyPr lIns="0" tIns="0" rIns="0" bIns="0"/>
            <a:lstStyle/>
            <a:p>
              <a:endParaRPr lang="en-US" dirty="0"/>
            </a:p>
          </p:txBody>
        </p:sp>
        <p:sp>
          <p:nvSpPr>
            <p:cNvPr id="8204" name="Line 12"/>
            <p:cNvSpPr>
              <a:spLocks noChangeShapeType="1"/>
            </p:cNvSpPr>
            <p:nvPr/>
          </p:nvSpPr>
          <p:spPr bwMode="auto">
            <a:xfrm rot="10800000" flipH="1">
              <a:off x="3447" y="612"/>
              <a:ext cx="302" cy="228"/>
            </a:xfrm>
            <a:prstGeom prst="line">
              <a:avLst/>
            </a:prstGeom>
            <a:noFill/>
            <a:ln w="33338">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8205" name="Freeform 13"/>
            <p:cNvSpPr>
              <a:spLocks/>
            </p:cNvSpPr>
            <p:nvPr/>
          </p:nvSpPr>
          <p:spPr bwMode="auto">
            <a:xfrm>
              <a:off x="3711" y="811"/>
              <a:ext cx="104" cy="57"/>
            </a:xfrm>
            <a:custGeom>
              <a:avLst/>
              <a:gdLst>
                <a:gd name="T0" fmla="*/ 2676 w 21600"/>
                <a:gd name="T1" fmla="*/ 10989 h 21600"/>
                <a:gd name="T2" fmla="*/ 0 w 21600"/>
                <a:gd name="T3" fmla="*/ 0 h 21600"/>
                <a:gd name="T4" fmla="*/ 21600 w 21600"/>
                <a:gd name="T5" fmla="*/ 0 h 21600"/>
                <a:gd name="T6" fmla="*/ 2676 w 21600"/>
                <a:gd name="T7" fmla="*/ 21600 h 21600"/>
                <a:gd name="T8" fmla="*/ 2676 w 21600"/>
                <a:gd name="T9" fmla="*/ 10989 h 21600"/>
                <a:gd name="T10" fmla="*/ 2676 w 21600"/>
                <a:gd name="T11" fmla="*/ 10989 h 21600"/>
              </a:gdLst>
              <a:ahLst/>
              <a:cxnLst>
                <a:cxn ang="0">
                  <a:pos x="T0" y="T1"/>
                </a:cxn>
                <a:cxn ang="0">
                  <a:pos x="T2" y="T3"/>
                </a:cxn>
                <a:cxn ang="0">
                  <a:pos x="T4" y="T5"/>
                </a:cxn>
                <a:cxn ang="0">
                  <a:pos x="T6" y="T7"/>
                </a:cxn>
                <a:cxn ang="0">
                  <a:pos x="T8" y="T9"/>
                </a:cxn>
                <a:cxn ang="0">
                  <a:pos x="T10" y="T11"/>
                </a:cxn>
              </a:cxnLst>
              <a:rect l="0" t="0" r="r" b="b"/>
              <a:pathLst>
                <a:path w="21600" h="21600">
                  <a:moveTo>
                    <a:pt x="2676" y="10989"/>
                  </a:moveTo>
                  <a:lnTo>
                    <a:pt x="0" y="0"/>
                  </a:lnTo>
                  <a:lnTo>
                    <a:pt x="21600" y="0"/>
                  </a:lnTo>
                  <a:lnTo>
                    <a:pt x="2676" y="21600"/>
                  </a:lnTo>
                  <a:lnTo>
                    <a:pt x="2676" y="10989"/>
                  </a:lnTo>
                  <a:close/>
                  <a:moveTo>
                    <a:pt x="2676" y="10989"/>
                  </a:moveTo>
                </a:path>
              </a:pathLst>
            </a:custGeom>
            <a:solidFill>
              <a:srgbClr val="000000"/>
            </a:solidFill>
            <a:ln w="33338" cap="flat">
              <a:solidFill>
                <a:schemeClr val="tx1"/>
              </a:solidFill>
              <a:prstDash val="solid"/>
              <a:round/>
              <a:headEnd type="none" w="med" len="med"/>
              <a:tailEnd type="none" w="med" len="med"/>
            </a:ln>
          </p:spPr>
          <p:txBody>
            <a:bodyPr lIns="0" tIns="0" rIns="0" bIns="0"/>
            <a:lstStyle/>
            <a:p>
              <a:endParaRPr lang="en-US" dirty="0"/>
            </a:p>
          </p:txBody>
        </p:sp>
        <p:sp>
          <p:nvSpPr>
            <p:cNvPr id="8206" name="Line 14"/>
            <p:cNvSpPr>
              <a:spLocks noChangeShapeType="1"/>
            </p:cNvSpPr>
            <p:nvPr/>
          </p:nvSpPr>
          <p:spPr bwMode="auto">
            <a:xfrm rot="10800000" flipH="1">
              <a:off x="3460" y="840"/>
              <a:ext cx="251" cy="57"/>
            </a:xfrm>
            <a:prstGeom prst="line">
              <a:avLst/>
            </a:prstGeom>
            <a:noFill/>
            <a:ln w="33338">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8207" name="Freeform 15"/>
            <p:cNvSpPr>
              <a:spLocks/>
            </p:cNvSpPr>
            <p:nvPr/>
          </p:nvSpPr>
          <p:spPr bwMode="auto">
            <a:xfrm>
              <a:off x="3711" y="1110"/>
              <a:ext cx="104" cy="71"/>
            </a:xfrm>
            <a:custGeom>
              <a:avLst/>
              <a:gdLst>
                <a:gd name="T0" fmla="*/ 5352 w 21600"/>
                <a:gd name="T1" fmla="*/ 8823 h 21600"/>
                <a:gd name="T2" fmla="*/ 8028 w 21600"/>
                <a:gd name="T3" fmla="*/ 0 h 21600"/>
                <a:gd name="T4" fmla="*/ 21600 w 21600"/>
                <a:gd name="T5" fmla="*/ 21600 h 21600"/>
                <a:gd name="T6" fmla="*/ 0 w 21600"/>
                <a:gd name="T7" fmla="*/ 17341 h 21600"/>
                <a:gd name="T8" fmla="*/ 5352 w 21600"/>
                <a:gd name="T9" fmla="*/ 8823 h 21600"/>
                <a:gd name="T10" fmla="*/ 5352 w 21600"/>
                <a:gd name="T11" fmla="*/ 8823 h 21600"/>
              </a:gdLst>
              <a:ahLst/>
              <a:cxnLst>
                <a:cxn ang="0">
                  <a:pos x="T0" y="T1"/>
                </a:cxn>
                <a:cxn ang="0">
                  <a:pos x="T2" y="T3"/>
                </a:cxn>
                <a:cxn ang="0">
                  <a:pos x="T4" y="T5"/>
                </a:cxn>
                <a:cxn ang="0">
                  <a:pos x="T6" y="T7"/>
                </a:cxn>
                <a:cxn ang="0">
                  <a:pos x="T8" y="T9"/>
                </a:cxn>
                <a:cxn ang="0">
                  <a:pos x="T10" y="T11"/>
                </a:cxn>
              </a:cxnLst>
              <a:rect l="0" t="0" r="r" b="b"/>
              <a:pathLst>
                <a:path w="21600" h="21600">
                  <a:moveTo>
                    <a:pt x="5352" y="8823"/>
                  </a:moveTo>
                  <a:lnTo>
                    <a:pt x="8028" y="0"/>
                  </a:lnTo>
                  <a:lnTo>
                    <a:pt x="21600" y="21600"/>
                  </a:lnTo>
                  <a:lnTo>
                    <a:pt x="0" y="17341"/>
                  </a:lnTo>
                  <a:lnTo>
                    <a:pt x="5352" y="8823"/>
                  </a:lnTo>
                  <a:close/>
                  <a:moveTo>
                    <a:pt x="5352" y="8823"/>
                  </a:moveTo>
                </a:path>
              </a:pathLst>
            </a:custGeom>
            <a:solidFill>
              <a:srgbClr val="000000"/>
            </a:solidFill>
            <a:ln w="33338" cap="flat">
              <a:solidFill>
                <a:schemeClr val="tx1"/>
              </a:solidFill>
              <a:prstDash val="solid"/>
              <a:round/>
              <a:headEnd type="none" w="med" len="med"/>
              <a:tailEnd type="none" w="med" len="med"/>
            </a:ln>
          </p:spPr>
          <p:txBody>
            <a:bodyPr lIns="0" tIns="0" rIns="0" bIns="0"/>
            <a:lstStyle/>
            <a:p>
              <a:endParaRPr lang="en-US" dirty="0"/>
            </a:p>
          </p:txBody>
        </p:sp>
        <p:sp>
          <p:nvSpPr>
            <p:cNvPr id="8208" name="Line 16"/>
            <p:cNvSpPr>
              <a:spLocks noChangeShapeType="1"/>
            </p:cNvSpPr>
            <p:nvPr/>
          </p:nvSpPr>
          <p:spPr bwMode="auto">
            <a:xfrm>
              <a:off x="3447" y="954"/>
              <a:ext cx="276" cy="185"/>
            </a:xfrm>
            <a:prstGeom prst="line">
              <a:avLst/>
            </a:prstGeom>
            <a:noFill/>
            <a:ln w="33338">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8209" name="Freeform 17"/>
            <p:cNvSpPr>
              <a:spLocks/>
            </p:cNvSpPr>
            <p:nvPr/>
          </p:nvSpPr>
          <p:spPr bwMode="auto">
            <a:xfrm>
              <a:off x="4249" y="185"/>
              <a:ext cx="105" cy="86"/>
            </a:xfrm>
            <a:custGeom>
              <a:avLst/>
              <a:gdLst>
                <a:gd name="T0" fmla="*/ 2653 w 21600"/>
                <a:gd name="T1" fmla="*/ 14316 h 21600"/>
                <a:gd name="T2" fmla="*/ 0 w 21600"/>
                <a:gd name="T3" fmla="*/ 7284 h 21600"/>
                <a:gd name="T4" fmla="*/ 21600 w 21600"/>
                <a:gd name="T5" fmla="*/ 0 h 21600"/>
                <a:gd name="T6" fmla="*/ 5305 w 21600"/>
                <a:gd name="T7" fmla="*/ 21600 h 21600"/>
                <a:gd name="T8" fmla="*/ 2653 w 21600"/>
                <a:gd name="T9" fmla="*/ 14316 h 21600"/>
                <a:gd name="T10" fmla="*/ 2653 w 21600"/>
                <a:gd name="T11" fmla="*/ 14316 h 21600"/>
              </a:gdLst>
              <a:ahLst/>
              <a:cxnLst>
                <a:cxn ang="0">
                  <a:pos x="T0" y="T1"/>
                </a:cxn>
                <a:cxn ang="0">
                  <a:pos x="T2" y="T3"/>
                </a:cxn>
                <a:cxn ang="0">
                  <a:pos x="T4" y="T5"/>
                </a:cxn>
                <a:cxn ang="0">
                  <a:pos x="T6" y="T7"/>
                </a:cxn>
                <a:cxn ang="0">
                  <a:pos x="T8" y="T9"/>
                </a:cxn>
                <a:cxn ang="0">
                  <a:pos x="T10" y="T11"/>
                </a:cxn>
              </a:cxnLst>
              <a:rect l="0" t="0" r="r" b="b"/>
              <a:pathLst>
                <a:path w="21600" h="21600">
                  <a:moveTo>
                    <a:pt x="2653" y="14316"/>
                  </a:moveTo>
                  <a:lnTo>
                    <a:pt x="0" y="7284"/>
                  </a:lnTo>
                  <a:lnTo>
                    <a:pt x="21600" y="0"/>
                  </a:lnTo>
                  <a:lnTo>
                    <a:pt x="5305" y="21600"/>
                  </a:lnTo>
                  <a:lnTo>
                    <a:pt x="2653" y="14316"/>
                  </a:lnTo>
                  <a:close/>
                  <a:moveTo>
                    <a:pt x="2653" y="14316"/>
                  </a:moveTo>
                </a:path>
              </a:pathLst>
            </a:custGeom>
            <a:solidFill>
              <a:srgbClr val="000000"/>
            </a:solidFill>
            <a:ln w="33338" cap="flat">
              <a:solidFill>
                <a:schemeClr val="tx1"/>
              </a:solidFill>
              <a:prstDash val="solid"/>
              <a:round/>
              <a:headEnd type="none" w="med" len="med"/>
              <a:tailEnd type="none" w="med" len="med"/>
            </a:ln>
          </p:spPr>
          <p:txBody>
            <a:bodyPr lIns="0" tIns="0" rIns="0" bIns="0"/>
            <a:lstStyle/>
            <a:p>
              <a:endParaRPr lang="en-US" dirty="0"/>
            </a:p>
          </p:txBody>
        </p:sp>
        <p:sp>
          <p:nvSpPr>
            <p:cNvPr id="8210" name="Line 18"/>
            <p:cNvSpPr>
              <a:spLocks noChangeShapeType="1"/>
            </p:cNvSpPr>
            <p:nvPr/>
          </p:nvSpPr>
          <p:spPr bwMode="auto">
            <a:xfrm flipH="1">
              <a:off x="4065" y="242"/>
              <a:ext cx="197" cy="128"/>
            </a:xfrm>
            <a:prstGeom prst="line">
              <a:avLst/>
            </a:prstGeom>
            <a:noFill/>
            <a:ln w="33338">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8211" name="Freeform 19"/>
            <p:cNvSpPr>
              <a:spLocks/>
            </p:cNvSpPr>
            <p:nvPr/>
          </p:nvSpPr>
          <p:spPr bwMode="auto">
            <a:xfrm>
              <a:off x="4354" y="214"/>
              <a:ext cx="91" cy="99"/>
            </a:xfrm>
            <a:custGeom>
              <a:avLst/>
              <a:gdLst>
                <a:gd name="T0" fmla="*/ 6109 w 21600"/>
                <a:gd name="T1" fmla="*/ 18545 h 21600"/>
                <a:gd name="T2" fmla="*/ 0 w 21600"/>
                <a:gd name="T3" fmla="*/ 12436 h 21600"/>
                <a:gd name="T4" fmla="*/ 21600 w 21600"/>
                <a:gd name="T5" fmla="*/ 0 h 21600"/>
                <a:gd name="T6" fmla="*/ 12218 w 21600"/>
                <a:gd name="T7" fmla="*/ 21600 h 21600"/>
                <a:gd name="T8" fmla="*/ 6109 w 21600"/>
                <a:gd name="T9" fmla="*/ 18545 h 21600"/>
                <a:gd name="T10" fmla="*/ 6109 w 21600"/>
                <a:gd name="T11" fmla="*/ 18545 h 21600"/>
              </a:gdLst>
              <a:ahLst/>
              <a:cxnLst>
                <a:cxn ang="0">
                  <a:pos x="T0" y="T1"/>
                </a:cxn>
                <a:cxn ang="0">
                  <a:pos x="T2" y="T3"/>
                </a:cxn>
                <a:cxn ang="0">
                  <a:pos x="T4" y="T5"/>
                </a:cxn>
                <a:cxn ang="0">
                  <a:pos x="T6" y="T7"/>
                </a:cxn>
                <a:cxn ang="0">
                  <a:pos x="T8" y="T9"/>
                </a:cxn>
                <a:cxn ang="0">
                  <a:pos x="T10" y="T11"/>
                </a:cxn>
              </a:cxnLst>
              <a:rect l="0" t="0" r="r" b="b"/>
              <a:pathLst>
                <a:path w="21600" h="21600">
                  <a:moveTo>
                    <a:pt x="6109" y="18545"/>
                  </a:moveTo>
                  <a:lnTo>
                    <a:pt x="0" y="12436"/>
                  </a:lnTo>
                  <a:lnTo>
                    <a:pt x="21600" y="0"/>
                  </a:lnTo>
                  <a:lnTo>
                    <a:pt x="12218" y="21600"/>
                  </a:lnTo>
                  <a:lnTo>
                    <a:pt x="6109" y="18545"/>
                  </a:lnTo>
                  <a:close/>
                  <a:moveTo>
                    <a:pt x="6109" y="18545"/>
                  </a:moveTo>
                </a:path>
              </a:pathLst>
            </a:custGeom>
            <a:solidFill>
              <a:srgbClr val="000000"/>
            </a:solidFill>
            <a:ln w="33338" cap="flat">
              <a:solidFill>
                <a:schemeClr val="tx1"/>
              </a:solidFill>
              <a:prstDash val="solid"/>
              <a:round/>
              <a:headEnd type="none" w="med" len="med"/>
              <a:tailEnd type="none" w="med" len="med"/>
            </a:ln>
          </p:spPr>
          <p:txBody>
            <a:bodyPr lIns="0" tIns="0" rIns="0" bIns="0"/>
            <a:lstStyle/>
            <a:p>
              <a:endParaRPr lang="en-US" dirty="0"/>
            </a:p>
          </p:txBody>
        </p:sp>
        <p:sp>
          <p:nvSpPr>
            <p:cNvPr id="8212" name="Line 20"/>
            <p:cNvSpPr>
              <a:spLocks noChangeShapeType="1"/>
            </p:cNvSpPr>
            <p:nvPr/>
          </p:nvSpPr>
          <p:spPr bwMode="auto">
            <a:xfrm flipH="1">
              <a:off x="4065" y="299"/>
              <a:ext cx="315" cy="413"/>
            </a:xfrm>
            <a:prstGeom prst="line">
              <a:avLst/>
            </a:prstGeom>
            <a:noFill/>
            <a:ln w="33338">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8213" name="Freeform 21"/>
            <p:cNvSpPr>
              <a:spLocks/>
            </p:cNvSpPr>
            <p:nvPr/>
          </p:nvSpPr>
          <p:spPr bwMode="auto">
            <a:xfrm>
              <a:off x="4432" y="285"/>
              <a:ext cx="66" cy="99"/>
            </a:xfrm>
            <a:custGeom>
              <a:avLst/>
              <a:gdLst>
                <a:gd name="T0" fmla="*/ 8518 w 21600"/>
                <a:gd name="T1" fmla="*/ 18545 h 21600"/>
                <a:gd name="T2" fmla="*/ 0 w 21600"/>
                <a:gd name="T3" fmla="*/ 15491 h 21600"/>
                <a:gd name="T4" fmla="*/ 21600 w 21600"/>
                <a:gd name="T5" fmla="*/ 0 h 21600"/>
                <a:gd name="T6" fmla="*/ 17341 w 21600"/>
                <a:gd name="T7" fmla="*/ 21600 h 21600"/>
                <a:gd name="T8" fmla="*/ 8518 w 21600"/>
                <a:gd name="T9" fmla="*/ 18545 h 21600"/>
                <a:gd name="T10" fmla="*/ 8518 w 21600"/>
                <a:gd name="T11" fmla="*/ 18545 h 21600"/>
              </a:gdLst>
              <a:ahLst/>
              <a:cxnLst>
                <a:cxn ang="0">
                  <a:pos x="T0" y="T1"/>
                </a:cxn>
                <a:cxn ang="0">
                  <a:pos x="T2" y="T3"/>
                </a:cxn>
                <a:cxn ang="0">
                  <a:pos x="T4" y="T5"/>
                </a:cxn>
                <a:cxn ang="0">
                  <a:pos x="T6" y="T7"/>
                </a:cxn>
                <a:cxn ang="0">
                  <a:pos x="T8" y="T9"/>
                </a:cxn>
                <a:cxn ang="0">
                  <a:pos x="T10" y="T11"/>
                </a:cxn>
              </a:cxnLst>
              <a:rect l="0" t="0" r="r" b="b"/>
              <a:pathLst>
                <a:path w="21600" h="21600">
                  <a:moveTo>
                    <a:pt x="8518" y="18545"/>
                  </a:moveTo>
                  <a:lnTo>
                    <a:pt x="0" y="15491"/>
                  </a:lnTo>
                  <a:lnTo>
                    <a:pt x="21600" y="0"/>
                  </a:lnTo>
                  <a:lnTo>
                    <a:pt x="17341" y="21600"/>
                  </a:lnTo>
                  <a:lnTo>
                    <a:pt x="8518" y="18545"/>
                  </a:lnTo>
                  <a:close/>
                  <a:moveTo>
                    <a:pt x="8518" y="18545"/>
                  </a:moveTo>
                </a:path>
              </a:pathLst>
            </a:custGeom>
            <a:solidFill>
              <a:srgbClr val="000000"/>
            </a:solidFill>
            <a:ln w="33338" cap="flat">
              <a:solidFill>
                <a:schemeClr val="tx1"/>
              </a:solidFill>
              <a:prstDash val="solid"/>
              <a:round/>
              <a:headEnd type="none" w="med" len="med"/>
              <a:tailEnd type="none" w="med" len="med"/>
            </a:ln>
          </p:spPr>
          <p:txBody>
            <a:bodyPr lIns="0" tIns="0" rIns="0" bIns="0"/>
            <a:lstStyle/>
            <a:p>
              <a:endParaRPr lang="en-US" dirty="0"/>
            </a:p>
          </p:txBody>
        </p:sp>
        <p:sp>
          <p:nvSpPr>
            <p:cNvPr id="8214" name="Line 22"/>
            <p:cNvSpPr>
              <a:spLocks noChangeShapeType="1"/>
            </p:cNvSpPr>
            <p:nvPr/>
          </p:nvSpPr>
          <p:spPr bwMode="auto">
            <a:xfrm flipH="1">
              <a:off x="4038" y="384"/>
              <a:ext cx="407" cy="755"/>
            </a:xfrm>
            <a:prstGeom prst="line">
              <a:avLst/>
            </a:prstGeom>
            <a:noFill/>
            <a:ln w="33338">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8215" name="Freeform 23"/>
            <p:cNvSpPr>
              <a:spLocks/>
            </p:cNvSpPr>
            <p:nvPr/>
          </p:nvSpPr>
          <p:spPr bwMode="auto">
            <a:xfrm>
              <a:off x="3999" y="769"/>
              <a:ext cx="39" cy="71"/>
            </a:xfrm>
            <a:custGeom>
              <a:avLst/>
              <a:gdLst>
                <a:gd name="T0" fmla="*/ 7535 w 21600"/>
                <a:gd name="T1" fmla="*/ 21600 h 21600"/>
                <a:gd name="T2" fmla="*/ 0 w 21600"/>
                <a:gd name="T3" fmla="*/ 21600 h 21600"/>
                <a:gd name="T4" fmla="*/ 14567 w 21600"/>
                <a:gd name="T5" fmla="*/ 0 h 21600"/>
                <a:gd name="T6" fmla="*/ 21600 w 21600"/>
                <a:gd name="T7" fmla="*/ 21600 h 21600"/>
                <a:gd name="T8" fmla="*/ 7535 w 21600"/>
                <a:gd name="T9" fmla="*/ 21600 h 21600"/>
                <a:gd name="T10" fmla="*/ 7535 w 21600"/>
                <a:gd name="T11" fmla="*/ 21600 h 21600"/>
              </a:gdLst>
              <a:ahLst/>
              <a:cxnLst>
                <a:cxn ang="0">
                  <a:pos x="T0" y="T1"/>
                </a:cxn>
                <a:cxn ang="0">
                  <a:pos x="T2" y="T3"/>
                </a:cxn>
                <a:cxn ang="0">
                  <a:pos x="T4" y="T5"/>
                </a:cxn>
                <a:cxn ang="0">
                  <a:pos x="T6" y="T7"/>
                </a:cxn>
                <a:cxn ang="0">
                  <a:pos x="T8" y="T9"/>
                </a:cxn>
                <a:cxn ang="0">
                  <a:pos x="T10" y="T11"/>
                </a:cxn>
              </a:cxnLst>
              <a:rect l="0" t="0" r="r" b="b"/>
              <a:pathLst>
                <a:path w="21600" h="21600">
                  <a:moveTo>
                    <a:pt x="7535" y="21600"/>
                  </a:moveTo>
                  <a:lnTo>
                    <a:pt x="0" y="21600"/>
                  </a:lnTo>
                  <a:lnTo>
                    <a:pt x="14567" y="0"/>
                  </a:lnTo>
                  <a:lnTo>
                    <a:pt x="21600" y="21600"/>
                  </a:lnTo>
                  <a:lnTo>
                    <a:pt x="7535" y="21600"/>
                  </a:lnTo>
                  <a:close/>
                  <a:moveTo>
                    <a:pt x="7535" y="21600"/>
                  </a:moveTo>
                </a:path>
              </a:pathLst>
            </a:custGeom>
            <a:solidFill>
              <a:srgbClr val="000000"/>
            </a:solidFill>
            <a:ln w="33338" cap="flat">
              <a:solidFill>
                <a:schemeClr val="tx1"/>
              </a:solidFill>
              <a:prstDash val="solid"/>
              <a:round/>
              <a:headEnd type="none" w="med" len="med"/>
              <a:tailEnd type="none" w="med" len="med"/>
            </a:ln>
          </p:spPr>
          <p:txBody>
            <a:bodyPr lIns="0" tIns="0" rIns="0" bIns="0"/>
            <a:lstStyle/>
            <a:p>
              <a:endParaRPr lang="en-US" dirty="0"/>
            </a:p>
          </p:txBody>
        </p:sp>
        <p:sp>
          <p:nvSpPr>
            <p:cNvPr id="8216" name="Freeform 24"/>
            <p:cNvSpPr>
              <a:spLocks/>
            </p:cNvSpPr>
            <p:nvPr/>
          </p:nvSpPr>
          <p:spPr bwMode="auto">
            <a:xfrm>
              <a:off x="3880" y="697"/>
              <a:ext cx="132" cy="185"/>
            </a:xfrm>
            <a:custGeom>
              <a:avLst/>
              <a:gdLst>
                <a:gd name="T0" fmla="*/ 21600 w 21600"/>
                <a:gd name="T1" fmla="*/ 18331 h 21600"/>
                <a:gd name="T2" fmla="*/ 21600 w 21600"/>
                <a:gd name="T3" fmla="*/ 18331 h 21600"/>
                <a:gd name="T4" fmla="*/ 21600 w 21600"/>
                <a:gd name="T5" fmla="*/ 18331 h 21600"/>
                <a:gd name="T6" fmla="*/ 15105 w 21600"/>
                <a:gd name="T7" fmla="*/ 21600 h 21600"/>
                <a:gd name="T8" fmla="*/ 4380 w 21600"/>
                <a:gd name="T9" fmla="*/ 19965 h 21600"/>
                <a:gd name="T10" fmla="*/ 0 w 21600"/>
                <a:gd name="T11" fmla="*/ 15062 h 21600"/>
                <a:gd name="T12" fmla="*/ 0 w 21600"/>
                <a:gd name="T13" fmla="*/ 8406 h 21600"/>
                <a:gd name="T14" fmla="*/ 4380 w 21600"/>
                <a:gd name="T15" fmla="*/ 3386 h 21600"/>
                <a:gd name="T16" fmla="*/ 12990 w 21600"/>
                <a:gd name="T17" fmla="*/ 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600" h="21600">
                  <a:moveTo>
                    <a:pt x="21600" y="18331"/>
                  </a:moveTo>
                  <a:lnTo>
                    <a:pt x="21600" y="18331"/>
                  </a:lnTo>
                  <a:lnTo>
                    <a:pt x="15105" y="21600"/>
                  </a:lnTo>
                  <a:lnTo>
                    <a:pt x="4380" y="19965"/>
                  </a:lnTo>
                  <a:lnTo>
                    <a:pt x="0" y="15062"/>
                  </a:lnTo>
                  <a:lnTo>
                    <a:pt x="0" y="8406"/>
                  </a:lnTo>
                  <a:lnTo>
                    <a:pt x="4380" y="3386"/>
                  </a:lnTo>
                  <a:lnTo>
                    <a:pt x="12990" y="0"/>
                  </a:lnTo>
                </a:path>
              </a:pathLst>
            </a:custGeom>
            <a:noFill/>
            <a:ln w="33338"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8217" name="Freeform 25"/>
            <p:cNvSpPr>
              <a:spLocks/>
            </p:cNvSpPr>
            <p:nvPr/>
          </p:nvSpPr>
          <p:spPr bwMode="auto">
            <a:xfrm>
              <a:off x="3986" y="1195"/>
              <a:ext cx="39" cy="72"/>
            </a:xfrm>
            <a:custGeom>
              <a:avLst/>
              <a:gdLst>
                <a:gd name="T0" fmla="*/ 14567 w 21600"/>
                <a:gd name="T1" fmla="*/ 17100 h 21600"/>
                <a:gd name="T2" fmla="*/ 0 w 21600"/>
                <a:gd name="T3" fmla="*/ 17100 h 21600"/>
                <a:gd name="T4" fmla="*/ 14567 w 21600"/>
                <a:gd name="T5" fmla="*/ 0 h 21600"/>
                <a:gd name="T6" fmla="*/ 21600 w 21600"/>
                <a:gd name="T7" fmla="*/ 21600 h 21600"/>
                <a:gd name="T8" fmla="*/ 14567 w 21600"/>
                <a:gd name="T9" fmla="*/ 17100 h 21600"/>
                <a:gd name="T10" fmla="*/ 14567 w 21600"/>
                <a:gd name="T11" fmla="*/ 17100 h 21600"/>
              </a:gdLst>
              <a:ahLst/>
              <a:cxnLst>
                <a:cxn ang="0">
                  <a:pos x="T0" y="T1"/>
                </a:cxn>
                <a:cxn ang="0">
                  <a:pos x="T2" y="T3"/>
                </a:cxn>
                <a:cxn ang="0">
                  <a:pos x="T4" y="T5"/>
                </a:cxn>
                <a:cxn ang="0">
                  <a:pos x="T6" y="T7"/>
                </a:cxn>
                <a:cxn ang="0">
                  <a:pos x="T8" y="T9"/>
                </a:cxn>
                <a:cxn ang="0">
                  <a:pos x="T10" y="T11"/>
                </a:cxn>
              </a:cxnLst>
              <a:rect l="0" t="0" r="r" b="b"/>
              <a:pathLst>
                <a:path w="21600" h="21600">
                  <a:moveTo>
                    <a:pt x="14567" y="17100"/>
                  </a:moveTo>
                  <a:lnTo>
                    <a:pt x="0" y="17100"/>
                  </a:lnTo>
                  <a:lnTo>
                    <a:pt x="14567" y="0"/>
                  </a:lnTo>
                  <a:lnTo>
                    <a:pt x="21600" y="21600"/>
                  </a:lnTo>
                  <a:lnTo>
                    <a:pt x="14567" y="17100"/>
                  </a:lnTo>
                  <a:close/>
                  <a:moveTo>
                    <a:pt x="14567" y="17100"/>
                  </a:moveTo>
                </a:path>
              </a:pathLst>
            </a:custGeom>
            <a:solidFill>
              <a:srgbClr val="000000"/>
            </a:solidFill>
            <a:ln w="33338" cap="flat">
              <a:solidFill>
                <a:schemeClr val="tx1"/>
              </a:solidFill>
              <a:prstDash val="solid"/>
              <a:round/>
              <a:headEnd type="none" w="med" len="med"/>
              <a:tailEnd type="none" w="med" len="med"/>
            </a:ln>
          </p:spPr>
          <p:txBody>
            <a:bodyPr lIns="0" tIns="0" rIns="0" bIns="0"/>
            <a:lstStyle/>
            <a:p>
              <a:endParaRPr lang="en-US" dirty="0"/>
            </a:p>
          </p:txBody>
        </p:sp>
        <p:sp>
          <p:nvSpPr>
            <p:cNvPr id="8218" name="Freeform 26"/>
            <p:cNvSpPr>
              <a:spLocks/>
            </p:cNvSpPr>
            <p:nvPr/>
          </p:nvSpPr>
          <p:spPr bwMode="auto">
            <a:xfrm>
              <a:off x="3880" y="1124"/>
              <a:ext cx="119" cy="171"/>
            </a:xfrm>
            <a:custGeom>
              <a:avLst/>
              <a:gdLst>
                <a:gd name="T0" fmla="*/ 21600 w 21600"/>
                <a:gd name="T1" fmla="*/ 18063 h 21600"/>
                <a:gd name="T2" fmla="*/ 21600 w 21600"/>
                <a:gd name="T3" fmla="*/ 18063 h 21600"/>
                <a:gd name="T4" fmla="*/ 21600 w 21600"/>
                <a:gd name="T5" fmla="*/ 18063 h 21600"/>
                <a:gd name="T6" fmla="*/ 14512 w 21600"/>
                <a:gd name="T7" fmla="*/ 21600 h 21600"/>
                <a:gd name="T8" fmla="*/ 4894 w 21600"/>
                <a:gd name="T9" fmla="*/ 19832 h 21600"/>
                <a:gd name="T10" fmla="*/ 0 w 21600"/>
                <a:gd name="T11" fmla="*/ 14400 h 21600"/>
                <a:gd name="T12" fmla="*/ 0 w 21600"/>
                <a:gd name="T13" fmla="*/ 7200 h 21600"/>
                <a:gd name="T14" fmla="*/ 4894 w 21600"/>
                <a:gd name="T15" fmla="*/ 1895 h 21600"/>
                <a:gd name="T16" fmla="*/ 12150 w 21600"/>
                <a:gd name="T17" fmla="*/ 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600" h="21600">
                  <a:moveTo>
                    <a:pt x="21600" y="18063"/>
                  </a:moveTo>
                  <a:lnTo>
                    <a:pt x="21600" y="18063"/>
                  </a:lnTo>
                  <a:lnTo>
                    <a:pt x="14512" y="21600"/>
                  </a:lnTo>
                  <a:lnTo>
                    <a:pt x="4894" y="19832"/>
                  </a:lnTo>
                  <a:lnTo>
                    <a:pt x="0" y="14400"/>
                  </a:lnTo>
                  <a:lnTo>
                    <a:pt x="0" y="7200"/>
                  </a:lnTo>
                  <a:lnTo>
                    <a:pt x="4894" y="1895"/>
                  </a:lnTo>
                  <a:lnTo>
                    <a:pt x="12150" y="0"/>
                  </a:lnTo>
                </a:path>
              </a:pathLst>
            </a:custGeom>
            <a:noFill/>
            <a:ln w="33338"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8219" name="Freeform 27"/>
            <p:cNvSpPr>
              <a:spLocks/>
            </p:cNvSpPr>
            <p:nvPr/>
          </p:nvSpPr>
          <p:spPr bwMode="auto">
            <a:xfrm>
              <a:off x="3999" y="427"/>
              <a:ext cx="39" cy="71"/>
            </a:xfrm>
            <a:custGeom>
              <a:avLst/>
              <a:gdLst>
                <a:gd name="T0" fmla="*/ 7535 w 21600"/>
                <a:gd name="T1" fmla="*/ 21600 h 21600"/>
                <a:gd name="T2" fmla="*/ 0 w 21600"/>
                <a:gd name="T3" fmla="*/ 21600 h 21600"/>
                <a:gd name="T4" fmla="*/ 14567 w 21600"/>
                <a:gd name="T5" fmla="*/ 0 h 21600"/>
                <a:gd name="T6" fmla="*/ 21600 w 21600"/>
                <a:gd name="T7" fmla="*/ 21600 h 21600"/>
                <a:gd name="T8" fmla="*/ 7535 w 21600"/>
                <a:gd name="T9" fmla="*/ 21600 h 21600"/>
                <a:gd name="T10" fmla="*/ 7535 w 21600"/>
                <a:gd name="T11" fmla="*/ 21600 h 21600"/>
              </a:gdLst>
              <a:ahLst/>
              <a:cxnLst>
                <a:cxn ang="0">
                  <a:pos x="T0" y="T1"/>
                </a:cxn>
                <a:cxn ang="0">
                  <a:pos x="T2" y="T3"/>
                </a:cxn>
                <a:cxn ang="0">
                  <a:pos x="T4" y="T5"/>
                </a:cxn>
                <a:cxn ang="0">
                  <a:pos x="T6" y="T7"/>
                </a:cxn>
                <a:cxn ang="0">
                  <a:pos x="T8" y="T9"/>
                </a:cxn>
                <a:cxn ang="0">
                  <a:pos x="T10" y="T11"/>
                </a:cxn>
              </a:cxnLst>
              <a:rect l="0" t="0" r="r" b="b"/>
              <a:pathLst>
                <a:path w="21600" h="21600">
                  <a:moveTo>
                    <a:pt x="7535" y="21600"/>
                  </a:moveTo>
                  <a:lnTo>
                    <a:pt x="0" y="21600"/>
                  </a:lnTo>
                  <a:lnTo>
                    <a:pt x="14567" y="0"/>
                  </a:lnTo>
                  <a:lnTo>
                    <a:pt x="21600" y="21600"/>
                  </a:lnTo>
                  <a:lnTo>
                    <a:pt x="7535" y="21600"/>
                  </a:lnTo>
                  <a:close/>
                  <a:moveTo>
                    <a:pt x="7535" y="21600"/>
                  </a:moveTo>
                </a:path>
              </a:pathLst>
            </a:custGeom>
            <a:solidFill>
              <a:srgbClr val="000000"/>
            </a:solidFill>
            <a:ln w="33338" cap="flat">
              <a:solidFill>
                <a:schemeClr val="tx1"/>
              </a:solidFill>
              <a:prstDash val="solid"/>
              <a:round/>
              <a:headEnd type="none" w="med" len="med"/>
              <a:tailEnd type="none" w="med" len="med"/>
            </a:ln>
          </p:spPr>
          <p:txBody>
            <a:bodyPr lIns="0" tIns="0" rIns="0" bIns="0"/>
            <a:lstStyle/>
            <a:p>
              <a:endParaRPr lang="en-US" dirty="0"/>
            </a:p>
          </p:txBody>
        </p:sp>
        <p:sp>
          <p:nvSpPr>
            <p:cNvPr id="8220" name="Freeform 28"/>
            <p:cNvSpPr>
              <a:spLocks/>
            </p:cNvSpPr>
            <p:nvPr/>
          </p:nvSpPr>
          <p:spPr bwMode="auto">
            <a:xfrm>
              <a:off x="3880" y="356"/>
              <a:ext cx="132" cy="171"/>
            </a:xfrm>
            <a:custGeom>
              <a:avLst/>
              <a:gdLst>
                <a:gd name="T0" fmla="*/ 21600 w 21600"/>
                <a:gd name="T1" fmla="*/ 17937 h 21600"/>
                <a:gd name="T2" fmla="*/ 21600 w 21600"/>
                <a:gd name="T3" fmla="*/ 17937 h 21600"/>
                <a:gd name="T4" fmla="*/ 21600 w 21600"/>
                <a:gd name="T5" fmla="*/ 17937 h 21600"/>
                <a:gd name="T6" fmla="*/ 15105 w 21600"/>
                <a:gd name="T7" fmla="*/ 21600 h 21600"/>
                <a:gd name="T8" fmla="*/ 4380 w 21600"/>
                <a:gd name="T9" fmla="*/ 21600 h 21600"/>
                <a:gd name="T10" fmla="*/ 0 w 21600"/>
                <a:gd name="T11" fmla="*/ 16168 h 21600"/>
                <a:gd name="T12" fmla="*/ 0 w 21600"/>
                <a:gd name="T13" fmla="*/ 8968 h 21600"/>
                <a:gd name="T14" fmla="*/ 4380 w 21600"/>
                <a:gd name="T15" fmla="*/ 1768 h 21600"/>
                <a:gd name="T16" fmla="*/ 12990 w 21600"/>
                <a:gd name="T17" fmla="*/ 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600" h="21600">
                  <a:moveTo>
                    <a:pt x="21600" y="17937"/>
                  </a:moveTo>
                  <a:lnTo>
                    <a:pt x="21600" y="17937"/>
                  </a:lnTo>
                  <a:lnTo>
                    <a:pt x="15105" y="21600"/>
                  </a:lnTo>
                  <a:lnTo>
                    <a:pt x="4380" y="21600"/>
                  </a:lnTo>
                  <a:lnTo>
                    <a:pt x="0" y="16168"/>
                  </a:lnTo>
                  <a:lnTo>
                    <a:pt x="0" y="8968"/>
                  </a:lnTo>
                  <a:lnTo>
                    <a:pt x="4380" y="1768"/>
                  </a:lnTo>
                  <a:lnTo>
                    <a:pt x="12990" y="0"/>
                  </a:lnTo>
                </a:path>
              </a:pathLst>
            </a:custGeom>
            <a:noFill/>
            <a:ln w="33338"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8221" name="Line 29"/>
            <p:cNvSpPr>
              <a:spLocks noChangeShapeType="1"/>
            </p:cNvSpPr>
            <p:nvPr/>
          </p:nvSpPr>
          <p:spPr bwMode="auto">
            <a:xfrm>
              <a:off x="3198" y="697"/>
              <a:ext cx="79" cy="114"/>
            </a:xfrm>
            <a:prstGeom prst="line">
              <a:avLst/>
            </a:prstGeom>
            <a:noFill/>
            <a:ln w="19050">
              <a:solidFill>
                <a:srgbClr val="FF3300"/>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8222" name="Line 30"/>
            <p:cNvSpPr>
              <a:spLocks noChangeShapeType="1"/>
            </p:cNvSpPr>
            <p:nvPr/>
          </p:nvSpPr>
          <p:spPr bwMode="auto">
            <a:xfrm>
              <a:off x="1005" y="783"/>
              <a:ext cx="499" cy="1"/>
            </a:xfrm>
            <a:prstGeom prst="line">
              <a:avLst/>
            </a:prstGeom>
            <a:noFill/>
            <a:ln w="33338">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8223" name="Rectangle 31"/>
            <p:cNvSpPr>
              <a:spLocks/>
            </p:cNvSpPr>
            <p:nvPr/>
          </p:nvSpPr>
          <p:spPr bwMode="auto">
            <a:xfrm>
              <a:off x="1197" y="1529"/>
              <a:ext cx="307" cy="1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lIns="0" tIns="0" rIns="0" bIns="0">
              <a:spAutoFit/>
            </a:bodyPr>
            <a:lstStyle/>
            <a:p>
              <a:r>
                <a:rPr lang="en-US" sz="1500" dirty="0">
                  <a:solidFill>
                    <a:schemeClr val="tx1"/>
                  </a:solidFill>
                  <a:latin typeface="Arial" charset="0"/>
                  <a:ea typeface="ＭＳ Ｐゴシック" charset="0"/>
                  <a:cs typeface="Arial" charset="0"/>
                  <a:sym typeface="Arial" charset="0"/>
                </a:rPr>
                <a:t>Client</a:t>
              </a:r>
            </a:p>
          </p:txBody>
        </p:sp>
        <p:sp>
          <p:nvSpPr>
            <p:cNvPr id="8224" name="Rectangle 32"/>
            <p:cNvSpPr>
              <a:spLocks/>
            </p:cNvSpPr>
            <p:nvPr/>
          </p:nvSpPr>
          <p:spPr bwMode="auto">
            <a:xfrm>
              <a:off x="1962" y="120"/>
              <a:ext cx="867" cy="1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lIns="0" tIns="0" rIns="0" bIns="0">
              <a:spAutoFit/>
            </a:bodyPr>
            <a:lstStyle/>
            <a:p>
              <a:r>
                <a:rPr lang="en-US" sz="1500" dirty="0">
                  <a:solidFill>
                    <a:schemeClr val="tx1"/>
                  </a:solidFill>
                  <a:latin typeface="Arial" charset="0"/>
                  <a:ea typeface="ＭＳ Ｐゴシック" charset="0"/>
                  <a:cs typeface="Arial" charset="0"/>
                  <a:sym typeface="Arial" charset="0"/>
                </a:rPr>
                <a:t>Thread 2 makes</a:t>
              </a:r>
            </a:p>
          </p:txBody>
        </p:sp>
        <p:sp>
          <p:nvSpPr>
            <p:cNvPr id="8225" name="Rectangle 33"/>
            <p:cNvSpPr>
              <a:spLocks/>
            </p:cNvSpPr>
            <p:nvPr/>
          </p:nvSpPr>
          <p:spPr bwMode="auto">
            <a:xfrm>
              <a:off x="921" y="960"/>
              <a:ext cx="140" cy="1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lIns="0" tIns="0" rIns="0" bIns="0">
              <a:spAutoFit/>
            </a:bodyPr>
            <a:lstStyle/>
            <a:p>
              <a:r>
                <a:rPr lang="en-US" sz="1500" dirty="0">
                  <a:solidFill>
                    <a:schemeClr val="tx1"/>
                  </a:solidFill>
                  <a:latin typeface="Arial" charset="0"/>
                  <a:ea typeface="ＭＳ Ｐゴシック" charset="0"/>
                  <a:cs typeface="Arial" charset="0"/>
                  <a:sym typeface="Arial" charset="0"/>
                </a:rPr>
                <a:t>T1</a:t>
              </a:r>
            </a:p>
          </p:txBody>
        </p:sp>
        <p:sp>
          <p:nvSpPr>
            <p:cNvPr id="8226" name="Oval 34"/>
            <p:cNvSpPr>
              <a:spLocks/>
            </p:cNvSpPr>
            <p:nvPr/>
          </p:nvSpPr>
          <p:spPr bwMode="auto">
            <a:xfrm>
              <a:off x="677" y="0"/>
              <a:ext cx="1287" cy="1395"/>
            </a:xfrm>
            <a:prstGeom prst="ellipse">
              <a:avLst/>
            </a:prstGeom>
            <a:solidFill>
              <a:srgbClr val="FFDC99"/>
            </a:solidFill>
            <a:ln w="33338">
              <a:solidFill>
                <a:srgbClr val="FFDC99"/>
              </a:solidFill>
              <a:round/>
              <a:headEnd/>
              <a:tailEnd/>
            </a:ln>
          </p:spPr>
          <p:txBody>
            <a:bodyPr lIns="0" tIns="0" rIns="0" bIns="0"/>
            <a:lstStyle/>
            <a:p>
              <a:endParaRPr lang="en-US" dirty="0"/>
            </a:p>
          </p:txBody>
        </p:sp>
        <p:sp>
          <p:nvSpPr>
            <p:cNvPr id="8227" name="Rectangle 35"/>
            <p:cNvSpPr>
              <a:spLocks/>
            </p:cNvSpPr>
            <p:nvPr/>
          </p:nvSpPr>
          <p:spPr bwMode="auto">
            <a:xfrm>
              <a:off x="0" y="578"/>
              <a:ext cx="480" cy="1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lIns="0" tIns="0" rIns="0" bIns="0">
              <a:spAutoFit/>
            </a:bodyPr>
            <a:lstStyle/>
            <a:p>
              <a:r>
                <a:rPr lang="en-US" sz="1500" dirty="0">
                  <a:solidFill>
                    <a:schemeClr val="tx1"/>
                  </a:solidFill>
                  <a:latin typeface="Arial" charset="0"/>
                  <a:ea typeface="ＭＳ Ｐゴシック" charset="0"/>
                  <a:cs typeface="Arial" charset="0"/>
                  <a:sym typeface="Arial" charset="0"/>
                </a:rPr>
                <a:t>Thread 1</a:t>
              </a:r>
            </a:p>
          </p:txBody>
        </p:sp>
        <p:sp>
          <p:nvSpPr>
            <p:cNvPr id="8228" name="Freeform 36"/>
            <p:cNvSpPr>
              <a:spLocks/>
            </p:cNvSpPr>
            <p:nvPr/>
          </p:nvSpPr>
          <p:spPr bwMode="auto">
            <a:xfrm>
              <a:off x="1846" y="726"/>
              <a:ext cx="26" cy="71"/>
            </a:xfrm>
            <a:custGeom>
              <a:avLst/>
              <a:gdLst>
                <a:gd name="T0" fmla="*/ 10800 w 21600"/>
                <a:gd name="T1" fmla="*/ 21600 h 21600"/>
                <a:gd name="T2" fmla="*/ 0 w 21600"/>
                <a:gd name="T3" fmla="*/ 21600 h 21600"/>
                <a:gd name="T4" fmla="*/ 21600 w 21600"/>
                <a:gd name="T5" fmla="*/ 0 h 21600"/>
                <a:gd name="T6" fmla="*/ 21600 w 21600"/>
                <a:gd name="T7" fmla="*/ 21600 h 21600"/>
                <a:gd name="T8" fmla="*/ 10800 w 21600"/>
                <a:gd name="T9" fmla="*/ 21600 h 21600"/>
                <a:gd name="T10" fmla="*/ 10800 w 21600"/>
                <a:gd name="T11" fmla="*/ 21600 h 21600"/>
              </a:gdLst>
              <a:ahLst/>
              <a:cxnLst>
                <a:cxn ang="0">
                  <a:pos x="T0" y="T1"/>
                </a:cxn>
                <a:cxn ang="0">
                  <a:pos x="T2" y="T3"/>
                </a:cxn>
                <a:cxn ang="0">
                  <a:pos x="T4" y="T5"/>
                </a:cxn>
                <a:cxn ang="0">
                  <a:pos x="T6" y="T7"/>
                </a:cxn>
                <a:cxn ang="0">
                  <a:pos x="T8" y="T9"/>
                </a:cxn>
                <a:cxn ang="0">
                  <a:pos x="T10" y="T11"/>
                </a:cxn>
              </a:cxnLst>
              <a:rect l="0" t="0" r="r" b="b"/>
              <a:pathLst>
                <a:path w="21600" h="21600">
                  <a:moveTo>
                    <a:pt x="10800" y="21600"/>
                  </a:moveTo>
                  <a:lnTo>
                    <a:pt x="0" y="21600"/>
                  </a:lnTo>
                  <a:lnTo>
                    <a:pt x="21600" y="0"/>
                  </a:lnTo>
                  <a:lnTo>
                    <a:pt x="21600" y="21600"/>
                  </a:lnTo>
                  <a:lnTo>
                    <a:pt x="10800" y="21600"/>
                  </a:lnTo>
                  <a:close/>
                  <a:moveTo>
                    <a:pt x="10800" y="21600"/>
                  </a:moveTo>
                </a:path>
              </a:pathLst>
            </a:custGeom>
            <a:solidFill>
              <a:srgbClr val="000000"/>
            </a:solidFill>
            <a:ln w="33338" cap="flat">
              <a:solidFill>
                <a:schemeClr val="tx1"/>
              </a:solidFill>
              <a:prstDash val="solid"/>
              <a:round/>
              <a:headEnd type="none" w="med" len="med"/>
              <a:tailEnd type="none" w="med" len="med"/>
            </a:ln>
          </p:spPr>
          <p:txBody>
            <a:bodyPr lIns="0" tIns="0" rIns="0" bIns="0"/>
            <a:lstStyle/>
            <a:p>
              <a:endParaRPr lang="en-US" dirty="0"/>
            </a:p>
          </p:txBody>
        </p:sp>
        <p:sp>
          <p:nvSpPr>
            <p:cNvPr id="8229" name="Freeform 37"/>
            <p:cNvSpPr>
              <a:spLocks/>
            </p:cNvSpPr>
            <p:nvPr/>
          </p:nvSpPr>
          <p:spPr bwMode="auto">
            <a:xfrm>
              <a:off x="1728" y="655"/>
              <a:ext cx="131" cy="171"/>
            </a:xfrm>
            <a:custGeom>
              <a:avLst/>
              <a:gdLst>
                <a:gd name="T0" fmla="*/ 21600 w 21600"/>
                <a:gd name="T1" fmla="*/ 17937 h 21600"/>
                <a:gd name="T2" fmla="*/ 21600 w 21600"/>
                <a:gd name="T3" fmla="*/ 17937 h 21600"/>
                <a:gd name="T4" fmla="*/ 21600 w 21600"/>
                <a:gd name="T5" fmla="*/ 17937 h 21600"/>
                <a:gd name="T6" fmla="*/ 12930 w 21600"/>
                <a:gd name="T7" fmla="*/ 21600 h 21600"/>
                <a:gd name="T8" fmla="*/ 6389 w 21600"/>
                <a:gd name="T9" fmla="*/ 19705 h 21600"/>
                <a:gd name="T10" fmla="*/ 0 w 21600"/>
                <a:gd name="T11" fmla="*/ 14400 h 21600"/>
                <a:gd name="T12" fmla="*/ 0 w 21600"/>
                <a:gd name="T13" fmla="*/ 8968 h 21600"/>
                <a:gd name="T14" fmla="*/ 4259 w 21600"/>
                <a:gd name="T15" fmla="*/ 3537 h 21600"/>
                <a:gd name="T16" fmla="*/ 12930 w 21600"/>
                <a:gd name="T17" fmla="*/ 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600" h="21600">
                  <a:moveTo>
                    <a:pt x="21600" y="17937"/>
                  </a:moveTo>
                  <a:lnTo>
                    <a:pt x="21600" y="17937"/>
                  </a:lnTo>
                  <a:lnTo>
                    <a:pt x="12930" y="21600"/>
                  </a:lnTo>
                  <a:lnTo>
                    <a:pt x="6389" y="19705"/>
                  </a:lnTo>
                  <a:lnTo>
                    <a:pt x="0" y="14400"/>
                  </a:lnTo>
                  <a:lnTo>
                    <a:pt x="0" y="8968"/>
                  </a:lnTo>
                  <a:lnTo>
                    <a:pt x="4259" y="3537"/>
                  </a:lnTo>
                  <a:lnTo>
                    <a:pt x="12930" y="0"/>
                  </a:lnTo>
                </a:path>
              </a:pathLst>
            </a:custGeom>
            <a:noFill/>
            <a:ln w="33338"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8230" name="Rectangle 38"/>
            <p:cNvSpPr>
              <a:spLocks/>
            </p:cNvSpPr>
            <p:nvPr/>
          </p:nvSpPr>
          <p:spPr bwMode="auto">
            <a:xfrm>
              <a:off x="1018" y="697"/>
              <a:ext cx="119" cy="86"/>
            </a:xfrm>
            <a:prstGeom prst="rect">
              <a:avLst/>
            </a:prstGeom>
            <a:solidFill>
              <a:srgbClr val="FFFFFF"/>
            </a:solidFill>
            <a:ln>
              <a:noFill/>
            </a:ln>
            <a:extLst>
              <a:ext uri="{91240B29-F687-4f45-9708-019B960494DF}">
                <a14:hiddenLine xmlns:a14="http://schemas.microsoft.com/office/drawing/2010/main" xmlns="" w="9525">
                  <a:solidFill>
                    <a:schemeClr val="tx1"/>
                  </a:solidFill>
                  <a:miter lim="800000"/>
                  <a:headEnd/>
                  <a:tailEnd/>
                </a14:hiddenLine>
              </a:ext>
            </a:extLst>
          </p:spPr>
          <p:txBody>
            <a:bodyPr lIns="0" tIns="0" rIns="0" bIns="0"/>
            <a:lstStyle/>
            <a:p>
              <a:endParaRPr lang="en-US" dirty="0"/>
            </a:p>
          </p:txBody>
        </p:sp>
        <p:sp>
          <p:nvSpPr>
            <p:cNvPr id="8231" name="Rectangle 39"/>
            <p:cNvSpPr>
              <a:spLocks/>
            </p:cNvSpPr>
            <p:nvPr/>
          </p:nvSpPr>
          <p:spPr bwMode="auto">
            <a:xfrm>
              <a:off x="1018" y="697"/>
              <a:ext cx="132" cy="100"/>
            </a:xfrm>
            <a:prstGeom prst="rect">
              <a:avLst/>
            </a:prstGeom>
            <a:noFill/>
            <a:ln w="33338">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8232" name="Freeform 40"/>
            <p:cNvSpPr>
              <a:spLocks/>
            </p:cNvSpPr>
            <p:nvPr/>
          </p:nvSpPr>
          <p:spPr bwMode="auto">
            <a:xfrm>
              <a:off x="900" y="726"/>
              <a:ext cx="39" cy="71"/>
            </a:xfrm>
            <a:custGeom>
              <a:avLst/>
              <a:gdLst>
                <a:gd name="T0" fmla="*/ 7535 w 21600"/>
                <a:gd name="T1" fmla="*/ 21600 h 21600"/>
                <a:gd name="T2" fmla="*/ 0 w 21600"/>
                <a:gd name="T3" fmla="*/ 21600 h 21600"/>
                <a:gd name="T4" fmla="*/ 14567 w 21600"/>
                <a:gd name="T5" fmla="*/ 0 h 21600"/>
                <a:gd name="T6" fmla="*/ 21600 w 21600"/>
                <a:gd name="T7" fmla="*/ 21600 h 21600"/>
                <a:gd name="T8" fmla="*/ 7535 w 21600"/>
                <a:gd name="T9" fmla="*/ 21600 h 21600"/>
                <a:gd name="T10" fmla="*/ 7535 w 21600"/>
                <a:gd name="T11" fmla="*/ 21600 h 21600"/>
              </a:gdLst>
              <a:ahLst/>
              <a:cxnLst>
                <a:cxn ang="0">
                  <a:pos x="T0" y="T1"/>
                </a:cxn>
                <a:cxn ang="0">
                  <a:pos x="T2" y="T3"/>
                </a:cxn>
                <a:cxn ang="0">
                  <a:pos x="T4" y="T5"/>
                </a:cxn>
                <a:cxn ang="0">
                  <a:pos x="T6" y="T7"/>
                </a:cxn>
                <a:cxn ang="0">
                  <a:pos x="T8" y="T9"/>
                </a:cxn>
                <a:cxn ang="0">
                  <a:pos x="T10" y="T11"/>
                </a:cxn>
              </a:cxnLst>
              <a:rect l="0" t="0" r="r" b="b"/>
              <a:pathLst>
                <a:path w="21600" h="21600">
                  <a:moveTo>
                    <a:pt x="7535" y="21600"/>
                  </a:moveTo>
                  <a:lnTo>
                    <a:pt x="0" y="21600"/>
                  </a:lnTo>
                  <a:lnTo>
                    <a:pt x="14567" y="0"/>
                  </a:lnTo>
                  <a:lnTo>
                    <a:pt x="21600" y="21600"/>
                  </a:lnTo>
                  <a:lnTo>
                    <a:pt x="7535" y="21600"/>
                  </a:lnTo>
                  <a:close/>
                  <a:moveTo>
                    <a:pt x="7535" y="21600"/>
                  </a:moveTo>
                </a:path>
              </a:pathLst>
            </a:custGeom>
            <a:solidFill>
              <a:srgbClr val="000000"/>
            </a:solidFill>
            <a:ln w="33338" cap="flat">
              <a:solidFill>
                <a:schemeClr val="tx1"/>
              </a:solidFill>
              <a:prstDash val="solid"/>
              <a:round/>
              <a:headEnd type="none" w="med" len="med"/>
              <a:tailEnd type="none" w="med" len="med"/>
            </a:ln>
          </p:spPr>
          <p:txBody>
            <a:bodyPr lIns="0" tIns="0" rIns="0" bIns="0"/>
            <a:lstStyle/>
            <a:p>
              <a:endParaRPr lang="en-US" dirty="0"/>
            </a:p>
          </p:txBody>
        </p:sp>
        <p:sp>
          <p:nvSpPr>
            <p:cNvPr id="8233" name="Freeform 41"/>
            <p:cNvSpPr>
              <a:spLocks/>
            </p:cNvSpPr>
            <p:nvPr/>
          </p:nvSpPr>
          <p:spPr bwMode="auto">
            <a:xfrm>
              <a:off x="781" y="655"/>
              <a:ext cx="132" cy="171"/>
            </a:xfrm>
            <a:custGeom>
              <a:avLst/>
              <a:gdLst>
                <a:gd name="T0" fmla="*/ 21600 w 21600"/>
                <a:gd name="T1" fmla="*/ 17937 h 21600"/>
                <a:gd name="T2" fmla="*/ 21600 w 21600"/>
                <a:gd name="T3" fmla="*/ 17937 h 21600"/>
                <a:gd name="T4" fmla="*/ 21600 w 21600"/>
                <a:gd name="T5" fmla="*/ 17937 h 21600"/>
                <a:gd name="T6" fmla="*/ 15105 w 21600"/>
                <a:gd name="T7" fmla="*/ 21600 h 21600"/>
                <a:gd name="T8" fmla="*/ 6495 w 21600"/>
                <a:gd name="T9" fmla="*/ 19705 h 21600"/>
                <a:gd name="T10" fmla="*/ 2266 w 21600"/>
                <a:gd name="T11" fmla="*/ 14400 h 21600"/>
                <a:gd name="T12" fmla="*/ 0 w 21600"/>
                <a:gd name="T13" fmla="*/ 8968 h 21600"/>
                <a:gd name="T14" fmla="*/ 6495 w 21600"/>
                <a:gd name="T15" fmla="*/ 3537 h 21600"/>
                <a:gd name="T16" fmla="*/ 12990 w 21600"/>
                <a:gd name="T17" fmla="*/ 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600" h="21600">
                  <a:moveTo>
                    <a:pt x="21600" y="17937"/>
                  </a:moveTo>
                  <a:lnTo>
                    <a:pt x="21600" y="17937"/>
                  </a:lnTo>
                  <a:lnTo>
                    <a:pt x="15105" y="21600"/>
                  </a:lnTo>
                  <a:lnTo>
                    <a:pt x="6495" y="19705"/>
                  </a:lnTo>
                  <a:lnTo>
                    <a:pt x="2266" y="14400"/>
                  </a:lnTo>
                  <a:lnTo>
                    <a:pt x="0" y="8968"/>
                  </a:lnTo>
                  <a:lnTo>
                    <a:pt x="6495" y="3537"/>
                  </a:lnTo>
                  <a:lnTo>
                    <a:pt x="12990" y="0"/>
                  </a:lnTo>
                </a:path>
              </a:pathLst>
            </a:custGeom>
            <a:noFill/>
            <a:ln w="33338" cap="flat">
              <a:solidFill>
                <a:schemeClr val="tx1"/>
              </a:solidFill>
              <a:prstDash val="solid"/>
              <a:round/>
              <a:headEnd type="none" w="med" len="med"/>
              <a:tailEnd type="none" w="med" len="me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8234" name="Rectangle 42"/>
            <p:cNvSpPr>
              <a:spLocks/>
            </p:cNvSpPr>
            <p:nvPr/>
          </p:nvSpPr>
          <p:spPr bwMode="auto">
            <a:xfrm>
              <a:off x="1281" y="697"/>
              <a:ext cx="118" cy="86"/>
            </a:xfrm>
            <a:prstGeom prst="rect">
              <a:avLst/>
            </a:prstGeom>
            <a:solidFill>
              <a:srgbClr val="FFFFFF"/>
            </a:solidFill>
            <a:ln>
              <a:noFill/>
            </a:ln>
            <a:extLst>
              <a:ext uri="{91240B29-F687-4f45-9708-019B960494DF}">
                <a14:hiddenLine xmlns:a14="http://schemas.microsoft.com/office/drawing/2010/main" xmlns="" w="9525">
                  <a:solidFill>
                    <a:schemeClr val="tx1"/>
                  </a:solidFill>
                  <a:miter lim="800000"/>
                  <a:headEnd/>
                  <a:tailEnd/>
                </a14:hiddenLine>
              </a:ext>
            </a:extLst>
          </p:spPr>
          <p:txBody>
            <a:bodyPr lIns="0" tIns="0" rIns="0" bIns="0"/>
            <a:lstStyle/>
            <a:p>
              <a:endParaRPr lang="en-US" dirty="0"/>
            </a:p>
          </p:txBody>
        </p:sp>
        <p:sp>
          <p:nvSpPr>
            <p:cNvPr id="8235" name="Rectangle 43"/>
            <p:cNvSpPr>
              <a:spLocks/>
            </p:cNvSpPr>
            <p:nvPr/>
          </p:nvSpPr>
          <p:spPr bwMode="auto">
            <a:xfrm>
              <a:off x="1281" y="697"/>
              <a:ext cx="131" cy="100"/>
            </a:xfrm>
            <a:prstGeom prst="rect">
              <a:avLst/>
            </a:prstGeom>
            <a:noFill/>
            <a:ln w="33338">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8236" name="Rectangle 44"/>
            <p:cNvSpPr>
              <a:spLocks/>
            </p:cNvSpPr>
            <p:nvPr/>
          </p:nvSpPr>
          <p:spPr bwMode="auto">
            <a:xfrm>
              <a:off x="1530" y="697"/>
              <a:ext cx="118" cy="86"/>
            </a:xfrm>
            <a:prstGeom prst="rect">
              <a:avLst/>
            </a:prstGeom>
            <a:solidFill>
              <a:srgbClr val="FFFFFF"/>
            </a:solidFill>
            <a:ln>
              <a:noFill/>
            </a:ln>
            <a:extLst>
              <a:ext uri="{91240B29-F687-4f45-9708-019B960494DF}">
                <a14:hiddenLine xmlns:a14="http://schemas.microsoft.com/office/drawing/2010/main" xmlns="" w="9525">
                  <a:solidFill>
                    <a:schemeClr val="tx1"/>
                  </a:solidFill>
                  <a:miter lim="800000"/>
                  <a:headEnd/>
                  <a:tailEnd/>
                </a14:hiddenLine>
              </a:ext>
            </a:extLst>
          </p:spPr>
          <p:txBody>
            <a:bodyPr lIns="0" tIns="0" rIns="0" bIns="0"/>
            <a:lstStyle/>
            <a:p>
              <a:endParaRPr lang="en-US" dirty="0"/>
            </a:p>
          </p:txBody>
        </p:sp>
        <p:sp>
          <p:nvSpPr>
            <p:cNvPr id="8237" name="Rectangle 45"/>
            <p:cNvSpPr>
              <a:spLocks/>
            </p:cNvSpPr>
            <p:nvPr/>
          </p:nvSpPr>
          <p:spPr bwMode="auto">
            <a:xfrm>
              <a:off x="1530" y="697"/>
              <a:ext cx="131" cy="100"/>
            </a:xfrm>
            <a:prstGeom prst="rect">
              <a:avLst/>
            </a:prstGeom>
            <a:noFill/>
            <a:ln w="33338">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8238" name="Freeform 46"/>
            <p:cNvSpPr>
              <a:spLocks/>
            </p:cNvSpPr>
            <p:nvPr/>
          </p:nvSpPr>
          <p:spPr bwMode="auto">
            <a:xfrm>
              <a:off x="3146" y="854"/>
              <a:ext cx="105" cy="57"/>
            </a:xfrm>
            <a:custGeom>
              <a:avLst/>
              <a:gdLst>
                <a:gd name="T0" fmla="*/ 0 w 21600"/>
                <a:gd name="T1" fmla="*/ 10611 h 21600"/>
                <a:gd name="T2" fmla="*/ 2653 w 21600"/>
                <a:gd name="T3" fmla="*/ 0 h 21600"/>
                <a:gd name="T4" fmla="*/ 21600 w 21600"/>
                <a:gd name="T5" fmla="*/ 10611 h 21600"/>
                <a:gd name="T6" fmla="*/ 0 w 21600"/>
                <a:gd name="T7" fmla="*/ 21600 h 21600"/>
                <a:gd name="T8" fmla="*/ 0 w 21600"/>
                <a:gd name="T9" fmla="*/ 10611 h 21600"/>
                <a:gd name="T10" fmla="*/ 0 w 21600"/>
                <a:gd name="T11" fmla="*/ 10611 h 21600"/>
              </a:gdLst>
              <a:ahLst/>
              <a:cxnLst>
                <a:cxn ang="0">
                  <a:pos x="T0" y="T1"/>
                </a:cxn>
                <a:cxn ang="0">
                  <a:pos x="T2" y="T3"/>
                </a:cxn>
                <a:cxn ang="0">
                  <a:pos x="T4" y="T5"/>
                </a:cxn>
                <a:cxn ang="0">
                  <a:pos x="T6" y="T7"/>
                </a:cxn>
                <a:cxn ang="0">
                  <a:pos x="T8" y="T9"/>
                </a:cxn>
                <a:cxn ang="0">
                  <a:pos x="T10" y="T11"/>
                </a:cxn>
              </a:cxnLst>
              <a:rect l="0" t="0" r="r" b="b"/>
              <a:pathLst>
                <a:path w="21600" h="21600">
                  <a:moveTo>
                    <a:pt x="0" y="10611"/>
                  </a:moveTo>
                  <a:lnTo>
                    <a:pt x="2653" y="0"/>
                  </a:lnTo>
                  <a:lnTo>
                    <a:pt x="21600" y="10611"/>
                  </a:lnTo>
                  <a:lnTo>
                    <a:pt x="0" y="21600"/>
                  </a:lnTo>
                  <a:lnTo>
                    <a:pt x="0" y="10611"/>
                  </a:lnTo>
                  <a:close/>
                  <a:moveTo>
                    <a:pt x="0" y="10611"/>
                  </a:moveTo>
                </a:path>
              </a:pathLst>
            </a:custGeom>
            <a:solidFill>
              <a:srgbClr val="000000"/>
            </a:solidFill>
            <a:ln w="33338" cap="flat">
              <a:solidFill>
                <a:schemeClr val="tx1"/>
              </a:solidFill>
              <a:prstDash val="solid"/>
              <a:round/>
              <a:headEnd type="none" w="med" len="med"/>
              <a:tailEnd type="none" w="med" len="med"/>
            </a:ln>
          </p:spPr>
          <p:txBody>
            <a:bodyPr lIns="0" tIns="0" rIns="0" bIns="0"/>
            <a:lstStyle/>
            <a:p>
              <a:endParaRPr lang="en-US" dirty="0"/>
            </a:p>
          </p:txBody>
        </p:sp>
        <p:sp>
          <p:nvSpPr>
            <p:cNvPr id="8239" name="Line 47"/>
            <p:cNvSpPr>
              <a:spLocks noChangeShapeType="1"/>
            </p:cNvSpPr>
            <p:nvPr/>
          </p:nvSpPr>
          <p:spPr bwMode="auto">
            <a:xfrm>
              <a:off x="1964" y="740"/>
              <a:ext cx="1182" cy="142"/>
            </a:xfrm>
            <a:prstGeom prst="line">
              <a:avLst/>
            </a:prstGeom>
            <a:noFill/>
            <a:ln w="33338">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8240" name="Freeform 48"/>
            <p:cNvSpPr>
              <a:spLocks/>
            </p:cNvSpPr>
            <p:nvPr/>
          </p:nvSpPr>
          <p:spPr bwMode="auto">
            <a:xfrm>
              <a:off x="1215" y="712"/>
              <a:ext cx="40" cy="42"/>
            </a:xfrm>
            <a:custGeom>
              <a:avLst/>
              <a:gdLst>
                <a:gd name="T0" fmla="*/ 0 w 21600"/>
                <a:gd name="T1" fmla="*/ 7200 h 21600"/>
                <a:gd name="T2" fmla="*/ 0 w 21600"/>
                <a:gd name="T3" fmla="*/ 0 h 21600"/>
                <a:gd name="T4" fmla="*/ 21600 w 21600"/>
                <a:gd name="T5" fmla="*/ 7200 h 21600"/>
                <a:gd name="T6" fmla="*/ 0 w 21600"/>
                <a:gd name="T7" fmla="*/ 21600 h 21600"/>
                <a:gd name="T8" fmla="*/ 0 w 21600"/>
                <a:gd name="T9" fmla="*/ 7200 h 21600"/>
                <a:gd name="T10" fmla="*/ 0 w 21600"/>
                <a:gd name="T11" fmla="*/ 7200 h 21600"/>
              </a:gdLst>
              <a:ahLst/>
              <a:cxnLst>
                <a:cxn ang="0">
                  <a:pos x="T0" y="T1"/>
                </a:cxn>
                <a:cxn ang="0">
                  <a:pos x="T2" y="T3"/>
                </a:cxn>
                <a:cxn ang="0">
                  <a:pos x="T4" y="T5"/>
                </a:cxn>
                <a:cxn ang="0">
                  <a:pos x="T6" y="T7"/>
                </a:cxn>
                <a:cxn ang="0">
                  <a:pos x="T8" y="T9"/>
                </a:cxn>
                <a:cxn ang="0">
                  <a:pos x="T10" y="T11"/>
                </a:cxn>
              </a:cxnLst>
              <a:rect l="0" t="0" r="r" b="b"/>
              <a:pathLst>
                <a:path w="21600" h="21600">
                  <a:moveTo>
                    <a:pt x="0" y="7200"/>
                  </a:moveTo>
                  <a:lnTo>
                    <a:pt x="0" y="0"/>
                  </a:lnTo>
                  <a:lnTo>
                    <a:pt x="21600" y="7200"/>
                  </a:lnTo>
                  <a:lnTo>
                    <a:pt x="0" y="21600"/>
                  </a:lnTo>
                  <a:lnTo>
                    <a:pt x="0" y="7200"/>
                  </a:lnTo>
                  <a:close/>
                  <a:moveTo>
                    <a:pt x="0" y="7200"/>
                  </a:moveTo>
                </a:path>
              </a:pathLst>
            </a:custGeom>
            <a:solidFill>
              <a:srgbClr val="000000"/>
            </a:solidFill>
            <a:ln w="33338" cap="flat">
              <a:solidFill>
                <a:schemeClr val="tx1"/>
              </a:solidFill>
              <a:prstDash val="solid"/>
              <a:round/>
              <a:headEnd type="none" w="med" len="med"/>
              <a:tailEnd type="none" w="med" len="med"/>
            </a:ln>
          </p:spPr>
          <p:txBody>
            <a:bodyPr lIns="0" tIns="0" rIns="0" bIns="0"/>
            <a:lstStyle/>
            <a:p>
              <a:endParaRPr lang="en-US" dirty="0"/>
            </a:p>
          </p:txBody>
        </p:sp>
        <p:sp>
          <p:nvSpPr>
            <p:cNvPr id="8241" name="Line 49"/>
            <p:cNvSpPr>
              <a:spLocks noChangeShapeType="1"/>
            </p:cNvSpPr>
            <p:nvPr/>
          </p:nvSpPr>
          <p:spPr bwMode="auto">
            <a:xfrm>
              <a:off x="1150" y="726"/>
              <a:ext cx="65" cy="1"/>
            </a:xfrm>
            <a:prstGeom prst="line">
              <a:avLst/>
            </a:prstGeom>
            <a:noFill/>
            <a:ln w="33338">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8242" name="Freeform 50"/>
            <p:cNvSpPr>
              <a:spLocks/>
            </p:cNvSpPr>
            <p:nvPr/>
          </p:nvSpPr>
          <p:spPr bwMode="auto">
            <a:xfrm>
              <a:off x="1477" y="712"/>
              <a:ext cx="27" cy="42"/>
            </a:xfrm>
            <a:custGeom>
              <a:avLst/>
              <a:gdLst>
                <a:gd name="T0" fmla="*/ 0 w 21600"/>
                <a:gd name="T1" fmla="*/ 7200 h 21600"/>
                <a:gd name="T2" fmla="*/ 0 w 21600"/>
                <a:gd name="T3" fmla="*/ 0 h 21600"/>
                <a:gd name="T4" fmla="*/ 21600 w 21600"/>
                <a:gd name="T5" fmla="*/ 7200 h 21600"/>
                <a:gd name="T6" fmla="*/ 0 w 21600"/>
                <a:gd name="T7" fmla="*/ 21600 h 21600"/>
                <a:gd name="T8" fmla="*/ 0 w 21600"/>
                <a:gd name="T9" fmla="*/ 7200 h 21600"/>
                <a:gd name="T10" fmla="*/ 0 w 21600"/>
                <a:gd name="T11" fmla="*/ 7200 h 21600"/>
              </a:gdLst>
              <a:ahLst/>
              <a:cxnLst>
                <a:cxn ang="0">
                  <a:pos x="T0" y="T1"/>
                </a:cxn>
                <a:cxn ang="0">
                  <a:pos x="T2" y="T3"/>
                </a:cxn>
                <a:cxn ang="0">
                  <a:pos x="T4" y="T5"/>
                </a:cxn>
                <a:cxn ang="0">
                  <a:pos x="T6" y="T7"/>
                </a:cxn>
                <a:cxn ang="0">
                  <a:pos x="T8" y="T9"/>
                </a:cxn>
                <a:cxn ang="0">
                  <a:pos x="T10" y="T11"/>
                </a:cxn>
              </a:cxnLst>
              <a:rect l="0" t="0" r="r" b="b"/>
              <a:pathLst>
                <a:path w="21600" h="21600">
                  <a:moveTo>
                    <a:pt x="0" y="7200"/>
                  </a:moveTo>
                  <a:lnTo>
                    <a:pt x="0" y="0"/>
                  </a:lnTo>
                  <a:lnTo>
                    <a:pt x="21600" y="7200"/>
                  </a:lnTo>
                  <a:lnTo>
                    <a:pt x="0" y="21600"/>
                  </a:lnTo>
                  <a:lnTo>
                    <a:pt x="0" y="7200"/>
                  </a:lnTo>
                  <a:close/>
                  <a:moveTo>
                    <a:pt x="0" y="7200"/>
                  </a:moveTo>
                </a:path>
              </a:pathLst>
            </a:custGeom>
            <a:solidFill>
              <a:srgbClr val="000000"/>
            </a:solidFill>
            <a:ln w="33338" cap="flat">
              <a:solidFill>
                <a:schemeClr val="tx1"/>
              </a:solidFill>
              <a:prstDash val="solid"/>
              <a:round/>
              <a:headEnd type="none" w="med" len="med"/>
              <a:tailEnd type="none" w="med" len="med"/>
            </a:ln>
          </p:spPr>
          <p:txBody>
            <a:bodyPr lIns="0" tIns="0" rIns="0" bIns="0"/>
            <a:lstStyle/>
            <a:p>
              <a:endParaRPr lang="en-US" dirty="0"/>
            </a:p>
          </p:txBody>
        </p:sp>
        <p:sp>
          <p:nvSpPr>
            <p:cNvPr id="8243" name="Line 51"/>
            <p:cNvSpPr>
              <a:spLocks noChangeShapeType="1"/>
            </p:cNvSpPr>
            <p:nvPr/>
          </p:nvSpPr>
          <p:spPr bwMode="auto">
            <a:xfrm>
              <a:off x="1399" y="726"/>
              <a:ext cx="66" cy="1"/>
            </a:xfrm>
            <a:prstGeom prst="line">
              <a:avLst/>
            </a:prstGeom>
            <a:noFill/>
            <a:ln w="33338">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8244" name="Rectangle 52"/>
            <p:cNvSpPr>
              <a:spLocks/>
            </p:cNvSpPr>
            <p:nvPr/>
          </p:nvSpPr>
          <p:spPr bwMode="auto">
            <a:xfrm>
              <a:off x="1962" y="248"/>
              <a:ext cx="960" cy="1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lIns="0" tIns="0" rIns="0" bIns="0">
              <a:spAutoFit/>
            </a:bodyPr>
            <a:lstStyle/>
            <a:p>
              <a:r>
                <a:rPr lang="en-US" sz="1500" dirty="0">
                  <a:solidFill>
                    <a:schemeClr val="tx1"/>
                  </a:solidFill>
                  <a:latin typeface="Arial" charset="0"/>
                  <a:ea typeface="ＭＳ Ｐゴシック" charset="0"/>
                  <a:cs typeface="Arial" charset="0"/>
                  <a:sym typeface="Arial" charset="0"/>
                </a:rPr>
                <a:t>requests to server</a:t>
              </a:r>
            </a:p>
          </p:txBody>
        </p:sp>
        <p:sp>
          <p:nvSpPr>
            <p:cNvPr id="8245" name="Rectangle 53"/>
            <p:cNvSpPr>
              <a:spLocks/>
            </p:cNvSpPr>
            <p:nvPr/>
          </p:nvSpPr>
          <p:spPr bwMode="auto">
            <a:xfrm>
              <a:off x="0" y="706"/>
              <a:ext cx="567" cy="1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lIns="0" tIns="0" rIns="0" bIns="0">
              <a:spAutoFit/>
            </a:bodyPr>
            <a:lstStyle/>
            <a:p>
              <a:r>
                <a:rPr lang="en-US" sz="1500" dirty="0">
                  <a:solidFill>
                    <a:schemeClr val="tx1"/>
                  </a:solidFill>
                  <a:latin typeface="Arial" charset="0"/>
                  <a:ea typeface="ＭＳ Ｐゴシック" charset="0"/>
                  <a:cs typeface="Arial" charset="0"/>
                  <a:sym typeface="Arial" charset="0"/>
                </a:rPr>
                <a:t>generates </a:t>
              </a:r>
            </a:p>
          </p:txBody>
        </p:sp>
        <p:sp>
          <p:nvSpPr>
            <p:cNvPr id="8246" name="Rectangle 54"/>
            <p:cNvSpPr>
              <a:spLocks/>
            </p:cNvSpPr>
            <p:nvPr/>
          </p:nvSpPr>
          <p:spPr bwMode="auto">
            <a:xfrm>
              <a:off x="0" y="849"/>
              <a:ext cx="353" cy="1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lIns="0" tIns="0" rIns="0" bIns="0">
              <a:spAutoFit/>
            </a:bodyPr>
            <a:lstStyle/>
            <a:p>
              <a:r>
                <a:rPr lang="en-US" sz="1500" dirty="0">
                  <a:solidFill>
                    <a:schemeClr val="tx1"/>
                  </a:solidFill>
                  <a:latin typeface="Arial" charset="0"/>
                  <a:ea typeface="ＭＳ Ｐゴシック" charset="0"/>
                  <a:cs typeface="Arial" charset="0"/>
                  <a:sym typeface="Arial" charset="0"/>
                </a:rPr>
                <a:t>results</a:t>
              </a:r>
            </a:p>
          </p:txBody>
        </p:sp>
        <p:sp>
          <p:nvSpPr>
            <p:cNvPr id="8247" name="Line 55"/>
            <p:cNvSpPr>
              <a:spLocks noChangeShapeType="1"/>
            </p:cNvSpPr>
            <p:nvPr/>
          </p:nvSpPr>
          <p:spPr bwMode="auto">
            <a:xfrm>
              <a:off x="559" y="655"/>
              <a:ext cx="197" cy="57"/>
            </a:xfrm>
            <a:prstGeom prst="line">
              <a:avLst/>
            </a:prstGeom>
            <a:noFill/>
            <a:ln w="19050">
              <a:solidFill>
                <a:srgbClr val="FF3300"/>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8248" name="Line 56"/>
            <p:cNvSpPr>
              <a:spLocks noChangeShapeType="1"/>
            </p:cNvSpPr>
            <p:nvPr/>
          </p:nvSpPr>
          <p:spPr bwMode="auto">
            <a:xfrm rot="10800000" flipH="1">
              <a:off x="1872" y="370"/>
              <a:ext cx="196" cy="271"/>
            </a:xfrm>
            <a:prstGeom prst="line">
              <a:avLst/>
            </a:prstGeom>
            <a:noFill/>
            <a:ln w="19050">
              <a:solidFill>
                <a:srgbClr val="FF3300"/>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8249" name="Freeform 57"/>
            <p:cNvSpPr>
              <a:spLocks/>
            </p:cNvSpPr>
            <p:nvPr/>
          </p:nvSpPr>
          <p:spPr bwMode="auto">
            <a:xfrm>
              <a:off x="3146" y="954"/>
              <a:ext cx="91" cy="56"/>
            </a:xfrm>
            <a:custGeom>
              <a:avLst/>
              <a:gdLst>
                <a:gd name="T0" fmla="*/ 0 w 21600"/>
                <a:gd name="T1" fmla="*/ 10800 h 21600"/>
                <a:gd name="T2" fmla="*/ 0 w 21600"/>
                <a:gd name="T3" fmla="*/ 0 h 21600"/>
                <a:gd name="T4" fmla="*/ 21600 w 21600"/>
                <a:gd name="T5" fmla="*/ 5400 h 21600"/>
                <a:gd name="T6" fmla="*/ 0 w 21600"/>
                <a:gd name="T7" fmla="*/ 21600 h 21600"/>
                <a:gd name="T8" fmla="*/ 0 w 21600"/>
                <a:gd name="T9" fmla="*/ 10800 h 21600"/>
                <a:gd name="T10" fmla="*/ 0 w 21600"/>
                <a:gd name="T11" fmla="*/ 10800 h 21600"/>
              </a:gdLst>
              <a:ahLst/>
              <a:cxnLst>
                <a:cxn ang="0">
                  <a:pos x="T0" y="T1"/>
                </a:cxn>
                <a:cxn ang="0">
                  <a:pos x="T2" y="T3"/>
                </a:cxn>
                <a:cxn ang="0">
                  <a:pos x="T4" y="T5"/>
                </a:cxn>
                <a:cxn ang="0">
                  <a:pos x="T6" y="T7"/>
                </a:cxn>
                <a:cxn ang="0">
                  <a:pos x="T8" y="T9"/>
                </a:cxn>
                <a:cxn ang="0">
                  <a:pos x="T10" y="T11"/>
                </a:cxn>
              </a:cxnLst>
              <a:rect l="0" t="0" r="r" b="b"/>
              <a:pathLst>
                <a:path w="21600" h="21600">
                  <a:moveTo>
                    <a:pt x="0" y="10800"/>
                  </a:moveTo>
                  <a:lnTo>
                    <a:pt x="0" y="0"/>
                  </a:lnTo>
                  <a:lnTo>
                    <a:pt x="21600" y="5400"/>
                  </a:lnTo>
                  <a:lnTo>
                    <a:pt x="0" y="21600"/>
                  </a:lnTo>
                  <a:lnTo>
                    <a:pt x="0" y="10800"/>
                  </a:lnTo>
                  <a:close/>
                  <a:moveTo>
                    <a:pt x="0" y="10800"/>
                  </a:moveTo>
                </a:path>
              </a:pathLst>
            </a:custGeom>
            <a:solidFill>
              <a:srgbClr val="000000"/>
            </a:solidFill>
            <a:ln w="33338" cap="flat">
              <a:solidFill>
                <a:schemeClr val="tx1"/>
              </a:solidFill>
              <a:prstDash val="solid"/>
              <a:round/>
              <a:headEnd type="none" w="med" len="med"/>
              <a:tailEnd type="none" w="med" len="med"/>
            </a:ln>
          </p:spPr>
          <p:txBody>
            <a:bodyPr lIns="0" tIns="0" rIns="0" bIns="0"/>
            <a:lstStyle/>
            <a:p>
              <a:endParaRPr lang="en-US" dirty="0"/>
            </a:p>
          </p:txBody>
        </p:sp>
        <p:sp>
          <p:nvSpPr>
            <p:cNvPr id="8250" name="Line 58"/>
            <p:cNvSpPr>
              <a:spLocks noChangeShapeType="1"/>
            </p:cNvSpPr>
            <p:nvPr/>
          </p:nvSpPr>
          <p:spPr bwMode="auto">
            <a:xfrm rot="10800000" flipH="1">
              <a:off x="2791" y="982"/>
              <a:ext cx="342" cy="85"/>
            </a:xfrm>
            <a:prstGeom prst="line">
              <a:avLst/>
            </a:prstGeom>
            <a:noFill/>
            <a:ln w="33338">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8251" name="Freeform 59"/>
            <p:cNvSpPr>
              <a:spLocks/>
            </p:cNvSpPr>
            <p:nvPr/>
          </p:nvSpPr>
          <p:spPr bwMode="auto">
            <a:xfrm>
              <a:off x="3146" y="1067"/>
              <a:ext cx="91" cy="86"/>
            </a:xfrm>
            <a:custGeom>
              <a:avLst/>
              <a:gdLst>
                <a:gd name="T0" fmla="*/ 3055 w 21600"/>
                <a:gd name="T1" fmla="*/ 18084 h 21600"/>
                <a:gd name="T2" fmla="*/ 0 w 21600"/>
                <a:gd name="T3" fmla="*/ 10800 h 21600"/>
                <a:gd name="T4" fmla="*/ 21600 w 21600"/>
                <a:gd name="T5" fmla="*/ 0 h 21600"/>
                <a:gd name="T6" fmla="*/ 9382 w 21600"/>
                <a:gd name="T7" fmla="*/ 21600 h 21600"/>
                <a:gd name="T8" fmla="*/ 3055 w 21600"/>
                <a:gd name="T9" fmla="*/ 18084 h 21600"/>
                <a:gd name="T10" fmla="*/ 3055 w 21600"/>
                <a:gd name="T11" fmla="*/ 18084 h 21600"/>
              </a:gdLst>
              <a:ahLst/>
              <a:cxnLst>
                <a:cxn ang="0">
                  <a:pos x="T0" y="T1"/>
                </a:cxn>
                <a:cxn ang="0">
                  <a:pos x="T2" y="T3"/>
                </a:cxn>
                <a:cxn ang="0">
                  <a:pos x="T4" y="T5"/>
                </a:cxn>
                <a:cxn ang="0">
                  <a:pos x="T6" y="T7"/>
                </a:cxn>
                <a:cxn ang="0">
                  <a:pos x="T8" y="T9"/>
                </a:cxn>
                <a:cxn ang="0">
                  <a:pos x="T10" y="T11"/>
                </a:cxn>
              </a:cxnLst>
              <a:rect l="0" t="0" r="r" b="b"/>
              <a:pathLst>
                <a:path w="21600" h="21600">
                  <a:moveTo>
                    <a:pt x="3055" y="18084"/>
                  </a:moveTo>
                  <a:lnTo>
                    <a:pt x="0" y="10800"/>
                  </a:lnTo>
                  <a:lnTo>
                    <a:pt x="21600" y="0"/>
                  </a:lnTo>
                  <a:lnTo>
                    <a:pt x="9382" y="21600"/>
                  </a:lnTo>
                  <a:lnTo>
                    <a:pt x="3055" y="18084"/>
                  </a:lnTo>
                  <a:close/>
                  <a:moveTo>
                    <a:pt x="3055" y="18084"/>
                  </a:moveTo>
                </a:path>
              </a:pathLst>
            </a:custGeom>
            <a:solidFill>
              <a:srgbClr val="000000"/>
            </a:solidFill>
            <a:ln w="33338" cap="flat">
              <a:solidFill>
                <a:schemeClr val="tx1"/>
              </a:solidFill>
              <a:prstDash val="solid"/>
              <a:round/>
              <a:headEnd type="none" w="med" len="med"/>
              <a:tailEnd type="none" w="med" len="med"/>
            </a:ln>
          </p:spPr>
          <p:txBody>
            <a:bodyPr lIns="0" tIns="0" rIns="0" bIns="0"/>
            <a:lstStyle/>
            <a:p>
              <a:endParaRPr lang="en-US" dirty="0"/>
            </a:p>
          </p:txBody>
        </p:sp>
        <p:sp>
          <p:nvSpPr>
            <p:cNvPr id="8252" name="Line 60"/>
            <p:cNvSpPr>
              <a:spLocks noChangeShapeType="1"/>
            </p:cNvSpPr>
            <p:nvPr/>
          </p:nvSpPr>
          <p:spPr bwMode="auto">
            <a:xfrm rot="10800000" flipH="1">
              <a:off x="3040" y="1139"/>
              <a:ext cx="119" cy="113"/>
            </a:xfrm>
            <a:prstGeom prst="line">
              <a:avLst/>
            </a:prstGeom>
            <a:noFill/>
            <a:ln w="33338">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8253" name="Line 61"/>
            <p:cNvSpPr>
              <a:spLocks noChangeShapeType="1"/>
            </p:cNvSpPr>
            <p:nvPr/>
          </p:nvSpPr>
          <p:spPr bwMode="auto">
            <a:xfrm flipH="1">
              <a:off x="2949" y="1025"/>
              <a:ext cx="26" cy="1"/>
            </a:xfrm>
            <a:prstGeom prst="line">
              <a:avLst/>
            </a:prstGeom>
            <a:noFill/>
            <a:ln w="33338">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8254" name="Line 62"/>
            <p:cNvSpPr>
              <a:spLocks noChangeShapeType="1"/>
            </p:cNvSpPr>
            <p:nvPr/>
          </p:nvSpPr>
          <p:spPr bwMode="auto">
            <a:xfrm flipH="1">
              <a:off x="2882" y="1039"/>
              <a:ext cx="14" cy="1"/>
            </a:xfrm>
            <a:prstGeom prst="line">
              <a:avLst/>
            </a:prstGeom>
            <a:noFill/>
            <a:ln w="33338">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8255" name="Line 63"/>
            <p:cNvSpPr>
              <a:spLocks noChangeShapeType="1"/>
            </p:cNvSpPr>
            <p:nvPr/>
          </p:nvSpPr>
          <p:spPr bwMode="auto">
            <a:xfrm flipH="1">
              <a:off x="2804" y="1053"/>
              <a:ext cx="26" cy="1"/>
            </a:xfrm>
            <a:prstGeom prst="line">
              <a:avLst/>
            </a:prstGeom>
            <a:noFill/>
            <a:ln w="33338">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8256" name="Line 64"/>
            <p:cNvSpPr>
              <a:spLocks noChangeShapeType="1"/>
            </p:cNvSpPr>
            <p:nvPr/>
          </p:nvSpPr>
          <p:spPr bwMode="auto">
            <a:xfrm flipH="1">
              <a:off x="2738" y="1067"/>
              <a:ext cx="13" cy="1"/>
            </a:xfrm>
            <a:prstGeom prst="line">
              <a:avLst/>
            </a:prstGeom>
            <a:noFill/>
            <a:ln w="33338">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8257" name="Line 65"/>
            <p:cNvSpPr>
              <a:spLocks noChangeShapeType="1"/>
            </p:cNvSpPr>
            <p:nvPr/>
          </p:nvSpPr>
          <p:spPr bwMode="auto">
            <a:xfrm flipH="1">
              <a:off x="2673" y="1082"/>
              <a:ext cx="13" cy="1"/>
            </a:xfrm>
            <a:prstGeom prst="line">
              <a:avLst/>
            </a:prstGeom>
            <a:noFill/>
            <a:ln w="33338">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8258" name="Line 66"/>
            <p:cNvSpPr>
              <a:spLocks noChangeShapeType="1"/>
            </p:cNvSpPr>
            <p:nvPr/>
          </p:nvSpPr>
          <p:spPr bwMode="auto">
            <a:xfrm flipH="1">
              <a:off x="3080" y="1195"/>
              <a:ext cx="13" cy="15"/>
            </a:xfrm>
            <a:prstGeom prst="line">
              <a:avLst/>
            </a:prstGeom>
            <a:noFill/>
            <a:ln w="33338">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8259" name="Line 67"/>
            <p:cNvSpPr>
              <a:spLocks noChangeShapeType="1"/>
            </p:cNvSpPr>
            <p:nvPr/>
          </p:nvSpPr>
          <p:spPr bwMode="auto">
            <a:xfrm flipH="1">
              <a:off x="3027" y="1252"/>
              <a:ext cx="13" cy="1"/>
            </a:xfrm>
            <a:prstGeom prst="line">
              <a:avLst/>
            </a:prstGeom>
            <a:noFill/>
            <a:ln w="33338">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8260" name="Line 68"/>
            <p:cNvSpPr>
              <a:spLocks noChangeShapeType="1"/>
            </p:cNvSpPr>
            <p:nvPr/>
          </p:nvSpPr>
          <p:spPr bwMode="auto">
            <a:xfrm flipH="1">
              <a:off x="2975" y="1295"/>
              <a:ext cx="13" cy="14"/>
            </a:xfrm>
            <a:prstGeom prst="line">
              <a:avLst/>
            </a:prstGeom>
            <a:noFill/>
            <a:ln w="33338">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8261" name="Line 69"/>
            <p:cNvSpPr>
              <a:spLocks noChangeShapeType="1"/>
            </p:cNvSpPr>
            <p:nvPr/>
          </p:nvSpPr>
          <p:spPr bwMode="auto">
            <a:xfrm flipH="1">
              <a:off x="2922" y="1352"/>
              <a:ext cx="13" cy="14"/>
            </a:xfrm>
            <a:prstGeom prst="line">
              <a:avLst/>
            </a:prstGeom>
            <a:noFill/>
            <a:ln w="33338">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8262" name="Line 70"/>
            <p:cNvSpPr>
              <a:spLocks noChangeShapeType="1"/>
            </p:cNvSpPr>
            <p:nvPr/>
          </p:nvSpPr>
          <p:spPr bwMode="auto">
            <a:xfrm flipH="1">
              <a:off x="2870" y="1395"/>
              <a:ext cx="12" cy="14"/>
            </a:xfrm>
            <a:prstGeom prst="line">
              <a:avLst/>
            </a:prstGeom>
            <a:noFill/>
            <a:ln w="33338">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8263" name="Line 71"/>
            <p:cNvSpPr>
              <a:spLocks noChangeShapeType="1"/>
            </p:cNvSpPr>
            <p:nvPr/>
          </p:nvSpPr>
          <p:spPr bwMode="auto">
            <a:xfrm flipH="1">
              <a:off x="2817" y="1452"/>
              <a:ext cx="13" cy="14"/>
            </a:xfrm>
            <a:prstGeom prst="line">
              <a:avLst/>
            </a:prstGeom>
            <a:noFill/>
            <a:ln w="33338">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8264" name="Line 72"/>
            <p:cNvSpPr>
              <a:spLocks noChangeShapeType="1"/>
            </p:cNvSpPr>
            <p:nvPr/>
          </p:nvSpPr>
          <p:spPr bwMode="auto">
            <a:xfrm flipH="1">
              <a:off x="2764" y="1494"/>
              <a:ext cx="14" cy="15"/>
            </a:xfrm>
            <a:prstGeom prst="line">
              <a:avLst/>
            </a:prstGeom>
            <a:noFill/>
            <a:ln w="33338">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8265" name="Rectangle 73"/>
            <p:cNvSpPr>
              <a:spLocks/>
            </p:cNvSpPr>
            <p:nvPr/>
          </p:nvSpPr>
          <p:spPr bwMode="auto">
            <a:xfrm>
              <a:off x="2520" y="1160"/>
              <a:ext cx="507" cy="1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lIns="0" tIns="0" rIns="0" bIns="0">
              <a:spAutoFit/>
            </a:bodyPr>
            <a:lstStyle/>
            <a:p>
              <a:r>
                <a:rPr lang="en-US" sz="1500" dirty="0">
                  <a:solidFill>
                    <a:schemeClr val="tx1"/>
                  </a:solidFill>
                  <a:latin typeface="Arial" charset="0"/>
                  <a:ea typeface="ＭＳ Ｐゴシック" charset="0"/>
                  <a:cs typeface="Arial" charset="0"/>
                  <a:sym typeface="Arial" charset="0"/>
                </a:rPr>
                <a:t>Requests</a:t>
              </a:r>
            </a:p>
          </p:txBody>
        </p:sp>
        <p:sp>
          <p:nvSpPr>
            <p:cNvPr id="8266" name="Rectangle 74"/>
            <p:cNvSpPr>
              <a:spLocks/>
            </p:cNvSpPr>
            <p:nvPr/>
          </p:nvSpPr>
          <p:spPr bwMode="auto">
            <a:xfrm>
              <a:off x="3290" y="783"/>
              <a:ext cx="132" cy="284"/>
            </a:xfrm>
            <a:prstGeom prst="rect">
              <a:avLst/>
            </a:prstGeom>
            <a:solidFill>
              <a:srgbClr val="CF924C"/>
            </a:solidFill>
            <a:ln>
              <a:noFill/>
            </a:ln>
            <a:extLst>
              <a:ext uri="{91240B29-F687-4f45-9708-019B960494DF}">
                <a14:hiddenLine xmlns:a14="http://schemas.microsoft.com/office/drawing/2010/main" xmlns="" w="9525">
                  <a:solidFill>
                    <a:schemeClr val="tx1"/>
                  </a:solidFill>
                  <a:miter lim="800000"/>
                  <a:headEnd/>
                  <a:tailEnd/>
                </a14:hiddenLine>
              </a:ext>
            </a:extLst>
          </p:spPr>
          <p:txBody>
            <a:bodyPr lIns="0" tIns="0" rIns="0" bIns="0"/>
            <a:lstStyle/>
            <a:p>
              <a:endParaRPr lang="en-US" dirty="0"/>
            </a:p>
          </p:txBody>
        </p:sp>
        <p:sp>
          <p:nvSpPr>
            <p:cNvPr id="8267" name="Rectangle 75"/>
            <p:cNvSpPr>
              <a:spLocks/>
            </p:cNvSpPr>
            <p:nvPr/>
          </p:nvSpPr>
          <p:spPr bwMode="auto">
            <a:xfrm>
              <a:off x="2931" y="391"/>
              <a:ext cx="520" cy="1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lIns="0" tIns="0" rIns="0" bIns="0">
              <a:spAutoFit/>
            </a:bodyPr>
            <a:lstStyle/>
            <a:p>
              <a:r>
                <a:rPr lang="en-US" sz="1500" dirty="0">
                  <a:solidFill>
                    <a:schemeClr val="tx1"/>
                  </a:solidFill>
                  <a:latin typeface="Arial" charset="0"/>
                  <a:ea typeface="ＭＳ Ｐゴシック" charset="0"/>
                  <a:cs typeface="Arial" charset="0"/>
                  <a:sym typeface="Arial" charset="0"/>
                </a:rPr>
                <a:t>Receipt &amp;</a:t>
              </a:r>
            </a:p>
          </p:txBody>
        </p:sp>
        <p:sp>
          <p:nvSpPr>
            <p:cNvPr id="8268" name="Rectangle 76"/>
            <p:cNvSpPr>
              <a:spLocks/>
            </p:cNvSpPr>
            <p:nvPr/>
          </p:nvSpPr>
          <p:spPr bwMode="auto">
            <a:xfrm>
              <a:off x="2931" y="519"/>
              <a:ext cx="427" cy="1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wrap="none" lIns="0" tIns="0" rIns="0" bIns="0">
              <a:spAutoFit/>
            </a:bodyPr>
            <a:lstStyle/>
            <a:p>
              <a:r>
                <a:rPr lang="en-US" sz="1500" dirty="0">
                  <a:solidFill>
                    <a:schemeClr val="tx1"/>
                  </a:solidFill>
                  <a:latin typeface="Arial" charset="0"/>
                  <a:ea typeface="ＭＳ Ｐゴシック" charset="0"/>
                  <a:cs typeface="Arial" charset="0"/>
                  <a:sym typeface="Arial" charset="0"/>
                </a:rPr>
                <a:t>queuing</a:t>
              </a:r>
            </a:p>
          </p:txBody>
        </p:sp>
      </p:grpSp>
      <p:sp>
        <p:nvSpPr>
          <p:cNvPr id="2" name="Slide Number Placeholder 1">
            <a:extLst>
              <a:ext uri="{FF2B5EF4-FFF2-40B4-BE49-F238E27FC236}">
                <a16:creationId xmlns:a16="http://schemas.microsoft.com/office/drawing/2014/main" id="{18105E39-3F26-4F58-A173-58F64EBD9F71}"/>
              </a:ext>
            </a:extLst>
          </p:cNvPr>
          <p:cNvSpPr>
            <a:spLocks noGrp="1"/>
          </p:cNvSpPr>
          <p:nvPr>
            <p:ph type="sldNum" sz="quarter" idx="12"/>
          </p:nvPr>
        </p:nvSpPr>
        <p:spPr/>
        <p:txBody>
          <a:bodyPr/>
          <a:lstStyle/>
          <a:p>
            <a:fld id="{55A7D004-52FC-0848-9204-1EE3F00FC2B7}" type="slidenum">
              <a:rPr lang="en-US" smtClean="0"/>
              <a:t>29</a:t>
            </a:fld>
            <a:endParaRPr lang="en-US" dirty="0"/>
          </a:p>
        </p:txBody>
      </p:sp>
    </p:spTree>
    <p:extLst>
      <p:ext uri="{BB962C8B-B14F-4D97-AF65-F5344CB8AC3E}">
        <p14:creationId xmlns:p14="http://schemas.microsoft.com/office/powerpoint/2010/main" val="1602213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r>
              <a:rPr lang="en-US" sz="2800" dirty="0"/>
              <a:t> (cont.)</a:t>
            </a:r>
            <a:endParaRPr lang="en-US" dirty="0"/>
          </a:p>
        </p:txBody>
      </p:sp>
      <p:sp>
        <p:nvSpPr>
          <p:cNvPr id="3" name="Content Placeholder 2"/>
          <p:cNvSpPr>
            <a:spLocks noGrp="1"/>
          </p:cNvSpPr>
          <p:nvPr>
            <p:ph idx="1"/>
          </p:nvPr>
        </p:nvSpPr>
        <p:spPr>
          <a:xfrm>
            <a:off x="457200" y="1600200"/>
            <a:ext cx="8229600" cy="4756150"/>
          </a:xfrm>
        </p:spPr>
        <p:txBody>
          <a:bodyPr>
            <a:normAutofit fontScale="85000" lnSpcReduction="20000"/>
          </a:bodyPr>
          <a:lstStyle/>
          <a:p>
            <a:r>
              <a:rPr lang="en-US" dirty="0"/>
              <a:t>A </a:t>
            </a:r>
            <a:r>
              <a:rPr lang="en-US" u="sng" dirty="0"/>
              <a:t>distributed operating system</a:t>
            </a:r>
            <a:r>
              <a:rPr lang="en-US" dirty="0"/>
              <a:t> is an operating system that produces a single system image for </a:t>
            </a:r>
            <a:r>
              <a:rPr lang="en-US" u="sng" dirty="0"/>
              <a:t>all</a:t>
            </a:r>
            <a:r>
              <a:rPr lang="en-US" dirty="0"/>
              <a:t> resources in a distributed system.</a:t>
            </a:r>
          </a:p>
          <a:p>
            <a:pPr lvl="1"/>
            <a:r>
              <a:rPr lang="en-US" dirty="0"/>
              <a:t>That is, access to network resources is </a:t>
            </a:r>
            <a:r>
              <a:rPr lang="en-US" i="1" dirty="0"/>
              <a:t>network transparent</a:t>
            </a:r>
            <a:r>
              <a:rPr lang="en-US" dirty="0"/>
              <a:t> for </a:t>
            </a:r>
            <a:r>
              <a:rPr lang="en-US" u="sng" dirty="0"/>
              <a:t>all</a:t>
            </a:r>
            <a:r>
              <a:rPr lang="en-US" dirty="0"/>
              <a:t> type of resources.</a:t>
            </a:r>
          </a:p>
          <a:p>
            <a:r>
              <a:rPr lang="en-US" dirty="0"/>
              <a:t>There is really no distributed operating systems in general use, but a combination of </a:t>
            </a:r>
            <a:r>
              <a:rPr lang="en-US" u="sng" dirty="0"/>
              <a:t>middleware</a:t>
            </a:r>
            <a:r>
              <a:rPr lang="en-US" dirty="0"/>
              <a:t> and </a:t>
            </a:r>
            <a:r>
              <a:rPr lang="en-US" u="sng" dirty="0"/>
              <a:t>network operating systems</a:t>
            </a:r>
            <a:r>
              <a:rPr lang="en-US" dirty="0"/>
              <a:t> provide it.</a:t>
            </a:r>
          </a:p>
          <a:p>
            <a:pPr lvl="1"/>
            <a:r>
              <a:rPr lang="en-US" dirty="0"/>
              <a:t>This creates a balance between system autonomy and transparent resource access.</a:t>
            </a:r>
          </a:p>
          <a:p>
            <a:r>
              <a:rPr lang="en-US" dirty="0"/>
              <a:t>Middleware is supported by the operating system facilities at the nodes of a distributed system.</a:t>
            </a:r>
          </a:p>
          <a:p>
            <a:pPr lvl="1"/>
            <a:r>
              <a:rPr lang="en-US" dirty="0"/>
              <a:t>Operating System is below the middleware layer. (Figure 1)</a:t>
            </a:r>
          </a:p>
          <a:p>
            <a:endParaRPr lang="en-US" dirty="0"/>
          </a:p>
        </p:txBody>
      </p:sp>
      <p:sp>
        <p:nvSpPr>
          <p:cNvPr id="4" name="Slide Number Placeholder 3">
            <a:extLst>
              <a:ext uri="{FF2B5EF4-FFF2-40B4-BE49-F238E27FC236}">
                <a16:creationId xmlns:a16="http://schemas.microsoft.com/office/drawing/2014/main" id="{1B653E28-767E-41D7-A97A-BB1C63D6EECF}"/>
              </a:ext>
            </a:extLst>
          </p:cNvPr>
          <p:cNvSpPr>
            <a:spLocks noGrp="1"/>
          </p:cNvSpPr>
          <p:nvPr>
            <p:ph type="sldNum" sz="quarter" idx="12"/>
          </p:nvPr>
        </p:nvSpPr>
        <p:spPr/>
        <p:txBody>
          <a:bodyPr/>
          <a:lstStyle/>
          <a:p>
            <a:fld id="{55A7D004-52FC-0848-9204-1EE3F00FC2B7}" type="slidenum">
              <a:rPr lang="en-US" smtClean="0"/>
              <a:t>3</a:t>
            </a:fld>
            <a:endParaRPr lang="en-US" dirty="0"/>
          </a:p>
        </p:txBody>
      </p:sp>
    </p:spTree>
    <p:extLst>
      <p:ext uri="{BB962C8B-B14F-4D97-AF65-F5344CB8AC3E}">
        <p14:creationId xmlns:p14="http://schemas.microsoft.com/office/powerpoint/2010/main" val="4934657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Threads</a:t>
            </a:r>
          </a:p>
        </p:txBody>
      </p:sp>
      <p:sp>
        <p:nvSpPr>
          <p:cNvPr id="3" name="Content Placeholder 2"/>
          <p:cNvSpPr>
            <a:spLocks noGrp="1"/>
          </p:cNvSpPr>
          <p:nvPr>
            <p:ph idx="1"/>
          </p:nvPr>
        </p:nvSpPr>
        <p:spPr/>
        <p:txBody>
          <a:bodyPr/>
          <a:lstStyle/>
          <a:p>
            <a:r>
              <a:rPr lang="en-US" dirty="0"/>
              <a:t>Suppose disk block </a:t>
            </a:r>
            <a:r>
              <a:rPr lang="en-US" u="sng" dirty="0"/>
              <a:t>caching</a:t>
            </a:r>
            <a:r>
              <a:rPr lang="en-US" dirty="0"/>
              <a:t> is introduced.</a:t>
            </a:r>
          </a:p>
          <a:p>
            <a:pPr lvl="1"/>
            <a:r>
              <a:rPr lang="en-US" dirty="0"/>
              <a:t>Server keeps data it needs in a buffer, and the cache hit rate is 75%, then (0.75*0 + 0.25*8 = 2 ms and this increases the theoretical throughput to 500 requests per second.</a:t>
            </a:r>
          </a:p>
          <a:p>
            <a:pPr lvl="1"/>
            <a:r>
              <a:rPr lang="en-US" dirty="0"/>
              <a:t>If because of caching the average process time for requests has increased to 2.5 ms, then the max throughput is now 1000/2.5 = 400 requests per second.</a:t>
            </a:r>
          </a:p>
        </p:txBody>
      </p:sp>
      <p:sp>
        <p:nvSpPr>
          <p:cNvPr id="4" name="Slide Number Placeholder 3">
            <a:extLst>
              <a:ext uri="{FF2B5EF4-FFF2-40B4-BE49-F238E27FC236}">
                <a16:creationId xmlns:a16="http://schemas.microsoft.com/office/drawing/2014/main" id="{F8EC1D9F-F55E-4D98-8CF9-D4E0130A760B}"/>
              </a:ext>
            </a:extLst>
          </p:cNvPr>
          <p:cNvSpPr>
            <a:spLocks noGrp="1"/>
          </p:cNvSpPr>
          <p:nvPr>
            <p:ph type="sldNum" sz="quarter" idx="12"/>
          </p:nvPr>
        </p:nvSpPr>
        <p:spPr/>
        <p:txBody>
          <a:bodyPr/>
          <a:lstStyle/>
          <a:p>
            <a:fld id="{55A7D004-52FC-0848-9204-1EE3F00FC2B7}" type="slidenum">
              <a:rPr lang="en-US" smtClean="0"/>
              <a:t>30</a:t>
            </a:fld>
            <a:endParaRPr lang="en-US" dirty="0"/>
          </a:p>
        </p:txBody>
      </p:sp>
    </p:spTree>
    <p:extLst>
      <p:ext uri="{BB962C8B-B14F-4D97-AF65-F5344CB8AC3E}">
        <p14:creationId xmlns:p14="http://schemas.microsoft.com/office/powerpoint/2010/main" val="2065634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910"/>
          </a:xfrm>
        </p:spPr>
        <p:txBody>
          <a:bodyPr>
            <a:normAutofit/>
          </a:bodyPr>
          <a:lstStyle/>
          <a:p>
            <a:r>
              <a:rPr lang="en-US" dirty="0"/>
              <a:t>Threads</a:t>
            </a:r>
          </a:p>
        </p:txBody>
      </p:sp>
      <p:sp>
        <p:nvSpPr>
          <p:cNvPr id="3" name="Content Placeholder 2"/>
          <p:cNvSpPr>
            <a:spLocks noGrp="1"/>
          </p:cNvSpPr>
          <p:nvPr>
            <p:ph idx="1"/>
          </p:nvPr>
        </p:nvSpPr>
        <p:spPr>
          <a:xfrm>
            <a:off x="457200" y="1162878"/>
            <a:ext cx="8229600" cy="4963285"/>
          </a:xfrm>
        </p:spPr>
        <p:txBody>
          <a:bodyPr>
            <a:normAutofit/>
          </a:bodyPr>
          <a:lstStyle/>
          <a:p>
            <a:r>
              <a:rPr lang="en-US" dirty="0"/>
              <a:t>Multi-threaded server architecture</a:t>
            </a:r>
          </a:p>
          <a:p>
            <a:pPr lvl="1"/>
            <a:r>
              <a:rPr lang="en-US" dirty="0"/>
              <a:t>Multi-threading enables servers to maximize their throughput.</a:t>
            </a:r>
          </a:p>
          <a:p>
            <a:pPr lvl="1"/>
            <a:r>
              <a:rPr lang="en-US" dirty="0"/>
              <a:t>Various ways to map requests to threads within a server</a:t>
            </a:r>
          </a:p>
          <a:p>
            <a:pPr lvl="1"/>
            <a:r>
              <a:rPr lang="en-US" dirty="0"/>
              <a:t>Figure 7.5 shows one of the possible threading architectures, the </a:t>
            </a:r>
            <a:r>
              <a:rPr lang="en-US" u="sng" dirty="0"/>
              <a:t>worker pool architecture</a:t>
            </a:r>
            <a:r>
              <a:rPr lang="en-US" dirty="0"/>
              <a:t>.</a:t>
            </a:r>
          </a:p>
          <a:p>
            <a:pPr lvl="2"/>
            <a:r>
              <a:rPr lang="en-US" dirty="0"/>
              <a:t>The server, when it starts up, creates a fixed pool of worker threads to process the requests.</a:t>
            </a:r>
          </a:p>
          <a:p>
            <a:pPr lvl="1"/>
            <a:r>
              <a:rPr lang="en-US" dirty="0"/>
              <a:t>Figure 7.6 = Figure 7.5 + multiple priority queues</a:t>
            </a:r>
          </a:p>
        </p:txBody>
      </p:sp>
      <p:sp>
        <p:nvSpPr>
          <p:cNvPr id="4" name="Slide Number Placeholder 3">
            <a:extLst>
              <a:ext uri="{FF2B5EF4-FFF2-40B4-BE49-F238E27FC236}">
                <a16:creationId xmlns:a16="http://schemas.microsoft.com/office/drawing/2014/main" id="{A984726D-EF25-4E05-90AA-5B6497A0F296}"/>
              </a:ext>
            </a:extLst>
          </p:cNvPr>
          <p:cNvSpPr>
            <a:spLocks noGrp="1"/>
          </p:cNvSpPr>
          <p:nvPr>
            <p:ph type="sldNum" sz="quarter" idx="12"/>
          </p:nvPr>
        </p:nvSpPr>
        <p:spPr/>
        <p:txBody>
          <a:bodyPr/>
          <a:lstStyle/>
          <a:p>
            <a:fld id="{55A7D004-52FC-0848-9204-1EE3F00FC2B7}" type="slidenum">
              <a:rPr lang="en-US" smtClean="0"/>
              <a:t>31</a:t>
            </a:fld>
            <a:endParaRPr lang="en-US" dirty="0"/>
          </a:p>
        </p:txBody>
      </p:sp>
    </p:spTree>
    <p:extLst>
      <p:ext uri="{BB962C8B-B14F-4D97-AF65-F5344CB8AC3E}">
        <p14:creationId xmlns:p14="http://schemas.microsoft.com/office/powerpoint/2010/main" val="901484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Line 2"/>
          <p:cNvSpPr>
            <a:spLocks noChangeShapeType="1"/>
          </p:cNvSpPr>
          <p:nvPr/>
        </p:nvSpPr>
        <p:spPr bwMode="auto">
          <a:xfrm>
            <a:off x="457200" y="1143000"/>
            <a:ext cx="8153400" cy="1588"/>
          </a:xfrm>
          <a:prstGeom prst="line">
            <a:avLst/>
          </a:prstGeom>
          <a:noFill/>
          <a:ln w="127000">
            <a:solidFill>
              <a:srgbClr val="FFCC00"/>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9219" name="Rectangle 3"/>
          <p:cNvSpPr>
            <a:spLocks noGrp="1" noChangeArrowheads="1"/>
          </p:cNvSpPr>
          <p:nvPr>
            <p:ph type="title"/>
          </p:nvPr>
        </p:nvSpPr>
        <p:spPr>
          <a:ln/>
        </p:spPr>
        <p:txBody>
          <a:bodyPr rIns="132080">
            <a:noAutofit/>
          </a:bodyPr>
          <a:lstStyle/>
          <a:p>
            <a:r>
              <a:rPr lang="en-US" sz="3600" dirty="0"/>
              <a:t>Figure 7.6</a:t>
            </a:r>
            <a:br>
              <a:rPr lang="en-US" sz="3600" dirty="0"/>
            </a:br>
            <a:r>
              <a:rPr lang="en-US" sz="3600" dirty="0"/>
              <a:t>Alternative server threading architectures (see also Figure 7.5)</a:t>
            </a:r>
          </a:p>
        </p:txBody>
      </p:sp>
      <p:pic>
        <p:nvPicPr>
          <p:cNvPr id="9220" name="Picture 4"/>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8349" y="2222500"/>
            <a:ext cx="8778670" cy="31198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2" name="Slide Number Placeholder 1">
            <a:extLst>
              <a:ext uri="{FF2B5EF4-FFF2-40B4-BE49-F238E27FC236}">
                <a16:creationId xmlns:a16="http://schemas.microsoft.com/office/drawing/2014/main" id="{0D05C45B-DABB-4923-94AE-C93780713D1C}"/>
              </a:ext>
            </a:extLst>
          </p:cNvPr>
          <p:cNvSpPr>
            <a:spLocks noGrp="1"/>
          </p:cNvSpPr>
          <p:nvPr>
            <p:ph type="sldNum" sz="quarter" idx="12"/>
          </p:nvPr>
        </p:nvSpPr>
        <p:spPr/>
        <p:txBody>
          <a:bodyPr/>
          <a:lstStyle/>
          <a:p>
            <a:fld id="{55A7D004-52FC-0848-9204-1EE3F00FC2B7}" type="slidenum">
              <a:rPr lang="en-US" smtClean="0"/>
              <a:t>32</a:t>
            </a:fld>
            <a:endParaRPr lang="en-US" dirty="0"/>
          </a:p>
        </p:txBody>
      </p:sp>
    </p:spTree>
    <p:extLst>
      <p:ext uri="{BB962C8B-B14F-4D97-AF65-F5344CB8AC3E}">
        <p14:creationId xmlns:p14="http://schemas.microsoft.com/office/powerpoint/2010/main" val="25268396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5492"/>
            <a:ext cx="8229600" cy="619884"/>
          </a:xfrm>
        </p:spPr>
        <p:txBody>
          <a:bodyPr>
            <a:normAutofit fontScale="90000"/>
          </a:bodyPr>
          <a:lstStyle/>
          <a:p>
            <a:r>
              <a:rPr lang="en-US" dirty="0"/>
              <a:t>Threads</a:t>
            </a:r>
          </a:p>
        </p:txBody>
      </p:sp>
      <p:sp>
        <p:nvSpPr>
          <p:cNvPr id="3" name="Content Placeholder 2"/>
          <p:cNvSpPr>
            <a:spLocks noGrp="1"/>
          </p:cNvSpPr>
          <p:nvPr>
            <p:ph idx="1"/>
          </p:nvPr>
        </p:nvSpPr>
        <p:spPr>
          <a:xfrm>
            <a:off x="457200" y="834887"/>
            <a:ext cx="8229600" cy="5654403"/>
          </a:xfrm>
        </p:spPr>
        <p:txBody>
          <a:bodyPr>
            <a:normAutofit fontScale="70000" lnSpcReduction="20000"/>
          </a:bodyPr>
          <a:lstStyle/>
          <a:p>
            <a:pPr marL="514350" indent="-514350">
              <a:buFont typeface="+mj-lt"/>
              <a:buAutoNum type="alphaLcParenR"/>
            </a:pPr>
            <a:r>
              <a:rPr lang="en-US" b="1" dirty="0"/>
              <a:t>thread-per-request architecture</a:t>
            </a:r>
            <a:endParaRPr lang="en-US" dirty="0"/>
          </a:p>
          <a:p>
            <a:pPr lvl="1"/>
            <a:r>
              <a:rPr lang="en-US" dirty="0"/>
              <a:t>The I/O thread spawns a new worker thread for each request.</a:t>
            </a:r>
          </a:p>
          <a:p>
            <a:pPr lvl="1"/>
            <a:r>
              <a:rPr lang="en-US" dirty="0"/>
              <a:t>That worker thread destroys itself after processing.</a:t>
            </a:r>
          </a:p>
          <a:p>
            <a:pPr lvl="2"/>
            <a:r>
              <a:rPr lang="en-US" dirty="0"/>
              <a:t>high throughput because of no shared queue.</a:t>
            </a:r>
          </a:p>
          <a:p>
            <a:pPr lvl="2"/>
            <a:r>
              <a:rPr lang="en-US" dirty="0"/>
              <a:t>overhead of thread creation and destruction</a:t>
            </a:r>
          </a:p>
          <a:p>
            <a:pPr marL="514350" indent="-514350">
              <a:buFont typeface="+mj-lt"/>
              <a:buAutoNum type="alphaLcParenR"/>
            </a:pPr>
            <a:r>
              <a:rPr lang="en-US" b="1" dirty="0"/>
              <a:t>thread-per-connection architecture</a:t>
            </a:r>
          </a:p>
          <a:p>
            <a:pPr lvl="1"/>
            <a:r>
              <a:rPr lang="en-US" dirty="0"/>
              <a:t>Associate a thread with each client connection</a:t>
            </a:r>
          </a:p>
          <a:p>
            <a:pPr lvl="2"/>
            <a:r>
              <a:rPr lang="en-US" dirty="0"/>
              <a:t>The server creates a new worker thread when a client makes a connection and destroys the thread after closing the connection.</a:t>
            </a:r>
          </a:p>
          <a:p>
            <a:pPr lvl="3"/>
            <a:r>
              <a:rPr lang="en-US" dirty="0"/>
              <a:t>Client may make many requests over that thread.</a:t>
            </a:r>
          </a:p>
          <a:p>
            <a:pPr marL="514350" indent="-514350">
              <a:buFont typeface="+mj-lt"/>
              <a:buAutoNum type="alphaLcParenR"/>
            </a:pPr>
            <a:r>
              <a:rPr lang="en-US" b="1" dirty="0"/>
              <a:t>thread-per-object architecture</a:t>
            </a:r>
          </a:p>
          <a:p>
            <a:pPr lvl="1"/>
            <a:r>
              <a:rPr lang="en-US" dirty="0"/>
              <a:t>Associate a thread with each remote object</a:t>
            </a:r>
          </a:p>
          <a:p>
            <a:pPr lvl="2"/>
            <a:r>
              <a:rPr lang="en-US" dirty="0"/>
              <a:t>The I/O thread receives requests and queues them on a per object queue.</a:t>
            </a:r>
          </a:p>
          <a:p>
            <a:endParaRPr lang="en-US" dirty="0"/>
          </a:p>
          <a:p>
            <a:r>
              <a:rPr lang="en-US" dirty="0"/>
              <a:t>In the last two</a:t>
            </a:r>
          </a:p>
          <a:p>
            <a:pPr lvl="1"/>
            <a:r>
              <a:rPr lang="en-US" dirty="0"/>
              <a:t>low thread management overhead, compared to (a)</a:t>
            </a:r>
          </a:p>
          <a:p>
            <a:pPr lvl="1"/>
            <a:r>
              <a:rPr lang="en-US" dirty="0"/>
              <a:t>but clients may be delayed while a worker thread handles outstanding requests.</a:t>
            </a:r>
          </a:p>
        </p:txBody>
      </p:sp>
      <p:sp>
        <p:nvSpPr>
          <p:cNvPr id="4" name="Slide Number Placeholder 3">
            <a:extLst>
              <a:ext uri="{FF2B5EF4-FFF2-40B4-BE49-F238E27FC236}">
                <a16:creationId xmlns:a16="http://schemas.microsoft.com/office/drawing/2014/main" id="{30D446B5-BDE2-4C4B-A6F7-B77F2F7DC9DE}"/>
              </a:ext>
            </a:extLst>
          </p:cNvPr>
          <p:cNvSpPr>
            <a:spLocks noGrp="1"/>
          </p:cNvSpPr>
          <p:nvPr>
            <p:ph type="sldNum" sz="quarter" idx="12"/>
          </p:nvPr>
        </p:nvSpPr>
        <p:spPr/>
        <p:txBody>
          <a:bodyPr/>
          <a:lstStyle/>
          <a:p>
            <a:fld id="{55A7D004-52FC-0848-9204-1EE3F00FC2B7}" type="slidenum">
              <a:rPr lang="en-US" smtClean="0"/>
              <a:t>33</a:t>
            </a:fld>
            <a:endParaRPr lang="en-US" dirty="0"/>
          </a:p>
        </p:txBody>
      </p:sp>
    </p:spTree>
    <p:extLst>
      <p:ext uri="{BB962C8B-B14F-4D97-AF65-F5344CB8AC3E}">
        <p14:creationId xmlns:p14="http://schemas.microsoft.com/office/powerpoint/2010/main" val="41011055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Threads</a:t>
            </a:r>
          </a:p>
        </p:txBody>
      </p:sp>
      <p:sp>
        <p:nvSpPr>
          <p:cNvPr id="3" name="Content Placeholder 2"/>
          <p:cNvSpPr>
            <a:spLocks noGrp="1"/>
          </p:cNvSpPr>
          <p:nvPr>
            <p:ph idx="1"/>
          </p:nvPr>
        </p:nvSpPr>
        <p:spPr/>
        <p:txBody>
          <a:bodyPr/>
          <a:lstStyle/>
          <a:p>
            <a:r>
              <a:rPr lang="en-US" dirty="0"/>
              <a:t>Multi-threaded clients</a:t>
            </a:r>
          </a:p>
          <a:p>
            <a:pPr lvl="1"/>
            <a:r>
              <a:rPr lang="en-US" dirty="0"/>
              <a:t>Two threads in a client process:</a:t>
            </a:r>
          </a:p>
          <a:p>
            <a:pPr lvl="2"/>
            <a:r>
              <a:rPr lang="en-US" dirty="0"/>
              <a:t>One thread generates results to be passed to server</a:t>
            </a:r>
          </a:p>
          <a:p>
            <a:pPr lvl="2"/>
            <a:r>
              <a:rPr lang="en-US" dirty="0"/>
              <a:t>The other does RMI</a:t>
            </a:r>
          </a:p>
          <a:p>
            <a:pPr lvl="2"/>
            <a:r>
              <a:rPr lang="en-US" dirty="0"/>
              <a:t>The first thread places results in a buffer; the second thread empties it.</a:t>
            </a:r>
          </a:p>
          <a:p>
            <a:pPr lvl="1"/>
            <a:endParaRPr lang="en-US" sz="1200" dirty="0"/>
          </a:p>
          <a:p>
            <a:pPr lvl="1"/>
            <a:r>
              <a:rPr lang="en-US" dirty="0"/>
              <a:t>Another example: A web browser making multiple concurrent requests for web pages</a:t>
            </a:r>
          </a:p>
        </p:txBody>
      </p:sp>
      <p:sp>
        <p:nvSpPr>
          <p:cNvPr id="4" name="Slide Number Placeholder 3">
            <a:extLst>
              <a:ext uri="{FF2B5EF4-FFF2-40B4-BE49-F238E27FC236}">
                <a16:creationId xmlns:a16="http://schemas.microsoft.com/office/drawing/2014/main" id="{BBE7AF30-D79F-4BFC-937C-E503C1C38E6D}"/>
              </a:ext>
            </a:extLst>
          </p:cNvPr>
          <p:cNvSpPr>
            <a:spLocks noGrp="1"/>
          </p:cNvSpPr>
          <p:nvPr>
            <p:ph type="sldNum" sz="quarter" idx="12"/>
          </p:nvPr>
        </p:nvSpPr>
        <p:spPr/>
        <p:txBody>
          <a:bodyPr/>
          <a:lstStyle/>
          <a:p>
            <a:fld id="{55A7D004-52FC-0848-9204-1EE3F00FC2B7}" type="slidenum">
              <a:rPr lang="en-US" smtClean="0"/>
              <a:t>34</a:t>
            </a:fld>
            <a:endParaRPr lang="en-US" dirty="0"/>
          </a:p>
        </p:txBody>
      </p:sp>
    </p:spTree>
    <p:extLst>
      <p:ext uri="{BB962C8B-B14F-4D97-AF65-F5344CB8AC3E}">
        <p14:creationId xmlns:p14="http://schemas.microsoft.com/office/powerpoint/2010/main" val="20171399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Threads</a:t>
            </a:r>
          </a:p>
        </p:txBody>
      </p:sp>
      <p:sp>
        <p:nvSpPr>
          <p:cNvPr id="3" name="Content Placeholder 2"/>
          <p:cNvSpPr>
            <a:spLocks noGrp="1"/>
          </p:cNvSpPr>
          <p:nvPr>
            <p:ph idx="1"/>
          </p:nvPr>
        </p:nvSpPr>
        <p:spPr>
          <a:xfrm>
            <a:off x="457199" y="1600200"/>
            <a:ext cx="8358809" cy="4525963"/>
          </a:xfrm>
        </p:spPr>
        <p:txBody>
          <a:bodyPr>
            <a:normAutofit fontScale="92500" lnSpcReduction="10000"/>
          </a:bodyPr>
          <a:lstStyle/>
          <a:p>
            <a:r>
              <a:rPr lang="en-US" dirty="0"/>
              <a:t>Threads vs. multiple processes:</a:t>
            </a:r>
          </a:p>
          <a:p>
            <a:pPr lvl="1"/>
            <a:r>
              <a:rPr lang="en-US" dirty="0"/>
              <a:t>Processes have their separate execution environments.</a:t>
            </a:r>
          </a:p>
          <a:p>
            <a:pPr lvl="1"/>
            <a:r>
              <a:rPr lang="en-US" dirty="0"/>
              <a:t>Threads share an execution environment belonging to a process.</a:t>
            </a:r>
          </a:p>
          <a:p>
            <a:pPr lvl="1"/>
            <a:r>
              <a:rPr lang="en-US" dirty="0"/>
              <a:t>Comparison between processes and threads:</a:t>
            </a:r>
          </a:p>
          <a:p>
            <a:pPr lvl="2"/>
            <a:r>
              <a:rPr lang="en-US" dirty="0"/>
              <a:t>Creating a thread is cheaper than creating a process.</a:t>
            </a:r>
          </a:p>
          <a:p>
            <a:pPr lvl="2"/>
            <a:r>
              <a:rPr lang="en-US" dirty="0"/>
              <a:t>Switching to a thread within the same process is cheaper than switching between threads belonging to different processes.</a:t>
            </a:r>
          </a:p>
          <a:p>
            <a:pPr lvl="2"/>
            <a:r>
              <a:rPr lang="en-US" dirty="0"/>
              <a:t>Threads within a process may share data and other resources conveniently.</a:t>
            </a:r>
          </a:p>
          <a:p>
            <a:pPr lvl="2"/>
            <a:r>
              <a:rPr lang="en-US" dirty="0"/>
              <a:t>But, threads are not protected from one another.</a:t>
            </a:r>
          </a:p>
        </p:txBody>
      </p:sp>
      <p:sp>
        <p:nvSpPr>
          <p:cNvPr id="4" name="Slide Number Placeholder 3">
            <a:extLst>
              <a:ext uri="{FF2B5EF4-FFF2-40B4-BE49-F238E27FC236}">
                <a16:creationId xmlns:a16="http://schemas.microsoft.com/office/drawing/2014/main" id="{1F02C0F7-00ED-4CC4-928C-47745590014E}"/>
              </a:ext>
            </a:extLst>
          </p:cNvPr>
          <p:cNvSpPr>
            <a:spLocks noGrp="1"/>
          </p:cNvSpPr>
          <p:nvPr>
            <p:ph type="sldNum" sz="quarter" idx="12"/>
          </p:nvPr>
        </p:nvSpPr>
        <p:spPr/>
        <p:txBody>
          <a:bodyPr/>
          <a:lstStyle/>
          <a:p>
            <a:fld id="{55A7D004-52FC-0848-9204-1EE3F00FC2B7}" type="slidenum">
              <a:rPr lang="en-US" smtClean="0"/>
              <a:t>35</a:t>
            </a:fld>
            <a:endParaRPr lang="en-US" dirty="0"/>
          </a:p>
        </p:txBody>
      </p:sp>
    </p:spTree>
    <p:extLst>
      <p:ext uri="{BB962C8B-B14F-4D97-AF65-F5344CB8AC3E}">
        <p14:creationId xmlns:p14="http://schemas.microsoft.com/office/powerpoint/2010/main" val="14846817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90DF2CA-AE6F-4732-A4BB-D1229A0E654E}"/>
              </a:ext>
            </a:extLst>
          </p:cNvPr>
          <p:cNvSpPr>
            <a:spLocks noGrp="1"/>
          </p:cNvSpPr>
          <p:nvPr>
            <p:ph type="sldNum" sz="quarter" idx="12"/>
          </p:nvPr>
        </p:nvSpPr>
        <p:spPr/>
        <p:txBody>
          <a:bodyPr/>
          <a:lstStyle/>
          <a:p>
            <a:fld id="{55A7D004-52FC-0848-9204-1EE3F00FC2B7}" type="slidenum">
              <a:rPr lang="en-US" smtClean="0"/>
              <a:t>36</a:t>
            </a:fld>
            <a:endParaRPr lang="en-US" dirty="0"/>
          </a:p>
        </p:txBody>
      </p:sp>
      <p:pic>
        <p:nvPicPr>
          <p:cNvPr id="5" name="Picture 4">
            <a:extLst>
              <a:ext uri="{FF2B5EF4-FFF2-40B4-BE49-F238E27FC236}">
                <a16:creationId xmlns:a16="http://schemas.microsoft.com/office/drawing/2014/main" id="{AB17834E-3F7A-4F5C-9504-8E4290A9E67F}"/>
              </a:ext>
            </a:extLst>
          </p:cNvPr>
          <p:cNvPicPr>
            <a:picLocks noChangeAspect="1"/>
          </p:cNvPicPr>
          <p:nvPr/>
        </p:nvPicPr>
        <p:blipFill>
          <a:blip r:embed="rId3"/>
          <a:stretch>
            <a:fillRect/>
          </a:stretch>
        </p:blipFill>
        <p:spPr>
          <a:xfrm>
            <a:off x="347662" y="661987"/>
            <a:ext cx="8448675" cy="5534025"/>
          </a:xfrm>
          <a:prstGeom prst="rect">
            <a:avLst/>
          </a:prstGeom>
        </p:spPr>
      </p:pic>
    </p:spTree>
    <p:extLst>
      <p:ext uri="{BB962C8B-B14F-4D97-AF65-F5344CB8AC3E}">
        <p14:creationId xmlns:p14="http://schemas.microsoft.com/office/powerpoint/2010/main" val="23936269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004"/>
            <a:ext cx="8229600" cy="739153"/>
          </a:xfrm>
        </p:spPr>
        <p:txBody>
          <a:bodyPr>
            <a:normAutofit fontScale="90000"/>
          </a:bodyPr>
          <a:lstStyle/>
          <a:p>
            <a:r>
              <a:rPr lang="en-US" dirty="0"/>
              <a:t>Threads vs Processes</a:t>
            </a:r>
          </a:p>
        </p:txBody>
      </p:sp>
      <p:sp>
        <p:nvSpPr>
          <p:cNvPr id="3" name="Content Placeholder 2"/>
          <p:cNvSpPr>
            <a:spLocks noGrp="1"/>
          </p:cNvSpPr>
          <p:nvPr>
            <p:ph idx="1"/>
          </p:nvPr>
        </p:nvSpPr>
        <p:spPr>
          <a:xfrm>
            <a:off x="337930" y="954157"/>
            <a:ext cx="8229600" cy="5402193"/>
          </a:xfrm>
        </p:spPr>
        <p:txBody>
          <a:bodyPr>
            <a:normAutofit fontScale="92500" lnSpcReduction="10000"/>
          </a:bodyPr>
          <a:lstStyle/>
          <a:p>
            <a:r>
              <a:rPr lang="en-US" sz="2400" dirty="0"/>
              <a:t>The overheads associated with creating a process are in general considerably greater than those of creating a new thread.</a:t>
            </a:r>
          </a:p>
          <a:p>
            <a:pPr lvl="1"/>
            <a:r>
              <a:rPr lang="en-US" sz="2200" dirty="0"/>
              <a:t>[Anderson et al. 1991] about 11 ms to create a new UNIX process versus about 1 ms to create a thread on the same computer</a:t>
            </a:r>
          </a:p>
          <a:p>
            <a:r>
              <a:rPr lang="en-US" sz="2400" dirty="0"/>
              <a:t>Switching between threads sharing the same execution environment is considerably cheaper than switching between threads belonging to different processes. </a:t>
            </a:r>
            <a:r>
              <a:rPr lang="en-US" sz="2400" b="1" dirty="0"/>
              <a:t>Why?</a:t>
            </a:r>
          </a:p>
          <a:p>
            <a:r>
              <a:rPr lang="en-US" sz="2400" dirty="0"/>
              <a:t>The </a:t>
            </a:r>
            <a:r>
              <a:rPr lang="en-US" sz="2400" u="sng" dirty="0"/>
              <a:t>advantage</a:t>
            </a:r>
            <a:r>
              <a:rPr lang="en-US" sz="2400" dirty="0"/>
              <a:t> and the </a:t>
            </a:r>
            <a:r>
              <a:rPr lang="en-US" sz="2400" u="sng" dirty="0"/>
              <a:t>danger</a:t>
            </a:r>
            <a:r>
              <a:rPr lang="en-US" sz="2400" dirty="0"/>
              <a:t> of using multi-threaded processes:</a:t>
            </a:r>
          </a:p>
          <a:p>
            <a:pPr lvl="1"/>
            <a:r>
              <a:rPr lang="en-US" sz="2200" dirty="0"/>
              <a:t>The convenience and efficiency of access to shared data is an advantage.</a:t>
            </a:r>
          </a:p>
          <a:p>
            <a:pPr lvl="1"/>
            <a:r>
              <a:rPr lang="en-US" sz="2200" dirty="0"/>
              <a:t>Threads that share an address space and that are not written in a type-safe language are not protected from one another. </a:t>
            </a:r>
          </a:p>
          <a:p>
            <a:pPr lvl="1"/>
            <a:r>
              <a:rPr lang="en-US" sz="2200" dirty="0"/>
              <a:t>An errant thread can arbitrarily alter data used by another thread, causing a fault. </a:t>
            </a:r>
          </a:p>
          <a:p>
            <a:pPr lvl="1"/>
            <a:r>
              <a:rPr lang="en-US" sz="2200" dirty="0"/>
              <a:t>If protection is required, then either a type-safe language should be used or it may be preferable to use multiple processes instead of multiple threads.</a:t>
            </a:r>
          </a:p>
          <a:p>
            <a:pPr lvl="1"/>
            <a:endParaRPr lang="en-US" sz="2000" dirty="0"/>
          </a:p>
        </p:txBody>
      </p:sp>
      <p:sp>
        <p:nvSpPr>
          <p:cNvPr id="4" name="Slide Number Placeholder 3">
            <a:extLst>
              <a:ext uri="{FF2B5EF4-FFF2-40B4-BE49-F238E27FC236}">
                <a16:creationId xmlns:a16="http://schemas.microsoft.com/office/drawing/2014/main" id="{BD7E85D3-A2F1-4124-B3AA-5FE980F0DBB7}"/>
              </a:ext>
            </a:extLst>
          </p:cNvPr>
          <p:cNvSpPr>
            <a:spLocks noGrp="1"/>
          </p:cNvSpPr>
          <p:nvPr>
            <p:ph type="sldNum" sz="quarter" idx="12"/>
          </p:nvPr>
        </p:nvSpPr>
        <p:spPr/>
        <p:txBody>
          <a:bodyPr/>
          <a:lstStyle/>
          <a:p>
            <a:fld id="{55A7D004-52FC-0848-9204-1EE3F00FC2B7}" type="slidenum">
              <a:rPr lang="en-US" smtClean="0"/>
              <a:t>37</a:t>
            </a:fld>
            <a:endParaRPr lang="en-US" dirty="0"/>
          </a:p>
        </p:txBody>
      </p:sp>
    </p:spTree>
    <p:extLst>
      <p:ext uri="{BB962C8B-B14F-4D97-AF65-F5344CB8AC3E}">
        <p14:creationId xmlns:p14="http://schemas.microsoft.com/office/powerpoint/2010/main" val="40225006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Threads </a:t>
            </a:r>
          </a:p>
        </p:txBody>
      </p:sp>
      <p:sp>
        <p:nvSpPr>
          <p:cNvPr id="3" name="Content Placeholder 2"/>
          <p:cNvSpPr>
            <a:spLocks noGrp="1"/>
          </p:cNvSpPr>
          <p:nvPr>
            <p:ph idx="1"/>
          </p:nvPr>
        </p:nvSpPr>
        <p:spPr/>
        <p:txBody>
          <a:bodyPr/>
          <a:lstStyle/>
          <a:p>
            <a:r>
              <a:rPr lang="en-US" dirty="0"/>
              <a:t>Thread Programming</a:t>
            </a:r>
          </a:p>
          <a:p>
            <a:pPr lvl="1"/>
            <a:r>
              <a:rPr lang="en-US" dirty="0"/>
              <a:t>C (pthreads) and Java handle threads very well.</a:t>
            </a:r>
          </a:p>
          <a:p>
            <a:pPr lvl="1"/>
            <a:r>
              <a:rPr lang="en-US" dirty="0"/>
              <a:t>Java’s implementation is seen in the next two figures.</a:t>
            </a:r>
          </a:p>
        </p:txBody>
      </p:sp>
      <p:sp>
        <p:nvSpPr>
          <p:cNvPr id="4" name="Slide Number Placeholder 3">
            <a:extLst>
              <a:ext uri="{FF2B5EF4-FFF2-40B4-BE49-F238E27FC236}">
                <a16:creationId xmlns:a16="http://schemas.microsoft.com/office/drawing/2014/main" id="{1563FBC5-C44B-4917-9357-7673AB044CC0}"/>
              </a:ext>
            </a:extLst>
          </p:cNvPr>
          <p:cNvSpPr>
            <a:spLocks noGrp="1"/>
          </p:cNvSpPr>
          <p:nvPr>
            <p:ph type="sldNum" sz="quarter" idx="12"/>
          </p:nvPr>
        </p:nvSpPr>
        <p:spPr/>
        <p:txBody>
          <a:bodyPr/>
          <a:lstStyle/>
          <a:p>
            <a:fld id="{55A7D004-52FC-0848-9204-1EE3F00FC2B7}" type="slidenum">
              <a:rPr lang="en-US" smtClean="0"/>
              <a:t>38</a:t>
            </a:fld>
            <a:endParaRPr lang="en-US" dirty="0"/>
          </a:p>
        </p:txBody>
      </p:sp>
    </p:spTree>
    <p:extLst>
      <p:ext uri="{BB962C8B-B14F-4D97-AF65-F5344CB8AC3E}">
        <p14:creationId xmlns:p14="http://schemas.microsoft.com/office/powerpoint/2010/main" val="14112172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Line 2"/>
          <p:cNvSpPr>
            <a:spLocks noChangeShapeType="1"/>
          </p:cNvSpPr>
          <p:nvPr/>
        </p:nvSpPr>
        <p:spPr bwMode="auto">
          <a:xfrm>
            <a:off x="457200" y="995520"/>
            <a:ext cx="8153400" cy="1588"/>
          </a:xfrm>
          <a:prstGeom prst="line">
            <a:avLst/>
          </a:prstGeom>
          <a:noFill/>
          <a:ln w="127000">
            <a:solidFill>
              <a:srgbClr val="FFCC00"/>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11267" name="Rectangle 3"/>
          <p:cNvSpPr>
            <a:spLocks noGrp="1" noChangeArrowheads="1"/>
          </p:cNvSpPr>
          <p:nvPr>
            <p:ph type="title"/>
          </p:nvPr>
        </p:nvSpPr>
        <p:spPr>
          <a:xfrm>
            <a:off x="457200" y="127158"/>
            <a:ext cx="8229600" cy="700082"/>
          </a:xfrm>
          <a:ln/>
        </p:spPr>
        <p:txBody>
          <a:bodyPr rIns="132080">
            <a:noAutofit/>
          </a:bodyPr>
          <a:lstStyle/>
          <a:p>
            <a:r>
              <a:rPr lang="en-US" sz="2800" dirty="0"/>
              <a:t>Figure 7.8</a:t>
            </a:r>
            <a:br>
              <a:rPr lang="en-US" sz="2800" dirty="0"/>
            </a:br>
            <a:r>
              <a:rPr lang="en-US" sz="2800" dirty="0"/>
              <a:t>Java thread constructor and management methods</a:t>
            </a:r>
          </a:p>
        </p:txBody>
      </p:sp>
      <p:sp>
        <p:nvSpPr>
          <p:cNvPr id="11268" name="Rectangle 4"/>
          <p:cNvSpPr>
            <a:spLocks/>
          </p:cNvSpPr>
          <p:nvPr/>
        </p:nvSpPr>
        <p:spPr bwMode="auto">
          <a:xfrm>
            <a:off x="457200" y="1304210"/>
            <a:ext cx="8450826" cy="54333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lIns="0" tIns="0" rIns="40640" bIns="0"/>
          <a:lstStyle/>
          <a:p>
            <a:pPr marL="425450" indent="-385763">
              <a:spcBef>
                <a:spcPts val="500"/>
              </a:spcBef>
            </a:pPr>
            <a:r>
              <a:rPr lang="en-US" sz="1800" i="1" dirty="0">
                <a:solidFill>
                  <a:schemeClr val="tx1"/>
                </a:solidFill>
                <a:ea typeface="ＭＳ Ｐゴシック" charset="0"/>
                <a:cs typeface="Times" charset="0"/>
              </a:rPr>
              <a:t> Thread(ThreadGroup group, Runnable target, String name) </a:t>
            </a:r>
          </a:p>
          <a:p>
            <a:pPr marL="425450" indent="-385763"/>
            <a:r>
              <a:rPr lang="en-US" sz="1800" dirty="0">
                <a:solidFill>
                  <a:schemeClr val="tx1"/>
                </a:solidFill>
                <a:ea typeface="ＭＳ Ｐゴシック" charset="0"/>
                <a:cs typeface="Times" charset="0"/>
              </a:rPr>
              <a:t>	Creates a new thread in the </a:t>
            </a:r>
            <a:r>
              <a:rPr lang="en-US" sz="1800" i="1" dirty="0">
                <a:solidFill>
                  <a:schemeClr val="tx1"/>
                </a:solidFill>
                <a:ea typeface="ＭＳ Ｐゴシック" charset="0"/>
                <a:cs typeface="Times" charset="0"/>
              </a:rPr>
              <a:t>SUSPENDED</a:t>
            </a:r>
            <a:r>
              <a:rPr lang="en-US" sz="1800" dirty="0">
                <a:solidFill>
                  <a:schemeClr val="tx1"/>
                </a:solidFill>
                <a:ea typeface="ＭＳ Ｐゴシック" charset="0"/>
                <a:cs typeface="Times" charset="0"/>
              </a:rPr>
              <a:t> state, which will belong to </a:t>
            </a:r>
            <a:r>
              <a:rPr lang="en-US" sz="1800" i="1" dirty="0">
                <a:solidFill>
                  <a:schemeClr val="tx1"/>
                </a:solidFill>
                <a:ea typeface="ＭＳ Ｐゴシック" charset="0"/>
                <a:cs typeface="Times" charset="0"/>
              </a:rPr>
              <a:t>group</a:t>
            </a:r>
            <a:r>
              <a:rPr lang="en-US" sz="1800" dirty="0">
                <a:solidFill>
                  <a:schemeClr val="tx1"/>
                </a:solidFill>
                <a:ea typeface="ＭＳ Ｐゴシック" charset="0"/>
                <a:cs typeface="Times" charset="0"/>
              </a:rPr>
              <a:t> and be identified as </a:t>
            </a:r>
            <a:r>
              <a:rPr lang="en-US" sz="1800" i="1" dirty="0">
                <a:solidFill>
                  <a:schemeClr val="tx1"/>
                </a:solidFill>
                <a:ea typeface="ＭＳ Ｐゴシック" charset="0"/>
                <a:cs typeface="Times" charset="0"/>
              </a:rPr>
              <a:t>name</a:t>
            </a:r>
            <a:r>
              <a:rPr lang="en-US" sz="1800" dirty="0">
                <a:solidFill>
                  <a:schemeClr val="tx1"/>
                </a:solidFill>
                <a:ea typeface="ＭＳ Ｐゴシック" charset="0"/>
                <a:cs typeface="Times" charset="0"/>
              </a:rPr>
              <a:t>; the thread will execute the </a:t>
            </a:r>
            <a:r>
              <a:rPr lang="en-US" sz="1800" i="1" dirty="0">
                <a:solidFill>
                  <a:schemeClr val="tx1"/>
                </a:solidFill>
                <a:ea typeface="ＭＳ Ｐゴシック" charset="0"/>
                <a:cs typeface="Times" charset="0"/>
              </a:rPr>
              <a:t>run()</a:t>
            </a:r>
            <a:r>
              <a:rPr lang="en-US" sz="1800" dirty="0">
                <a:solidFill>
                  <a:schemeClr val="tx1"/>
                </a:solidFill>
                <a:ea typeface="ＭＳ Ｐゴシック" charset="0"/>
                <a:cs typeface="Times" charset="0"/>
              </a:rPr>
              <a:t> method of </a:t>
            </a:r>
            <a:r>
              <a:rPr lang="en-US" sz="1800" i="1" dirty="0">
                <a:solidFill>
                  <a:schemeClr val="tx1"/>
                </a:solidFill>
                <a:ea typeface="ＭＳ Ｐゴシック" charset="0"/>
                <a:cs typeface="Times" charset="0"/>
              </a:rPr>
              <a:t>target</a:t>
            </a:r>
            <a:r>
              <a:rPr lang="en-US" sz="1800" dirty="0">
                <a:solidFill>
                  <a:schemeClr val="tx1"/>
                </a:solidFill>
                <a:ea typeface="ＭＳ Ｐゴシック" charset="0"/>
                <a:cs typeface="Times" charset="0"/>
              </a:rPr>
              <a:t>.</a:t>
            </a:r>
          </a:p>
          <a:p>
            <a:pPr marL="425450" indent="-385763">
              <a:spcBef>
                <a:spcPts val="500"/>
              </a:spcBef>
            </a:pPr>
            <a:r>
              <a:rPr lang="en-US" sz="1800" i="1" dirty="0">
                <a:solidFill>
                  <a:schemeClr val="tx1"/>
                </a:solidFill>
                <a:ea typeface="ＭＳ Ｐゴシック" charset="0"/>
                <a:cs typeface="Times" charset="0"/>
              </a:rPr>
              <a:t>setPriority(int newPriority), getPriority()</a:t>
            </a:r>
          </a:p>
          <a:p>
            <a:pPr marL="425450" indent="-385763"/>
            <a:r>
              <a:rPr lang="en-US" sz="1800" dirty="0">
                <a:solidFill>
                  <a:schemeClr val="tx1"/>
                </a:solidFill>
                <a:ea typeface="ＭＳ Ｐゴシック" charset="0"/>
                <a:cs typeface="Times" charset="0"/>
              </a:rPr>
              <a:t>	Set and return the thread</a:t>
            </a:r>
            <a:r>
              <a:rPr lang="ja-JP" altLang="en-US" sz="1800" dirty="0">
                <a:solidFill>
                  <a:schemeClr val="tx1"/>
                </a:solidFill>
                <a:latin typeface="Arial"/>
                <a:ea typeface="ＭＳ Ｐゴシック" charset="0"/>
                <a:cs typeface="Times" charset="0"/>
              </a:rPr>
              <a:t>’</a:t>
            </a:r>
            <a:r>
              <a:rPr lang="en-US" sz="1800" dirty="0">
                <a:solidFill>
                  <a:schemeClr val="tx1"/>
                </a:solidFill>
                <a:ea typeface="ＭＳ Ｐゴシック" charset="0"/>
                <a:cs typeface="Times" charset="0"/>
              </a:rPr>
              <a:t>s priority.</a:t>
            </a:r>
          </a:p>
          <a:p>
            <a:pPr marL="425450" indent="-385763">
              <a:spcBef>
                <a:spcPts val="500"/>
              </a:spcBef>
            </a:pPr>
            <a:r>
              <a:rPr lang="en-US" sz="1800" i="1" dirty="0">
                <a:solidFill>
                  <a:schemeClr val="tx1"/>
                </a:solidFill>
                <a:ea typeface="ＭＳ Ｐゴシック" charset="0"/>
                <a:cs typeface="Times" charset="0"/>
              </a:rPr>
              <a:t>run()</a:t>
            </a:r>
          </a:p>
          <a:p>
            <a:pPr marL="425450" indent="-385763"/>
            <a:r>
              <a:rPr lang="en-US" sz="1800" dirty="0">
                <a:solidFill>
                  <a:schemeClr val="tx1"/>
                </a:solidFill>
                <a:ea typeface="ＭＳ Ｐゴシック" charset="0"/>
                <a:cs typeface="Times" charset="0"/>
              </a:rPr>
              <a:t>	A thread executes the </a:t>
            </a:r>
            <a:r>
              <a:rPr lang="en-US" sz="1800" i="1" dirty="0">
                <a:solidFill>
                  <a:schemeClr val="tx1"/>
                </a:solidFill>
                <a:ea typeface="ＭＳ Ｐゴシック" charset="0"/>
                <a:cs typeface="Times" charset="0"/>
              </a:rPr>
              <a:t>run()</a:t>
            </a:r>
            <a:r>
              <a:rPr lang="en-US" sz="1800" dirty="0">
                <a:solidFill>
                  <a:schemeClr val="tx1"/>
                </a:solidFill>
                <a:ea typeface="ＭＳ Ｐゴシック" charset="0"/>
                <a:cs typeface="Times" charset="0"/>
              </a:rPr>
              <a:t> method of its target object, if it has one, and otherwise its own </a:t>
            </a:r>
            <a:r>
              <a:rPr lang="en-US" sz="1800" i="1" dirty="0">
                <a:solidFill>
                  <a:schemeClr val="tx1"/>
                </a:solidFill>
                <a:ea typeface="ＭＳ Ｐゴシック" charset="0"/>
                <a:cs typeface="Times" charset="0"/>
              </a:rPr>
              <a:t>run()</a:t>
            </a:r>
            <a:r>
              <a:rPr lang="en-US" sz="1800" dirty="0">
                <a:solidFill>
                  <a:schemeClr val="tx1"/>
                </a:solidFill>
                <a:ea typeface="ＭＳ Ｐゴシック" charset="0"/>
                <a:cs typeface="Times" charset="0"/>
              </a:rPr>
              <a:t> method (</a:t>
            </a:r>
            <a:r>
              <a:rPr lang="en-US" sz="1800" i="1" dirty="0">
                <a:solidFill>
                  <a:schemeClr val="tx1"/>
                </a:solidFill>
                <a:ea typeface="ＭＳ Ｐゴシック" charset="0"/>
                <a:cs typeface="Times" charset="0"/>
              </a:rPr>
              <a:t>Thread</a:t>
            </a:r>
            <a:r>
              <a:rPr lang="en-US" sz="1800" dirty="0">
                <a:solidFill>
                  <a:schemeClr val="tx1"/>
                </a:solidFill>
                <a:ea typeface="ＭＳ Ｐゴシック" charset="0"/>
                <a:cs typeface="Times" charset="0"/>
              </a:rPr>
              <a:t> implements </a:t>
            </a:r>
            <a:r>
              <a:rPr lang="en-US" sz="1800" i="1" dirty="0">
                <a:solidFill>
                  <a:schemeClr val="tx1"/>
                </a:solidFill>
                <a:ea typeface="ＭＳ Ｐゴシック" charset="0"/>
                <a:cs typeface="Times" charset="0"/>
              </a:rPr>
              <a:t>Runnable</a:t>
            </a:r>
            <a:r>
              <a:rPr lang="en-US" sz="1800" dirty="0">
                <a:solidFill>
                  <a:schemeClr val="tx1"/>
                </a:solidFill>
                <a:ea typeface="ＭＳ Ｐゴシック" charset="0"/>
                <a:cs typeface="Times" charset="0"/>
              </a:rPr>
              <a:t>).</a:t>
            </a:r>
          </a:p>
          <a:p>
            <a:pPr marL="425450" indent="-385763">
              <a:spcBef>
                <a:spcPts val="500"/>
              </a:spcBef>
            </a:pPr>
            <a:r>
              <a:rPr lang="en-US" sz="1800" i="1" dirty="0">
                <a:solidFill>
                  <a:schemeClr val="tx1"/>
                </a:solidFill>
                <a:ea typeface="ＭＳ Ｐゴシック" charset="0"/>
                <a:cs typeface="Times" charset="0"/>
              </a:rPr>
              <a:t>start()</a:t>
            </a:r>
          </a:p>
          <a:p>
            <a:pPr marL="425450" indent="-385763"/>
            <a:r>
              <a:rPr lang="en-US" sz="1800" dirty="0">
                <a:solidFill>
                  <a:schemeClr val="tx1"/>
                </a:solidFill>
                <a:ea typeface="ＭＳ Ｐゴシック" charset="0"/>
                <a:cs typeface="Times" charset="0"/>
              </a:rPr>
              <a:t>	Change the state of the thread from </a:t>
            </a:r>
            <a:r>
              <a:rPr lang="en-US" sz="1800" i="1" dirty="0">
                <a:solidFill>
                  <a:schemeClr val="tx1"/>
                </a:solidFill>
                <a:ea typeface="ＭＳ Ｐゴシック" charset="0"/>
                <a:cs typeface="Times" charset="0"/>
              </a:rPr>
              <a:t>SUSPENDED</a:t>
            </a:r>
            <a:r>
              <a:rPr lang="en-US" sz="1800" dirty="0">
                <a:solidFill>
                  <a:schemeClr val="tx1"/>
                </a:solidFill>
                <a:ea typeface="ＭＳ Ｐゴシック" charset="0"/>
                <a:cs typeface="Times" charset="0"/>
              </a:rPr>
              <a:t> to </a:t>
            </a:r>
            <a:r>
              <a:rPr lang="en-US" sz="1800" i="1" dirty="0">
                <a:solidFill>
                  <a:schemeClr val="tx1"/>
                </a:solidFill>
                <a:ea typeface="ＭＳ Ｐゴシック" charset="0"/>
                <a:cs typeface="Times" charset="0"/>
              </a:rPr>
              <a:t>RUNNABLE</a:t>
            </a:r>
            <a:r>
              <a:rPr lang="en-US" sz="1800" dirty="0">
                <a:solidFill>
                  <a:schemeClr val="tx1"/>
                </a:solidFill>
                <a:ea typeface="ＭＳ Ｐゴシック" charset="0"/>
                <a:cs typeface="Times" charset="0"/>
              </a:rPr>
              <a:t>. </a:t>
            </a:r>
          </a:p>
          <a:p>
            <a:pPr marL="425450" indent="-385763">
              <a:spcBef>
                <a:spcPts val="500"/>
              </a:spcBef>
            </a:pPr>
            <a:r>
              <a:rPr lang="en-US" sz="1800" i="1" dirty="0">
                <a:solidFill>
                  <a:schemeClr val="tx1"/>
                </a:solidFill>
                <a:ea typeface="ＭＳ Ｐゴシック" charset="0"/>
                <a:cs typeface="Times" charset="0"/>
              </a:rPr>
              <a:t>sleep(int millisecs)</a:t>
            </a:r>
          </a:p>
          <a:p>
            <a:pPr marL="425450" indent="-385763"/>
            <a:r>
              <a:rPr lang="en-US" sz="1800" dirty="0">
                <a:solidFill>
                  <a:schemeClr val="tx1"/>
                </a:solidFill>
                <a:ea typeface="ＭＳ Ｐゴシック" charset="0"/>
                <a:cs typeface="Times" charset="0"/>
              </a:rPr>
              <a:t>	Cause the thread to enter the </a:t>
            </a:r>
            <a:r>
              <a:rPr lang="en-US" sz="1800" i="1" dirty="0">
                <a:solidFill>
                  <a:schemeClr val="tx1"/>
                </a:solidFill>
                <a:ea typeface="ＭＳ Ｐゴシック" charset="0"/>
                <a:cs typeface="Times" charset="0"/>
              </a:rPr>
              <a:t>SUSPENDED</a:t>
            </a:r>
            <a:r>
              <a:rPr lang="en-US" sz="1800" dirty="0">
                <a:solidFill>
                  <a:schemeClr val="tx1"/>
                </a:solidFill>
                <a:ea typeface="ＭＳ Ｐゴシック" charset="0"/>
                <a:cs typeface="Times" charset="0"/>
              </a:rPr>
              <a:t> state for the specified time.</a:t>
            </a:r>
          </a:p>
          <a:p>
            <a:pPr marL="425450" indent="-385763">
              <a:spcBef>
                <a:spcPts val="500"/>
              </a:spcBef>
            </a:pPr>
            <a:r>
              <a:rPr lang="en-US" sz="1800" i="1" dirty="0">
                <a:solidFill>
                  <a:schemeClr val="tx1"/>
                </a:solidFill>
                <a:ea typeface="ＭＳ Ｐゴシック" charset="0"/>
                <a:cs typeface="Times" charset="0"/>
              </a:rPr>
              <a:t>yield()</a:t>
            </a:r>
            <a:br>
              <a:rPr lang="en-US" sz="1800" dirty="0">
                <a:solidFill>
                  <a:schemeClr val="tx1"/>
                </a:solidFill>
              </a:rPr>
            </a:br>
            <a:r>
              <a:rPr lang="en-US" sz="1800" dirty="0">
                <a:solidFill>
                  <a:schemeClr val="tx1"/>
                </a:solidFill>
              </a:rPr>
              <a:t>Causes the thread to enter the </a:t>
            </a:r>
            <a:r>
              <a:rPr lang="en-US" sz="1800" i="1" dirty="0">
                <a:solidFill>
                  <a:schemeClr val="tx1"/>
                </a:solidFill>
                <a:ea typeface="ＭＳ Ｐゴシック" charset="0"/>
                <a:cs typeface="Times" charset="0"/>
              </a:rPr>
              <a:t>READY</a:t>
            </a:r>
            <a:r>
              <a:rPr lang="en-US" sz="1800" dirty="0">
                <a:solidFill>
                  <a:schemeClr val="tx1"/>
                </a:solidFill>
                <a:ea typeface="ＭＳ Ｐゴシック" charset="0"/>
                <a:cs typeface="Times" charset="0"/>
              </a:rPr>
              <a:t> state and invoke the scheduler.</a:t>
            </a:r>
          </a:p>
          <a:p>
            <a:pPr marL="425450" indent="-385763">
              <a:spcBef>
                <a:spcPts val="500"/>
              </a:spcBef>
            </a:pPr>
            <a:r>
              <a:rPr lang="en-US" sz="1800" i="1" dirty="0">
                <a:solidFill>
                  <a:schemeClr val="tx1"/>
                </a:solidFill>
                <a:ea typeface="ＭＳ Ｐゴシック" charset="0"/>
                <a:cs typeface="Times" charset="0"/>
              </a:rPr>
              <a:t>destroy()</a:t>
            </a:r>
          </a:p>
          <a:p>
            <a:pPr marL="425450" indent="-385763"/>
            <a:r>
              <a:rPr lang="en-US" sz="1800" dirty="0">
                <a:solidFill>
                  <a:schemeClr val="tx1"/>
                </a:solidFill>
                <a:ea typeface="ＭＳ Ｐゴシック" charset="0"/>
                <a:cs typeface="Times" charset="0"/>
              </a:rPr>
              <a:t>	Destroy the thread.</a:t>
            </a:r>
          </a:p>
        </p:txBody>
      </p:sp>
      <p:sp>
        <p:nvSpPr>
          <p:cNvPr id="2" name="Slide Number Placeholder 1">
            <a:extLst>
              <a:ext uri="{FF2B5EF4-FFF2-40B4-BE49-F238E27FC236}">
                <a16:creationId xmlns:a16="http://schemas.microsoft.com/office/drawing/2014/main" id="{EADB3ED7-2237-4D1F-9FC9-14F23EBFD775}"/>
              </a:ext>
            </a:extLst>
          </p:cNvPr>
          <p:cNvSpPr>
            <a:spLocks noGrp="1"/>
          </p:cNvSpPr>
          <p:nvPr>
            <p:ph type="sldNum" sz="quarter" idx="12"/>
          </p:nvPr>
        </p:nvSpPr>
        <p:spPr/>
        <p:txBody>
          <a:bodyPr/>
          <a:lstStyle/>
          <a:p>
            <a:fld id="{55A7D004-52FC-0848-9204-1EE3F00FC2B7}" type="slidenum">
              <a:rPr lang="en-US" smtClean="0"/>
              <a:t>39</a:t>
            </a:fld>
            <a:endParaRPr lang="en-US" dirty="0"/>
          </a:p>
        </p:txBody>
      </p:sp>
    </p:spTree>
    <p:extLst>
      <p:ext uri="{BB962C8B-B14F-4D97-AF65-F5344CB8AC3E}">
        <p14:creationId xmlns:p14="http://schemas.microsoft.com/office/powerpoint/2010/main" val="1734580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Line 2"/>
          <p:cNvSpPr>
            <a:spLocks noChangeShapeType="1"/>
          </p:cNvSpPr>
          <p:nvPr/>
        </p:nvSpPr>
        <p:spPr bwMode="auto">
          <a:xfrm>
            <a:off x="457200" y="1143000"/>
            <a:ext cx="8153400" cy="1588"/>
          </a:xfrm>
          <a:prstGeom prst="line">
            <a:avLst/>
          </a:prstGeom>
          <a:noFill/>
          <a:ln w="127000">
            <a:solidFill>
              <a:srgbClr val="FFCC00"/>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4099" name="Rectangle 3"/>
          <p:cNvSpPr>
            <a:spLocks noGrp="1" noChangeArrowheads="1"/>
          </p:cNvSpPr>
          <p:nvPr>
            <p:ph type="title"/>
          </p:nvPr>
        </p:nvSpPr>
        <p:spPr>
          <a:ln/>
        </p:spPr>
        <p:txBody>
          <a:bodyPr rIns="132080">
            <a:normAutofit/>
          </a:bodyPr>
          <a:lstStyle/>
          <a:p>
            <a:r>
              <a:rPr lang="en-US" dirty="0"/>
              <a:t>Figure 7.1 System layers</a:t>
            </a:r>
          </a:p>
        </p:txBody>
      </p:sp>
      <p:pic>
        <p:nvPicPr>
          <p:cNvPr id="4100" name="Picture 4"/>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188" y="2048388"/>
            <a:ext cx="7918450" cy="4010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2" name="Slide Number Placeholder 1">
            <a:extLst>
              <a:ext uri="{FF2B5EF4-FFF2-40B4-BE49-F238E27FC236}">
                <a16:creationId xmlns:a16="http://schemas.microsoft.com/office/drawing/2014/main" id="{091D64FF-21DD-4F4E-9B2E-B62A0EB2938B}"/>
              </a:ext>
            </a:extLst>
          </p:cNvPr>
          <p:cNvSpPr>
            <a:spLocks noGrp="1"/>
          </p:cNvSpPr>
          <p:nvPr>
            <p:ph type="sldNum" sz="quarter" idx="12"/>
          </p:nvPr>
        </p:nvSpPr>
        <p:spPr/>
        <p:txBody>
          <a:bodyPr/>
          <a:lstStyle/>
          <a:p>
            <a:fld id="{55A7D004-52FC-0848-9204-1EE3F00FC2B7}" type="slidenum">
              <a:rPr lang="en-US" smtClean="0"/>
              <a:t>4</a:t>
            </a:fld>
            <a:endParaRPr lang="en-US" dirty="0"/>
          </a:p>
        </p:txBody>
      </p:sp>
    </p:spTree>
    <p:extLst>
      <p:ext uri="{BB962C8B-B14F-4D97-AF65-F5344CB8AC3E}">
        <p14:creationId xmlns:p14="http://schemas.microsoft.com/office/powerpoint/2010/main" val="22801624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Line 2"/>
          <p:cNvSpPr>
            <a:spLocks noChangeShapeType="1"/>
          </p:cNvSpPr>
          <p:nvPr/>
        </p:nvSpPr>
        <p:spPr bwMode="auto">
          <a:xfrm>
            <a:off x="457200" y="1143000"/>
            <a:ext cx="8153400" cy="1588"/>
          </a:xfrm>
          <a:prstGeom prst="line">
            <a:avLst/>
          </a:prstGeom>
          <a:noFill/>
          <a:ln w="127000">
            <a:solidFill>
              <a:srgbClr val="FFCC00"/>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12291" name="Rectangle 3"/>
          <p:cNvSpPr>
            <a:spLocks noGrp="1" noChangeArrowheads="1"/>
          </p:cNvSpPr>
          <p:nvPr>
            <p:ph type="title"/>
          </p:nvPr>
        </p:nvSpPr>
        <p:spPr>
          <a:ln/>
        </p:spPr>
        <p:txBody>
          <a:bodyPr rIns="132080">
            <a:normAutofit fontScale="90000"/>
          </a:bodyPr>
          <a:lstStyle/>
          <a:p>
            <a:r>
              <a:rPr lang="en-US" dirty="0"/>
              <a:t>Figure 7.9</a:t>
            </a:r>
            <a:br>
              <a:rPr lang="en-US" dirty="0"/>
            </a:br>
            <a:r>
              <a:rPr lang="en-US" dirty="0"/>
              <a:t>Java thread synchronization calls</a:t>
            </a:r>
          </a:p>
        </p:txBody>
      </p:sp>
      <p:sp>
        <p:nvSpPr>
          <p:cNvPr id="12292" name="Rectangle 4"/>
          <p:cNvSpPr>
            <a:spLocks/>
          </p:cNvSpPr>
          <p:nvPr/>
        </p:nvSpPr>
        <p:spPr bwMode="auto">
          <a:xfrm>
            <a:off x="495300" y="1431925"/>
            <a:ext cx="8178800" cy="406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lIns="0" tIns="0" rIns="40640" bIns="0"/>
          <a:lstStyle/>
          <a:p>
            <a:pPr marL="425450" indent="-385763">
              <a:spcBef>
                <a:spcPts val="500"/>
              </a:spcBef>
            </a:pPr>
            <a:r>
              <a:rPr lang="en-US" sz="1800" i="1" dirty="0">
                <a:solidFill>
                  <a:schemeClr val="tx1"/>
                </a:solidFill>
                <a:ea typeface="ＭＳ Ｐゴシック" charset="0"/>
                <a:cs typeface="Times" charset="0"/>
              </a:rPr>
              <a:t> </a:t>
            </a:r>
          </a:p>
        </p:txBody>
      </p:sp>
      <p:sp>
        <p:nvSpPr>
          <p:cNvPr id="12293" name="Rectangle 5"/>
          <p:cNvSpPr>
            <a:spLocks/>
          </p:cNvSpPr>
          <p:nvPr/>
        </p:nvSpPr>
        <p:spPr bwMode="auto">
          <a:xfrm>
            <a:off x="272486" y="2265051"/>
            <a:ext cx="8414314" cy="31214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lIns="0" tIns="0" rIns="40640" bIns="0"/>
          <a:lstStyle/>
          <a:p>
            <a:pPr marL="425450" indent="-385763">
              <a:spcBef>
                <a:spcPts val="500"/>
              </a:spcBef>
            </a:pPr>
            <a:r>
              <a:rPr lang="en-US" sz="1800" i="1" dirty="0">
                <a:solidFill>
                  <a:schemeClr val="tx1"/>
                </a:solidFill>
                <a:ea typeface="ＭＳ Ｐゴシック" charset="0"/>
                <a:cs typeface="Times" charset="0"/>
              </a:rPr>
              <a:t>thread.join(int millisecs)</a:t>
            </a:r>
          </a:p>
          <a:p>
            <a:pPr marL="425450" indent="-385763"/>
            <a:r>
              <a:rPr lang="en-US" sz="1800" dirty="0">
                <a:solidFill>
                  <a:schemeClr val="tx1"/>
                </a:solidFill>
                <a:ea typeface="ＭＳ Ｐゴシック" charset="0"/>
                <a:cs typeface="Times" charset="0"/>
              </a:rPr>
              <a:t>	Blocks the calling thread for up to the specified time until </a:t>
            </a:r>
            <a:r>
              <a:rPr lang="en-US" sz="1800" i="1" dirty="0">
                <a:solidFill>
                  <a:schemeClr val="tx1"/>
                </a:solidFill>
                <a:ea typeface="ＭＳ Ｐゴシック" charset="0"/>
                <a:cs typeface="Times" charset="0"/>
              </a:rPr>
              <a:t>thread</a:t>
            </a:r>
            <a:r>
              <a:rPr lang="en-US" sz="1800" dirty="0">
                <a:solidFill>
                  <a:schemeClr val="tx1"/>
                </a:solidFill>
                <a:ea typeface="ＭＳ Ｐゴシック" charset="0"/>
                <a:cs typeface="Times" charset="0"/>
              </a:rPr>
              <a:t> has terminated.</a:t>
            </a:r>
          </a:p>
          <a:p>
            <a:pPr marL="425450" indent="-385763">
              <a:spcBef>
                <a:spcPts val="500"/>
              </a:spcBef>
            </a:pPr>
            <a:r>
              <a:rPr lang="en-US" sz="1800" i="1" dirty="0">
                <a:solidFill>
                  <a:schemeClr val="tx1"/>
                </a:solidFill>
                <a:ea typeface="ＭＳ Ｐゴシック" charset="0"/>
                <a:cs typeface="Times" charset="0"/>
              </a:rPr>
              <a:t>thread.interrupt()</a:t>
            </a:r>
          </a:p>
          <a:p>
            <a:pPr marL="425450" indent="-385763"/>
            <a:r>
              <a:rPr lang="en-US" sz="1800" dirty="0">
                <a:solidFill>
                  <a:schemeClr val="tx1"/>
                </a:solidFill>
                <a:ea typeface="ＭＳ Ｐゴシック" charset="0"/>
                <a:cs typeface="Times" charset="0"/>
              </a:rPr>
              <a:t>	Interrupts </a:t>
            </a:r>
            <a:r>
              <a:rPr lang="en-US" sz="1800" i="1" dirty="0">
                <a:solidFill>
                  <a:schemeClr val="tx1"/>
                </a:solidFill>
                <a:ea typeface="ＭＳ Ｐゴシック" charset="0"/>
                <a:cs typeface="Times" charset="0"/>
              </a:rPr>
              <a:t>thread</a:t>
            </a:r>
            <a:r>
              <a:rPr lang="en-US" sz="1800" dirty="0">
                <a:solidFill>
                  <a:schemeClr val="tx1"/>
                </a:solidFill>
                <a:ea typeface="ＭＳ Ｐゴシック" charset="0"/>
                <a:cs typeface="Times" charset="0"/>
              </a:rPr>
              <a:t>: causes it to return from a blocking method call such as </a:t>
            </a:r>
            <a:r>
              <a:rPr lang="en-US" sz="1800" i="1" dirty="0">
                <a:solidFill>
                  <a:schemeClr val="tx1"/>
                </a:solidFill>
                <a:ea typeface="ＭＳ Ｐゴシック" charset="0"/>
                <a:cs typeface="Times" charset="0"/>
              </a:rPr>
              <a:t>sleep()</a:t>
            </a:r>
            <a:r>
              <a:rPr lang="en-US" sz="1800" dirty="0">
                <a:solidFill>
                  <a:schemeClr val="tx1"/>
                </a:solidFill>
                <a:ea typeface="ＭＳ Ｐゴシック" charset="0"/>
                <a:cs typeface="Times" charset="0"/>
              </a:rPr>
              <a:t>.</a:t>
            </a:r>
          </a:p>
          <a:p>
            <a:pPr marL="425450" indent="-385763">
              <a:spcBef>
                <a:spcPts val="500"/>
              </a:spcBef>
            </a:pPr>
            <a:r>
              <a:rPr lang="en-US" sz="1800" i="1" dirty="0">
                <a:solidFill>
                  <a:schemeClr val="tx1"/>
                </a:solidFill>
                <a:ea typeface="ＭＳ Ｐゴシック" charset="0"/>
                <a:cs typeface="Times" charset="0"/>
              </a:rPr>
              <a:t>object.wait(long millisecs, int nanosecs)</a:t>
            </a:r>
          </a:p>
          <a:p>
            <a:pPr marL="425450" indent="-385763"/>
            <a:r>
              <a:rPr lang="en-US" sz="1800" dirty="0">
                <a:solidFill>
                  <a:schemeClr val="tx1"/>
                </a:solidFill>
                <a:ea typeface="ＭＳ Ｐゴシック" charset="0"/>
                <a:cs typeface="Times" charset="0"/>
              </a:rPr>
              <a:t>	Blocks the calling thread until a call made to </a:t>
            </a:r>
            <a:r>
              <a:rPr lang="en-US" sz="1800" i="1" dirty="0">
                <a:solidFill>
                  <a:schemeClr val="tx1"/>
                </a:solidFill>
                <a:ea typeface="ＭＳ Ｐゴシック" charset="0"/>
                <a:cs typeface="Times" charset="0"/>
              </a:rPr>
              <a:t>notify()</a:t>
            </a:r>
            <a:r>
              <a:rPr lang="en-US" sz="1800" dirty="0">
                <a:solidFill>
                  <a:schemeClr val="tx1"/>
                </a:solidFill>
                <a:ea typeface="ＭＳ Ｐゴシック" charset="0"/>
                <a:cs typeface="Times" charset="0"/>
              </a:rPr>
              <a:t> or </a:t>
            </a:r>
            <a:r>
              <a:rPr lang="en-US" sz="1800" i="1" dirty="0">
                <a:solidFill>
                  <a:schemeClr val="tx1"/>
                </a:solidFill>
                <a:ea typeface="ＭＳ Ｐゴシック" charset="0"/>
                <a:cs typeface="Times" charset="0"/>
              </a:rPr>
              <a:t>notifyAll()</a:t>
            </a:r>
            <a:r>
              <a:rPr lang="en-US" sz="1800" dirty="0">
                <a:solidFill>
                  <a:schemeClr val="tx1"/>
                </a:solidFill>
                <a:ea typeface="ＭＳ Ｐゴシック" charset="0"/>
                <a:cs typeface="Times" charset="0"/>
              </a:rPr>
              <a:t> on </a:t>
            </a:r>
            <a:r>
              <a:rPr lang="en-US" sz="1800" i="1" dirty="0">
                <a:solidFill>
                  <a:schemeClr val="tx1"/>
                </a:solidFill>
                <a:ea typeface="ＭＳ Ｐゴシック" charset="0"/>
                <a:cs typeface="Times" charset="0"/>
              </a:rPr>
              <a:t>object</a:t>
            </a:r>
            <a:r>
              <a:rPr lang="en-US" sz="1800" dirty="0">
                <a:solidFill>
                  <a:schemeClr val="tx1"/>
                </a:solidFill>
                <a:ea typeface="ＭＳ Ｐゴシック" charset="0"/>
                <a:cs typeface="Times" charset="0"/>
              </a:rPr>
              <a:t> wakes the thread, or the thread is interrupted, or the specified time has elapsed.</a:t>
            </a:r>
          </a:p>
          <a:p>
            <a:pPr marL="425450" indent="-385763">
              <a:spcBef>
                <a:spcPts val="500"/>
              </a:spcBef>
            </a:pPr>
            <a:r>
              <a:rPr lang="en-US" sz="1800" i="1" dirty="0">
                <a:solidFill>
                  <a:schemeClr val="tx1"/>
                </a:solidFill>
                <a:ea typeface="ＭＳ Ｐゴシック" charset="0"/>
                <a:cs typeface="Times" charset="0"/>
              </a:rPr>
              <a:t>object.notify(), object.notifyAll()</a:t>
            </a:r>
          </a:p>
          <a:p>
            <a:pPr marL="425450" indent="-385763"/>
            <a:r>
              <a:rPr lang="en-US" sz="1800" dirty="0">
                <a:solidFill>
                  <a:schemeClr val="tx1"/>
                </a:solidFill>
                <a:ea typeface="ＭＳ Ｐゴシック" charset="0"/>
                <a:cs typeface="Times" charset="0"/>
              </a:rPr>
              <a:t>	Wakes, respectively, one or all of any threads that have called </a:t>
            </a:r>
            <a:r>
              <a:rPr lang="en-US" sz="1800" i="1" dirty="0">
                <a:solidFill>
                  <a:schemeClr val="tx1"/>
                </a:solidFill>
                <a:ea typeface="ＭＳ Ｐゴシック" charset="0"/>
                <a:cs typeface="Times" charset="0"/>
              </a:rPr>
              <a:t>wait()</a:t>
            </a:r>
            <a:r>
              <a:rPr lang="en-US" sz="1800" dirty="0">
                <a:solidFill>
                  <a:schemeClr val="tx1"/>
                </a:solidFill>
                <a:ea typeface="ＭＳ Ｐゴシック" charset="0"/>
                <a:cs typeface="Times" charset="0"/>
              </a:rPr>
              <a:t> on </a:t>
            </a:r>
            <a:r>
              <a:rPr lang="en-US" sz="1800" i="1" dirty="0">
                <a:solidFill>
                  <a:schemeClr val="tx1"/>
                </a:solidFill>
                <a:ea typeface="ＭＳ Ｐゴシック" charset="0"/>
                <a:cs typeface="Times" charset="0"/>
              </a:rPr>
              <a:t>object</a:t>
            </a:r>
            <a:r>
              <a:rPr lang="en-US" sz="1800" dirty="0">
                <a:solidFill>
                  <a:schemeClr val="tx1"/>
                </a:solidFill>
                <a:ea typeface="ＭＳ Ｐゴシック" charset="0"/>
                <a:cs typeface="Times" charset="0"/>
              </a:rPr>
              <a:t>. </a:t>
            </a:r>
          </a:p>
        </p:txBody>
      </p:sp>
      <p:sp>
        <p:nvSpPr>
          <p:cNvPr id="2" name="Slide Number Placeholder 1">
            <a:extLst>
              <a:ext uri="{FF2B5EF4-FFF2-40B4-BE49-F238E27FC236}">
                <a16:creationId xmlns:a16="http://schemas.microsoft.com/office/drawing/2014/main" id="{5240D89E-1E86-4C59-B200-D931AE1BB5F0}"/>
              </a:ext>
            </a:extLst>
          </p:cNvPr>
          <p:cNvSpPr>
            <a:spLocks noGrp="1"/>
          </p:cNvSpPr>
          <p:nvPr>
            <p:ph type="sldNum" sz="quarter" idx="12"/>
          </p:nvPr>
        </p:nvSpPr>
        <p:spPr/>
        <p:txBody>
          <a:bodyPr/>
          <a:lstStyle/>
          <a:p>
            <a:fld id="{55A7D004-52FC-0848-9204-1EE3F00FC2B7}" type="slidenum">
              <a:rPr lang="en-US" smtClean="0"/>
              <a:t>40</a:t>
            </a:fld>
            <a:endParaRPr lang="en-US" dirty="0"/>
          </a:p>
        </p:txBody>
      </p:sp>
    </p:spTree>
    <p:extLst>
      <p:ext uri="{BB962C8B-B14F-4D97-AF65-F5344CB8AC3E}">
        <p14:creationId xmlns:p14="http://schemas.microsoft.com/office/powerpoint/2010/main" val="18749596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Threads</a:t>
            </a:r>
          </a:p>
        </p:txBody>
      </p:sp>
      <p:sp>
        <p:nvSpPr>
          <p:cNvPr id="3" name="Content Placeholder 2"/>
          <p:cNvSpPr>
            <a:spLocks noGrp="1"/>
          </p:cNvSpPr>
          <p:nvPr>
            <p:ph idx="1"/>
          </p:nvPr>
        </p:nvSpPr>
        <p:spPr/>
        <p:txBody>
          <a:bodyPr>
            <a:normAutofit fontScale="92500" lnSpcReduction="20000"/>
          </a:bodyPr>
          <a:lstStyle/>
          <a:p>
            <a:r>
              <a:rPr lang="en-US" dirty="0"/>
              <a:t>Thread lifetimes:</a:t>
            </a:r>
          </a:p>
          <a:p>
            <a:pPr lvl="1"/>
            <a:r>
              <a:rPr lang="en-US" dirty="0"/>
              <a:t>A new thread is created on the same JVM as it’s created in the SUSPENDED state.</a:t>
            </a:r>
          </a:p>
          <a:p>
            <a:pPr lvl="1"/>
            <a:r>
              <a:rPr lang="en-US" dirty="0"/>
              <a:t>After it is made RUNNABLE with the start() method, it will execute the run() method.</a:t>
            </a:r>
          </a:p>
          <a:p>
            <a:r>
              <a:rPr lang="en-US" dirty="0"/>
              <a:t>Thread synchronization</a:t>
            </a:r>
          </a:p>
          <a:p>
            <a:pPr lvl="1"/>
            <a:r>
              <a:rPr lang="en-US" dirty="0"/>
              <a:t>Race conditions can occur when threads are manipulating data concurrently.</a:t>
            </a:r>
          </a:p>
          <a:p>
            <a:pPr lvl="1"/>
            <a:r>
              <a:rPr lang="en-US" dirty="0"/>
              <a:t>Synchronized keyword to designate the monitor for thread coordination.</a:t>
            </a:r>
          </a:p>
          <a:p>
            <a:pPr lvl="1"/>
            <a:r>
              <a:rPr lang="en-US" dirty="0"/>
              <a:t>Designate worker’s thread methods addTo() and removeFrom() as synchronized methods.</a:t>
            </a:r>
          </a:p>
        </p:txBody>
      </p:sp>
      <p:sp>
        <p:nvSpPr>
          <p:cNvPr id="4" name="Slide Number Placeholder 3">
            <a:extLst>
              <a:ext uri="{FF2B5EF4-FFF2-40B4-BE49-F238E27FC236}">
                <a16:creationId xmlns:a16="http://schemas.microsoft.com/office/drawing/2014/main" id="{5FD8035A-145E-4565-A11B-0C48A2E6051B}"/>
              </a:ext>
            </a:extLst>
          </p:cNvPr>
          <p:cNvSpPr>
            <a:spLocks noGrp="1"/>
          </p:cNvSpPr>
          <p:nvPr>
            <p:ph type="sldNum" sz="quarter" idx="12"/>
          </p:nvPr>
        </p:nvSpPr>
        <p:spPr/>
        <p:txBody>
          <a:bodyPr/>
          <a:lstStyle/>
          <a:p>
            <a:fld id="{55A7D004-52FC-0848-9204-1EE3F00FC2B7}" type="slidenum">
              <a:rPr lang="en-US" smtClean="0"/>
              <a:t>41</a:t>
            </a:fld>
            <a:endParaRPr lang="en-US" dirty="0"/>
          </a:p>
        </p:txBody>
      </p:sp>
    </p:spTree>
    <p:extLst>
      <p:ext uri="{BB962C8B-B14F-4D97-AF65-F5344CB8AC3E}">
        <p14:creationId xmlns:p14="http://schemas.microsoft.com/office/powerpoint/2010/main" val="36834685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Threads</a:t>
            </a:r>
          </a:p>
        </p:txBody>
      </p:sp>
      <p:sp>
        <p:nvSpPr>
          <p:cNvPr id="3" name="Content Placeholder 2"/>
          <p:cNvSpPr>
            <a:spLocks noGrp="1"/>
          </p:cNvSpPr>
          <p:nvPr>
            <p:ph idx="1"/>
          </p:nvPr>
        </p:nvSpPr>
        <p:spPr/>
        <p:txBody>
          <a:bodyPr/>
          <a:lstStyle/>
          <a:p>
            <a:r>
              <a:rPr lang="en-US" dirty="0"/>
              <a:t>Thread Scheduling</a:t>
            </a:r>
          </a:p>
          <a:p>
            <a:pPr lvl="1"/>
            <a:r>
              <a:rPr lang="en-US" dirty="0"/>
              <a:t>Preemptive scheduling: thread maybe suspended any time to make way for another thread.</a:t>
            </a:r>
          </a:p>
          <a:p>
            <a:pPr lvl="1"/>
            <a:r>
              <a:rPr lang="en-US" dirty="0"/>
              <a:t>Non-preemptive scheduling: run until it makes a call to the threading system.</a:t>
            </a:r>
          </a:p>
          <a:p>
            <a:pPr lvl="1"/>
            <a:r>
              <a:rPr lang="en-US" dirty="0"/>
              <a:t>yield() method allows other threads to be scheduled and make progress. </a:t>
            </a:r>
          </a:p>
        </p:txBody>
      </p:sp>
      <p:sp>
        <p:nvSpPr>
          <p:cNvPr id="4" name="Slide Number Placeholder 3">
            <a:extLst>
              <a:ext uri="{FF2B5EF4-FFF2-40B4-BE49-F238E27FC236}">
                <a16:creationId xmlns:a16="http://schemas.microsoft.com/office/drawing/2014/main" id="{DAB92729-5E32-4034-9C0C-C37615D11A53}"/>
              </a:ext>
            </a:extLst>
          </p:cNvPr>
          <p:cNvSpPr>
            <a:spLocks noGrp="1"/>
          </p:cNvSpPr>
          <p:nvPr>
            <p:ph type="sldNum" sz="quarter" idx="12"/>
          </p:nvPr>
        </p:nvSpPr>
        <p:spPr/>
        <p:txBody>
          <a:bodyPr/>
          <a:lstStyle/>
          <a:p>
            <a:fld id="{55A7D004-52FC-0848-9204-1EE3F00FC2B7}" type="slidenum">
              <a:rPr lang="en-US" smtClean="0"/>
              <a:t>42</a:t>
            </a:fld>
            <a:endParaRPr lang="en-US" dirty="0"/>
          </a:p>
        </p:txBody>
      </p:sp>
    </p:spTree>
    <p:extLst>
      <p:ext uri="{BB962C8B-B14F-4D97-AF65-F5344CB8AC3E}">
        <p14:creationId xmlns:p14="http://schemas.microsoft.com/office/powerpoint/2010/main" val="4460295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Threads</a:t>
            </a:r>
          </a:p>
        </p:txBody>
      </p:sp>
      <p:sp>
        <p:nvSpPr>
          <p:cNvPr id="3" name="Content Placeholder 2"/>
          <p:cNvSpPr>
            <a:spLocks noGrp="1"/>
          </p:cNvSpPr>
          <p:nvPr>
            <p:ph idx="1"/>
          </p:nvPr>
        </p:nvSpPr>
        <p:spPr/>
        <p:txBody>
          <a:bodyPr>
            <a:normAutofit fontScale="85000" lnSpcReduction="20000"/>
          </a:bodyPr>
          <a:lstStyle/>
          <a:p>
            <a:r>
              <a:rPr lang="en-US" dirty="0"/>
              <a:t>Thread implementation:</a:t>
            </a:r>
          </a:p>
          <a:p>
            <a:pPr lvl="1"/>
            <a:r>
              <a:rPr lang="en-US" dirty="0"/>
              <a:t>Many kernels provide native support for multithreaded processes. Creation and management system calls.</a:t>
            </a:r>
          </a:p>
          <a:p>
            <a:pPr lvl="1"/>
            <a:r>
              <a:rPr lang="en-US" dirty="0"/>
              <a:t>A thread would  block a process and all threads within it if it makes a blocking system call. So the asynchronous (non-blocking) I/O of the underlying kernel are exploited.</a:t>
            </a:r>
          </a:p>
          <a:p>
            <a:pPr lvl="1"/>
            <a:r>
              <a:rPr lang="en-US" dirty="0"/>
              <a:t>If there’s no kernel support for multithreading. User-level threads suffer from the following:</a:t>
            </a:r>
          </a:p>
          <a:p>
            <a:pPr lvl="2"/>
            <a:r>
              <a:rPr lang="en-US" dirty="0"/>
              <a:t>Threads within the processor cannot take advantages of multiprocessors.</a:t>
            </a:r>
          </a:p>
          <a:p>
            <a:pPr lvl="2"/>
            <a:r>
              <a:rPr lang="en-US" dirty="0"/>
              <a:t>A thread that takes a page fault blocks all threads of the process along with the entire process.</a:t>
            </a:r>
          </a:p>
          <a:p>
            <a:pPr lvl="2"/>
            <a:r>
              <a:rPr lang="en-US" dirty="0"/>
              <a:t>Threads within different processes cannot be scheduled according to a single scheme of relative prioritization.</a:t>
            </a:r>
          </a:p>
        </p:txBody>
      </p:sp>
      <p:sp>
        <p:nvSpPr>
          <p:cNvPr id="4" name="Slide Number Placeholder 3">
            <a:extLst>
              <a:ext uri="{FF2B5EF4-FFF2-40B4-BE49-F238E27FC236}">
                <a16:creationId xmlns:a16="http://schemas.microsoft.com/office/drawing/2014/main" id="{CFF3C175-DE6D-440F-8EC8-7A38D667732D}"/>
              </a:ext>
            </a:extLst>
          </p:cNvPr>
          <p:cNvSpPr>
            <a:spLocks noGrp="1"/>
          </p:cNvSpPr>
          <p:nvPr>
            <p:ph type="sldNum" sz="quarter" idx="12"/>
          </p:nvPr>
        </p:nvSpPr>
        <p:spPr/>
        <p:txBody>
          <a:bodyPr/>
          <a:lstStyle/>
          <a:p>
            <a:fld id="{55A7D004-52FC-0848-9204-1EE3F00FC2B7}" type="slidenum">
              <a:rPr lang="en-US" smtClean="0"/>
              <a:t>43</a:t>
            </a:fld>
            <a:endParaRPr lang="en-US" dirty="0"/>
          </a:p>
        </p:txBody>
      </p:sp>
    </p:spTree>
    <p:extLst>
      <p:ext uri="{BB962C8B-B14F-4D97-AF65-F5344CB8AC3E}">
        <p14:creationId xmlns:p14="http://schemas.microsoft.com/office/powerpoint/2010/main" val="7125448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75736"/>
          </a:xfrm>
        </p:spPr>
        <p:txBody>
          <a:bodyPr/>
          <a:lstStyle/>
          <a:p>
            <a:r>
              <a:rPr lang="en-US" dirty="0"/>
              <a:t>Threads</a:t>
            </a:r>
          </a:p>
        </p:txBody>
      </p:sp>
      <p:sp>
        <p:nvSpPr>
          <p:cNvPr id="3" name="Content Placeholder 2"/>
          <p:cNvSpPr>
            <a:spLocks noGrp="1"/>
          </p:cNvSpPr>
          <p:nvPr>
            <p:ph idx="1"/>
          </p:nvPr>
        </p:nvSpPr>
        <p:spPr>
          <a:xfrm>
            <a:off x="457200" y="1150374"/>
            <a:ext cx="8229600" cy="5205976"/>
          </a:xfrm>
        </p:spPr>
        <p:txBody>
          <a:bodyPr>
            <a:normAutofit fontScale="85000" lnSpcReduction="20000"/>
          </a:bodyPr>
          <a:lstStyle/>
          <a:p>
            <a:r>
              <a:rPr lang="en-US" dirty="0"/>
              <a:t>Implementation</a:t>
            </a:r>
          </a:p>
          <a:p>
            <a:pPr lvl="1"/>
            <a:r>
              <a:rPr lang="en-US" dirty="0"/>
              <a:t>User level threads have significant advantages over kernel-level threads.</a:t>
            </a:r>
          </a:p>
          <a:p>
            <a:pPr lvl="2"/>
            <a:r>
              <a:rPr lang="en-US" dirty="0"/>
              <a:t>Thread operations are less costly (switching between threads)</a:t>
            </a:r>
          </a:p>
          <a:p>
            <a:pPr lvl="2"/>
            <a:r>
              <a:rPr lang="en-US" dirty="0"/>
              <a:t>Thread scheduling module is implemented outside the kernel, so it can be customized to suite an application.</a:t>
            </a:r>
          </a:p>
          <a:p>
            <a:pPr lvl="2"/>
            <a:r>
              <a:rPr lang="en-US" dirty="0"/>
              <a:t>Many more user-level threads can be supported than could reasonably be provided by default by a kernel.</a:t>
            </a:r>
          </a:p>
          <a:p>
            <a:pPr lvl="1"/>
            <a:r>
              <a:rPr lang="en-US" dirty="0"/>
              <a:t>Possible to combine the advantages of both kernel-level and user-level threads</a:t>
            </a:r>
          </a:p>
          <a:p>
            <a:pPr lvl="2"/>
            <a:r>
              <a:rPr lang="en-US" dirty="0"/>
              <a:t>Mach kernel: enables user level code to provide hints to the kernel’s thread scheduler.</a:t>
            </a:r>
          </a:p>
          <a:p>
            <a:pPr lvl="2"/>
            <a:r>
              <a:rPr lang="en-US" dirty="0"/>
              <a:t>Solaris 2: Each process creates one or more kernel level threads “lightweight processes”. User level threads are also available.</a:t>
            </a:r>
          </a:p>
          <a:p>
            <a:pPr lvl="3"/>
            <a:r>
              <a:rPr lang="en-US" dirty="0"/>
              <a:t>Thread creation and switching at the user-level while taking advantage of the multiprocessor.</a:t>
            </a:r>
          </a:p>
          <a:p>
            <a:pPr lvl="3"/>
            <a:r>
              <a:rPr lang="en-US" dirty="0"/>
              <a:t>However if a thread blocks the kernel, then all user-level threads assigned to it are prevented from running regardless ready or not.</a:t>
            </a:r>
          </a:p>
          <a:p>
            <a:pPr lvl="2"/>
            <a:endParaRPr lang="en-US" dirty="0"/>
          </a:p>
        </p:txBody>
      </p:sp>
      <p:sp>
        <p:nvSpPr>
          <p:cNvPr id="4" name="Slide Number Placeholder 3">
            <a:extLst>
              <a:ext uri="{FF2B5EF4-FFF2-40B4-BE49-F238E27FC236}">
                <a16:creationId xmlns:a16="http://schemas.microsoft.com/office/drawing/2014/main" id="{9420CF29-8815-4683-BA0E-50F74A93B56F}"/>
              </a:ext>
            </a:extLst>
          </p:cNvPr>
          <p:cNvSpPr>
            <a:spLocks noGrp="1"/>
          </p:cNvSpPr>
          <p:nvPr>
            <p:ph type="sldNum" sz="quarter" idx="12"/>
          </p:nvPr>
        </p:nvSpPr>
        <p:spPr/>
        <p:txBody>
          <a:bodyPr/>
          <a:lstStyle/>
          <a:p>
            <a:fld id="{55A7D004-52FC-0848-9204-1EE3F00FC2B7}" type="slidenum">
              <a:rPr lang="en-US" smtClean="0"/>
              <a:t>44</a:t>
            </a:fld>
            <a:endParaRPr lang="en-US" dirty="0"/>
          </a:p>
        </p:txBody>
      </p:sp>
    </p:spTree>
    <p:extLst>
      <p:ext uri="{BB962C8B-B14F-4D97-AF65-F5344CB8AC3E}">
        <p14:creationId xmlns:p14="http://schemas.microsoft.com/office/powerpoint/2010/main" val="146227912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Threads</a:t>
            </a:r>
          </a:p>
        </p:txBody>
      </p:sp>
      <p:sp>
        <p:nvSpPr>
          <p:cNvPr id="3" name="Content Placeholder 2"/>
          <p:cNvSpPr>
            <a:spLocks noGrp="1"/>
          </p:cNvSpPr>
          <p:nvPr>
            <p:ph idx="1"/>
          </p:nvPr>
        </p:nvSpPr>
        <p:spPr/>
        <p:txBody>
          <a:bodyPr>
            <a:normAutofit lnSpcReduction="10000"/>
          </a:bodyPr>
          <a:lstStyle/>
          <a:p>
            <a:r>
              <a:rPr lang="en-US" dirty="0"/>
              <a:t>Hierarchical Scheduling</a:t>
            </a:r>
          </a:p>
          <a:p>
            <a:pPr lvl="1"/>
            <a:r>
              <a:rPr lang="en-US" dirty="0"/>
              <a:t>Developed to provide greater efficiency and flexibility.</a:t>
            </a:r>
          </a:p>
          <a:p>
            <a:pPr lvl="2"/>
            <a:r>
              <a:rPr lang="en-US" dirty="0"/>
              <a:t>User-level threads require the kernel to notify them with events that are relevant to scheduling decisions.</a:t>
            </a:r>
          </a:p>
          <a:p>
            <a:pPr lvl="1"/>
            <a:r>
              <a:rPr lang="en-US" dirty="0"/>
              <a:t>FastThreads package is an implementation of the hierarchical approach.</a:t>
            </a:r>
          </a:p>
          <a:p>
            <a:pPr lvl="2"/>
            <a:r>
              <a:rPr lang="en-US" dirty="0"/>
              <a:t>Kernel running on a computer with ≥ 1 processor and a set of application programs running on it.</a:t>
            </a:r>
          </a:p>
          <a:p>
            <a:pPr lvl="2"/>
            <a:r>
              <a:rPr lang="en-US" dirty="0"/>
              <a:t>Each application has a user-level scheduler</a:t>
            </a:r>
          </a:p>
          <a:p>
            <a:pPr lvl="2"/>
            <a:r>
              <a:rPr lang="en-US" dirty="0"/>
              <a:t>Kernel allocates virtual processors to processes. </a:t>
            </a:r>
          </a:p>
        </p:txBody>
      </p:sp>
      <p:sp>
        <p:nvSpPr>
          <p:cNvPr id="4" name="Slide Number Placeholder 3">
            <a:extLst>
              <a:ext uri="{FF2B5EF4-FFF2-40B4-BE49-F238E27FC236}">
                <a16:creationId xmlns:a16="http://schemas.microsoft.com/office/drawing/2014/main" id="{1056C5FA-1F9A-40DF-B766-B14876147587}"/>
              </a:ext>
            </a:extLst>
          </p:cNvPr>
          <p:cNvSpPr>
            <a:spLocks noGrp="1"/>
          </p:cNvSpPr>
          <p:nvPr>
            <p:ph type="sldNum" sz="quarter" idx="12"/>
          </p:nvPr>
        </p:nvSpPr>
        <p:spPr/>
        <p:txBody>
          <a:bodyPr/>
          <a:lstStyle/>
          <a:p>
            <a:fld id="{55A7D004-52FC-0848-9204-1EE3F00FC2B7}" type="slidenum">
              <a:rPr lang="en-US" smtClean="0"/>
              <a:t>45</a:t>
            </a:fld>
            <a:endParaRPr lang="en-US" dirty="0"/>
          </a:p>
        </p:txBody>
      </p:sp>
    </p:spTree>
    <p:extLst>
      <p:ext uri="{BB962C8B-B14F-4D97-AF65-F5344CB8AC3E}">
        <p14:creationId xmlns:p14="http://schemas.microsoft.com/office/powerpoint/2010/main" val="413000279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Line 2"/>
          <p:cNvSpPr>
            <a:spLocks noChangeShapeType="1"/>
          </p:cNvSpPr>
          <p:nvPr/>
        </p:nvSpPr>
        <p:spPr bwMode="auto">
          <a:xfrm>
            <a:off x="457200" y="926691"/>
            <a:ext cx="8153400" cy="1588"/>
          </a:xfrm>
          <a:prstGeom prst="line">
            <a:avLst/>
          </a:prstGeom>
          <a:noFill/>
          <a:ln w="127000">
            <a:solidFill>
              <a:srgbClr val="FFCC00"/>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13315" name="Rectangle 3"/>
          <p:cNvSpPr>
            <a:spLocks noGrp="1" noChangeArrowheads="1"/>
          </p:cNvSpPr>
          <p:nvPr>
            <p:ph type="title"/>
          </p:nvPr>
        </p:nvSpPr>
        <p:spPr>
          <a:xfrm>
            <a:off x="457200" y="274638"/>
            <a:ext cx="8229600" cy="580271"/>
          </a:xfrm>
          <a:ln/>
        </p:spPr>
        <p:txBody>
          <a:bodyPr rIns="132080">
            <a:normAutofit fontScale="90000"/>
          </a:bodyPr>
          <a:lstStyle/>
          <a:p>
            <a:r>
              <a:rPr lang="en-US" dirty="0"/>
              <a:t>Figure 7.10 Scheduler activations</a:t>
            </a:r>
          </a:p>
        </p:txBody>
      </p:sp>
      <p:pic>
        <p:nvPicPr>
          <p:cNvPr id="13316" name="Picture 4"/>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6645" y="1160206"/>
            <a:ext cx="8672052" cy="287565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2" name="TextBox 1"/>
          <p:cNvSpPr txBox="1"/>
          <p:nvPr/>
        </p:nvSpPr>
        <p:spPr>
          <a:xfrm>
            <a:off x="457200" y="4267789"/>
            <a:ext cx="8411497" cy="2308324"/>
          </a:xfrm>
          <a:prstGeom prst="rect">
            <a:avLst/>
          </a:prstGeom>
          <a:noFill/>
        </p:spPr>
        <p:txBody>
          <a:bodyPr wrap="square" rtlCol="0">
            <a:spAutoFit/>
          </a:bodyPr>
          <a:lstStyle/>
          <a:p>
            <a:pPr marL="342900" indent="-342900">
              <a:buAutoNum type="alphaUcPeriod"/>
            </a:pPr>
            <a:r>
              <a:rPr lang="en-US" dirty="0"/>
              <a:t>Example of a 3 processor machine. Proc. A has a lower priority than B so it gets 1 virtual processor. Number of virtual processors assigned to a process can vary.</a:t>
            </a:r>
          </a:p>
          <a:p>
            <a:r>
              <a:rPr lang="en-US" dirty="0"/>
              <a:t>        Processes can give back the virtual processor when not needed or request when needed</a:t>
            </a:r>
          </a:p>
          <a:p>
            <a:r>
              <a:rPr lang="en-US" dirty="0"/>
              <a:t>B.  Shows a process notifying the Kernel when either of two types of events occur:</a:t>
            </a:r>
          </a:p>
          <a:p>
            <a:r>
              <a:rPr lang="en-US" dirty="0"/>
              <a:t>	Virtual Processor is idle and no longer needed.</a:t>
            </a:r>
          </a:p>
          <a:p>
            <a:r>
              <a:rPr lang="en-US" dirty="0"/>
              <a:t>	Extra virtual processor is required. </a:t>
            </a:r>
          </a:p>
          <a:p>
            <a:r>
              <a:rPr lang="en-US" dirty="0"/>
              <a:t>      This figure also shows that kernel notifies process when any of 4 events occur.</a:t>
            </a:r>
          </a:p>
        </p:txBody>
      </p:sp>
      <p:sp>
        <p:nvSpPr>
          <p:cNvPr id="3" name="Slide Number Placeholder 2">
            <a:extLst>
              <a:ext uri="{FF2B5EF4-FFF2-40B4-BE49-F238E27FC236}">
                <a16:creationId xmlns:a16="http://schemas.microsoft.com/office/drawing/2014/main" id="{32E08697-A430-441D-9826-06929954A50D}"/>
              </a:ext>
            </a:extLst>
          </p:cNvPr>
          <p:cNvSpPr>
            <a:spLocks noGrp="1"/>
          </p:cNvSpPr>
          <p:nvPr>
            <p:ph type="sldNum" sz="quarter" idx="12"/>
          </p:nvPr>
        </p:nvSpPr>
        <p:spPr/>
        <p:txBody>
          <a:bodyPr/>
          <a:lstStyle/>
          <a:p>
            <a:fld id="{55A7D004-52FC-0848-9204-1EE3F00FC2B7}" type="slidenum">
              <a:rPr lang="en-US" smtClean="0"/>
              <a:t>46</a:t>
            </a:fld>
            <a:endParaRPr lang="en-US" dirty="0"/>
          </a:p>
        </p:txBody>
      </p:sp>
    </p:spTree>
    <p:extLst>
      <p:ext uri="{BB962C8B-B14F-4D97-AF65-F5344CB8AC3E}">
        <p14:creationId xmlns:p14="http://schemas.microsoft.com/office/powerpoint/2010/main" val="338738570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Four Types of Events</a:t>
            </a:r>
            <a:br>
              <a:rPr lang="en-US" sz="3200" b="1" dirty="0"/>
            </a:br>
            <a:r>
              <a:rPr lang="en-US" sz="3200" b="1" dirty="0"/>
              <a:t>that the kernel notifies the user-level scheduler</a:t>
            </a:r>
          </a:p>
        </p:txBody>
      </p:sp>
      <p:sp>
        <p:nvSpPr>
          <p:cNvPr id="3" name="Content Placeholder 2"/>
          <p:cNvSpPr>
            <a:spLocks noGrp="1"/>
          </p:cNvSpPr>
          <p:nvPr>
            <p:ph idx="1"/>
          </p:nvPr>
        </p:nvSpPr>
        <p:spPr/>
        <p:txBody>
          <a:bodyPr>
            <a:normAutofit/>
          </a:bodyPr>
          <a:lstStyle/>
          <a:p>
            <a:r>
              <a:rPr lang="en-US" sz="2400" dirty="0"/>
              <a:t>Virtual Processor Allocated – First time slice where the schedule can load the SA with a context of READY thread.</a:t>
            </a:r>
          </a:p>
          <a:p>
            <a:r>
              <a:rPr lang="en-US" sz="2400" dirty="0"/>
              <a:t>SA Blocked – An SA blocked in the kernel, kernel is using a fresh SA to notify the scheduler. Corresponding thread is now BLOCKED, and scheduler allocates a READY thread to notify SA.</a:t>
            </a:r>
          </a:p>
          <a:p>
            <a:r>
              <a:rPr lang="en-US" sz="2400" dirty="0"/>
              <a:t>SA Unblocked – ready to execute at user level again. Scheduler returns corresponding thread to READY list. </a:t>
            </a:r>
          </a:p>
          <a:p>
            <a:r>
              <a:rPr lang="en-US" sz="2400" dirty="0"/>
              <a:t>SA Preempted – Kernel has taken away the specified SA from the process. Scheduler places preempted thread in READY list.</a:t>
            </a:r>
          </a:p>
        </p:txBody>
      </p:sp>
      <p:sp>
        <p:nvSpPr>
          <p:cNvPr id="4" name="Slide Number Placeholder 3">
            <a:extLst>
              <a:ext uri="{FF2B5EF4-FFF2-40B4-BE49-F238E27FC236}">
                <a16:creationId xmlns:a16="http://schemas.microsoft.com/office/drawing/2014/main" id="{E2B56FB0-1975-4945-B014-6C9502069419}"/>
              </a:ext>
            </a:extLst>
          </p:cNvPr>
          <p:cNvSpPr>
            <a:spLocks noGrp="1"/>
          </p:cNvSpPr>
          <p:nvPr>
            <p:ph type="sldNum" sz="quarter" idx="12"/>
          </p:nvPr>
        </p:nvSpPr>
        <p:spPr/>
        <p:txBody>
          <a:bodyPr/>
          <a:lstStyle/>
          <a:p>
            <a:fld id="{55A7D004-52FC-0848-9204-1EE3F00FC2B7}" type="slidenum">
              <a:rPr lang="en-US" smtClean="0"/>
              <a:t>47</a:t>
            </a:fld>
            <a:endParaRPr lang="en-US" dirty="0"/>
          </a:p>
        </p:txBody>
      </p:sp>
    </p:spTree>
    <p:extLst>
      <p:ext uri="{BB962C8B-B14F-4D97-AF65-F5344CB8AC3E}">
        <p14:creationId xmlns:p14="http://schemas.microsoft.com/office/powerpoint/2010/main" val="137430423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4F73F-FBFB-472C-8F08-AFBC00BFDFFC}"/>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51025C0B-4830-4F7E-A0E8-81B2A06B1C59}"/>
              </a:ext>
            </a:extLst>
          </p:cNvPr>
          <p:cNvSpPr>
            <a:spLocks noGrp="1"/>
          </p:cNvSpPr>
          <p:nvPr>
            <p:ph idx="1"/>
          </p:nvPr>
        </p:nvSpPr>
        <p:spPr>
          <a:xfrm>
            <a:off x="855406" y="1779639"/>
            <a:ext cx="7831394" cy="4346524"/>
          </a:xfrm>
        </p:spPr>
        <p:txBody>
          <a:bodyPr>
            <a:normAutofit/>
          </a:bodyPr>
          <a:lstStyle/>
          <a:p>
            <a:pPr marL="0" indent="0">
              <a:buNone/>
            </a:pPr>
            <a:r>
              <a:rPr lang="en-US" sz="2800" dirty="0">
                <a:solidFill>
                  <a:schemeClr val="bg1">
                    <a:lumMod val="75000"/>
                  </a:schemeClr>
                </a:solidFill>
              </a:rPr>
              <a:t>7.1 Introduction</a:t>
            </a:r>
          </a:p>
          <a:p>
            <a:pPr marL="0" indent="0">
              <a:buNone/>
            </a:pPr>
            <a:r>
              <a:rPr lang="en-US" sz="2800" dirty="0">
                <a:solidFill>
                  <a:schemeClr val="bg1">
                    <a:lumMod val="75000"/>
                  </a:schemeClr>
                </a:solidFill>
              </a:rPr>
              <a:t>7.2 The operating system layer</a:t>
            </a:r>
          </a:p>
          <a:p>
            <a:pPr marL="0" indent="0">
              <a:buNone/>
            </a:pPr>
            <a:r>
              <a:rPr lang="en-US" sz="2800" dirty="0">
                <a:solidFill>
                  <a:schemeClr val="bg1">
                    <a:lumMod val="75000"/>
                  </a:schemeClr>
                </a:solidFill>
              </a:rPr>
              <a:t>7.3 Protection</a:t>
            </a:r>
          </a:p>
          <a:p>
            <a:pPr marL="0" indent="0">
              <a:buNone/>
            </a:pPr>
            <a:r>
              <a:rPr lang="en-US" sz="2800" dirty="0">
                <a:solidFill>
                  <a:schemeClr val="bg1">
                    <a:lumMod val="75000"/>
                  </a:schemeClr>
                </a:solidFill>
              </a:rPr>
              <a:t>7.4 Processes and threads</a:t>
            </a:r>
          </a:p>
          <a:p>
            <a:pPr marL="0" indent="0">
              <a:buNone/>
            </a:pPr>
            <a:r>
              <a:rPr lang="en-US" sz="2800" dirty="0"/>
              <a:t>7.5 Communication and invocation</a:t>
            </a:r>
          </a:p>
          <a:p>
            <a:pPr marL="0" indent="0">
              <a:buNone/>
            </a:pPr>
            <a:r>
              <a:rPr lang="en-US" sz="2800" dirty="0"/>
              <a:t>7.6 Operating system architecture</a:t>
            </a:r>
          </a:p>
          <a:p>
            <a:pPr marL="0" indent="0">
              <a:buNone/>
            </a:pPr>
            <a:r>
              <a:rPr lang="en-US" sz="2800" dirty="0"/>
              <a:t>7.7 Virtualization at the operating system level</a:t>
            </a:r>
          </a:p>
        </p:txBody>
      </p:sp>
      <p:sp>
        <p:nvSpPr>
          <p:cNvPr id="4" name="Slide Number Placeholder 3">
            <a:extLst>
              <a:ext uri="{FF2B5EF4-FFF2-40B4-BE49-F238E27FC236}">
                <a16:creationId xmlns:a16="http://schemas.microsoft.com/office/drawing/2014/main" id="{4ADCBD2D-E00A-4E70-AA60-87E063074C4A}"/>
              </a:ext>
            </a:extLst>
          </p:cNvPr>
          <p:cNvSpPr>
            <a:spLocks noGrp="1"/>
          </p:cNvSpPr>
          <p:nvPr>
            <p:ph type="sldNum" sz="quarter" idx="12"/>
          </p:nvPr>
        </p:nvSpPr>
        <p:spPr/>
        <p:txBody>
          <a:bodyPr/>
          <a:lstStyle/>
          <a:p>
            <a:fld id="{55A7D004-52FC-0848-9204-1EE3F00FC2B7}" type="slidenum">
              <a:rPr lang="en-US" smtClean="0"/>
              <a:t>48</a:t>
            </a:fld>
            <a:endParaRPr lang="en-US" dirty="0"/>
          </a:p>
        </p:txBody>
      </p:sp>
    </p:spTree>
    <p:extLst>
      <p:ext uri="{BB962C8B-B14F-4D97-AF65-F5344CB8AC3E}">
        <p14:creationId xmlns:p14="http://schemas.microsoft.com/office/powerpoint/2010/main" val="3998861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r>
              <a:rPr lang="en-US" sz="2800" dirty="0"/>
              <a:t> (cont.)</a:t>
            </a:r>
            <a:endParaRPr lang="en-US" dirty="0"/>
          </a:p>
        </p:txBody>
      </p:sp>
      <p:sp>
        <p:nvSpPr>
          <p:cNvPr id="3" name="Content Placeholder 2"/>
          <p:cNvSpPr>
            <a:spLocks noGrp="1"/>
          </p:cNvSpPr>
          <p:nvPr>
            <p:ph idx="1"/>
          </p:nvPr>
        </p:nvSpPr>
        <p:spPr/>
        <p:txBody>
          <a:bodyPr>
            <a:normAutofit lnSpcReduction="10000"/>
          </a:bodyPr>
          <a:lstStyle/>
          <a:p>
            <a:r>
              <a:rPr lang="en-US" sz="2800" dirty="0"/>
              <a:t>Recall:</a:t>
            </a:r>
          </a:p>
          <a:p>
            <a:pPr lvl="1"/>
            <a:r>
              <a:rPr lang="en-US" sz="2400" b="1" dirty="0"/>
              <a:t>Applications</a:t>
            </a:r>
            <a:r>
              <a:rPr lang="en-US" sz="2400" dirty="0"/>
              <a:t> (in the form of </a:t>
            </a:r>
            <a:r>
              <a:rPr lang="en-US" sz="2400" u="sng" dirty="0"/>
              <a:t>clients</a:t>
            </a:r>
            <a:r>
              <a:rPr lang="en-US" sz="2400" dirty="0"/>
              <a:t>) and </a:t>
            </a:r>
            <a:r>
              <a:rPr lang="en-US" sz="2400" b="1" dirty="0"/>
              <a:t>services</a:t>
            </a:r>
            <a:r>
              <a:rPr lang="en-US" sz="2400" dirty="0"/>
              <a:t> (in the form of </a:t>
            </a:r>
            <a:r>
              <a:rPr lang="en-US" sz="2400" u="sng" dirty="0"/>
              <a:t>resource managers</a:t>
            </a:r>
            <a:r>
              <a:rPr lang="en-US" sz="2400" dirty="0"/>
              <a:t>) use the middleware layer for their interactions. </a:t>
            </a:r>
          </a:p>
          <a:p>
            <a:pPr lvl="1"/>
            <a:r>
              <a:rPr lang="en-US" sz="2400" dirty="0"/>
              <a:t>Middleware enables </a:t>
            </a:r>
            <a:r>
              <a:rPr lang="en-US" sz="2400" u="sng" dirty="0"/>
              <a:t>remote communication</a:t>
            </a:r>
            <a:r>
              <a:rPr lang="en-US" sz="2400" dirty="0"/>
              <a:t> between objects or processes at the nodes of a distributed system.</a:t>
            </a:r>
          </a:p>
          <a:p>
            <a:pPr lvl="2"/>
            <a:r>
              <a:rPr lang="en-US" sz="2000" dirty="0"/>
              <a:t>Interprocess messaging</a:t>
            </a:r>
          </a:p>
          <a:p>
            <a:pPr lvl="2"/>
            <a:r>
              <a:rPr lang="en-US" sz="2000" dirty="0"/>
              <a:t>Remote Procedure Call</a:t>
            </a:r>
          </a:p>
          <a:p>
            <a:pPr lvl="2"/>
            <a:r>
              <a:rPr lang="en-US" sz="2000" dirty="0"/>
              <a:t>Remote Method Invocation</a:t>
            </a:r>
          </a:p>
          <a:p>
            <a:r>
              <a:rPr lang="en-US" sz="2800" dirty="0"/>
              <a:t>This chapter: How the remote communication between nodes is supported by the OS.</a:t>
            </a:r>
          </a:p>
          <a:p>
            <a:endParaRPr lang="en-US" sz="2800" dirty="0"/>
          </a:p>
        </p:txBody>
      </p:sp>
      <p:sp>
        <p:nvSpPr>
          <p:cNvPr id="4" name="Slide Number Placeholder 3">
            <a:extLst>
              <a:ext uri="{FF2B5EF4-FFF2-40B4-BE49-F238E27FC236}">
                <a16:creationId xmlns:a16="http://schemas.microsoft.com/office/drawing/2014/main" id="{4B76ECC9-D7B4-4DD8-B093-62A8152777DB}"/>
              </a:ext>
            </a:extLst>
          </p:cNvPr>
          <p:cNvSpPr>
            <a:spLocks noGrp="1"/>
          </p:cNvSpPr>
          <p:nvPr>
            <p:ph type="sldNum" sz="quarter" idx="12"/>
          </p:nvPr>
        </p:nvSpPr>
        <p:spPr/>
        <p:txBody>
          <a:bodyPr/>
          <a:lstStyle/>
          <a:p>
            <a:fld id="{55A7D004-52FC-0848-9204-1EE3F00FC2B7}" type="slidenum">
              <a:rPr lang="en-US" smtClean="0"/>
              <a:t>5</a:t>
            </a:fld>
            <a:endParaRPr lang="en-US" dirty="0"/>
          </a:p>
        </p:txBody>
      </p:sp>
    </p:spTree>
    <p:extLst>
      <p:ext uri="{BB962C8B-B14F-4D97-AF65-F5344CB8AC3E}">
        <p14:creationId xmlns:p14="http://schemas.microsoft.com/office/powerpoint/2010/main" val="3106711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4F73F-FBFB-472C-8F08-AFBC00BFDFFC}"/>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51025C0B-4830-4F7E-A0E8-81B2A06B1C59}"/>
              </a:ext>
            </a:extLst>
          </p:cNvPr>
          <p:cNvSpPr>
            <a:spLocks noGrp="1"/>
          </p:cNvSpPr>
          <p:nvPr>
            <p:ph idx="1"/>
          </p:nvPr>
        </p:nvSpPr>
        <p:spPr>
          <a:xfrm>
            <a:off x="855406" y="1779639"/>
            <a:ext cx="7831394" cy="4346524"/>
          </a:xfrm>
        </p:spPr>
        <p:txBody>
          <a:bodyPr>
            <a:normAutofit/>
          </a:bodyPr>
          <a:lstStyle/>
          <a:p>
            <a:pPr marL="0" indent="0">
              <a:buNone/>
            </a:pPr>
            <a:r>
              <a:rPr lang="en-US" sz="2800" dirty="0"/>
              <a:t>7.1 Introduction</a:t>
            </a:r>
          </a:p>
          <a:p>
            <a:pPr marL="0" indent="0">
              <a:buNone/>
            </a:pPr>
            <a:r>
              <a:rPr lang="en-US" sz="2800" dirty="0"/>
              <a:t>7.2 The operating system layer</a:t>
            </a:r>
          </a:p>
          <a:p>
            <a:pPr marL="0" indent="0">
              <a:buNone/>
            </a:pPr>
            <a:r>
              <a:rPr lang="en-US" sz="2800" dirty="0"/>
              <a:t>7.3 Protection</a:t>
            </a:r>
          </a:p>
          <a:p>
            <a:pPr marL="0" indent="0">
              <a:buNone/>
            </a:pPr>
            <a:r>
              <a:rPr lang="en-US" sz="2800" dirty="0"/>
              <a:t>7.4 Processes and threads</a:t>
            </a:r>
          </a:p>
          <a:p>
            <a:pPr marL="0" indent="0">
              <a:buNone/>
            </a:pPr>
            <a:r>
              <a:rPr lang="en-US" sz="2800" dirty="0"/>
              <a:t>7.5 Communication and invocation</a:t>
            </a:r>
          </a:p>
          <a:p>
            <a:pPr marL="0" indent="0">
              <a:buNone/>
            </a:pPr>
            <a:r>
              <a:rPr lang="en-US" sz="2800" dirty="0"/>
              <a:t>7.6 Operating system architecture</a:t>
            </a:r>
          </a:p>
          <a:p>
            <a:pPr marL="0" indent="0">
              <a:buNone/>
            </a:pPr>
            <a:r>
              <a:rPr lang="en-US" sz="2800" dirty="0"/>
              <a:t>7.7 Virtualization at the operating system level</a:t>
            </a:r>
          </a:p>
        </p:txBody>
      </p:sp>
      <p:sp>
        <p:nvSpPr>
          <p:cNvPr id="4" name="Slide Number Placeholder 3">
            <a:extLst>
              <a:ext uri="{FF2B5EF4-FFF2-40B4-BE49-F238E27FC236}">
                <a16:creationId xmlns:a16="http://schemas.microsoft.com/office/drawing/2014/main" id="{4ADCBD2D-E00A-4E70-AA60-87E063074C4A}"/>
              </a:ext>
            </a:extLst>
          </p:cNvPr>
          <p:cNvSpPr>
            <a:spLocks noGrp="1"/>
          </p:cNvSpPr>
          <p:nvPr>
            <p:ph type="sldNum" sz="quarter" idx="12"/>
          </p:nvPr>
        </p:nvSpPr>
        <p:spPr/>
        <p:txBody>
          <a:bodyPr/>
          <a:lstStyle/>
          <a:p>
            <a:fld id="{55A7D004-52FC-0848-9204-1EE3F00FC2B7}" type="slidenum">
              <a:rPr lang="en-US" smtClean="0"/>
              <a:t>6</a:t>
            </a:fld>
            <a:endParaRPr lang="en-US" dirty="0"/>
          </a:p>
        </p:txBody>
      </p:sp>
    </p:spTree>
    <p:extLst>
      <p:ext uri="{BB962C8B-B14F-4D97-AF65-F5344CB8AC3E}">
        <p14:creationId xmlns:p14="http://schemas.microsoft.com/office/powerpoint/2010/main" val="1779410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OS Layer</a:t>
            </a:r>
          </a:p>
        </p:txBody>
      </p:sp>
      <p:sp>
        <p:nvSpPr>
          <p:cNvPr id="3" name="Content Placeholder 2"/>
          <p:cNvSpPr>
            <a:spLocks noGrp="1"/>
          </p:cNvSpPr>
          <p:nvPr>
            <p:ph idx="1"/>
          </p:nvPr>
        </p:nvSpPr>
        <p:spPr/>
        <p:txBody>
          <a:bodyPr>
            <a:normAutofit fontScale="85000" lnSpcReduction="10000"/>
          </a:bodyPr>
          <a:lstStyle/>
          <a:p>
            <a:r>
              <a:rPr lang="en-US" dirty="0"/>
              <a:t>Users will only be satisfied if their middleware-OS combination has good performance.</a:t>
            </a:r>
          </a:p>
          <a:p>
            <a:r>
              <a:rPr lang="en-US" dirty="0"/>
              <a:t>The OS running on a node provides its own flavor of abstraction of local hardware resource processing.</a:t>
            </a:r>
          </a:p>
          <a:p>
            <a:r>
              <a:rPr lang="en-US" dirty="0"/>
              <a:t>Middleware uses these resources to implement its mechanisms for remote invocations between objects or processes at the nodes.</a:t>
            </a:r>
          </a:p>
          <a:p>
            <a:r>
              <a:rPr lang="en-US" dirty="0"/>
              <a:t>The goal of this chapter is to examine the impact of particular OS mechanisms on the middleware’s ability to deliver distributed resource sharing to users.</a:t>
            </a:r>
          </a:p>
          <a:p>
            <a:pPr marL="0" indent="0">
              <a:buNone/>
            </a:pPr>
            <a:endParaRPr lang="en-US" dirty="0"/>
          </a:p>
        </p:txBody>
      </p:sp>
      <p:sp>
        <p:nvSpPr>
          <p:cNvPr id="4" name="Slide Number Placeholder 3">
            <a:extLst>
              <a:ext uri="{FF2B5EF4-FFF2-40B4-BE49-F238E27FC236}">
                <a16:creationId xmlns:a16="http://schemas.microsoft.com/office/drawing/2014/main" id="{9E6ABE44-3344-4E1B-9FEE-DAF8212FE69A}"/>
              </a:ext>
            </a:extLst>
          </p:cNvPr>
          <p:cNvSpPr>
            <a:spLocks noGrp="1"/>
          </p:cNvSpPr>
          <p:nvPr>
            <p:ph type="sldNum" sz="quarter" idx="12"/>
          </p:nvPr>
        </p:nvSpPr>
        <p:spPr/>
        <p:txBody>
          <a:bodyPr/>
          <a:lstStyle/>
          <a:p>
            <a:fld id="{55A7D004-52FC-0848-9204-1EE3F00FC2B7}" type="slidenum">
              <a:rPr lang="en-US" smtClean="0"/>
              <a:t>7</a:t>
            </a:fld>
            <a:endParaRPr lang="en-US" dirty="0"/>
          </a:p>
        </p:txBody>
      </p:sp>
    </p:spTree>
    <p:extLst>
      <p:ext uri="{BB962C8B-B14F-4D97-AF65-F5344CB8AC3E}">
        <p14:creationId xmlns:p14="http://schemas.microsoft.com/office/powerpoint/2010/main" val="1505272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Line 2"/>
          <p:cNvSpPr>
            <a:spLocks noChangeShapeType="1"/>
          </p:cNvSpPr>
          <p:nvPr/>
        </p:nvSpPr>
        <p:spPr bwMode="auto">
          <a:xfrm>
            <a:off x="457200" y="1143000"/>
            <a:ext cx="8153400" cy="1588"/>
          </a:xfrm>
          <a:prstGeom prst="line">
            <a:avLst/>
          </a:prstGeom>
          <a:noFill/>
          <a:ln w="127000">
            <a:solidFill>
              <a:srgbClr val="FFCC00"/>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dirty="0"/>
          </a:p>
        </p:txBody>
      </p:sp>
      <p:sp>
        <p:nvSpPr>
          <p:cNvPr id="4099" name="Rectangle 3"/>
          <p:cNvSpPr>
            <a:spLocks noGrp="1" noChangeArrowheads="1"/>
          </p:cNvSpPr>
          <p:nvPr>
            <p:ph type="title"/>
          </p:nvPr>
        </p:nvSpPr>
        <p:spPr>
          <a:ln/>
        </p:spPr>
        <p:txBody>
          <a:bodyPr rIns="132080">
            <a:normAutofit/>
          </a:bodyPr>
          <a:lstStyle/>
          <a:p>
            <a:r>
              <a:rPr lang="en-US" dirty="0"/>
              <a:t>Figure 7.1 System layers</a:t>
            </a:r>
          </a:p>
        </p:txBody>
      </p:sp>
      <p:pic>
        <p:nvPicPr>
          <p:cNvPr id="4100" name="Picture 4"/>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188" y="2048388"/>
            <a:ext cx="7918450" cy="4010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2" name="Slide Number Placeholder 1">
            <a:extLst>
              <a:ext uri="{FF2B5EF4-FFF2-40B4-BE49-F238E27FC236}">
                <a16:creationId xmlns:a16="http://schemas.microsoft.com/office/drawing/2014/main" id="{D8A42262-C029-49DC-A001-CD331CC29B36}"/>
              </a:ext>
            </a:extLst>
          </p:cNvPr>
          <p:cNvSpPr>
            <a:spLocks noGrp="1"/>
          </p:cNvSpPr>
          <p:nvPr>
            <p:ph type="sldNum" sz="quarter" idx="12"/>
          </p:nvPr>
        </p:nvSpPr>
        <p:spPr/>
        <p:txBody>
          <a:bodyPr/>
          <a:lstStyle/>
          <a:p>
            <a:fld id="{55A7D004-52FC-0848-9204-1EE3F00FC2B7}" type="slidenum">
              <a:rPr lang="en-US" smtClean="0"/>
              <a:t>8</a:t>
            </a:fld>
            <a:endParaRPr lang="en-US" dirty="0"/>
          </a:p>
        </p:txBody>
      </p:sp>
    </p:spTree>
    <p:extLst>
      <p:ext uri="{BB962C8B-B14F-4D97-AF65-F5344CB8AC3E}">
        <p14:creationId xmlns:p14="http://schemas.microsoft.com/office/powerpoint/2010/main" val="4218997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69259"/>
          </a:xfrm>
        </p:spPr>
        <p:txBody>
          <a:bodyPr>
            <a:normAutofit fontScale="90000"/>
          </a:bodyPr>
          <a:lstStyle/>
          <a:p>
            <a:r>
              <a:rPr lang="en-US" dirty="0"/>
              <a:t>OS Layer cont’d</a:t>
            </a:r>
          </a:p>
        </p:txBody>
      </p:sp>
      <p:sp>
        <p:nvSpPr>
          <p:cNvPr id="3" name="Content Placeholder 2"/>
          <p:cNvSpPr>
            <a:spLocks noGrp="1"/>
          </p:cNvSpPr>
          <p:nvPr>
            <p:ph idx="1"/>
          </p:nvPr>
        </p:nvSpPr>
        <p:spPr>
          <a:xfrm>
            <a:off x="457200" y="1101213"/>
            <a:ext cx="8229600" cy="5255137"/>
          </a:xfrm>
        </p:spPr>
        <p:txBody>
          <a:bodyPr>
            <a:normAutofit fontScale="70000" lnSpcReduction="20000"/>
          </a:bodyPr>
          <a:lstStyle/>
          <a:p>
            <a:r>
              <a:rPr lang="en-US" u="sng" dirty="0"/>
              <a:t>Kernels</a:t>
            </a:r>
            <a:r>
              <a:rPr lang="en-US" dirty="0"/>
              <a:t> and </a:t>
            </a:r>
            <a:r>
              <a:rPr lang="en-US" u="sng" dirty="0"/>
              <a:t>server processes</a:t>
            </a:r>
            <a:r>
              <a:rPr lang="en-US" dirty="0"/>
              <a:t> are the components that manage resources. So, we need them to have:</a:t>
            </a:r>
          </a:p>
          <a:p>
            <a:pPr lvl="1"/>
            <a:r>
              <a:rPr lang="en-US" b="1" dirty="0"/>
              <a:t>Encapsulation</a:t>
            </a:r>
            <a:r>
              <a:rPr lang="en-US" dirty="0"/>
              <a:t> – Full service interface to their resources.</a:t>
            </a:r>
          </a:p>
          <a:p>
            <a:pPr lvl="1"/>
            <a:r>
              <a:rPr lang="en-US" b="1" dirty="0"/>
              <a:t>Protection</a:t>
            </a:r>
            <a:r>
              <a:rPr lang="en-US" dirty="0"/>
              <a:t> – Protect against illegitimate access.</a:t>
            </a:r>
          </a:p>
          <a:p>
            <a:pPr lvl="1"/>
            <a:r>
              <a:rPr lang="en-US" b="1" dirty="0"/>
              <a:t>Concurrent Processing</a:t>
            </a:r>
            <a:r>
              <a:rPr lang="en-US" dirty="0"/>
              <a:t> – Clients may share resources and access them concurrently.</a:t>
            </a:r>
          </a:p>
          <a:p>
            <a:endParaRPr lang="en-US" sz="1200" dirty="0"/>
          </a:p>
          <a:p>
            <a:r>
              <a:rPr lang="en-US" u="sng" dirty="0"/>
              <a:t>Clients</a:t>
            </a:r>
            <a:r>
              <a:rPr lang="en-US" dirty="0"/>
              <a:t> access resources by making, for example, remote method invocations to a server object, or system calls to a kernel.</a:t>
            </a:r>
          </a:p>
          <a:p>
            <a:r>
              <a:rPr lang="en-US" u="sng" dirty="0"/>
              <a:t>invocation mechanisms</a:t>
            </a:r>
            <a:r>
              <a:rPr lang="en-US" dirty="0"/>
              <a:t>: a means for the clients to access encapsulated resources</a:t>
            </a:r>
          </a:p>
          <a:p>
            <a:r>
              <a:rPr lang="en-US" dirty="0"/>
              <a:t>Combination of libraries, kernels, and server may do the following </a:t>
            </a:r>
            <a:r>
              <a:rPr lang="en-US" u="sng" dirty="0"/>
              <a:t>invocation-related tasks</a:t>
            </a:r>
            <a:r>
              <a:rPr lang="en-US" dirty="0"/>
              <a:t>:</a:t>
            </a:r>
          </a:p>
          <a:p>
            <a:pPr lvl="1"/>
            <a:r>
              <a:rPr lang="en-US" b="1" dirty="0"/>
              <a:t>Communication</a:t>
            </a:r>
            <a:r>
              <a:rPr lang="en-US" dirty="0"/>
              <a:t>: pass operation parameters and results over a network or within a computer</a:t>
            </a:r>
          </a:p>
          <a:p>
            <a:pPr lvl="1"/>
            <a:r>
              <a:rPr lang="en-US" b="1" dirty="0"/>
              <a:t>Scheduling</a:t>
            </a:r>
            <a:r>
              <a:rPr lang="en-US" dirty="0"/>
              <a:t>: When an operation is invoked, its processing must be scheduled within the kernel or server.</a:t>
            </a:r>
          </a:p>
        </p:txBody>
      </p:sp>
      <p:sp>
        <p:nvSpPr>
          <p:cNvPr id="4" name="Slide Number Placeholder 3">
            <a:extLst>
              <a:ext uri="{FF2B5EF4-FFF2-40B4-BE49-F238E27FC236}">
                <a16:creationId xmlns:a16="http://schemas.microsoft.com/office/drawing/2014/main" id="{5F936DAC-2573-450B-9131-4EB8C70D4758}"/>
              </a:ext>
            </a:extLst>
          </p:cNvPr>
          <p:cNvSpPr>
            <a:spLocks noGrp="1"/>
          </p:cNvSpPr>
          <p:nvPr>
            <p:ph type="sldNum" sz="quarter" idx="12"/>
          </p:nvPr>
        </p:nvSpPr>
        <p:spPr/>
        <p:txBody>
          <a:bodyPr/>
          <a:lstStyle/>
          <a:p>
            <a:fld id="{55A7D004-52FC-0848-9204-1EE3F00FC2B7}" type="slidenum">
              <a:rPr lang="en-US" smtClean="0"/>
              <a:t>9</a:t>
            </a:fld>
            <a:endParaRPr lang="en-US" dirty="0"/>
          </a:p>
        </p:txBody>
      </p:sp>
    </p:spTree>
    <p:extLst>
      <p:ext uri="{BB962C8B-B14F-4D97-AF65-F5344CB8AC3E}">
        <p14:creationId xmlns:p14="http://schemas.microsoft.com/office/powerpoint/2010/main" val="1854644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EsriMapsInfo xmlns="ESRI.ArcGIS.Mapping.OfficeIntegration.PowerPointInfo">
  <Version>Version1</Version>
  <RequiresSignIn>False</RequiresSignIn>
</EsriMapsInfo>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D06EE9DD5FDEE04480CD22CB61371FAD" ma:contentTypeVersion="14" ma:contentTypeDescription="Create a new document." ma:contentTypeScope="" ma:versionID="69ec4c2221ad5e9db99f993f67b9f71f">
  <xsd:schema xmlns:xsd="http://www.w3.org/2001/XMLSchema" xmlns:xs="http://www.w3.org/2001/XMLSchema" xmlns:p="http://schemas.microsoft.com/office/2006/metadata/properties" xmlns:ns3="00a6824a-5175-474a-91df-dfffe83c6e6e" targetNamespace="http://schemas.microsoft.com/office/2006/metadata/properties" ma:root="true" ma:fieldsID="78e56985b679bd39eba2011b7ad159f6" ns3:_="">
    <xsd:import namespace="00a6824a-5175-474a-91df-dfffe83c6e6e"/>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GenerationTime" minOccurs="0"/>
                <xsd:element ref="ns3:MediaServiceEventHashCode" minOccurs="0"/>
                <xsd:element ref="ns3:MediaServiceLocation" minOccurs="0"/>
                <xsd:element ref="ns3:MediaServiceOCR"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0a6824a-5175-474a-91df-dfffe83c6e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19" nillable="true" ma:displayName="MediaServiceObjectDetectorVersions" ma:description="" ma:hidden="true" ma:indexed="true" ma:internalName="MediaServiceObjectDetectorVersions" ma:readOnly="true">
      <xsd:simpleType>
        <xsd:restriction base="dms:Text"/>
      </xsd:simpleType>
    </xsd:element>
    <xsd:element name="MediaServiceSystemTags" ma:index="20" nillable="true" ma:displayName="MediaServiceSystemTags" ma:hidden="true" ma:internalName="MediaServiceSystemTags" ma:readOnly="true">
      <xsd:simpleType>
        <xsd:restriction base="dms:Note"/>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10BAA3E-98CC-4DCA-80DF-B2F469F8F5E3}">
  <ds:schemaRefs>
    <ds:schemaRef ds:uri="http://schemas.microsoft.com/sharepoint/v3/contenttype/forms"/>
  </ds:schemaRefs>
</ds:datastoreItem>
</file>

<file path=customXml/itemProps2.xml><?xml version="1.0" encoding="utf-8"?>
<ds:datastoreItem xmlns:ds="http://schemas.openxmlformats.org/officeDocument/2006/customXml" ds:itemID="{56C0141B-41B1-4117-AB6E-057A2126F2D1}">
  <ds:schemaRefs>
    <ds:schemaRef ds:uri="ESRI.ArcGIS.Mapping.OfficeIntegration.PowerPointInfo"/>
  </ds:schemaRefs>
</ds:datastoreItem>
</file>

<file path=customXml/itemProps3.xml><?xml version="1.0" encoding="utf-8"?>
<ds:datastoreItem xmlns:ds="http://schemas.openxmlformats.org/officeDocument/2006/customXml" ds:itemID="{704DEA94-C4B1-4C25-9138-4377C75227B5}">
  <ds:schemaRefs>
    <ds:schemaRef ds:uri="http://purl.org/dc/dcmitype/"/>
    <ds:schemaRef ds:uri="http://purl.org/dc/elements/1.1/"/>
    <ds:schemaRef ds:uri="http://purl.org/dc/terms/"/>
    <ds:schemaRef ds:uri="http://schemas.microsoft.com/office/infopath/2007/PartnerControls"/>
    <ds:schemaRef ds:uri="http://schemas.microsoft.com/office/2006/metadata/properties"/>
    <ds:schemaRef ds:uri="http://schemas.microsoft.com/office/2006/documentManagement/types"/>
    <ds:schemaRef ds:uri="http://schemas.openxmlformats.org/package/2006/metadata/core-properties"/>
    <ds:schemaRef ds:uri="00a6824a-5175-474a-91df-dfffe83c6e6e"/>
    <ds:schemaRef ds:uri="http://www.w3.org/XML/1998/namespace"/>
  </ds:schemaRefs>
</ds:datastoreItem>
</file>

<file path=customXml/itemProps4.xml><?xml version="1.0" encoding="utf-8"?>
<ds:datastoreItem xmlns:ds="http://schemas.openxmlformats.org/officeDocument/2006/customXml" ds:itemID="{228640EF-B4BC-4719-92ED-9E5C5C05F33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0a6824a-5175-474a-91df-dfffe83c6e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1661</TotalTime>
  <Words>4130</Words>
  <Application>Microsoft Office PowerPoint</Application>
  <PresentationFormat>On-screen Show (4:3)</PresentationFormat>
  <Paragraphs>438</Paragraphs>
  <Slides>48</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48</vt:i4>
      </vt:variant>
    </vt:vector>
  </HeadingPairs>
  <TitlesOfParts>
    <vt:vector size="55" baseType="lpstr">
      <vt:lpstr>ＭＳ Ｐゴシック</vt:lpstr>
      <vt:lpstr>Arial</vt:lpstr>
      <vt:lpstr>Arial Black</vt:lpstr>
      <vt:lpstr>Calibri</vt:lpstr>
      <vt:lpstr>Cambria Math</vt:lpstr>
      <vt:lpstr>Times</vt:lpstr>
      <vt:lpstr>Office Theme</vt:lpstr>
      <vt:lpstr>  Slides for Chapter 7:  Operating System support</vt:lpstr>
      <vt:lpstr>Introduction</vt:lpstr>
      <vt:lpstr>Introduction (cont.)</vt:lpstr>
      <vt:lpstr>Figure 7.1 System layers</vt:lpstr>
      <vt:lpstr>Introduction (cont.)</vt:lpstr>
      <vt:lpstr>Outline</vt:lpstr>
      <vt:lpstr>The OS Layer</vt:lpstr>
      <vt:lpstr>Figure 7.1 System layers</vt:lpstr>
      <vt:lpstr>OS Layer cont’d</vt:lpstr>
      <vt:lpstr>Figure 7.2 Core OS functionality</vt:lpstr>
      <vt:lpstr>Figure 7.2 Core OS functionality</vt:lpstr>
      <vt:lpstr>Protection</vt:lpstr>
      <vt:lpstr>Protection (cont.)</vt:lpstr>
      <vt:lpstr>Protection (cont.)</vt:lpstr>
      <vt:lpstr>Processes and Threads</vt:lpstr>
      <vt:lpstr>Processes and Threads (cont.)</vt:lpstr>
      <vt:lpstr>Processes and Threads (cont.)</vt:lpstr>
      <vt:lpstr>Processes and Threads (cont.)</vt:lpstr>
      <vt:lpstr>Processes and Threads (cont.)</vt:lpstr>
      <vt:lpstr>Processes and Threads (cont.)</vt:lpstr>
      <vt:lpstr>Processes and Threads (cont.)</vt:lpstr>
      <vt:lpstr>Processes and Threads (cont.)</vt:lpstr>
      <vt:lpstr>PowerPoint Presentation</vt:lpstr>
      <vt:lpstr>Processes and Threads (cont.)</vt:lpstr>
      <vt:lpstr>Processes and Threads (cont.)</vt:lpstr>
      <vt:lpstr>Figure 7.4 Copy-on-write</vt:lpstr>
      <vt:lpstr>Processes and Threads (cont.)</vt:lpstr>
      <vt:lpstr>PowerPoint Presentation</vt:lpstr>
      <vt:lpstr>Figure 7.5 Client and server with threads</vt:lpstr>
      <vt:lpstr>Threads</vt:lpstr>
      <vt:lpstr>Threads</vt:lpstr>
      <vt:lpstr>Figure 7.6 Alternative server threading architectures (see also Figure 7.5)</vt:lpstr>
      <vt:lpstr>Threads</vt:lpstr>
      <vt:lpstr>Threads</vt:lpstr>
      <vt:lpstr>Threads</vt:lpstr>
      <vt:lpstr>PowerPoint Presentation</vt:lpstr>
      <vt:lpstr>Threads vs Processes</vt:lpstr>
      <vt:lpstr>Threads </vt:lpstr>
      <vt:lpstr>Figure 7.8 Java thread constructor and management methods</vt:lpstr>
      <vt:lpstr>Figure 7.9 Java thread synchronization calls</vt:lpstr>
      <vt:lpstr>Threads</vt:lpstr>
      <vt:lpstr>Threads</vt:lpstr>
      <vt:lpstr>Threads</vt:lpstr>
      <vt:lpstr>Threads</vt:lpstr>
      <vt:lpstr>Threads</vt:lpstr>
      <vt:lpstr>Figure 7.10 Scheduler activations</vt:lpstr>
      <vt:lpstr>Four Types of Events that the kernel notifies the user-level scheduler</vt:lpstr>
      <vt:lpstr>Outline</vt:lpstr>
    </vt:vector>
  </TitlesOfParts>
  <Company>University of Houston Clear Lake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Slides for Chapter 7:  Operating System support</dc:title>
  <dc:creator>DCM SCE</dc:creator>
  <cp:lastModifiedBy>Yang, T. Andrew</cp:lastModifiedBy>
  <cp:revision>43</cp:revision>
  <dcterms:created xsi:type="dcterms:W3CDTF">2014-10-29T18:58:26Z</dcterms:created>
  <dcterms:modified xsi:type="dcterms:W3CDTF">2024-04-16T16:03:34Z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0x010100D06EE9DD5FDEE04480CD22CB61371FAD</vt:lpwstr>
  </property>
</Properties>
</file>