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9"/>
  </p:notesMasterIdLst>
  <p:handoutMasterIdLst>
    <p:handoutMasterId r:id="rId70"/>
  </p:handoutMasterIdLst>
  <p:sldIdLst>
    <p:sldId id="352" r:id="rId2"/>
    <p:sldId id="257" r:id="rId3"/>
    <p:sldId id="469" r:id="rId4"/>
    <p:sldId id="344" r:id="rId5"/>
    <p:sldId id="470" r:id="rId6"/>
    <p:sldId id="471" r:id="rId7"/>
    <p:sldId id="472" r:id="rId8"/>
    <p:sldId id="473" r:id="rId9"/>
    <p:sldId id="261" r:id="rId10"/>
    <p:sldId id="474" r:id="rId11"/>
    <p:sldId id="351" r:id="rId12"/>
    <p:sldId id="476" r:id="rId13"/>
    <p:sldId id="264" r:id="rId14"/>
    <p:sldId id="305" r:id="rId15"/>
    <p:sldId id="306" r:id="rId16"/>
    <p:sldId id="307" r:id="rId17"/>
    <p:sldId id="462" r:id="rId18"/>
    <p:sldId id="308" r:id="rId19"/>
    <p:sldId id="309" r:id="rId20"/>
    <p:sldId id="465" r:id="rId21"/>
    <p:sldId id="466" r:id="rId22"/>
    <p:sldId id="467" r:id="rId23"/>
    <p:sldId id="468" r:id="rId24"/>
    <p:sldId id="310" r:id="rId25"/>
    <p:sldId id="312" r:id="rId26"/>
    <p:sldId id="313" r:id="rId27"/>
    <p:sldId id="315" r:id="rId28"/>
    <p:sldId id="316" r:id="rId29"/>
    <p:sldId id="317" r:id="rId30"/>
    <p:sldId id="318" r:id="rId31"/>
    <p:sldId id="319" r:id="rId32"/>
    <p:sldId id="460" r:id="rId33"/>
    <p:sldId id="461" r:id="rId34"/>
    <p:sldId id="304"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477" r:id="rId66"/>
    <p:sldId id="478" r:id="rId67"/>
    <p:sldId id="479" r:id="rId6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33"/>
  </p:normalViewPr>
  <p:slideViewPr>
    <p:cSldViewPr>
      <p:cViewPr varScale="1">
        <p:scale>
          <a:sx n="84" d="100"/>
          <a:sy n="84" d="100"/>
        </p:scale>
        <p:origin x="1382" y="8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520"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E2781-00BC-A74E-9487-1FB0D979DADA}"/>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0FAFF5-59DF-6D43-85CA-6B8D8D35A0F7}"/>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7606D6B-B6AF-BF4A-A805-9EE016C0424B}" type="datetimeFigureOut">
              <a:rPr lang="en-US" smtClean="0"/>
              <a:t>10/24/2019</a:t>
            </a:fld>
            <a:endParaRPr lang="en-US"/>
          </a:p>
        </p:txBody>
      </p:sp>
      <p:sp>
        <p:nvSpPr>
          <p:cNvPr id="4" name="Footer Placeholder 3">
            <a:extLst>
              <a:ext uri="{FF2B5EF4-FFF2-40B4-BE49-F238E27FC236}">
                <a16:creationId xmlns:a16="http://schemas.microsoft.com/office/drawing/2014/main" id="{CFAB1F81-75CE-4644-A50E-606697B8777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F040F1-AE0A-1E41-A93A-56237620FEA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464F607-123F-864E-BD93-562051A94D78}" type="slidenum">
              <a:rPr lang="en-US" smtClean="0"/>
              <a:t>‹#›</a:t>
            </a:fld>
            <a:endParaRPr lang="en-US"/>
          </a:p>
        </p:txBody>
      </p:sp>
    </p:spTree>
    <p:extLst>
      <p:ext uri="{BB962C8B-B14F-4D97-AF65-F5344CB8AC3E}">
        <p14:creationId xmlns:p14="http://schemas.microsoft.com/office/powerpoint/2010/main" val="17416799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E5D1AE7-A462-314E-89FC-FBDB5A89E197}" type="datetimeFigureOut">
              <a:rPr lang="en-US" smtClean="0"/>
              <a:t>10/24/2019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FA3E985-EC92-A24A-A0EC-B82DF92F189B}" type="slidenum">
              <a:rPr lang="en-US" smtClean="0"/>
              <a:t>‹#›</a:t>
            </a:fld>
            <a:endParaRPr lang="en-US"/>
          </a:p>
        </p:txBody>
      </p:sp>
    </p:spTree>
    <p:extLst>
      <p:ext uri="{BB962C8B-B14F-4D97-AF65-F5344CB8AC3E}">
        <p14:creationId xmlns:p14="http://schemas.microsoft.com/office/powerpoint/2010/main" val="343282049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7F67-74EF-F540-A37E-3845DB1412F1}" type="slidenum">
              <a:rPr kumimoji="0" lang="en-US" sz="1200" b="0" i="0" u="none" strike="noStrike" kern="1200" cap="none" spc="0" normalizeH="0" baseline="0" noProof="0" smtClean="0">
                <a:ln>
                  <a:noFill/>
                </a:ln>
                <a:solidFill>
                  <a:srgbClr val="263750"/>
                </a:solidFill>
                <a:effectLst/>
                <a:uLnTx/>
                <a:uFillTx/>
                <a:latin typeface="Book Antiqua"/>
                <a:ea typeface="+mn-ea"/>
                <a:cs typeface="+mn-cs"/>
                <a:sym typeface="Palatino"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263750"/>
              </a:solidFill>
              <a:effectLst/>
              <a:uLnTx/>
              <a:uFillTx/>
              <a:latin typeface="Book Antiqua"/>
              <a:ea typeface="+mn-ea"/>
              <a:cs typeface="+mn-cs"/>
              <a:sym typeface="Palatino" charset="0"/>
            </a:endParaRPr>
          </a:p>
        </p:txBody>
      </p:sp>
    </p:spTree>
    <p:extLst>
      <p:ext uri="{BB962C8B-B14F-4D97-AF65-F5344CB8AC3E}">
        <p14:creationId xmlns:p14="http://schemas.microsoft.com/office/powerpoint/2010/main" val="194129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7AC199E3-FE76-44B6-8580-3FAF357451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1600">
                <a:solidFill>
                  <a:schemeClr val="tx1"/>
                </a:solidFill>
                <a:latin typeface="Helvetica" panose="020B0604020202020204" pitchFamily="34" charset="0"/>
                <a:ea typeface="ＭＳ Ｐゴシック" panose="020B0600070205080204" pitchFamily="34" charset="-128"/>
              </a:defRPr>
            </a:lvl1pPr>
            <a:lvl2pPr marL="742950" indent="-285750" defTabSz="938213">
              <a:defRPr sz="1600">
                <a:solidFill>
                  <a:schemeClr val="tx1"/>
                </a:solidFill>
                <a:latin typeface="Helvetica" panose="020B0604020202020204" pitchFamily="34" charset="0"/>
                <a:ea typeface="ＭＳ Ｐゴシック" panose="020B0600070205080204" pitchFamily="34" charset="-128"/>
              </a:defRPr>
            </a:lvl2pPr>
            <a:lvl3pPr marL="1143000" indent="-228600" defTabSz="938213">
              <a:defRPr sz="1600">
                <a:solidFill>
                  <a:schemeClr val="tx1"/>
                </a:solidFill>
                <a:latin typeface="Helvetica" panose="020B0604020202020204" pitchFamily="34" charset="0"/>
                <a:ea typeface="ＭＳ Ｐゴシック" panose="020B0600070205080204" pitchFamily="34" charset="-128"/>
              </a:defRPr>
            </a:lvl3pPr>
            <a:lvl4pPr marL="1600200" indent="-228600" defTabSz="938213">
              <a:defRPr sz="1600">
                <a:solidFill>
                  <a:schemeClr val="tx1"/>
                </a:solidFill>
                <a:latin typeface="Helvetica" panose="020B0604020202020204" pitchFamily="34" charset="0"/>
                <a:ea typeface="ＭＳ Ｐゴシック" panose="020B0600070205080204" pitchFamily="34" charset="-128"/>
              </a:defRPr>
            </a:lvl4pPr>
            <a:lvl5pPr marL="2057400" indent="-228600" defTabSz="938213">
              <a:defRPr sz="1600">
                <a:solidFill>
                  <a:schemeClr val="tx1"/>
                </a:solidFill>
                <a:latin typeface="Helvetica" panose="020B0604020202020204" pitchFamily="34" charset="0"/>
                <a:ea typeface="ＭＳ Ｐゴシック" panose="020B0600070205080204" pitchFamily="34" charset="-128"/>
              </a:defRPr>
            </a:lvl5pPr>
            <a:lvl6pPr marL="2514600" indent="-228600" defTabSz="93821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821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821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821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8213" rtl="0" eaLnBrk="0" fontAlgn="base" latinLnBrk="0" hangingPunct="0">
              <a:lnSpc>
                <a:spcPct val="100000"/>
              </a:lnSpc>
              <a:spcBef>
                <a:spcPct val="0"/>
              </a:spcBef>
              <a:spcAft>
                <a:spcPct val="0"/>
              </a:spcAft>
              <a:buClrTx/>
              <a:buSzTx/>
              <a:buFontTx/>
              <a:buNone/>
              <a:tabLst/>
              <a:defRPr/>
            </a:pPr>
            <a:fld id="{AB1EEA2A-F488-451B-9C57-751E6E407FC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38213"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1506" name="Rectangle 2">
            <a:extLst>
              <a:ext uri="{FF2B5EF4-FFF2-40B4-BE49-F238E27FC236}">
                <a16:creationId xmlns:a16="http://schemas.microsoft.com/office/drawing/2014/main" id="{7FB3464C-CCBB-472D-AA65-1EE18D080C1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728C94B-626A-4256-8E0D-3321E35FF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7267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7F67-74EF-F540-A37E-3845DB1412F1}" type="slidenum">
              <a:rPr kumimoji="0" lang="en-US" sz="1200" b="0" i="0" u="none" strike="noStrike" kern="1200" cap="none" spc="0" normalizeH="0" baseline="0" noProof="0" smtClean="0">
                <a:ln>
                  <a:noFill/>
                </a:ln>
                <a:solidFill>
                  <a:srgbClr val="263750"/>
                </a:solidFill>
                <a:effectLst/>
                <a:uLnTx/>
                <a:uFillTx/>
                <a:latin typeface="Book Antiqua"/>
                <a:ea typeface="+mn-ea"/>
                <a:cs typeface="+mn-cs"/>
                <a:sym typeface="Palatino"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263750"/>
              </a:solidFill>
              <a:effectLst/>
              <a:uLnTx/>
              <a:uFillTx/>
              <a:latin typeface="Book Antiqua"/>
              <a:ea typeface="+mn-ea"/>
              <a:cs typeface="+mn-cs"/>
              <a:sym typeface="Palatino" charset="0"/>
            </a:endParaRPr>
          </a:p>
        </p:txBody>
      </p:sp>
    </p:spTree>
    <p:extLst>
      <p:ext uri="{BB962C8B-B14F-4D97-AF65-F5344CB8AC3E}">
        <p14:creationId xmlns:p14="http://schemas.microsoft.com/office/powerpoint/2010/main" val="156281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7F67-74EF-F540-A37E-3845DB1412F1}" type="slidenum">
              <a:rPr kumimoji="0" lang="en-US" sz="1200" b="0" i="0" u="none" strike="noStrike" kern="1200" cap="none" spc="0" normalizeH="0" baseline="0" noProof="0" smtClean="0">
                <a:ln>
                  <a:noFill/>
                </a:ln>
                <a:solidFill>
                  <a:srgbClr val="263750"/>
                </a:solidFill>
                <a:effectLst/>
                <a:uLnTx/>
                <a:uFillTx/>
                <a:latin typeface="Book Antiqua"/>
                <a:ea typeface="+mn-ea"/>
                <a:cs typeface="+mn-cs"/>
                <a:sym typeface="Palatino"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263750"/>
              </a:solidFill>
              <a:effectLst/>
              <a:uLnTx/>
              <a:uFillTx/>
              <a:latin typeface="Book Antiqua"/>
              <a:ea typeface="+mn-ea"/>
              <a:cs typeface="+mn-cs"/>
              <a:sym typeface="Palatino" charset="0"/>
            </a:endParaRPr>
          </a:p>
        </p:txBody>
      </p:sp>
    </p:spTree>
    <p:extLst>
      <p:ext uri="{BB962C8B-B14F-4D97-AF65-F5344CB8AC3E}">
        <p14:creationId xmlns:p14="http://schemas.microsoft.com/office/powerpoint/2010/main" val="200083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7F67-74EF-F540-A37E-3845DB1412F1}" type="slidenum">
              <a:rPr kumimoji="0" lang="en-US" sz="1200" b="0" i="0" u="none" strike="noStrike" kern="1200" cap="none" spc="0" normalizeH="0" baseline="0" noProof="0" smtClean="0">
                <a:ln>
                  <a:noFill/>
                </a:ln>
                <a:solidFill>
                  <a:srgbClr val="263750"/>
                </a:solidFill>
                <a:effectLst/>
                <a:uLnTx/>
                <a:uFillTx/>
                <a:latin typeface="Book Antiqua"/>
                <a:ea typeface="+mn-ea"/>
                <a:cs typeface="+mn-cs"/>
                <a:sym typeface="Palatino"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263750"/>
              </a:solidFill>
              <a:effectLst/>
              <a:uLnTx/>
              <a:uFillTx/>
              <a:latin typeface="Book Antiqua"/>
              <a:ea typeface="+mn-ea"/>
              <a:cs typeface="+mn-cs"/>
              <a:sym typeface="Palatino" charset="0"/>
            </a:endParaRPr>
          </a:p>
        </p:txBody>
      </p:sp>
    </p:spTree>
    <p:extLst>
      <p:ext uri="{BB962C8B-B14F-4D97-AF65-F5344CB8AC3E}">
        <p14:creationId xmlns:p14="http://schemas.microsoft.com/office/powerpoint/2010/main" val="345434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7F67-74EF-F540-A37E-3845DB1412F1}" type="slidenum">
              <a:rPr kumimoji="0" lang="en-US" sz="1200" b="0" i="0" u="none" strike="noStrike" kern="1200" cap="none" spc="0" normalizeH="0" baseline="0" noProof="0" smtClean="0">
                <a:ln>
                  <a:noFill/>
                </a:ln>
                <a:solidFill>
                  <a:srgbClr val="263750"/>
                </a:solidFill>
                <a:effectLst/>
                <a:uLnTx/>
                <a:uFillTx/>
                <a:latin typeface="Book Antiqua"/>
                <a:ea typeface="+mn-ea"/>
                <a:cs typeface="+mn-cs"/>
                <a:sym typeface="Palatino"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263750"/>
              </a:solidFill>
              <a:effectLst/>
              <a:uLnTx/>
              <a:uFillTx/>
              <a:latin typeface="Book Antiqua"/>
              <a:ea typeface="+mn-ea"/>
              <a:cs typeface="+mn-cs"/>
              <a:sym typeface="Palatino" charset="0"/>
            </a:endParaRPr>
          </a:p>
        </p:txBody>
      </p:sp>
    </p:spTree>
    <p:extLst>
      <p:ext uri="{BB962C8B-B14F-4D97-AF65-F5344CB8AC3E}">
        <p14:creationId xmlns:p14="http://schemas.microsoft.com/office/powerpoint/2010/main" val="408567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76654" y="358520"/>
            <a:ext cx="6790690" cy="696594"/>
          </a:xfrm>
        </p:spPr>
        <p:txBody>
          <a:bodyPr lIns="0" tIns="0" rIns="0" bIns="0"/>
          <a:lstStyle>
            <a:lvl1pPr>
              <a:defRPr sz="4400" b="0" i="0">
                <a:solidFill>
                  <a:schemeClr val="tx1"/>
                </a:solidFill>
                <a:latin typeface="Times New Roman"/>
                <a:cs typeface="Times New Roman"/>
              </a:defRPr>
            </a:lvl1pPr>
          </a:lstStyle>
          <a:p>
            <a:endParaRPr lang="en-US" dirty="0"/>
          </a:p>
        </p:txBody>
      </p:sp>
      <p:sp>
        <p:nvSpPr>
          <p:cNvPr id="3" name="Holder 3"/>
          <p:cNvSpPr>
            <a:spLocks noGrp="1"/>
          </p:cNvSpPr>
          <p:nvPr>
            <p:ph type="body" idx="1"/>
          </p:nvPr>
        </p:nvSpPr>
        <p:spPr/>
        <p:txBody>
          <a:bodyPr lIns="0" tIns="0" rIns="0" bIns="0"/>
          <a:lstStyle>
            <a:lvl1pPr>
              <a:defRPr sz="2400" b="1" i="0">
                <a:solidFill>
                  <a:schemeClr val="tx1"/>
                </a:solidFill>
                <a:latin typeface="Times New Roman"/>
                <a:cs typeface="Times New Roman"/>
              </a:defRPr>
            </a:lvl1pPr>
          </a:lstStyle>
          <a:p>
            <a:endParaRPr dirty="0"/>
          </a:p>
        </p:txBody>
      </p:sp>
      <p:sp>
        <p:nvSpPr>
          <p:cNvPr id="4" name="Holder 4"/>
          <p:cNvSpPr>
            <a:spLocks noGrp="1"/>
          </p:cNvSpPr>
          <p:nvPr>
            <p:ph type="ftr" sz="quarter" idx="5"/>
          </p:nvPr>
        </p:nvSpPr>
        <p:spPr>
          <a:xfrm>
            <a:off x="3371850" y="6464680"/>
            <a:ext cx="239839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160" dirty="0"/>
          </a:p>
        </p:txBody>
      </p:sp>
      <p:sp>
        <p:nvSpPr>
          <p:cNvPr id="5" name="Holder 5"/>
          <p:cNvSpPr>
            <a:spLocks noGrp="1"/>
          </p:cNvSpPr>
          <p:nvPr>
            <p:ph type="dt" sz="half" idx="6"/>
          </p:nvPr>
        </p:nvSpPr>
        <p:spPr>
          <a:xfrm>
            <a:off x="535940" y="6464680"/>
            <a:ext cx="61023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60" dirty="0"/>
          </a:p>
        </p:txBody>
      </p:sp>
      <p:sp>
        <p:nvSpPr>
          <p:cNvPr id="6" name="Holder 6"/>
          <p:cNvSpPr>
            <a:spLocks noGrp="1"/>
          </p:cNvSpPr>
          <p:nvPr>
            <p:ph type="sldNum" sz="quarter" idx="7"/>
          </p:nvPr>
        </p:nvSpPr>
        <p:spPr>
          <a:xfrm>
            <a:off x="8414257" y="6464680"/>
            <a:ext cx="206375" cy="178434"/>
          </a:xfrm>
          <a:prstGeom prst="rect">
            <a:avLst/>
          </a:prstGeom>
        </p:spPr>
        <p:txBody>
          <a:bodyPr lIns="0" tIns="0" rIns="0" bIns="0"/>
          <a:lstStyle>
            <a:lvl1pPr>
              <a:defRPr sz="1200" b="0" i="0">
                <a:solidFill>
                  <a:srgbClr val="00AF50"/>
                </a:solidFill>
                <a:latin typeface="Arial"/>
                <a:cs typeface="Arial"/>
              </a:defRPr>
            </a:lvl1pPr>
          </a:lstStyle>
          <a:p>
            <a:pPr marL="25400">
              <a:lnSpc>
                <a:spcPts val="1240"/>
              </a:lnSpc>
            </a:pPr>
            <a:fld id="{81D60167-4931-47E6-BA6A-407CBD079E47}" type="slidenum">
              <a:rPr spc="-60" dirty="0"/>
              <a:t>‹#›</a:t>
            </a:fld>
            <a:endParaRPr spc="-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371850" y="6464680"/>
            <a:ext cx="239839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160" dirty="0"/>
          </a:p>
        </p:txBody>
      </p:sp>
      <p:sp>
        <p:nvSpPr>
          <p:cNvPr id="6" name="Holder 6"/>
          <p:cNvSpPr>
            <a:spLocks noGrp="1"/>
          </p:cNvSpPr>
          <p:nvPr>
            <p:ph type="dt" sz="half" idx="6"/>
          </p:nvPr>
        </p:nvSpPr>
        <p:spPr>
          <a:xfrm>
            <a:off x="535940" y="6464680"/>
            <a:ext cx="61023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60" dirty="0"/>
          </a:p>
        </p:txBody>
      </p:sp>
      <p:sp>
        <p:nvSpPr>
          <p:cNvPr id="7" name="Holder 7"/>
          <p:cNvSpPr>
            <a:spLocks noGrp="1"/>
          </p:cNvSpPr>
          <p:nvPr>
            <p:ph type="sldNum" sz="quarter" idx="7"/>
          </p:nvPr>
        </p:nvSpPr>
        <p:spPr>
          <a:xfrm>
            <a:off x="8414257" y="6464680"/>
            <a:ext cx="206375" cy="178434"/>
          </a:xfrm>
          <a:prstGeom prst="rect">
            <a:avLst/>
          </a:prstGeom>
        </p:spPr>
        <p:txBody>
          <a:bodyPr lIns="0" tIns="0" rIns="0" bIns="0"/>
          <a:lstStyle>
            <a:lvl1pPr>
              <a:defRPr sz="1200" b="0" i="0">
                <a:solidFill>
                  <a:srgbClr val="00AF50"/>
                </a:solidFill>
                <a:latin typeface="Arial"/>
                <a:cs typeface="Arial"/>
              </a:defRPr>
            </a:lvl1pPr>
          </a:lstStyle>
          <a:p>
            <a:pPr marL="25400">
              <a:lnSpc>
                <a:spcPts val="1240"/>
              </a:lnSpc>
            </a:pPr>
            <a:fld id="{81D60167-4931-47E6-BA6A-407CBD079E47}" type="slidenum">
              <a:rPr spc="-60" dirty="0"/>
              <a:t>‹#›</a:t>
            </a:fld>
            <a:endParaRPr spc="-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dirty="0"/>
          </a:p>
        </p:txBody>
      </p:sp>
      <p:sp>
        <p:nvSpPr>
          <p:cNvPr id="3" name="Holder 3"/>
          <p:cNvSpPr>
            <a:spLocks noGrp="1"/>
          </p:cNvSpPr>
          <p:nvPr>
            <p:ph type="ftr" sz="quarter" idx="5"/>
          </p:nvPr>
        </p:nvSpPr>
        <p:spPr>
          <a:xfrm>
            <a:off x="3371850" y="6464680"/>
            <a:ext cx="239839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160" dirty="0"/>
          </a:p>
        </p:txBody>
      </p:sp>
      <p:sp>
        <p:nvSpPr>
          <p:cNvPr id="4" name="Holder 4"/>
          <p:cNvSpPr>
            <a:spLocks noGrp="1"/>
          </p:cNvSpPr>
          <p:nvPr>
            <p:ph type="dt" sz="half" idx="6"/>
          </p:nvPr>
        </p:nvSpPr>
        <p:spPr>
          <a:xfrm>
            <a:off x="535940" y="6464680"/>
            <a:ext cx="61023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60" dirty="0"/>
          </a:p>
        </p:txBody>
      </p:sp>
      <p:sp>
        <p:nvSpPr>
          <p:cNvPr id="5" name="Holder 5"/>
          <p:cNvSpPr>
            <a:spLocks noGrp="1"/>
          </p:cNvSpPr>
          <p:nvPr>
            <p:ph type="sldNum" sz="quarter" idx="7"/>
          </p:nvPr>
        </p:nvSpPr>
        <p:spPr>
          <a:xfrm>
            <a:off x="8414257" y="6464680"/>
            <a:ext cx="206375" cy="178434"/>
          </a:xfrm>
          <a:prstGeom prst="rect">
            <a:avLst/>
          </a:prstGeom>
        </p:spPr>
        <p:txBody>
          <a:bodyPr lIns="0" tIns="0" rIns="0" bIns="0"/>
          <a:lstStyle>
            <a:lvl1pPr>
              <a:defRPr sz="1200" b="0" i="0">
                <a:solidFill>
                  <a:srgbClr val="00AF50"/>
                </a:solidFill>
                <a:latin typeface="Arial"/>
                <a:cs typeface="Arial"/>
              </a:defRPr>
            </a:lvl1pPr>
          </a:lstStyle>
          <a:p>
            <a:pPr marL="25400">
              <a:lnSpc>
                <a:spcPts val="1240"/>
              </a:lnSpc>
            </a:pPr>
            <a:fld id="{81D60167-4931-47E6-BA6A-407CBD079E47}" type="slidenum">
              <a:rPr spc="-60" dirty="0"/>
              <a:t>‹#›</a:t>
            </a:fld>
            <a:endParaRPr spc="-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371850" y="6464680"/>
            <a:ext cx="239839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160" dirty="0"/>
          </a:p>
        </p:txBody>
      </p:sp>
      <p:sp>
        <p:nvSpPr>
          <p:cNvPr id="3" name="Holder 3"/>
          <p:cNvSpPr>
            <a:spLocks noGrp="1"/>
          </p:cNvSpPr>
          <p:nvPr>
            <p:ph type="dt" sz="half" idx="6"/>
          </p:nvPr>
        </p:nvSpPr>
        <p:spPr>
          <a:xfrm>
            <a:off x="535940" y="6464680"/>
            <a:ext cx="610235" cy="178434"/>
          </a:xfrm>
          <a:prstGeom prst="rect">
            <a:avLst/>
          </a:prstGeom>
        </p:spPr>
        <p:txBody>
          <a:bodyPr lIns="0" tIns="0" rIns="0" bIns="0"/>
          <a:lstStyle>
            <a:lvl1pPr>
              <a:defRPr sz="1200" b="0" i="0">
                <a:solidFill>
                  <a:srgbClr val="00AF50"/>
                </a:solidFill>
                <a:latin typeface="Arial"/>
                <a:cs typeface="Arial"/>
              </a:defRPr>
            </a:lvl1pPr>
          </a:lstStyle>
          <a:p>
            <a:pPr marL="12700">
              <a:lnSpc>
                <a:spcPts val="1240"/>
              </a:lnSpc>
            </a:pPr>
            <a:endParaRPr spc="-60" dirty="0"/>
          </a:p>
        </p:txBody>
      </p:sp>
      <p:sp>
        <p:nvSpPr>
          <p:cNvPr id="4" name="Holder 4"/>
          <p:cNvSpPr>
            <a:spLocks noGrp="1"/>
          </p:cNvSpPr>
          <p:nvPr>
            <p:ph type="sldNum" sz="quarter" idx="7"/>
          </p:nvPr>
        </p:nvSpPr>
        <p:spPr>
          <a:xfrm>
            <a:off x="8414257" y="6464680"/>
            <a:ext cx="206375" cy="178434"/>
          </a:xfrm>
          <a:prstGeom prst="rect">
            <a:avLst/>
          </a:prstGeom>
        </p:spPr>
        <p:txBody>
          <a:bodyPr lIns="0" tIns="0" rIns="0" bIns="0"/>
          <a:lstStyle>
            <a:lvl1pPr>
              <a:defRPr sz="1200" b="0" i="0">
                <a:solidFill>
                  <a:srgbClr val="00AF50"/>
                </a:solidFill>
                <a:latin typeface="Arial"/>
                <a:cs typeface="Arial"/>
              </a:defRPr>
            </a:lvl1pPr>
          </a:lstStyle>
          <a:p>
            <a:pPr marL="25400">
              <a:lnSpc>
                <a:spcPts val="1240"/>
              </a:lnSpc>
            </a:pPr>
            <a:fld id="{81D60167-4931-47E6-BA6A-407CBD079E47}" type="slidenum">
              <a:rPr spc="-60" dirty="0"/>
              <a:t>‹#›</a:t>
            </a:fld>
            <a:endParaRPr spc="-6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9"/>
            <a:ext cx="7773293" cy="1470049"/>
          </a:xfrm>
        </p:spPr>
        <p:txBody>
          <a:bodyPr/>
          <a:lstStyle/>
          <a:p>
            <a:r>
              <a:rPr lang="en-CA"/>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CA"/>
              <a:t>Click to edit Master subtitle style</a:t>
            </a:r>
            <a:endParaRPr lang="en-US"/>
          </a:p>
        </p:txBody>
      </p:sp>
      <p:sp>
        <p:nvSpPr>
          <p:cNvPr id="4" name="Slide Number Placeholder 3"/>
          <p:cNvSpPr>
            <a:spLocks noGrp="1"/>
          </p:cNvSpPr>
          <p:nvPr>
            <p:ph type="sldNum" sz="quarter" idx="10"/>
          </p:nvPr>
        </p:nvSpPr>
        <p:spPr>
          <a:xfrm>
            <a:off x="8268036" y="6679407"/>
            <a:ext cx="608074" cy="214313"/>
          </a:xfrm>
          <a:prstGeom prst="rect">
            <a:avLst/>
          </a:prstGeom>
        </p:spPr>
        <p:txBody>
          <a:bodyPr/>
          <a:lstStyle>
            <a:lvl1pPr>
              <a:defRPr/>
            </a:lvl1pPr>
          </a:lstStyle>
          <a:p>
            <a:r>
              <a:rPr lang="en-US" dirty="0" err="1">
                <a:latin typeface="Book Antiqua"/>
              </a:rPr>
              <a:t>Ch.x</a:t>
            </a:r>
            <a:r>
              <a:rPr lang="en-US" dirty="0">
                <a:latin typeface="Book Antiqua"/>
              </a:rPr>
              <a:t>/</a:t>
            </a:r>
            <a:fld id="{B9BE72AF-AF1A-1E41-B881-D8119A052D15}" type="slidenum">
              <a:rPr lang="en-US" smtClean="0">
                <a:latin typeface="Book Antiqua"/>
              </a:rPr>
              <a:pPr/>
              <a:t>‹#›</a:t>
            </a:fld>
            <a:endParaRPr lang="en-US" dirty="0">
              <a:latin typeface="Book Antiqua"/>
            </a:endParaRPr>
          </a:p>
        </p:txBody>
      </p:sp>
    </p:spTree>
    <p:extLst>
      <p:ext uri="{BB962C8B-B14F-4D97-AF65-F5344CB8AC3E}">
        <p14:creationId xmlns:p14="http://schemas.microsoft.com/office/powerpoint/2010/main" val="29365817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76654" y="358520"/>
            <a:ext cx="6790690" cy="696594"/>
          </a:xfrm>
          <a:prstGeom prst="rect">
            <a:avLst/>
          </a:prstGeom>
        </p:spPr>
        <p:txBody>
          <a:bodyPr wrap="square" lIns="0" tIns="0" rIns="0" bIns="0">
            <a:spAutoFit/>
          </a:bodyPr>
          <a:lstStyle>
            <a:lvl1pPr>
              <a:defRPr sz="4400" b="0" i="0">
                <a:solidFill>
                  <a:schemeClr val="tx1"/>
                </a:solidFill>
                <a:latin typeface="Times New Roman"/>
                <a:cs typeface="Times New Roman"/>
              </a:defRPr>
            </a:lvl1pPr>
          </a:lstStyle>
          <a:p>
            <a:endParaRPr dirty="0"/>
          </a:p>
        </p:txBody>
      </p:sp>
      <p:sp>
        <p:nvSpPr>
          <p:cNvPr id="3" name="Holder 3"/>
          <p:cNvSpPr>
            <a:spLocks noGrp="1"/>
          </p:cNvSpPr>
          <p:nvPr>
            <p:ph type="body" idx="1"/>
          </p:nvPr>
        </p:nvSpPr>
        <p:spPr>
          <a:xfrm>
            <a:off x="1145844" y="1396028"/>
            <a:ext cx="6930390" cy="2236470"/>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dirty="0"/>
          </a:p>
        </p:txBody>
      </p:sp>
      <p:sp>
        <p:nvSpPr>
          <p:cNvPr id="4" name="Footer Placeholder 3">
            <a:extLst>
              <a:ext uri="{FF2B5EF4-FFF2-40B4-BE49-F238E27FC236}">
                <a16:creationId xmlns:a16="http://schemas.microsoft.com/office/drawing/2014/main" id="{5ABD7B12-6FE0-DA4C-ABD4-3D4F213DE4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A0E4-E10B-4F23-9431-5C415F2B2CD9}"/>
              </a:ext>
            </a:extLst>
          </p:cNvPr>
          <p:cNvSpPr>
            <a:spLocks noGrp="1"/>
          </p:cNvSpPr>
          <p:nvPr>
            <p:ph type="ctrTitle"/>
          </p:nvPr>
        </p:nvSpPr>
        <p:spPr>
          <a:xfrm>
            <a:off x="228600" y="838200"/>
            <a:ext cx="8686800" cy="1477328"/>
          </a:xfrm>
        </p:spPr>
        <p:txBody>
          <a:bodyPr/>
          <a:lstStyle/>
          <a:p>
            <a:pPr algn="ctr"/>
            <a:r>
              <a:rPr lang="en-US" sz="4800" dirty="0"/>
              <a:t>Chapter 6 </a:t>
            </a:r>
            <a:br>
              <a:rPr lang="en-US" sz="4800" dirty="0"/>
            </a:br>
            <a:r>
              <a:rPr lang="en-US" sz="4800" dirty="0"/>
              <a:t>Overview of Query Processing</a:t>
            </a:r>
          </a:p>
        </p:txBody>
      </p:sp>
      <p:sp>
        <p:nvSpPr>
          <p:cNvPr id="3" name="Subtitle 2">
            <a:extLst>
              <a:ext uri="{FF2B5EF4-FFF2-40B4-BE49-F238E27FC236}">
                <a16:creationId xmlns:a16="http://schemas.microsoft.com/office/drawing/2014/main" id="{C5BD41F2-58F5-4533-A737-532E93D9D630}"/>
              </a:ext>
            </a:extLst>
          </p:cNvPr>
          <p:cNvSpPr>
            <a:spLocks noGrp="1"/>
          </p:cNvSpPr>
          <p:nvPr>
            <p:ph type="subTitle" idx="1"/>
          </p:nvPr>
        </p:nvSpPr>
        <p:spPr>
          <a:xfrm>
            <a:off x="381000" y="3810000"/>
            <a:ext cx="6934200" cy="3200876"/>
          </a:xfrm>
        </p:spPr>
        <p:txBody>
          <a:bodyPr/>
          <a:lstStyle/>
          <a:p>
            <a:pPr algn="l"/>
            <a:r>
              <a:rPr lang="en-US" sz="2800" dirty="0"/>
              <a:t>Author</a:t>
            </a:r>
            <a:r>
              <a:rPr lang="en-US" dirty="0"/>
              <a:t>: “Team-1”   </a:t>
            </a:r>
          </a:p>
          <a:p>
            <a:pPr algn="l"/>
            <a:r>
              <a:rPr lang="en-US" dirty="0"/>
              <a:t>	   </a:t>
            </a:r>
            <a:r>
              <a:rPr lang="en-US" b="0" dirty="0" err="1"/>
              <a:t>Bansariben</a:t>
            </a:r>
            <a:r>
              <a:rPr lang="en-US" b="0" dirty="0"/>
              <a:t> </a:t>
            </a:r>
            <a:r>
              <a:rPr lang="en-US" b="0" dirty="0" err="1"/>
              <a:t>Thummar</a:t>
            </a:r>
            <a:r>
              <a:rPr lang="en-US" b="0" dirty="0"/>
              <a:t>, 1809568</a:t>
            </a:r>
          </a:p>
          <a:p>
            <a:pPr algn="l"/>
            <a:r>
              <a:rPr lang="en-US" b="0" dirty="0"/>
              <a:t>               </a:t>
            </a:r>
            <a:r>
              <a:rPr lang="en-US" b="0" dirty="0" err="1"/>
              <a:t>Ujjaval</a:t>
            </a:r>
            <a:r>
              <a:rPr lang="en-US" b="0" dirty="0"/>
              <a:t> Desai, 1856383</a:t>
            </a:r>
          </a:p>
          <a:p>
            <a:pPr algn="l"/>
            <a:r>
              <a:rPr lang="en-US" b="0" dirty="0"/>
              <a:t>               Mahavir </a:t>
            </a:r>
            <a:r>
              <a:rPr lang="en-US" b="0" dirty="0" err="1"/>
              <a:t>Chhasatiya</a:t>
            </a:r>
            <a:r>
              <a:rPr lang="en-US" b="0" dirty="0"/>
              <a:t>, 1800725</a:t>
            </a:r>
          </a:p>
          <a:p>
            <a:pPr algn="l"/>
            <a:r>
              <a:rPr lang="en-US" sz="2800" dirty="0"/>
              <a:t>Instructor</a:t>
            </a:r>
            <a:r>
              <a:rPr lang="en-US" dirty="0"/>
              <a:t>: </a:t>
            </a:r>
            <a:r>
              <a:rPr lang="en-US" b="0" dirty="0"/>
              <a:t>Dr. Andrew Yang</a:t>
            </a:r>
          </a:p>
          <a:p>
            <a:pPr algn="l"/>
            <a:r>
              <a:rPr lang="en-US" sz="2800" dirty="0"/>
              <a:t>Department</a:t>
            </a:r>
            <a:r>
              <a:rPr lang="en-US" dirty="0"/>
              <a:t>: </a:t>
            </a:r>
            <a:r>
              <a:rPr lang="en-US" b="0" dirty="0"/>
              <a:t>Computer Science</a:t>
            </a:r>
          </a:p>
          <a:p>
            <a:pPr algn="l"/>
            <a:r>
              <a:rPr lang="en-US" sz="2800" dirty="0"/>
              <a:t>Course</a:t>
            </a:r>
            <a:r>
              <a:rPr lang="en-US" dirty="0"/>
              <a:t>: </a:t>
            </a:r>
            <a:r>
              <a:rPr lang="en-US" b="0" dirty="0"/>
              <a:t>CSCI 5533 Distributed Information Systems</a:t>
            </a:r>
          </a:p>
          <a:p>
            <a:pPr algn="r"/>
            <a:endParaRPr lang="en-US" dirty="0"/>
          </a:p>
        </p:txBody>
      </p:sp>
    </p:spTree>
    <p:extLst>
      <p:ext uri="{BB962C8B-B14F-4D97-AF65-F5344CB8AC3E}">
        <p14:creationId xmlns:p14="http://schemas.microsoft.com/office/powerpoint/2010/main" val="26140555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66FA-C634-4406-BB41-A51F6A5B7E10}"/>
              </a:ext>
            </a:extLst>
          </p:cNvPr>
          <p:cNvSpPr>
            <a:spLocks noGrp="1"/>
          </p:cNvSpPr>
          <p:nvPr>
            <p:ph type="title"/>
          </p:nvPr>
        </p:nvSpPr>
        <p:spPr>
          <a:xfrm>
            <a:off x="1295400" y="358520"/>
            <a:ext cx="6671944" cy="615553"/>
          </a:xfrm>
        </p:spPr>
        <p:txBody>
          <a:bodyPr/>
          <a:lstStyle/>
          <a:p>
            <a:r>
              <a:rPr lang="en-US" sz="4000" dirty="0"/>
              <a:t>Overview of Query Processing</a:t>
            </a:r>
          </a:p>
        </p:txBody>
      </p:sp>
      <p:sp>
        <p:nvSpPr>
          <p:cNvPr id="3" name="Text Placeholder 2">
            <a:extLst>
              <a:ext uri="{FF2B5EF4-FFF2-40B4-BE49-F238E27FC236}">
                <a16:creationId xmlns:a16="http://schemas.microsoft.com/office/drawing/2014/main" id="{A35E1541-57F3-4288-9AE3-46B40410A349}"/>
              </a:ext>
            </a:extLst>
          </p:cNvPr>
          <p:cNvSpPr>
            <a:spLocks noGrp="1"/>
          </p:cNvSpPr>
          <p:nvPr>
            <p:ph type="body" idx="1"/>
          </p:nvPr>
        </p:nvSpPr>
        <p:spPr>
          <a:xfrm>
            <a:off x="1219200" y="1396028"/>
            <a:ext cx="6857034" cy="1107996"/>
          </a:xfrm>
        </p:spPr>
        <p:txBody>
          <a:bodyPr/>
          <a:lstStyle/>
          <a:p>
            <a:pPr marL="342900" indent="-342900">
              <a:buFont typeface="Wingdings" panose="05000000000000000000" pitchFamily="2" charset="2"/>
              <a:buChar char="q"/>
            </a:pPr>
            <a:r>
              <a:rPr lang="en-US" dirty="0"/>
              <a:t>Example 2: The importance of site selection and communication for a relational algebra query against a fragmented database. </a:t>
            </a:r>
          </a:p>
        </p:txBody>
      </p:sp>
      <p:sp>
        <p:nvSpPr>
          <p:cNvPr id="4" name="Slide Number Placeholder 3">
            <a:extLst>
              <a:ext uri="{FF2B5EF4-FFF2-40B4-BE49-F238E27FC236}">
                <a16:creationId xmlns:a16="http://schemas.microsoft.com/office/drawing/2014/main" id="{B14EF54B-5846-4DBA-BE33-04B14251B56C}"/>
              </a:ext>
            </a:extLst>
          </p:cNvPr>
          <p:cNvSpPr>
            <a:spLocks noGrp="1"/>
          </p:cNvSpPr>
          <p:nvPr>
            <p:ph type="sldNum" sz="quarter" idx="7"/>
          </p:nvPr>
        </p:nvSpPr>
        <p:spPr/>
        <p:txBody>
          <a:bodyPr/>
          <a:lstStyle/>
          <a:p>
            <a:pPr marL="25400">
              <a:lnSpc>
                <a:spcPts val="1240"/>
              </a:lnSpc>
            </a:pPr>
            <a:fld id="{81D60167-4931-47E6-BA6A-407CBD079E47}" type="slidenum">
              <a:rPr lang="en-US" spc="-60" smtClean="0"/>
              <a:t>9</a:t>
            </a:fld>
            <a:endParaRPr lang="en-US" spc="-60" dirty="0"/>
          </a:p>
        </p:txBody>
      </p:sp>
      <p:pic>
        <p:nvPicPr>
          <p:cNvPr id="5" name="Picture 4">
            <a:extLst>
              <a:ext uri="{FF2B5EF4-FFF2-40B4-BE49-F238E27FC236}">
                <a16:creationId xmlns:a16="http://schemas.microsoft.com/office/drawing/2014/main" id="{CF1CD8B2-02C5-48F6-994D-8E4FF8DC49F5}"/>
              </a:ext>
            </a:extLst>
          </p:cNvPr>
          <p:cNvPicPr>
            <a:picLocks noChangeAspect="1"/>
          </p:cNvPicPr>
          <p:nvPr/>
        </p:nvPicPr>
        <p:blipFill>
          <a:blip r:embed="rId2"/>
          <a:stretch>
            <a:fillRect/>
          </a:stretch>
        </p:blipFill>
        <p:spPr>
          <a:xfrm>
            <a:off x="914400" y="2504024"/>
            <a:ext cx="7886700" cy="3959919"/>
          </a:xfrm>
          <a:prstGeom prst="rect">
            <a:avLst/>
          </a:prstGeom>
        </p:spPr>
      </p:pic>
      <p:cxnSp>
        <p:nvCxnSpPr>
          <p:cNvPr id="7" name="Straight Connector 6">
            <a:extLst>
              <a:ext uri="{FF2B5EF4-FFF2-40B4-BE49-F238E27FC236}">
                <a16:creationId xmlns:a16="http://schemas.microsoft.com/office/drawing/2014/main" id="{7F6CEFB1-BAB6-481B-AE3A-039A660986D2}"/>
              </a:ext>
            </a:extLst>
          </p:cNvPr>
          <p:cNvCxnSpPr/>
          <p:nvPr/>
        </p:nvCxnSpPr>
        <p:spPr>
          <a:xfrm>
            <a:off x="1143000" y="1066800"/>
            <a:ext cx="69332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212994" cy="677108"/>
          </a:xfrm>
        </p:spPr>
        <p:txBody>
          <a:bodyPr/>
          <a:lstStyle/>
          <a:p>
            <a:r>
              <a:rPr lang="en-US" dirty="0"/>
              <a:t>Overview of Query Processing</a:t>
            </a:r>
          </a:p>
        </p:txBody>
      </p:sp>
      <p:sp>
        <p:nvSpPr>
          <p:cNvPr id="3" name="Content Placeholder 2"/>
          <p:cNvSpPr>
            <a:spLocks noGrp="1"/>
          </p:cNvSpPr>
          <p:nvPr>
            <p:ph type="body" idx="1"/>
          </p:nvPr>
        </p:nvSpPr>
        <p:spPr>
          <a:xfrm>
            <a:off x="1066800" y="1447800"/>
            <a:ext cx="8229600" cy="4653646"/>
          </a:xfrm>
        </p:spPr>
        <p:txBody>
          <a:bodyPr/>
          <a:lstStyle/>
          <a:p>
            <a:pPr marL="342900" indent="-342900">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Cost of Alternatives</a:t>
            </a:r>
          </a:p>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Assume</a:t>
            </a:r>
          </a:p>
          <a:p>
            <a:pPr marL="800100" lvl="1" indent="-342900">
              <a:lnSpc>
                <a:spcPct val="150000"/>
              </a:lnSpc>
              <a:buFont typeface="Wingdings" panose="05000000000000000000" pitchFamily="2" charset="2"/>
              <a:buChar char="Ø"/>
            </a:pPr>
            <a:r>
              <a:rPr lang="en-US" sz="2000" i="1" dirty="0">
                <a:latin typeface="Times New Roman" panose="02020603050405020304" pitchFamily="18" charset="0"/>
                <a:ea typeface="ＭＳ Ｐゴシック" charset="-128"/>
                <a:cs typeface="Times New Roman" panose="02020603050405020304" pitchFamily="18" charset="0"/>
              </a:rPr>
              <a:t>size</a:t>
            </a:r>
            <a:r>
              <a:rPr lang="en-US" sz="2000" dirty="0">
                <a:latin typeface="Times New Roman" panose="02020603050405020304" pitchFamily="18" charset="0"/>
                <a:ea typeface="ＭＳ Ｐゴシック" charset="-128"/>
                <a:cs typeface="Times New Roman" panose="02020603050405020304" pitchFamily="18" charset="0"/>
              </a:rPr>
              <a:t>(EMP) = 400, </a:t>
            </a:r>
            <a:r>
              <a:rPr lang="en-US" sz="2000" i="1" dirty="0">
                <a:latin typeface="Times New Roman" panose="02020603050405020304" pitchFamily="18" charset="0"/>
                <a:ea typeface="ＭＳ Ｐゴシック" charset="-128"/>
                <a:cs typeface="Times New Roman" panose="02020603050405020304" pitchFamily="18" charset="0"/>
              </a:rPr>
              <a:t>size</a:t>
            </a:r>
            <a:r>
              <a:rPr lang="en-US" sz="2000" dirty="0">
                <a:latin typeface="Times New Roman" panose="02020603050405020304" pitchFamily="18" charset="0"/>
                <a:ea typeface="ＭＳ Ｐゴシック" charset="-128"/>
                <a:cs typeface="Times New Roman" panose="02020603050405020304" pitchFamily="18" charset="0"/>
              </a:rPr>
              <a:t>(ASG) = 1000</a:t>
            </a:r>
          </a:p>
          <a:p>
            <a:pPr marL="800100" lvl="1" indent="-342900">
              <a:lnSpc>
                <a:spcPct val="150000"/>
              </a:lnSpc>
              <a:buFont typeface="Wingdings" panose="05000000000000000000" pitchFamily="2" charset="2"/>
              <a:buChar char="Ø"/>
            </a:pPr>
            <a:r>
              <a:rPr lang="en-US" sz="2000" dirty="0">
                <a:latin typeface="Times New Roman" panose="02020603050405020304" pitchFamily="18" charset="0"/>
                <a:ea typeface="ＭＳ Ｐゴシック" charset="-128"/>
                <a:cs typeface="Times New Roman" panose="02020603050405020304" pitchFamily="18" charset="0"/>
              </a:rPr>
              <a:t>tuple access cost = 1 unit; tuple transfer cost = 10 units</a:t>
            </a:r>
          </a:p>
          <a:p>
            <a:pPr marL="342900" indent="-342900">
              <a:lnSpc>
                <a:spcPct val="150000"/>
              </a:lnSpc>
              <a:buFont typeface="Wingdings" panose="05000000000000000000" pitchFamily="2" charset="2"/>
              <a:buChar char="q"/>
            </a:pPr>
            <a:r>
              <a:rPr lang="en-US" sz="2000" dirty="0">
                <a:latin typeface="Times New Roman" panose="02020603050405020304" pitchFamily="18" charset="0"/>
                <a:ea typeface="ＭＳ Ｐゴシック" charset="-128"/>
                <a:cs typeface="Times New Roman" panose="02020603050405020304" pitchFamily="18" charset="0"/>
              </a:rPr>
              <a:t>Strategy 1</a:t>
            </a:r>
          </a:p>
          <a:p>
            <a:pPr marL="800100" lvl="1" indent="-342900">
              <a:lnSpc>
                <a:spcPct val="150000"/>
              </a:lnSpc>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produce ASG': (10+10)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access cost	                                     20</a:t>
            </a:r>
          </a:p>
          <a:p>
            <a:pPr marL="800100" lvl="1" indent="-342900">
              <a:lnSpc>
                <a:spcPct val="150000"/>
              </a:lnSpc>
              <a:spcBef>
                <a:spcPts val="0"/>
              </a:spcBef>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transfer ASG' to the sites of EMP: (10+10)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transfer cost	 200</a:t>
            </a:r>
          </a:p>
          <a:p>
            <a:pPr marL="800100" lvl="1" indent="-342900">
              <a:lnSpc>
                <a:spcPct val="150000"/>
              </a:lnSpc>
              <a:spcBef>
                <a:spcPts val="0"/>
              </a:spcBef>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produce EMP': (10+10)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access cost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2	                               40</a:t>
            </a:r>
          </a:p>
          <a:p>
            <a:pPr marL="800100" lvl="1" indent="-342900">
              <a:lnSpc>
                <a:spcPct val="150000"/>
              </a:lnSpc>
              <a:spcBef>
                <a:spcPts val="0"/>
              </a:spcBef>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transfer EMP' to result site: (10+10)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transfer cost	</a:t>
            </a:r>
            <a:r>
              <a:rPr lang="en-US" sz="2000" u="sng" dirty="0">
                <a:latin typeface="Times New Roman" panose="02020603050405020304" pitchFamily="18" charset="0"/>
                <a:ea typeface="ＭＳ Ｐゴシック" charset="-128"/>
                <a:cs typeface="Times New Roman" panose="02020603050405020304" pitchFamily="18" charset="0"/>
              </a:rPr>
              <a:t> 200</a:t>
            </a:r>
          </a:p>
          <a:p>
            <a:pPr marL="800100" lvl="1" indent="-342900">
              <a:lnSpc>
                <a:spcPct val="150000"/>
              </a:lnSpc>
              <a:spcBef>
                <a:spcPts val="0"/>
              </a:spcBef>
              <a:buFont typeface="Wingdings" panose="05000000000000000000" pitchFamily="2" charset="2"/>
              <a:buChar char="Ø"/>
              <a:tabLst>
                <a:tab pos="6339574" algn="r"/>
              </a:tabLst>
            </a:pPr>
            <a:r>
              <a:rPr lang="en-US" sz="2000" dirty="0">
                <a:solidFill>
                  <a:srgbClr val="FF0000"/>
                </a:solidFill>
                <a:latin typeface="Times New Roman" panose="02020603050405020304" pitchFamily="18" charset="0"/>
                <a:ea typeface="ＭＳ Ｐゴシック" charset="-128"/>
                <a:cs typeface="Times New Roman" panose="02020603050405020304" pitchFamily="18" charset="0"/>
              </a:rPr>
              <a:t>Total Cost		               460</a:t>
            </a:r>
          </a:p>
        </p:txBody>
      </p:sp>
      <p:cxnSp>
        <p:nvCxnSpPr>
          <p:cNvPr id="5" name="Straight Connector 4">
            <a:extLst>
              <a:ext uri="{FF2B5EF4-FFF2-40B4-BE49-F238E27FC236}">
                <a16:creationId xmlns:a16="http://schemas.microsoft.com/office/drawing/2014/main" id="{073C7388-BBF7-44E8-A439-E72D3CDCB8D3}"/>
              </a:ext>
            </a:extLst>
          </p:cNvPr>
          <p:cNvCxnSpPr/>
          <p:nvPr/>
        </p:nvCxnSpPr>
        <p:spPr>
          <a:xfrm>
            <a:off x="1066800" y="1219200"/>
            <a:ext cx="6629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76406E5-444F-0647-A408-312E89F7501F}"/>
              </a:ext>
            </a:extLst>
          </p:cNvPr>
          <p:cNvSpPr>
            <a:spLocks noGrp="1"/>
          </p:cNvSpPr>
          <p:nvPr>
            <p:ph type="sldNum" sz="quarter" idx="7"/>
          </p:nvPr>
        </p:nvSpPr>
        <p:spPr/>
        <p:txBody>
          <a:bodyPr/>
          <a:lstStyle/>
          <a:p>
            <a:pPr marL="25400">
              <a:lnSpc>
                <a:spcPts val="1240"/>
              </a:lnSpc>
            </a:pPr>
            <a:fld id="{81D60167-4931-47E6-BA6A-407CBD079E47}" type="slidenum">
              <a:rPr lang="en-US" spc="-60" smtClean="0"/>
              <a:t>10</a:t>
            </a:fld>
            <a:endParaRPr lang="en-US" spc="-60" dirty="0"/>
          </a:p>
        </p:txBody>
      </p:sp>
    </p:spTree>
    <p:extLst>
      <p:ext uri="{BB962C8B-B14F-4D97-AF65-F5344CB8AC3E}">
        <p14:creationId xmlns:p14="http://schemas.microsoft.com/office/powerpoint/2010/main" val="371039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212994" cy="677108"/>
          </a:xfrm>
        </p:spPr>
        <p:txBody>
          <a:bodyPr/>
          <a:lstStyle/>
          <a:p>
            <a:r>
              <a:rPr lang="en-US" dirty="0"/>
              <a:t>Overview of Query Processing</a:t>
            </a:r>
          </a:p>
        </p:txBody>
      </p:sp>
      <p:sp>
        <p:nvSpPr>
          <p:cNvPr id="3" name="Content Placeholder 2"/>
          <p:cNvSpPr>
            <a:spLocks noGrp="1"/>
          </p:cNvSpPr>
          <p:nvPr>
            <p:ph type="body" idx="1"/>
          </p:nvPr>
        </p:nvSpPr>
        <p:spPr>
          <a:xfrm>
            <a:off x="1066800" y="1447800"/>
            <a:ext cx="8229600" cy="2714654"/>
          </a:xfrm>
        </p:spPr>
        <p:txBody>
          <a:bodyPr/>
          <a:lstStyle/>
          <a:p>
            <a:pPr marL="342900" indent="-34290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Strategy 2</a:t>
            </a:r>
          </a:p>
          <a:p>
            <a:pPr marL="800100" lvl="1" indent="-342900">
              <a:lnSpc>
                <a:spcPct val="150000"/>
              </a:lnSpc>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transfer EMP to site 5: 400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transfer cost	4,000</a:t>
            </a:r>
          </a:p>
          <a:p>
            <a:pPr marL="800100" lvl="1" indent="-342900">
              <a:lnSpc>
                <a:spcPct val="150000"/>
              </a:lnSpc>
              <a:spcBef>
                <a:spcPts val="0"/>
              </a:spcBef>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transfer ASG to site 5: 1000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transfer cost	10,000</a:t>
            </a:r>
          </a:p>
          <a:p>
            <a:pPr marL="800100" lvl="1" indent="-342900">
              <a:lnSpc>
                <a:spcPct val="150000"/>
              </a:lnSpc>
              <a:spcBef>
                <a:spcPts val="0"/>
              </a:spcBef>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produce ASG': 1000 </a:t>
            </a:r>
            <a:r>
              <a:rPr lang="en-US" sz="2000" dirty="0">
                <a:latin typeface="Times New Roman" panose="02020603050405020304" pitchFamily="18" charset="0"/>
                <a:ea typeface="ＭＳ Ｐゴシック" charset="-128"/>
                <a:cs typeface="Times New Roman" panose="02020603050405020304" pitchFamily="18" charset="0"/>
                <a:sym typeface="Symbol"/>
              </a:rPr>
              <a:t> </a:t>
            </a:r>
            <a:r>
              <a:rPr lang="en-US" sz="2000" dirty="0">
                <a:latin typeface="Times New Roman" panose="02020603050405020304" pitchFamily="18" charset="0"/>
                <a:ea typeface="ＭＳ Ｐゴシック" charset="-128"/>
                <a:cs typeface="Times New Roman" panose="02020603050405020304" pitchFamily="18" charset="0"/>
              </a:rPr>
              <a:t>tuple access cost	       1,000</a:t>
            </a:r>
          </a:p>
          <a:p>
            <a:pPr marL="800100" lvl="1" indent="-342900">
              <a:lnSpc>
                <a:spcPct val="150000"/>
              </a:lnSpc>
              <a:spcBef>
                <a:spcPts val="0"/>
              </a:spcBef>
              <a:buFont typeface="Wingdings" panose="05000000000000000000" pitchFamily="2" charset="2"/>
              <a:buChar char="Ø"/>
              <a:tabLst>
                <a:tab pos="6339574" algn="r"/>
              </a:tabLst>
            </a:pPr>
            <a:r>
              <a:rPr lang="en-US" sz="2000" dirty="0">
                <a:latin typeface="Times New Roman" panose="02020603050405020304" pitchFamily="18" charset="0"/>
                <a:ea typeface="ＭＳ Ｐゴシック" charset="-128"/>
                <a:cs typeface="Times New Roman" panose="02020603050405020304" pitchFamily="18" charset="0"/>
              </a:rPr>
              <a:t>join EMP and ASG': 400</a:t>
            </a:r>
            <a:r>
              <a:rPr lang="en-US" sz="2000" dirty="0">
                <a:latin typeface="Times New Roman" panose="02020603050405020304" pitchFamily="18" charset="0"/>
                <a:ea typeface="ＭＳ Ｐゴシック" charset="-128"/>
                <a:cs typeface="Times New Roman" panose="02020603050405020304" pitchFamily="18" charset="0"/>
                <a:sym typeface="Symbol"/>
              </a:rPr>
              <a:t>  </a:t>
            </a:r>
            <a:r>
              <a:rPr lang="en-US" sz="2000" dirty="0">
                <a:latin typeface="Times New Roman" panose="02020603050405020304" pitchFamily="18" charset="0"/>
                <a:ea typeface="ＭＳ Ｐゴシック" charset="-128"/>
                <a:cs typeface="Times New Roman" panose="02020603050405020304" pitchFamily="18" charset="0"/>
              </a:rPr>
              <a:t>20</a:t>
            </a:r>
            <a:r>
              <a:rPr lang="en-US" sz="2000" dirty="0">
                <a:latin typeface="Times New Roman" panose="02020603050405020304" pitchFamily="18" charset="0"/>
                <a:ea typeface="ＭＳ Ｐゴシック" charset="-128"/>
                <a:cs typeface="Times New Roman" panose="02020603050405020304" pitchFamily="18" charset="0"/>
                <a:sym typeface="Symbol"/>
              </a:rPr>
              <a:t>  </a:t>
            </a:r>
            <a:r>
              <a:rPr lang="en-US" sz="2000" dirty="0">
                <a:latin typeface="Times New Roman" panose="02020603050405020304" pitchFamily="18" charset="0"/>
                <a:ea typeface="ＭＳ Ｐゴシック" charset="-128"/>
                <a:cs typeface="Times New Roman" panose="02020603050405020304" pitchFamily="18" charset="0"/>
              </a:rPr>
              <a:t>tuple access cost	</a:t>
            </a:r>
            <a:r>
              <a:rPr lang="en-US" sz="2000" u="sng" dirty="0">
                <a:latin typeface="Times New Roman" panose="02020603050405020304" pitchFamily="18" charset="0"/>
                <a:ea typeface="ＭＳ Ｐゴシック" charset="-128"/>
                <a:cs typeface="Times New Roman" panose="02020603050405020304" pitchFamily="18" charset="0"/>
              </a:rPr>
              <a:t> 8,000</a:t>
            </a:r>
          </a:p>
          <a:p>
            <a:pPr marL="800100" lvl="1" indent="-342900">
              <a:lnSpc>
                <a:spcPct val="150000"/>
              </a:lnSpc>
              <a:spcBef>
                <a:spcPts val="0"/>
              </a:spcBef>
              <a:buFont typeface="Wingdings" panose="05000000000000000000" pitchFamily="2" charset="2"/>
              <a:buChar char="Ø"/>
              <a:tabLst>
                <a:tab pos="6339574" algn="r"/>
              </a:tabLst>
            </a:pPr>
            <a:r>
              <a:rPr lang="en-US" sz="2000" dirty="0">
                <a:solidFill>
                  <a:srgbClr val="FF0000"/>
                </a:solidFill>
                <a:latin typeface="Times New Roman" panose="02020603050405020304" pitchFamily="18" charset="0"/>
                <a:ea typeface="ＭＳ Ｐゴシック" charset="-128"/>
                <a:cs typeface="Times New Roman" panose="02020603050405020304" pitchFamily="18" charset="0"/>
              </a:rPr>
              <a:t>Total Cost	   23,000</a:t>
            </a:r>
          </a:p>
        </p:txBody>
      </p:sp>
      <p:cxnSp>
        <p:nvCxnSpPr>
          <p:cNvPr id="5" name="Straight Connector 4">
            <a:extLst>
              <a:ext uri="{FF2B5EF4-FFF2-40B4-BE49-F238E27FC236}">
                <a16:creationId xmlns:a16="http://schemas.microsoft.com/office/drawing/2014/main" id="{073C7388-BBF7-44E8-A439-E72D3CDCB8D3}"/>
              </a:ext>
            </a:extLst>
          </p:cNvPr>
          <p:cNvCxnSpPr/>
          <p:nvPr/>
        </p:nvCxnSpPr>
        <p:spPr>
          <a:xfrm>
            <a:off x="1066800" y="1219200"/>
            <a:ext cx="6629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76406E5-444F-0647-A408-312E89F7501F}"/>
              </a:ext>
            </a:extLst>
          </p:cNvPr>
          <p:cNvSpPr>
            <a:spLocks noGrp="1"/>
          </p:cNvSpPr>
          <p:nvPr>
            <p:ph type="sldNum" sz="quarter" idx="7"/>
          </p:nvPr>
        </p:nvSpPr>
        <p:spPr/>
        <p:txBody>
          <a:bodyPr/>
          <a:lstStyle/>
          <a:p>
            <a:pPr marL="25400">
              <a:lnSpc>
                <a:spcPts val="1240"/>
              </a:lnSpc>
            </a:pPr>
            <a:fld id="{81D60167-4931-47E6-BA6A-407CBD079E47}" type="slidenum">
              <a:rPr lang="en-US" spc="-60" smtClean="0"/>
              <a:t>11</a:t>
            </a:fld>
            <a:endParaRPr lang="en-US" spc="-60" dirty="0"/>
          </a:p>
        </p:txBody>
      </p:sp>
    </p:spTree>
    <p:extLst>
      <p:ext uri="{BB962C8B-B14F-4D97-AF65-F5344CB8AC3E}">
        <p14:creationId xmlns:p14="http://schemas.microsoft.com/office/powerpoint/2010/main" val="91188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1066800" y="225079"/>
            <a:ext cx="7433944" cy="677108"/>
          </a:xfrm>
          <a:noFill/>
          <a:ln/>
        </p:spPr>
        <p:txBody>
          <a:bodyPr/>
          <a:lstStyle/>
          <a:p>
            <a:r>
              <a:rPr lang="en-US" dirty="0"/>
              <a:t>Overview of Query Processing</a:t>
            </a:r>
          </a:p>
        </p:txBody>
      </p:sp>
      <p:sp>
        <p:nvSpPr>
          <p:cNvPr id="13314" name="Rectangle 2"/>
          <p:cNvSpPr>
            <a:spLocks noGrp="1" noChangeArrowheads="1"/>
          </p:cNvSpPr>
          <p:nvPr>
            <p:ph type="body" idx="1"/>
          </p:nvPr>
        </p:nvSpPr>
        <p:spPr>
          <a:xfrm>
            <a:off x="1066800" y="1371600"/>
            <a:ext cx="8052352" cy="4985980"/>
          </a:xfrm>
          <a:noFill/>
          <a:ln/>
        </p:spPr>
        <p:txBody>
          <a:bodyPr/>
          <a:lstStyle/>
          <a:p>
            <a:pPr marL="342900" indent="-342900">
              <a:spcBef>
                <a:spcPct val="25000"/>
              </a:spcBef>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Objectives of Query Processing</a:t>
            </a:r>
          </a:p>
          <a:p>
            <a:pPr marL="800100" lvl="1" indent="-342900">
              <a:spcBef>
                <a:spcPct val="250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Minimize a cost function</a:t>
            </a: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I/O cost + CPU cost + communication cost</a:t>
            </a:r>
          </a:p>
          <a:p>
            <a:pPr marL="800100" lvl="1" indent="-342900">
              <a:spcBef>
                <a:spcPct val="250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These might have different weights in different distributed environments</a:t>
            </a:r>
          </a:p>
          <a:p>
            <a:pPr marL="800100" lvl="1" indent="-342900">
              <a:spcBef>
                <a:spcPct val="250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Wide area networks </a:t>
            </a: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communication cost may dominate or vary much</a:t>
            </a: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Bandwidth</a:t>
            </a: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Speed</a:t>
            </a:r>
            <a:endParaRPr lang="en-US" sz="2000" dirty="0">
              <a:latin typeface="Times New Roman" panose="02020603050405020304" pitchFamily="18" charset="0"/>
              <a:cs typeface="Times New Roman" panose="02020603050405020304" pitchFamily="18" charset="0"/>
            </a:endParaRP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high protocol overhead</a:t>
            </a:r>
          </a:p>
          <a:p>
            <a:pPr marL="800100" lvl="1" indent="-342900">
              <a:spcBef>
                <a:spcPct val="250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Local area networks</a:t>
            </a: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communication cost not that dominant</a:t>
            </a:r>
          </a:p>
          <a:p>
            <a:pPr marL="1257300" lvl="2" indent="-342900">
              <a:spcBef>
                <a:spcPct val="25000"/>
              </a:spcBef>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total cost function should be considered</a:t>
            </a:r>
          </a:p>
          <a:p>
            <a:pPr marL="800100" lvl="1" indent="-342900">
              <a:spcBef>
                <a:spcPct val="250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Can also maximize throughput</a:t>
            </a:r>
          </a:p>
        </p:txBody>
      </p:sp>
      <p:cxnSp>
        <p:nvCxnSpPr>
          <p:cNvPr id="3" name="Straight Connector 2">
            <a:extLst>
              <a:ext uri="{FF2B5EF4-FFF2-40B4-BE49-F238E27FC236}">
                <a16:creationId xmlns:a16="http://schemas.microsoft.com/office/drawing/2014/main" id="{DA534677-0614-4296-868A-34D31A497528}"/>
              </a:ext>
            </a:extLst>
          </p:cNvPr>
          <p:cNvCxnSpPr/>
          <p:nvPr/>
        </p:nvCxnSpPr>
        <p:spPr>
          <a:xfrm>
            <a:off x="1066800" y="1066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EBDF332-C9F4-5C4D-95C6-FAAF5326DF2D}"/>
              </a:ext>
            </a:extLst>
          </p:cNvPr>
          <p:cNvSpPr>
            <a:spLocks noGrp="1"/>
          </p:cNvSpPr>
          <p:nvPr>
            <p:ph type="sldNum" sz="quarter" idx="7"/>
          </p:nvPr>
        </p:nvSpPr>
        <p:spPr/>
        <p:txBody>
          <a:bodyPr/>
          <a:lstStyle/>
          <a:p>
            <a:pPr marL="25400">
              <a:lnSpc>
                <a:spcPts val="1240"/>
              </a:lnSpc>
            </a:pPr>
            <a:fld id="{81D60167-4931-47E6-BA6A-407CBD079E47}" type="slidenum">
              <a:rPr lang="en-US" spc="-60" smtClean="0"/>
              <a:t>12</a:t>
            </a:fld>
            <a:endParaRPr lang="en-US" spc="-60" dirty="0"/>
          </a:p>
        </p:txBody>
      </p:sp>
    </p:spTree>
    <p:extLst>
      <p:ext uri="{BB962C8B-B14F-4D97-AF65-F5344CB8AC3E}">
        <p14:creationId xmlns:p14="http://schemas.microsoft.com/office/powerpoint/2010/main" val="41554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093156" cy="916276"/>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Complexity of Relational Operations</a:t>
            </a:r>
          </a:p>
          <a:p>
            <a:pPr marL="354965" indent="-342265">
              <a:lnSpc>
                <a:spcPct val="100000"/>
              </a:lnSpc>
              <a:spcBef>
                <a:spcPts val="685"/>
              </a:spcBef>
              <a:buFont typeface="Wingdings"/>
              <a:buChar char=""/>
              <a:tabLst>
                <a:tab pos="355600" algn="l"/>
              </a:tabLst>
            </a:pPr>
            <a:endParaRPr lang="en-US" sz="2400" dirty="0"/>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13</a:t>
            </a:fld>
            <a:endParaRPr spc="-60" dirty="0"/>
          </a:p>
        </p:txBody>
      </p:sp>
      <p:pic>
        <p:nvPicPr>
          <p:cNvPr id="3" name="Picture 2">
            <a:extLst>
              <a:ext uri="{FF2B5EF4-FFF2-40B4-BE49-F238E27FC236}">
                <a16:creationId xmlns:a16="http://schemas.microsoft.com/office/drawing/2014/main" id="{5D11A5F3-0A21-C547-B687-99356A0611B4}"/>
              </a:ext>
            </a:extLst>
          </p:cNvPr>
          <p:cNvPicPr>
            <a:picLocks noChangeAspect="1"/>
          </p:cNvPicPr>
          <p:nvPr/>
        </p:nvPicPr>
        <p:blipFill>
          <a:blip r:embed="rId2"/>
          <a:stretch>
            <a:fillRect/>
          </a:stretch>
        </p:blipFill>
        <p:spPr>
          <a:xfrm>
            <a:off x="5638800" y="1933575"/>
            <a:ext cx="3355461" cy="4266340"/>
          </a:xfrm>
          <a:prstGeom prst="rect">
            <a:avLst/>
          </a:prstGeom>
        </p:spPr>
      </p:pic>
      <p:sp>
        <p:nvSpPr>
          <p:cNvPr id="32" name="Rectangle 2">
            <a:extLst>
              <a:ext uri="{FF2B5EF4-FFF2-40B4-BE49-F238E27FC236}">
                <a16:creationId xmlns:a16="http://schemas.microsoft.com/office/drawing/2014/main" id="{B60A7288-1B52-DE4C-9427-37F1BE7AB6E2}"/>
              </a:ext>
            </a:extLst>
          </p:cNvPr>
          <p:cNvSpPr txBox="1">
            <a:spLocks noChangeArrowheads="1"/>
          </p:cNvSpPr>
          <p:nvPr/>
        </p:nvSpPr>
        <p:spPr>
          <a:xfrm>
            <a:off x="1143703" y="1933575"/>
            <a:ext cx="4356512" cy="4308872"/>
          </a:xfrm>
          <a:prstGeom prst="rect">
            <a:avLst/>
          </a:prstGeom>
          <a:noFill/>
          <a:ln/>
        </p:spPr>
        <p:txBody>
          <a:bodyPr wrap="square" lIns="0" tIns="0" rIns="0" bIns="0">
            <a:spAutoFit/>
          </a:bodyPr>
          <a:lstStyle>
            <a:lvl1pPr marL="0">
              <a:defRPr sz="2400" b="1"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buFont typeface="Wingdings" pitchFamily="2" charset="2"/>
              <a:buChar char="Ø"/>
            </a:pPr>
            <a:r>
              <a:rPr lang="en-US" sz="2000" b="0" spc="-5" dirty="0"/>
              <a:t>Complexity is relative to </a:t>
            </a:r>
            <a:r>
              <a:rPr lang="en-US" sz="2000" spc="-5" dirty="0"/>
              <a:t>relation cardinalities</a:t>
            </a:r>
            <a:r>
              <a:rPr lang="en-US" sz="2000" b="0" spc="-5" dirty="0"/>
              <a:t>.</a:t>
            </a:r>
          </a:p>
          <a:p>
            <a:pPr marL="342900" indent="-342900" algn="just">
              <a:buFont typeface="Wingdings" pitchFamily="2" charset="2"/>
              <a:buChar char="Ø"/>
            </a:pPr>
            <a:endParaRPr lang="en-US" sz="2000" b="0" spc="-5" dirty="0"/>
          </a:p>
          <a:p>
            <a:pPr marL="342900" indent="-342900" algn="just">
              <a:buFont typeface="Wingdings" pitchFamily="2" charset="2"/>
              <a:buChar char="Ø"/>
            </a:pPr>
            <a:r>
              <a:rPr lang="en-US" sz="2000" b="0" spc="-5" dirty="0"/>
              <a:t>Complexity is O(n) for </a:t>
            </a:r>
            <a:r>
              <a:rPr lang="en-US" sz="2000" spc="-5" dirty="0"/>
              <a:t>unary operators </a:t>
            </a:r>
            <a:r>
              <a:rPr lang="en-US" sz="2000" b="0" spc="-5" dirty="0"/>
              <a:t>and O(</a:t>
            </a:r>
            <a:r>
              <a:rPr lang="en-US" sz="2000" b="0" spc="-5" dirty="0" err="1"/>
              <a:t>nlogn</a:t>
            </a:r>
            <a:r>
              <a:rPr lang="en-US" sz="2000" b="0" spc="-5" dirty="0"/>
              <a:t>) for </a:t>
            </a:r>
            <a:r>
              <a:rPr lang="en-US" sz="2000" spc="-5" dirty="0"/>
              <a:t>binary operators</a:t>
            </a:r>
            <a:r>
              <a:rPr lang="en-US" sz="2000" b="0" spc="-5" dirty="0"/>
              <a:t>, where n denotes the relation cardinality.</a:t>
            </a:r>
          </a:p>
          <a:p>
            <a:pPr algn="just"/>
            <a:endParaRPr lang="en-US" sz="2000" b="0" spc="-5" dirty="0"/>
          </a:p>
          <a:p>
            <a:pPr marL="342900" indent="-342900" algn="just">
              <a:buFont typeface="Wingdings" pitchFamily="2" charset="2"/>
              <a:buChar char="Ø"/>
            </a:pPr>
            <a:r>
              <a:rPr lang="en-US" sz="2000" b="0" spc="-5" dirty="0"/>
              <a:t>Selection should be </a:t>
            </a:r>
            <a:r>
              <a:rPr lang="en-US" sz="2000" b="0" u="sng" spc="-5" dirty="0"/>
              <a:t>performed first</a:t>
            </a:r>
            <a:r>
              <a:rPr lang="en-US" sz="2000" b="0" spc="-5" dirty="0"/>
              <a:t> which will reduce the cardinalities.</a:t>
            </a:r>
          </a:p>
          <a:p>
            <a:pPr marL="342900" indent="-342900" algn="just">
              <a:buFont typeface="Wingdings" pitchFamily="2" charset="2"/>
              <a:buChar char="Ø"/>
            </a:pPr>
            <a:endParaRPr lang="en-US" sz="2000" b="0" spc="-5" dirty="0"/>
          </a:p>
          <a:p>
            <a:pPr marL="342900" indent="-342900" algn="just">
              <a:buFont typeface="Wingdings" pitchFamily="2" charset="2"/>
              <a:buChar char="Ø"/>
            </a:pPr>
            <a:r>
              <a:rPr lang="en-US" sz="2000" b="0" spc="-5" dirty="0"/>
              <a:t>Operators should be </a:t>
            </a:r>
            <a:r>
              <a:rPr lang="en-US" sz="2000" b="0" u="sng" spc="-5" dirty="0"/>
              <a:t>ordered by increasing complexity</a:t>
            </a:r>
            <a:r>
              <a:rPr lang="en-US" sz="2000" b="0" spc="-5" dirty="0"/>
              <a:t> so that cartesian products can be avoided or delayed</a:t>
            </a:r>
          </a:p>
        </p:txBody>
      </p:sp>
    </p:spTree>
    <p:extLst>
      <p:ext uri="{BB962C8B-B14F-4D97-AF65-F5344CB8AC3E}">
        <p14:creationId xmlns:p14="http://schemas.microsoft.com/office/powerpoint/2010/main" val="280852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932930" cy="4766048"/>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Characterization of Query Processors</a:t>
            </a:r>
          </a:p>
          <a:p>
            <a:pPr marL="800100" lvl="1" indent="-342900">
              <a:buFont typeface="Wingdings" panose="05000000000000000000" pitchFamily="2" charset="2"/>
              <a:buChar char="Ø"/>
            </a:pPr>
            <a:r>
              <a:rPr lang="en-US" sz="2000" spc="-5" dirty="0">
                <a:latin typeface="Times New Roman"/>
                <a:cs typeface="Times New Roman"/>
              </a:rPr>
              <a:t>Characteristics hold for both centralized and distributed query processors.</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Languages</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Types of Optimizers</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Optimization Timing</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Statistics</a:t>
            </a:r>
          </a:p>
          <a:p>
            <a:pPr marL="800100" lvl="2" indent="-342900">
              <a:spcAft>
                <a:spcPts val="853"/>
              </a:spcAft>
              <a:buFont typeface="Wingdings" panose="05000000000000000000" pitchFamily="2" charset="2"/>
              <a:buChar char="Ø"/>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Characteristics particular to distributed query processors.</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Decision Sites</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Exploitation of the Network Topology</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Exploitation of Replicated Fragments</a:t>
            </a:r>
          </a:p>
          <a:p>
            <a:pPr marL="1631226" lvl="2" indent="-523796">
              <a:spcAft>
                <a:spcPts val="853"/>
              </a:spcAft>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Lst>
            </a:pPr>
            <a:r>
              <a:rPr lang="en-US" sz="2000" spc="-5" dirty="0">
                <a:latin typeface="Times New Roman"/>
                <a:cs typeface="Times New Roman"/>
              </a:rPr>
              <a:t>Use of </a:t>
            </a:r>
            <a:r>
              <a:rPr lang="en-US" sz="2000" spc="-5" dirty="0" err="1">
                <a:latin typeface="Times New Roman"/>
                <a:cs typeface="Times New Roman"/>
              </a:rPr>
              <a:t>Semijoins</a:t>
            </a:r>
            <a:endParaRPr lang="en-US" sz="2000" spc="-5"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14</a:t>
            </a:fld>
            <a:endParaRPr spc="-60" dirty="0"/>
          </a:p>
        </p:txBody>
      </p:sp>
    </p:spTree>
    <p:extLst>
      <p:ext uri="{BB962C8B-B14F-4D97-AF65-F5344CB8AC3E}">
        <p14:creationId xmlns:p14="http://schemas.microsoft.com/office/powerpoint/2010/main" val="134421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932930" cy="4301819"/>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Languages</a:t>
            </a:r>
          </a:p>
          <a:p>
            <a:pPr marL="12700">
              <a:lnSpc>
                <a:spcPct val="100000"/>
              </a:lnSpc>
              <a:spcBef>
                <a:spcPts val="685"/>
              </a:spcBef>
              <a:tabLst>
                <a:tab pos="355600" algn="l"/>
              </a:tabLst>
            </a:pPr>
            <a:endParaRPr lang="en-US" sz="2400" b="1" dirty="0">
              <a:latin typeface="Times New Roman"/>
              <a:cs typeface="Times New Roman"/>
            </a:endParaRPr>
          </a:p>
          <a:p>
            <a:pPr lvl="1">
              <a:buFont typeface="Wingdings" panose="05000000000000000000" pitchFamily="2" charset="2"/>
              <a:buChar char="Ø"/>
            </a:pPr>
            <a:r>
              <a:rPr lang="en-US" sz="2000" spc="-5" dirty="0">
                <a:latin typeface="Times New Roman"/>
                <a:cs typeface="Times New Roman"/>
              </a:rPr>
              <a:t> </a:t>
            </a:r>
            <a:r>
              <a:rPr lang="en-US" sz="2000" u="sng" spc="-5" dirty="0">
                <a:latin typeface="Times New Roman"/>
                <a:cs typeface="Times New Roman"/>
              </a:rPr>
              <a:t>Input language </a:t>
            </a:r>
            <a:r>
              <a:rPr lang="en-US" sz="2000" spc="-5" dirty="0">
                <a:latin typeface="Times New Roman"/>
                <a:cs typeface="Times New Roman"/>
              </a:rPr>
              <a:t>to the query processor is based on high-level relational DBMS, i.e. input is in </a:t>
            </a:r>
            <a:r>
              <a:rPr lang="en-US" sz="2000" b="1" spc="-5" dirty="0">
                <a:latin typeface="Times New Roman"/>
                <a:cs typeface="Times New Roman"/>
              </a:rPr>
              <a:t>Relational</a:t>
            </a:r>
            <a:r>
              <a:rPr lang="en-US" sz="2000" spc="-5" dirty="0">
                <a:latin typeface="Times New Roman"/>
                <a:cs typeface="Times New Roman"/>
              </a:rPr>
              <a:t> </a:t>
            </a:r>
            <a:r>
              <a:rPr lang="en-US" sz="2000" b="1" spc="-5" dirty="0">
                <a:latin typeface="Times New Roman"/>
                <a:cs typeface="Times New Roman"/>
              </a:rPr>
              <a:t>Calculus query</a:t>
            </a:r>
            <a:r>
              <a:rPr lang="en-US" sz="2000" spc="-5" dirty="0">
                <a:latin typeface="Times New Roman"/>
                <a:cs typeface="Times New Roman"/>
              </a:rPr>
              <a:t>.</a:t>
            </a:r>
          </a:p>
          <a:p>
            <a:pPr lvl="1"/>
            <a:endParaRPr lang="en-US" sz="2000" spc="-5" dirty="0">
              <a:latin typeface="Times New Roman"/>
              <a:cs typeface="Times New Roman"/>
            </a:endParaRPr>
          </a:p>
          <a:p>
            <a:pPr lvl="1">
              <a:buFont typeface="Wingdings" panose="05000000000000000000" pitchFamily="2" charset="2"/>
              <a:buChar char="Ø"/>
            </a:pPr>
            <a:r>
              <a:rPr lang="en-US" sz="2000" spc="-5" dirty="0">
                <a:latin typeface="Times New Roman"/>
                <a:cs typeface="Times New Roman"/>
              </a:rPr>
              <a:t> On the other hand, </a:t>
            </a:r>
            <a:r>
              <a:rPr lang="en-US" sz="2000" u="sng" spc="-5" dirty="0">
                <a:latin typeface="Times New Roman"/>
                <a:cs typeface="Times New Roman"/>
              </a:rPr>
              <a:t>output language </a:t>
            </a:r>
            <a:r>
              <a:rPr lang="en-US" sz="2000" spc="-5" dirty="0">
                <a:latin typeface="Times New Roman"/>
                <a:cs typeface="Times New Roman"/>
              </a:rPr>
              <a:t>is based on lower-level relational DMBS, i.e. output is in </a:t>
            </a:r>
            <a:r>
              <a:rPr lang="en-US" sz="2000" b="1" spc="-5" dirty="0">
                <a:latin typeface="Times New Roman"/>
                <a:cs typeface="Times New Roman"/>
              </a:rPr>
              <a:t>Relational</a:t>
            </a:r>
            <a:r>
              <a:rPr lang="en-US" sz="2000" spc="-5" dirty="0">
                <a:latin typeface="Times New Roman"/>
                <a:cs typeface="Times New Roman"/>
              </a:rPr>
              <a:t> </a:t>
            </a:r>
            <a:r>
              <a:rPr lang="en-US" sz="2000" b="1" spc="-5" dirty="0">
                <a:latin typeface="Times New Roman"/>
                <a:cs typeface="Times New Roman"/>
              </a:rPr>
              <a:t>Algebraic query</a:t>
            </a:r>
            <a:r>
              <a:rPr lang="en-US" sz="2000" spc="-5" dirty="0">
                <a:latin typeface="Times New Roman"/>
                <a:cs typeface="Times New Roman"/>
              </a:rPr>
              <a:t>.</a:t>
            </a:r>
          </a:p>
          <a:p>
            <a:pPr lvl="1"/>
            <a:endParaRPr lang="en-US" sz="2000" spc="-5" dirty="0">
              <a:latin typeface="Times New Roman"/>
              <a:cs typeface="Times New Roman"/>
            </a:endParaRPr>
          </a:p>
          <a:p>
            <a:pPr lvl="1">
              <a:buFont typeface="Wingdings" panose="05000000000000000000" pitchFamily="2" charset="2"/>
              <a:buChar char="Ø"/>
            </a:pPr>
            <a:r>
              <a:rPr lang="en-US" sz="2000" spc="-5" dirty="0">
                <a:latin typeface="Times New Roman"/>
                <a:cs typeface="Times New Roman"/>
              </a:rPr>
              <a:t> The operations of the output language are implemented directly in the computer system.</a:t>
            </a:r>
          </a:p>
          <a:p>
            <a:pPr lvl="1"/>
            <a:endParaRPr lang="en-US" sz="2000" spc="-5" dirty="0">
              <a:latin typeface="Times New Roman"/>
              <a:cs typeface="Times New Roman"/>
            </a:endParaRPr>
          </a:p>
          <a:p>
            <a:pPr lvl="1">
              <a:buFont typeface="Wingdings" panose="05000000000000000000" pitchFamily="2" charset="2"/>
              <a:buChar char="Ø"/>
            </a:pPr>
            <a:r>
              <a:rPr lang="en-US" sz="2000" spc="-5" dirty="0">
                <a:latin typeface="Times New Roman"/>
                <a:cs typeface="Times New Roman"/>
              </a:rPr>
              <a:t> Query processing must perform efficient mapping from the input language to the output language.</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15</a:t>
            </a:fld>
            <a:endParaRPr spc="-60" dirty="0"/>
          </a:p>
        </p:txBody>
      </p:sp>
    </p:spTree>
    <p:extLst>
      <p:ext uri="{BB962C8B-B14F-4D97-AF65-F5344CB8AC3E}">
        <p14:creationId xmlns:p14="http://schemas.microsoft.com/office/powerpoint/2010/main" val="325156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093156" cy="916276"/>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Query processing steps:</a:t>
            </a:r>
          </a:p>
          <a:p>
            <a:pPr marL="354965" indent="-342265">
              <a:lnSpc>
                <a:spcPct val="100000"/>
              </a:lnSpc>
              <a:spcBef>
                <a:spcPts val="685"/>
              </a:spcBef>
              <a:buFont typeface="Wingdings"/>
              <a:buChar char=""/>
              <a:tabLst>
                <a:tab pos="355600" algn="l"/>
              </a:tabLst>
            </a:pPr>
            <a:endParaRPr lang="en-US" sz="2400" dirty="0"/>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16</a:t>
            </a:fld>
            <a:endParaRPr spc="-60" dirty="0"/>
          </a:p>
        </p:txBody>
      </p:sp>
      <p:pic>
        <p:nvPicPr>
          <p:cNvPr id="6" name="Picture 5">
            <a:extLst>
              <a:ext uri="{FF2B5EF4-FFF2-40B4-BE49-F238E27FC236}">
                <a16:creationId xmlns:a16="http://schemas.microsoft.com/office/drawing/2014/main" id="{8210A576-1DFE-E246-96C0-205D48A738CF}"/>
              </a:ext>
            </a:extLst>
          </p:cNvPr>
          <p:cNvPicPr>
            <a:picLocks noChangeAspect="1"/>
          </p:cNvPicPr>
          <p:nvPr/>
        </p:nvPicPr>
        <p:blipFill>
          <a:blip r:embed="rId2"/>
          <a:stretch>
            <a:fillRect/>
          </a:stretch>
        </p:blipFill>
        <p:spPr>
          <a:xfrm>
            <a:off x="1423806" y="2312304"/>
            <a:ext cx="6670528" cy="4187176"/>
          </a:xfrm>
          <a:prstGeom prst="rect">
            <a:avLst/>
          </a:prstGeom>
        </p:spPr>
      </p:pic>
    </p:spTree>
    <p:extLst>
      <p:ext uri="{BB962C8B-B14F-4D97-AF65-F5344CB8AC3E}">
        <p14:creationId xmlns:p14="http://schemas.microsoft.com/office/powerpoint/2010/main" val="226960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281574"/>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Types Of Optimizers</a:t>
            </a:r>
          </a:p>
          <a:p>
            <a:pPr marL="285750" indent="-285750">
              <a:buFont typeface="Wingdings" pitchFamily="2" charset="2"/>
              <a:buChar char="Ø"/>
            </a:pPr>
            <a:r>
              <a:rPr lang="en-US" sz="2000" b="1" dirty="0">
                <a:latin typeface="Times New Roman"/>
                <a:cs typeface="Times New Roman"/>
              </a:rPr>
              <a:t> </a:t>
            </a:r>
            <a:r>
              <a:rPr lang="en-US" b="1" dirty="0">
                <a:latin typeface="Times New Roman"/>
                <a:cs typeface="Times New Roman"/>
              </a:rPr>
              <a:t>Goal of Optimizer</a:t>
            </a:r>
            <a:r>
              <a:rPr lang="en-US" dirty="0">
                <a:latin typeface="Times New Roman"/>
                <a:cs typeface="Times New Roman"/>
              </a:rPr>
              <a:t>: It aims to choose the “best” point in the solution</a:t>
            </a:r>
          </a:p>
          <a:p>
            <a:r>
              <a:rPr lang="en-US" dirty="0">
                <a:latin typeface="Times New Roman"/>
                <a:cs typeface="Times New Roman"/>
              </a:rPr>
              <a:t>      space of all possible execution strategies in terms of time and space</a:t>
            </a:r>
          </a:p>
          <a:p>
            <a:r>
              <a:rPr lang="en-US" dirty="0">
                <a:latin typeface="Times New Roman"/>
                <a:cs typeface="Times New Roman"/>
              </a:rPr>
              <a:t>      complexity.</a:t>
            </a:r>
          </a:p>
          <a:p>
            <a:pPr marL="342900" indent="-342900">
              <a:buFont typeface="Wingdings" pitchFamily="2" charset="2"/>
              <a:buChar char="Ø"/>
            </a:pPr>
            <a:r>
              <a:rPr lang="en-US" b="1" dirty="0">
                <a:latin typeface="Times New Roman"/>
                <a:cs typeface="Times New Roman"/>
              </a:rPr>
              <a:t>Problem to tackle: </a:t>
            </a:r>
          </a:p>
          <a:p>
            <a:pPr marL="800100" lvl="1" indent="-342900">
              <a:buFont typeface="Arial" panose="020B0604020202020204" pitchFamily="34" charset="0"/>
              <a:buChar char="•"/>
            </a:pPr>
            <a:r>
              <a:rPr lang="en-US" dirty="0">
                <a:latin typeface="Times New Roman"/>
                <a:cs typeface="Times New Roman"/>
              </a:rPr>
              <a:t>Solution space can be large.</a:t>
            </a:r>
          </a:p>
          <a:p>
            <a:pPr marL="800100" lvl="1" indent="-342900">
              <a:buFont typeface="Arial" panose="020B0604020202020204" pitchFamily="34" charset="0"/>
              <a:buChar char="•"/>
            </a:pPr>
            <a:r>
              <a:rPr lang="en-US" dirty="0">
                <a:latin typeface="Times New Roman"/>
                <a:cs typeface="Times New Roman"/>
              </a:rPr>
              <a:t>Similar strategies due to small number of relations. </a:t>
            </a:r>
          </a:p>
          <a:p>
            <a:pPr marL="800100" lvl="1" indent="-342900">
              <a:buFont typeface="Arial" panose="020B0604020202020204" pitchFamily="34" charset="0"/>
              <a:buChar char="•"/>
            </a:pPr>
            <a:r>
              <a:rPr lang="en-US" dirty="0">
                <a:latin typeface="Times New Roman"/>
                <a:cs typeface="Times New Roman"/>
              </a:rPr>
              <a:t>The problem becomes worse as the number of relations or fragments increases.</a:t>
            </a:r>
          </a:p>
          <a:p>
            <a:pPr marL="285750" indent="-285750">
              <a:buFont typeface="Wingdings" pitchFamily="2" charset="2"/>
              <a:buChar char="Ø"/>
            </a:pPr>
            <a:r>
              <a:rPr lang="en-US" b="1" dirty="0">
                <a:latin typeface="Times New Roman"/>
                <a:cs typeface="Times New Roman"/>
              </a:rPr>
              <a:t>Role of Optimizer</a:t>
            </a:r>
            <a:r>
              <a:rPr lang="en-US" dirty="0">
                <a:latin typeface="Times New Roman"/>
                <a:cs typeface="Times New Roman"/>
              </a:rPr>
              <a:t>: </a:t>
            </a:r>
          </a:p>
          <a:p>
            <a:pPr marL="800100" lvl="1" indent="-342900">
              <a:buFont typeface="Arial" panose="020B0604020202020204" pitchFamily="34" charset="0"/>
              <a:buChar char="•"/>
            </a:pPr>
            <a:r>
              <a:rPr lang="en-US" dirty="0">
                <a:latin typeface="Times New Roman"/>
                <a:cs typeface="Times New Roman"/>
              </a:rPr>
              <a:t>To </a:t>
            </a:r>
            <a:r>
              <a:rPr lang="en-US" b="1" dirty="0">
                <a:latin typeface="Times New Roman"/>
                <a:cs typeface="Times New Roman"/>
              </a:rPr>
              <a:t>search</a:t>
            </a:r>
            <a:r>
              <a:rPr lang="en-US" dirty="0">
                <a:latin typeface="Times New Roman"/>
                <a:cs typeface="Times New Roman"/>
              </a:rPr>
              <a:t> the solution space.</a:t>
            </a:r>
          </a:p>
          <a:p>
            <a:pPr marL="800100" lvl="1" indent="-342900">
              <a:buFont typeface="Arial" panose="020B0604020202020204" pitchFamily="34" charset="0"/>
              <a:buChar char="•"/>
            </a:pPr>
            <a:r>
              <a:rPr lang="en-US" dirty="0">
                <a:latin typeface="Times New Roman"/>
                <a:cs typeface="Times New Roman"/>
              </a:rPr>
              <a:t>Exhaustively </a:t>
            </a:r>
            <a:r>
              <a:rPr lang="en-US" b="1" dirty="0">
                <a:latin typeface="Times New Roman"/>
                <a:cs typeface="Times New Roman"/>
              </a:rPr>
              <a:t>predict</a:t>
            </a:r>
            <a:r>
              <a:rPr lang="en-US" dirty="0">
                <a:latin typeface="Times New Roman"/>
                <a:cs typeface="Times New Roman"/>
              </a:rPr>
              <a:t> the cost of each strategy.</a:t>
            </a:r>
          </a:p>
          <a:p>
            <a:pPr marL="800100" lvl="1" indent="-342900">
              <a:buFont typeface="Arial" panose="020B0604020202020204" pitchFamily="34" charset="0"/>
              <a:buChar char="•"/>
            </a:pPr>
            <a:r>
              <a:rPr lang="en-US" b="1" dirty="0">
                <a:latin typeface="Times New Roman"/>
                <a:cs typeface="Times New Roman"/>
              </a:rPr>
              <a:t>Select</a:t>
            </a:r>
            <a:r>
              <a:rPr lang="en-US" dirty="0">
                <a:latin typeface="Times New Roman"/>
                <a:cs typeface="Times New Roman"/>
              </a:rPr>
              <a:t> the strategy with minimum cost.</a:t>
            </a:r>
          </a:p>
          <a:p>
            <a:pPr marL="355600" indent="-342900">
              <a:spcBef>
                <a:spcPts val="685"/>
              </a:spcBef>
              <a:buFont typeface="Wingdings" pitchFamily="2" charset="2"/>
              <a:buChar char="Ø"/>
              <a:tabLst>
                <a:tab pos="355600" algn="l"/>
              </a:tabLst>
            </a:pPr>
            <a:r>
              <a:rPr lang="en-US" b="1" dirty="0">
                <a:latin typeface="Times New Roman"/>
                <a:cs typeface="Times New Roman"/>
              </a:rPr>
              <a:t>Two types of optimization</a:t>
            </a:r>
            <a:r>
              <a:rPr lang="en-US" dirty="0">
                <a:latin typeface="Times New Roman"/>
                <a:cs typeface="Times New Roman"/>
              </a:rPr>
              <a:t>:</a:t>
            </a:r>
          </a:p>
          <a:p>
            <a:pPr marL="812800" lvl="1" indent="-342900">
              <a:spcBef>
                <a:spcPts val="685"/>
              </a:spcBef>
              <a:buFont typeface="Arial" panose="020B0604020202020204" pitchFamily="34" charset="0"/>
              <a:buChar char="•"/>
              <a:tabLst>
                <a:tab pos="355600" algn="l"/>
              </a:tabLst>
            </a:pPr>
            <a:r>
              <a:rPr lang="en-US" dirty="0">
                <a:latin typeface="Times New Roman"/>
                <a:cs typeface="Times New Roman"/>
              </a:rPr>
              <a:t>Cost based optimization</a:t>
            </a:r>
          </a:p>
          <a:p>
            <a:pPr marL="812800" lvl="1" indent="-342900">
              <a:spcBef>
                <a:spcPts val="685"/>
              </a:spcBef>
              <a:buFont typeface="Arial" panose="020B0604020202020204" pitchFamily="34" charset="0"/>
              <a:buChar char="•"/>
              <a:tabLst>
                <a:tab pos="355600" algn="l"/>
              </a:tabLst>
            </a:pPr>
            <a:r>
              <a:rPr lang="en-US" dirty="0">
                <a:latin typeface="Times New Roman"/>
                <a:cs typeface="Times New Roman"/>
              </a:rPr>
              <a:t>Heuristics optimization (Logical)</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17</a:t>
            </a:fld>
            <a:endParaRPr spc="-60" dirty="0"/>
          </a:p>
        </p:txBody>
      </p:sp>
    </p:spTree>
    <p:extLst>
      <p:ext uri="{BB962C8B-B14F-4D97-AF65-F5344CB8AC3E}">
        <p14:creationId xmlns:p14="http://schemas.microsoft.com/office/powerpoint/2010/main" val="58802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630387"/>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Types Of Optimizers (cont.)</a:t>
            </a:r>
          </a:p>
          <a:p>
            <a:pPr marL="355600" indent="-342900">
              <a:lnSpc>
                <a:spcPct val="100000"/>
              </a:lnSpc>
              <a:spcBef>
                <a:spcPts val="685"/>
              </a:spcBef>
              <a:buFont typeface="Wingdings" pitchFamily="2" charset="2"/>
              <a:buChar char="Ø"/>
              <a:tabLst>
                <a:tab pos="355600" algn="l"/>
              </a:tabLst>
            </a:pPr>
            <a:r>
              <a:rPr lang="en-US" sz="2400" b="1" u="sng" dirty="0">
                <a:latin typeface="Times New Roman"/>
                <a:cs typeface="Times New Roman"/>
              </a:rPr>
              <a:t>Cost based optimization</a:t>
            </a:r>
          </a:p>
          <a:p>
            <a:pPr marL="812800" lvl="2" indent="-342900" algn="just">
              <a:spcBef>
                <a:spcPts val="685"/>
              </a:spcBef>
              <a:spcAft>
                <a:spcPts val="853"/>
              </a:spcAft>
              <a:buFont typeface="Arial" panose="020B0604020202020204" pitchFamily="34" charset="0"/>
              <a:buChar char="•"/>
              <a:tabLst>
                <a:tab pos="355600" algn="l"/>
              </a:tabLst>
            </a:pPr>
            <a:r>
              <a:rPr lang="en-US" sz="2000" dirty="0">
                <a:latin typeface="Times New Roman"/>
                <a:cs typeface="Times New Roman"/>
              </a:rPr>
              <a:t>Based on the </a:t>
            </a:r>
            <a:r>
              <a:rPr lang="en-US" sz="2000" b="1" dirty="0">
                <a:latin typeface="Times New Roman"/>
                <a:cs typeface="Times New Roman"/>
              </a:rPr>
              <a:t>cost of the query</a:t>
            </a:r>
            <a:r>
              <a:rPr lang="en-US" sz="2000" dirty="0">
                <a:latin typeface="Times New Roman"/>
                <a:cs typeface="Times New Roman"/>
              </a:rPr>
              <a:t>.</a:t>
            </a:r>
          </a:p>
          <a:p>
            <a:pPr marL="812800" lvl="2" indent="-342900" algn="just">
              <a:spcBef>
                <a:spcPts val="685"/>
              </a:spcBef>
              <a:spcAft>
                <a:spcPts val="853"/>
              </a:spcAft>
              <a:buFont typeface="Arial" panose="020B0604020202020204" pitchFamily="34" charset="0"/>
              <a:buChar char="•"/>
              <a:tabLst>
                <a:tab pos="355600" algn="l"/>
              </a:tabLst>
            </a:pPr>
            <a:r>
              <a:rPr lang="en-US" sz="2000" dirty="0">
                <a:latin typeface="Times New Roman"/>
                <a:cs typeface="Times New Roman"/>
              </a:rPr>
              <a:t>This method mainly uses the statistics like record size, number of records, number of records per block, number of blocks, table size etc.</a:t>
            </a:r>
          </a:p>
          <a:p>
            <a:pPr marL="812800" lvl="2" indent="-342900" algn="just">
              <a:spcBef>
                <a:spcPts val="685"/>
              </a:spcBef>
              <a:spcAft>
                <a:spcPts val="853"/>
              </a:spcAft>
              <a:buFont typeface="Arial" panose="020B0604020202020204" pitchFamily="34" charset="0"/>
              <a:buChar char="•"/>
              <a:tabLst>
                <a:tab pos="355600" algn="l"/>
              </a:tabLst>
            </a:pPr>
            <a:r>
              <a:rPr lang="en-US" sz="2000" b="1" dirty="0">
                <a:latin typeface="Times New Roman"/>
                <a:cs typeface="Times New Roman"/>
              </a:rPr>
              <a:t>Advantage: </a:t>
            </a:r>
            <a:r>
              <a:rPr lang="en-US" sz="2000" dirty="0">
                <a:latin typeface="Times New Roman"/>
                <a:cs typeface="Times New Roman"/>
              </a:rPr>
              <a:t>Consistently chooses the best solution</a:t>
            </a:r>
          </a:p>
          <a:p>
            <a:pPr marL="812800" lvl="2" indent="-342900" algn="just">
              <a:spcBef>
                <a:spcPts val="685"/>
              </a:spcBef>
              <a:spcAft>
                <a:spcPts val="853"/>
              </a:spcAft>
              <a:buFont typeface="Arial" panose="020B0604020202020204" pitchFamily="34" charset="0"/>
              <a:buChar char="•"/>
              <a:tabLst>
                <a:tab pos="355600" algn="l"/>
              </a:tabLst>
            </a:pPr>
            <a:r>
              <a:rPr lang="en-US" sz="2000" b="1" dirty="0">
                <a:latin typeface="Times New Roman"/>
                <a:cs typeface="Times New Roman"/>
              </a:rPr>
              <a:t>Disadvantage: </a:t>
            </a:r>
            <a:r>
              <a:rPr lang="en-US" sz="2000" dirty="0">
                <a:latin typeface="Times New Roman"/>
                <a:cs typeface="Times New Roman"/>
              </a:rPr>
              <a:t>Exponential time and space complexity owing to the large solution space.</a:t>
            </a:r>
          </a:p>
          <a:p>
            <a:pPr marL="812800" lvl="2" indent="-342900" algn="just">
              <a:spcBef>
                <a:spcPts val="685"/>
              </a:spcBef>
              <a:spcAft>
                <a:spcPts val="853"/>
              </a:spcAft>
              <a:buFont typeface="Arial" panose="020B0604020202020204" pitchFamily="34" charset="0"/>
              <a:buChar char="•"/>
              <a:tabLst>
                <a:tab pos="355600" algn="l"/>
              </a:tabLst>
            </a:pPr>
            <a:r>
              <a:rPr lang="en-US" sz="2000" dirty="0">
                <a:latin typeface="Times New Roman"/>
                <a:cs typeface="Times New Roman"/>
              </a:rPr>
              <a:t>Algorithm paradigms used in cost based optimization.</a:t>
            </a:r>
          </a:p>
          <a:p>
            <a:pPr marL="1270000" lvl="2" indent="-342900">
              <a:spcBef>
                <a:spcPts val="685"/>
              </a:spcBef>
              <a:buFont typeface="Courier New" panose="02070309020205020404" pitchFamily="49" charset="0"/>
              <a:buChar char="o"/>
              <a:tabLst>
                <a:tab pos="355600" algn="l"/>
              </a:tabLst>
            </a:pPr>
            <a:r>
              <a:rPr lang="en-US" sz="2000" dirty="0">
                <a:latin typeface="Times New Roman"/>
                <a:cs typeface="Times New Roman"/>
              </a:rPr>
              <a:t>Dynamic Programming, Left Deep Trees etc.</a:t>
            </a:r>
            <a:endParaRPr lang="en-US" sz="2400" dirty="0">
              <a:latin typeface="Times New Roman"/>
              <a:cs typeface="Times New Roman"/>
            </a:endParaRPr>
          </a:p>
          <a:p>
            <a:pPr marL="12700">
              <a:lnSpc>
                <a:spcPct val="100000"/>
              </a:lnSpc>
              <a:spcBef>
                <a:spcPts val="685"/>
              </a:spcBef>
              <a:tabLst>
                <a:tab pos="355600" algn="l"/>
              </a:tabLst>
            </a:pPr>
            <a:endParaRPr lang="en-US" sz="2400" b="1"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18</a:t>
            </a:fld>
            <a:endParaRPr spc="-60" dirty="0"/>
          </a:p>
        </p:txBody>
      </p:sp>
    </p:spTree>
    <p:extLst>
      <p:ext uri="{BB962C8B-B14F-4D97-AF65-F5344CB8AC3E}">
        <p14:creationId xmlns:p14="http://schemas.microsoft.com/office/powerpoint/2010/main" val="117381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143000" y="358520"/>
            <a:ext cx="6824344" cy="696594"/>
          </a:xfrm>
          <a:ln/>
        </p:spPr>
        <p:txBody>
          <a:bodyPr/>
          <a:lstStyle/>
          <a:p>
            <a:r>
              <a:rPr lang="en-US" dirty="0"/>
              <a:t>Outline</a:t>
            </a:r>
          </a:p>
        </p:txBody>
      </p:sp>
      <p:sp>
        <p:nvSpPr>
          <p:cNvPr id="15362" name="Rectangle 2"/>
          <p:cNvSpPr>
            <a:spLocks noGrp="1" noChangeArrowheads="1"/>
          </p:cNvSpPr>
          <p:nvPr>
            <p:ph type="body" idx="1"/>
          </p:nvPr>
        </p:nvSpPr>
        <p:spPr>
          <a:xfrm>
            <a:off x="762000" y="1219200"/>
            <a:ext cx="6824344" cy="4756238"/>
          </a:xfrm>
          <a:ln/>
        </p:spPr>
        <p:txBody>
          <a:bodyPr wrap="square">
            <a:spAutoFit/>
          </a:bodyPr>
          <a:lstStyle/>
          <a:p>
            <a:pPr>
              <a:lnSpc>
                <a:spcPct val="80000"/>
              </a:lnSpc>
              <a:buFont typeface="Wingdings" panose="05000000000000000000" pitchFamily="2" charset="2"/>
              <a:buChar char="q"/>
            </a:pPr>
            <a:endParaRPr lang="en-US" sz="1055" dirty="0">
              <a:solidFill>
                <a:srgbClr val="1771A9"/>
              </a:solidFill>
            </a:endParaRPr>
          </a:p>
          <a:p>
            <a:pPr marL="800100" lvl="1" indent="-342900" algn="just">
              <a:lnSpc>
                <a:spcPct val="150000"/>
              </a:lnSpc>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Query Processing Problem</a:t>
            </a:r>
          </a:p>
          <a:p>
            <a:pPr marL="800100" lvl="1" indent="-342900" algn="just">
              <a:lnSpc>
                <a:spcPct val="150000"/>
              </a:lnSpc>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Objective of Query Processing</a:t>
            </a:r>
          </a:p>
          <a:p>
            <a:pPr marL="800100" lvl="1" indent="-342900" algn="just">
              <a:lnSpc>
                <a:spcPct val="150000"/>
              </a:lnSpc>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Complexity of Relational Algebra Operations</a:t>
            </a:r>
          </a:p>
          <a:p>
            <a:pPr marL="800100" lvl="1" indent="-342900" algn="just">
              <a:lnSpc>
                <a:spcPct val="150000"/>
              </a:lnSpc>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Characterization of Query Processors</a:t>
            </a:r>
          </a:p>
          <a:p>
            <a:pPr marL="800100" lvl="1" indent="-342900" algn="just">
              <a:lnSpc>
                <a:spcPct val="150000"/>
              </a:lnSpc>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Layers of Query Processing</a:t>
            </a:r>
          </a:p>
          <a:p>
            <a:pPr marL="800100" lvl="1" indent="-342900" algn="just">
              <a:lnSpc>
                <a:spcPct val="150000"/>
              </a:lnSpc>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Conclusion</a:t>
            </a: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a:p>
            <a:pPr lvl="1">
              <a:lnSpc>
                <a:spcPct val="80000"/>
              </a:lnSpc>
            </a:pPr>
            <a:endParaRPr lang="en-US" sz="1055" dirty="0">
              <a:solidFill>
                <a:srgbClr val="1771A9"/>
              </a:solidFill>
            </a:endParaRPr>
          </a:p>
        </p:txBody>
      </p:sp>
      <p:sp>
        <p:nvSpPr>
          <p:cNvPr id="3" name="Slide Number Placeholder 2">
            <a:extLst>
              <a:ext uri="{FF2B5EF4-FFF2-40B4-BE49-F238E27FC236}">
                <a16:creationId xmlns:a16="http://schemas.microsoft.com/office/drawing/2014/main" id="{255223E9-570E-EF4F-AE26-0B6B120D3F39}"/>
              </a:ext>
            </a:extLst>
          </p:cNvPr>
          <p:cNvSpPr>
            <a:spLocks noGrp="1"/>
          </p:cNvSpPr>
          <p:nvPr>
            <p:ph type="sldNum" sz="quarter" idx="7"/>
          </p:nvPr>
        </p:nvSpPr>
        <p:spPr/>
        <p:txBody>
          <a:bodyPr/>
          <a:lstStyle/>
          <a:p>
            <a:pPr marL="25400">
              <a:lnSpc>
                <a:spcPts val="1240"/>
              </a:lnSpc>
            </a:pPr>
            <a:fld id="{81D60167-4931-47E6-BA6A-407CBD079E47}" type="slidenum">
              <a:rPr lang="en-US" spc="-60" smtClean="0"/>
              <a:t>1</a:t>
            </a:fld>
            <a:endParaRPr lang="en-US" spc="-60" dirty="0"/>
          </a:p>
        </p:txBody>
      </p:sp>
    </p:spTree>
    <p:extLst>
      <p:ext uri="{BB962C8B-B14F-4D97-AF65-F5344CB8AC3E}">
        <p14:creationId xmlns:p14="http://schemas.microsoft.com/office/powerpoint/2010/main" val="160079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227713"/>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Types Of Optimizers (cont.)</a:t>
            </a:r>
            <a:endParaRPr lang="en-US" sz="2400" dirty="0">
              <a:latin typeface="Times New Roman"/>
              <a:cs typeface="Times New Roman"/>
            </a:endParaRPr>
          </a:p>
          <a:p>
            <a:pPr marL="285750" indent="-285750">
              <a:buFont typeface="Wingdings" pitchFamily="2" charset="2"/>
              <a:buChar char="Ø"/>
            </a:pPr>
            <a:r>
              <a:rPr lang="en-US" sz="2400" b="1" u="sng" dirty="0">
                <a:latin typeface="Times New Roman"/>
                <a:cs typeface="Times New Roman"/>
              </a:rPr>
              <a:t>Heuristic Optimization (Logical)</a:t>
            </a:r>
          </a:p>
          <a:p>
            <a:endParaRPr lang="en-US" sz="2400" b="1" u="sng" dirty="0">
              <a:latin typeface="Times New Roman"/>
              <a:cs typeface="Times New Roman"/>
            </a:endParaRPr>
          </a:p>
          <a:p>
            <a:pPr marL="742950" lvl="1" indent="-285750">
              <a:buFont typeface="Arial" panose="020B0604020202020204" pitchFamily="34" charset="0"/>
              <a:buChar char="•"/>
            </a:pPr>
            <a:r>
              <a:rPr lang="en-US" sz="2000" dirty="0"/>
              <a:t>This method is also known as </a:t>
            </a:r>
            <a:r>
              <a:rPr lang="en-US" sz="2000" b="1" dirty="0"/>
              <a:t>rule based optimization</a:t>
            </a:r>
            <a:r>
              <a:rPr lang="en-US" sz="2000" dirty="0"/>
              <a:t>. </a:t>
            </a:r>
          </a:p>
          <a:p>
            <a:pPr lvl="1"/>
            <a:endParaRPr lang="en-US" sz="2000" dirty="0"/>
          </a:p>
          <a:p>
            <a:pPr marL="742950" lvl="1" indent="-285750">
              <a:buFont typeface="Arial" panose="020B0604020202020204" pitchFamily="34" charset="0"/>
              <a:buChar char="•"/>
            </a:pPr>
            <a:r>
              <a:rPr lang="en-US" sz="2000" dirty="0"/>
              <a:t>This is based on the equivalence rule on relational expressions; hence the number of combination of queries get reduces here. Hence the cost of the query too reduces.</a:t>
            </a:r>
          </a:p>
          <a:p>
            <a:pPr lvl="1"/>
            <a:endParaRPr lang="en-US" sz="2000" dirty="0"/>
          </a:p>
          <a:p>
            <a:pPr marL="742950" lvl="1" indent="-285750">
              <a:buFont typeface="Arial" panose="020B0604020202020204" pitchFamily="34" charset="0"/>
              <a:buChar char="•"/>
            </a:pPr>
            <a:r>
              <a:rPr lang="en-US" sz="2000" b="1" dirty="0"/>
              <a:t>Advantage: </a:t>
            </a:r>
            <a:r>
              <a:rPr lang="en-US" sz="2000" dirty="0"/>
              <a:t>Polynomial time and space complexity better than Cost based optimization.</a:t>
            </a:r>
          </a:p>
          <a:p>
            <a:pPr lvl="1"/>
            <a:endParaRPr lang="en-US" sz="2000" dirty="0"/>
          </a:p>
          <a:p>
            <a:pPr marL="742950" lvl="1" indent="-285750">
              <a:buFont typeface="Arial" panose="020B0604020202020204" pitchFamily="34" charset="0"/>
              <a:buChar char="•"/>
            </a:pPr>
            <a:r>
              <a:rPr lang="en-US" sz="2000" b="1" dirty="0"/>
              <a:t>Disadvantage</a:t>
            </a:r>
            <a:r>
              <a:rPr lang="en-US" sz="2000" dirty="0"/>
              <a:t>: These algorithms do not necessarily produce the best query plan.</a:t>
            </a:r>
          </a:p>
          <a:p>
            <a:pPr lvl="1"/>
            <a:endParaRPr lang="en-US" dirty="0"/>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19</a:t>
            </a:fld>
            <a:endParaRPr spc="-60" dirty="0"/>
          </a:p>
        </p:txBody>
      </p:sp>
    </p:spTree>
    <p:extLst>
      <p:ext uri="{BB962C8B-B14F-4D97-AF65-F5344CB8AC3E}">
        <p14:creationId xmlns:p14="http://schemas.microsoft.com/office/powerpoint/2010/main" val="36434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211917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Types Of Optimizers (cont.)</a:t>
            </a:r>
            <a:endParaRPr lang="en-US" dirty="0"/>
          </a:p>
          <a:p>
            <a:pPr marL="285750" indent="-285750" algn="just">
              <a:buFont typeface="Wingdings" pitchFamily="2" charset="2"/>
              <a:buChar char="Ø"/>
            </a:pPr>
            <a:r>
              <a:rPr lang="en-US" sz="2000" b="1" dirty="0">
                <a:latin typeface="Times New Roman"/>
                <a:cs typeface="Times New Roman"/>
              </a:rPr>
              <a:t>Rule-1:</a:t>
            </a:r>
            <a:r>
              <a:rPr lang="en-US" sz="2400" dirty="0">
                <a:latin typeface="Times New Roman"/>
                <a:cs typeface="Times New Roman"/>
              </a:rPr>
              <a:t> </a:t>
            </a:r>
            <a:r>
              <a:rPr lang="en-US" dirty="0"/>
              <a:t>Perform the </a:t>
            </a:r>
            <a:r>
              <a:rPr lang="en-US" b="1" dirty="0"/>
              <a:t>selection operation first</a:t>
            </a:r>
            <a:r>
              <a:rPr lang="en-US" dirty="0"/>
              <a:t>. By doing so, we can reduce the number of records involved in the query, rather than using the whole tables throughout the query.</a:t>
            </a:r>
            <a:endParaRPr lang="en-US" sz="2400" dirty="0">
              <a:latin typeface="Times New Roman"/>
              <a:cs typeface="Times New Roman"/>
            </a:endParaRPr>
          </a:p>
          <a:p>
            <a:pPr marL="285750" indent="-285750">
              <a:buFont typeface="Wingdings" pitchFamily="2" charset="2"/>
              <a:buChar char="Ø"/>
            </a:pPr>
            <a:endParaRPr lang="en-US" sz="2400"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20</a:t>
            </a:fld>
            <a:endParaRPr spc="-60" dirty="0"/>
          </a:p>
        </p:txBody>
      </p:sp>
      <p:pic>
        <p:nvPicPr>
          <p:cNvPr id="6" name="Picture 5">
            <a:extLst>
              <a:ext uri="{FF2B5EF4-FFF2-40B4-BE49-F238E27FC236}">
                <a16:creationId xmlns:a16="http://schemas.microsoft.com/office/drawing/2014/main" id="{B6D3FF33-6ECC-E24F-890C-6DC44DB68859}"/>
              </a:ext>
            </a:extLst>
          </p:cNvPr>
          <p:cNvPicPr>
            <a:picLocks noChangeAspect="1"/>
          </p:cNvPicPr>
          <p:nvPr/>
        </p:nvPicPr>
        <p:blipFill>
          <a:blip r:embed="rId2"/>
          <a:stretch>
            <a:fillRect/>
          </a:stretch>
        </p:blipFill>
        <p:spPr>
          <a:xfrm>
            <a:off x="1364654" y="3200400"/>
            <a:ext cx="7482800" cy="3073399"/>
          </a:xfrm>
          <a:prstGeom prst="rect">
            <a:avLst/>
          </a:prstGeom>
        </p:spPr>
      </p:pic>
    </p:spTree>
    <p:extLst>
      <p:ext uri="{BB962C8B-B14F-4D97-AF65-F5344CB8AC3E}">
        <p14:creationId xmlns:p14="http://schemas.microsoft.com/office/powerpoint/2010/main" val="386608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1842171"/>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Types Of Optimizers (cont.)</a:t>
            </a:r>
            <a:endParaRPr lang="en-US" dirty="0"/>
          </a:p>
          <a:p>
            <a:pPr marL="342900" indent="-342900" algn="just">
              <a:buFont typeface="Wingdings" pitchFamily="2" charset="2"/>
              <a:buChar char="Ø"/>
            </a:pPr>
            <a:r>
              <a:rPr lang="en-US" sz="2000" b="1" dirty="0">
                <a:latin typeface="Times New Roman"/>
                <a:cs typeface="Times New Roman"/>
              </a:rPr>
              <a:t>Rule-2:</a:t>
            </a:r>
            <a:r>
              <a:rPr lang="en-US" sz="2400" dirty="0">
                <a:latin typeface="Times New Roman"/>
                <a:cs typeface="Times New Roman"/>
              </a:rPr>
              <a:t> </a:t>
            </a:r>
            <a:r>
              <a:rPr lang="en-US" dirty="0"/>
              <a:t>Perform all the </a:t>
            </a:r>
            <a:r>
              <a:rPr lang="en-US" b="1" dirty="0"/>
              <a:t>projection as early as possible </a:t>
            </a:r>
            <a:r>
              <a:rPr lang="en-US" dirty="0"/>
              <a:t>in the query. This is similar to selection but will reduce the number of columns in the query.</a:t>
            </a:r>
          </a:p>
          <a:p>
            <a:pPr marL="285750" indent="-285750">
              <a:buFont typeface="Wingdings" pitchFamily="2" charset="2"/>
              <a:buChar char="Ø"/>
            </a:pPr>
            <a:endParaRPr lang="en-US" sz="2400"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21</a:t>
            </a:fld>
            <a:endParaRPr spc="-60" dirty="0"/>
          </a:p>
        </p:txBody>
      </p:sp>
      <p:pic>
        <p:nvPicPr>
          <p:cNvPr id="3" name="Picture 2">
            <a:extLst>
              <a:ext uri="{FF2B5EF4-FFF2-40B4-BE49-F238E27FC236}">
                <a16:creationId xmlns:a16="http://schemas.microsoft.com/office/drawing/2014/main" id="{DB2412E5-C3BA-5B45-9791-C389B7EF785C}"/>
              </a:ext>
            </a:extLst>
          </p:cNvPr>
          <p:cNvPicPr>
            <a:picLocks noChangeAspect="1"/>
          </p:cNvPicPr>
          <p:nvPr/>
        </p:nvPicPr>
        <p:blipFill>
          <a:blip r:embed="rId2"/>
          <a:stretch>
            <a:fillRect/>
          </a:stretch>
        </p:blipFill>
        <p:spPr>
          <a:xfrm>
            <a:off x="1524000" y="2914695"/>
            <a:ext cx="7418283" cy="3239856"/>
          </a:xfrm>
          <a:prstGeom prst="rect">
            <a:avLst/>
          </a:prstGeom>
        </p:spPr>
      </p:pic>
    </p:spTree>
    <p:extLst>
      <p:ext uri="{BB962C8B-B14F-4D97-AF65-F5344CB8AC3E}">
        <p14:creationId xmlns:p14="http://schemas.microsoft.com/office/powerpoint/2010/main" val="405024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230886"/>
            <a:ext cx="8534400" cy="3965829"/>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Types Of Optimizers (cont.)</a:t>
            </a:r>
            <a:endParaRPr lang="en-US" dirty="0"/>
          </a:p>
          <a:p>
            <a:pPr marL="342900" indent="-342900">
              <a:buFont typeface="Wingdings" pitchFamily="2" charset="2"/>
              <a:buChar char="Ø"/>
            </a:pPr>
            <a:r>
              <a:rPr lang="en-US" sz="2000" b="1" dirty="0">
                <a:latin typeface="Times New Roman"/>
                <a:cs typeface="Times New Roman"/>
              </a:rPr>
              <a:t>Rule-3:</a:t>
            </a:r>
            <a:r>
              <a:rPr lang="en-US" sz="2400" dirty="0">
                <a:latin typeface="Times New Roman"/>
                <a:cs typeface="Times New Roman"/>
              </a:rPr>
              <a:t> </a:t>
            </a:r>
            <a:r>
              <a:rPr lang="en-US" dirty="0"/>
              <a:t>Perform </a:t>
            </a:r>
            <a:r>
              <a:rPr lang="en-US" b="1" dirty="0"/>
              <a:t>most restrictive joins and selection operations</a:t>
            </a:r>
            <a:r>
              <a:rPr lang="en-US" dirty="0"/>
              <a:t>. When we say most restrictive joins and selection means, select those set of tables and views which will result in comparatively less number of records.</a:t>
            </a:r>
          </a:p>
          <a:p>
            <a:pPr marL="342900" indent="-342900">
              <a:buFont typeface="Wingdings" pitchFamily="2" charset="2"/>
              <a:buChar char="Ø"/>
            </a:pPr>
            <a:endParaRPr lang="en-US" dirty="0"/>
          </a:p>
          <a:p>
            <a:pPr marL="342900" indent="-342900">
              <a:buFont typeface="Wingdings" pitchFamily="2" charset="2"/>
              <a:buChar char="Ø"/>
            </a:pPr>
            <a:r>
              <a:rPr lang="en-US" u="sng" dirty="0"/>
              <a:t>Inefficient way:</a:t>
            </a:r>
          </a:p>
          <a:p>
            <a:endParaRPr lang="en-US" dirty="0"/>
          </a:p>
          <a:p>
            <a:r>
              <a:rPr lang="en-US" dirty="0"/>
              <a:t>∏</a:t>
            </a:r>
            <a:r>
              <a:rPr lang="en-US" baseline="-25000" dirty="0"/>
              <a:t>STD_NAME, ADDRESS, AGE, CLASS_NAME, TEACHER_NAME </a:t>
            </a:r>
            <a:r>
              <a:rPr lang="en-US" dirty="0"/>
              <a:t>((STUDENT ∞ </a:t>
            </a:r>
            <a:r>
              <a:rPr lang="en-US" baseline="-25000" dirty="0"/>
              <a:t>CLASS_ID </a:t>
            </a:r>
            <a:r>
              <a:rPr lang="en-US" dirty="0"/>
              <a:t>CLASS)∞ </a:t>
            </a:r>
            <a:r>
              <a:rPr lang="en-US" baseline="-25000" dirty="0"/>
              <a:t>TECH_ID</a:t>
            </a:r>
            <a:r>
              <a:rPr lang="en-US" dirty="0"/>
              <a:t>TEACHER) </a:t>
            </a:r>
          </a:p>
          <a:p>
            <a:endParaRPr lang="en-US" dirty="0"/>
          </a:p>
          <a:p>
            <a:pPr marL="342900" indent="-342900">
              <a:buFont typeface="Wingdings" pitchFamily="2" charset="2"/>
              <a:buChar char="Ø"/>
            </a:pPr>
            <a:r>
              <a:rPr lang="en-US" u="sng" dirty="0"/>
              <a:t>Efficient way:</a:t>
            </a:r>
          </a:p>
          <a:p>
            <a:endParaRPr lang="en-US" u="sng" dirty="0"/>
          </a:p>
          <a:p>
            <a:r>
              <a:rPr lang="en-US" dirty="0"/>
              <a:t>∏</a:t>
            </a:r>
            <a:r>
              <a:rPr lang="en-US" baseline="-25000" dirty="0"/>
              <a:t>STD_NAME, ADDRESS, AGE, CLASS_NAME, TEACHER_NAME</a:t>
            </a:r>
            <a:r>
              <a:rPr lang="en-US" dirty="0"/>
              <a:t> (STUDENT ∞ </a:t>
            </a:r>
            <a:r>
              <a:rPr lang="en-US" baseline="-25000" dirty="0"/>
              <a:t>CLASS_ID</a:t>
            </a:r>
            <a:r>
              <a:rPr lang="en-US" dirty="0"/>
              <a:t> (CLASS∞ </a:t>
            </a:r>
            <a:r>
              <a:rPr lang="en-US" baseline="-25000" dirty="0"/>
              <a:t>TECH_ID</a:t>
            </a:r>
            <a:r>
              <a:rPr lang="en-US" dirty="0"/>
              <a:t>TEACHER))</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22</a:t>
            </a:fld>
            <a:endParaRPr spc="-60" dirty="0"/>
          </a:p>
        </p:txBody>
      </p:sp>
    </p:spTree>
    <p:extLst>
      <p:ext uri="{BB962C8B-B14F-4D97-AF65-F5344CB8AC3E}">
        <p14:creationId xmlns:p14="http://schemas.microsoft.com/office/powerpoint/2010/main" val="3838633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096908"/>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a:t>
            </a:r>
            <a:r>
              <a:rPr lang="en-US" sz="2400" dirty="0"/>
              <a:t> </a:t>
            </a:r>
            <a:r>
              <a:rPr lang="en-US" sz="2400" b="1" dirty="0">
                <a:latin typeface="Times New Roman"/>
                <a:cs typeface="Times New Roman"/>
              </a:rPr>
              <a:t>Optimization Timing</a:t>
            </a:r>
          </a:p>
          <a:p>
            <a:pPr marL="355600" indent="-342900" algn="just">
              <a:lnSpc>
                <a:spcPct val="100000"/>
              </a:lnSpc>
              <a:spcBef>
                <a:spcPts val="685"/>
              </a:spcBef>
              <a:buFont typeface="Wingdings" pitchFamily="2" charset="2"/>
              <a:buChar char="Ø"/>
              <a:tabLst>
                <a:tab pos="355600" algn="l"/>
              </a:tabLst>
            </a:pPr>
            <a:r>
              <a:rPr lang="en-US" sz="2000" dirty="0">
                <a:latin typeface="Times New Roman"/>
                <a:cs typeface="Times New Roman"/>
              </a:rPr>
              <a:t>The actual time required to optimize the execution of a query is an important factor. If </a:t>
            </a:r>
            <a:r>
              <a:rPr lang="en-US" sz="2000" u="sng" dirty="0">
                <a:latin typeface="Times New Roman"/>
                <a:cs typeface="Times New Roman"/>
              </a:rPr>
              <a:t>less time is required</a:t>
            </a:r>
            <a:r>
              <a:rPr lang="en-US" sz="2000" dirty="0">
                <a:latin typeface="Times New Roman"/>
                <a:cs typeface="Times New Roman"/>
              </a:rPr>
              <a:t>, then it is the best solution for query processing.</a:t>
            </a:r>
          </a:p>
          <a:p>
            <a:pPr marL="355600" indent="-342900" algn="just">
              <a:lnSpc>
                <a:spcPct val="100000"/>
              </a:lnSpc>
              <a:spcBef>
                <a:spcPts val="685"/>
              </a:spcBef>
              <a:buFont typeface="Wingdings" pitchFamily="2" charset="2"/>
              <a:buChar char="Ø"/>
              <a:tabLst>
                <a:tab pos="355600" algn="l"/>
              </a:tabLst>
            </a:pPr>
            <a:r>
              <a:rPr lang="en-US" sz="2000" dirty="0">
                <a:latin typeface="Times New Roman"/>
                <a:cs typeface="Times New Roman"/>
              </a:rPr>
              <a:t>Optimized at </a:t>
            </a:r>
            <a:r>
              <a:rPr lang="en-US" sz="2000" u="sng" dirty="0">
                <a:latin typeface="Times New Roman"/>
                <a:cs typeface="Times New Roman"/>
              </a:rPr>
              <a:t>different times</a:t>
            </a:r>
            <a:r>
              <a:rPr lang="en-US" sz="2000" dirty="0">
                <a:latin typeface="Times New Roman"/>
                <a:cs typeface="Times New Roman"/>
              </a:rPr>
              <a:t> relative to the actual time of query execution.</a:t>
            </a:r>
            <a:endParaRPr lang="en-US" sz="2000" b="1" dirty="0">
              <a:latin typeface="Times New Roman"/>
              <a:cs typeface="Times New Roman"/>
            </a:endParaRPr>
          </a:p>
          <a:p>
            <a:pPr marL="355600" indent="-342900">
              <a:lnSpc>
                <a:spcPct val="100000"/>
              </a:lnSpc>
              <a:spcBef>
                <a:spcPts val="685"/>
              </a:spcBef>
              <a:buFont typeface="Wingdings" pitchFamily="2" charset="2"/>
              <a:buChar char="Ø"/>
              <a:tabLst>
                <a:tab pos="355600" algn="l"/>
              </a:tabLst>
            </a:pPr>
            <a:r>
              <a:rPr lang="en-US" sz="2000" b="1" dirty="0">
                <a:latin typeface="Times New Roman"/>
                <a:cs typeface="Times New Roman"/>
              </a:rPr>
              <a:t>Static</a:t>
            </a:r>
          </a:p>
          <a:p>
            <a:pPr marL="742950" lvl="1" indent="-285750">
              <a:buFont typeface="Arial" panose="020B0604020202020204" pitchFamily="34" charset="0"/>
              <a:buChar char="•"/>
            </a:pPr>
            <a:r>
              <a:rPr lang="en-US" sz="2000" dirty="0">
                <a:latin typeface="Times New Roman"/>
                <a:cs typeface="Times New Roman"/>
              </a:rPr>
              <a:t>Optimization can be done </a:t>
            </a:r>
            <a:r>
              <a:rPr lang="en-US" sz="2000" b="1" u="sng" dirty="0">
                <a:latin typeface="Times New Roman"/>
                <a:cs typeface="Times New Roman"/>
              </a:rPr>
              <a:t>before</a:t>
            </a:r>
            <a:r>
              <a:rPr lang="en-US" sz="2000" dirty="0">
                <a:latin typeface="Times New Roman"/>
                <a:cs typeface="Times New Roman"/>
              </a:rPr>
              <a:t> executing the query.</a:t>
            </a:r>
          </a:p>
          <a:p>
            <a:pPr marL="742950" lvl="1" indent="-285750">
              <a:buFont typeface="Arial" panose="020B0604020202020204" pitchFamily="34" charset="0"/>
              <a:buChar char="•"/>
            </a:pPr>
            <a:r>
              <a:rPr lang="en-US" sz="2000" dirty="0">
                <a:latin typeface="Times New Roman"/>
                <a:cs typeface="Times New Roman"/>
              </a:rPr>
              <a:t>Determines the </a:t>
            </a:r>
            <a:r>
              <a:rPr lang="en-US" sz="2000" b="1" dirty="0">
                <a:latin typeface="Times New Roman"/>
                <a:cs typeface="Times New Roman"/>
              </a:rPr>
              <a:t>estimated size</a:t>
            </a:r>
            <a:r>
              <a:rPr lang="en-US" sz="2000" dirty="0">
                <a:latin typeface="Times New Roman"/>
                <a:cs typeface="Times New Roman"/>
              </a:rPr>
              <a:t> of the intermediate relations of a strategy.</a:t>
            </a:r>
          </a:p>
          <a:p>
            <a:pPr marL="742950" lvl="1" indent="-285750">
              <a:buFont typeface="Arial" panose="020B0604020202020204" pitchFamily="34" charset="0"/>
              <a:buChar char="•"/>
            </a:pPr>
            <a:r>
              <a:rPr lang="en-US" sz="2000" dirty="0">
                <a:latin typeface="Times New Roman"/>
                <a:cs typeface="Times New Roman"/>
              </a:rPr>
              <a:t>Sizes of the intermediate relations of a strategy are </a:t>
            </a:r>
            <a:r>
              <a:rPr lang="en-US" sz="2000" u="sng" dirty="0">
                <a:latin typeface="Times New Roman"/>
                <a:cs typeface="Times New Roman"/>
              </a:rPr>
              <a:t>estimated using database statistics.</a:t>
            </a:r>
            <a:r>
              <a:rPr lang="en-US" sz="2000" dirty="0">
                <a:latin typeface="Times New Roman"/>
                <a:cs typeface="Times New Roman"/>
              </a:rPr>
              <a:t> </a:t>
            </a:r>
          </a:p>
          <a:p>
            <a:pPr marL="742950" lvl="1" indent="-285750">
              <a:buFont typeface="Arial" panose="020B0604020202020204" pitchFamily="34" charset="0"/>
              <a:buChar char="•"/>
            </a:pPr>
            <a:r>
              <a:rPr lang="en-US" sz="2000" u="sng" dirty="0">
                <a:latin typeface="Times New Roman"/>
                <a:cs typeface="Times New Roman"/>
              </a:rPr>
              <a:t>Not always accurate</a:t>
            </a:r>
            <a:r>
              <a:rPr lang="en-US" sz="2000" dirty="0">
                <a:latin typeface="Times New Roman"/>
                <a:cs typeface="Times New Roman"/>
              </a:rPr>
              <a:t>, there might be estimation errors.</a:t>
            </a:r>
          </a:p>
          <a:p>
            <a:pPr marL="742950" lvl="1" indent="-285750">
              <a:buFont typeface="Arial" panose="020B0604020202020204" pitchFamily="34" charset="0"/>
              <a:buChar char="•"/>
            </a:pPr>
            <a:r>
              <a:rPr lang="en-US" sz="2000" dirty="0">
                <a:latin typeface="Times New Roman"/>
                <a:cs typeface="Times New Roman"/>
              </a:rPr>
              <a:t>Appropriate for the </a:t>
            </a:r>
            <a:r>
              <a:rPr lang="en-US" sz="2000" u="sng" dirty="0">
                <a:latin typeface="Times New Roman"/>
                <a:cs typeface="Times New Roman"/>
              </a:rPr>
              <a:t>exhaustive search method</a:t>
            </a:r>
            <a:r>
              <a:rPr lang="en-US" sz="2000" dirty="0">
                <a:latin typeface="Times New Roman"/>
                <a:cs typeface="Times New Roman"/>
              </a:rPr>
              <a:t>. </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23</a:t>
            </a:fld>
            <a:endParaRPr spc="-60" dirty="0"/>
          </a:p>
        </p:txBody>
      </p:sp>
    </p:spTree>
    <p:extLst>
      <p:ext uri="{BB962C8B-B14F-4D97-AF65-F5344CB8AC3E}">
        <p14:creationId xmlns:p14="http://schemas.microsoft.com/office/powerpoint/2010/main" val="359561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673989"/>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a:t>
            </a:r>
            <a:r>
              <a:rPr lang="en-US" sz="2400" dirty="0"/>
              <a:t> </a:t>
            </a:r>
            <a:r>
              <a:rPr lang="en-US" sz="2400" b="1" dirty="0">
                <a:latin typeface="Times New Roman"/>
                <a:cs typeface="Times New Roman"/>
              </a:rPr>
              <a:t>Optimization Timing (cont.)</a:t>
            </a:r>
          </a:p>
          <a:p>
            <a:pPr marL="355600" indent="-342900">
              <a:lnSpc>
                <a:spcPct val="100000"/>
              </a:lnSpc>
              <a:spcBef>
                <a:spcPts val="685"/>
              </a:spcBef>
              <a:buFont typeface="Wingdings" pitchFamily="2" charset="2"/>
              <a:buChar char="Ø"/>
              <a:tabLst>
                <a:tab pos="355600" algn="l"/>
              </a:tabLst>
            </a:pPr>
            <a:r>
              <a:rPr lang="en-US" sz="2000" b="1" dirty="0">
                <a:latin typeface="Times New Roman"/>
                <a:cs typeface="Times New Roman"/>
              </a:rPr>
              <a:t>Dynamic</a:t>
            </a:r>
          </a:p>
          <a:p>
            <a:pPr marL="812800" lvl="1" indent="-342900">
              <a:spcBef>
                <a:spcPts val="685"/>
              </a:spcBef>
              <a:buFont typeface="Arial" panose="020B0604020202020204" pitchFamily="34" charset="0"/>
              <a:buChar char="•"/>
              <a:tabLst>
                <a:tab pos="355600" algn="l"/>
              </a:tabLst>
            </a:pPr>
            <a:r>
              <a:rPr lang="en-US" sz="2000" dirty="0">
                <a:latin typeface="Times New Roman"/>
                <a:cs typeface="Times New Roman"/>
              </a:rPr>
              <a:t>Optimization can be done </a:t>
            </a:r>
            <a:r>
              <a:rPr lang="en-US" sz="2000" b="1" u="sng" dirty="0">
                <a:latin typeface="Times New Roman"/>
                <a:cs typeface="Times New Roman"/>
              </a:rPr>
              <a:t>at</a:t>
            </a:r>
            <a:r>
              <a:rPr lang="en-US" sz="2000" dirty="0">
                <a:latin typeface="Times New Roman"/>
                <a:cs typeface="Times New Roman"/>
              </a:rPr>
              <a:t> query execution time.</a:t>
            </a:r>
          </a:p>
          <a:p>
            <a:pPr marL="800100" lvl="1" indent="-342900">
              <a:buFont typeface="Arial" panose="020B0604020202020204" pitchFamily="34" charset="0"/>
              <a:buChar char="•"/>
            </a:pPr>
            <a:r>
              <a:rPr lang="en-US" sz="2000" dirty="0">
                <a:latin typeface="Times New Roman"/>
                <a:cs typeface="Times New Roman"/>
              </a:rPr>
              <a:t>Determines the </a:t>
            </a:r>
            <a:r>
              <a:rPr lang="en-US" sz="2000" b="1" dirty="0">
                <a:latin typeface="Times New Roman"/>
                <a:cs typeface="Times New Roman"/>
              </a:rPr>
              <a:t>actual size </a:t>
            </a:r>
            <a:r>
              <a:rPr lang="en-US" sz="2000" dirty="0">
                <a:latin typeface="Times New Roman"/>
                <a:cs typeface="Times New Roman"/>
              </a:rPr>
              <a:t>of the intermediate relations of a strategy.</a:t>
            </a:r>
          </a:p>
          <a:p>
            <a:pPr marL="800100" lvl="1" indent="-342900">
              <a:buFont typeface="Arial" panose="020B0604020202020204" pitchFamily="34" charset="0"/>
              <a:buChar char="•"/>
            </a:pPr>
            <a:r>
              <a:rPr lang="en-US" sz="2000" dirty="0">
                <a:latin typeface="Times New Roman"/>
                <a:cs typeface="Times New Roman"/>
              </a:rPr>
              <a:t>Sizes of the intermediate relations of a strategy are </a:t>
            </a:r>
            <a:r>
              <a:rPr lang="en-US" sz="2000" b="1" dirty="0">
                <a:latin typeface="Times New Roman"/>
                <a:cs typeface="Times New Roman"/>
              </a:rPr>
              <a:t>NOT</a:t>
            </a:r>
            <a:r>
              <a:rPr lang="en-US" sz="2000" dirty="0">
                <a:latin typeface="Times New Roman"/>
                <a:cs typeface="Times New Roman"/>
              </a:rPr>
              <a:t> </a:t>
            </a:r>
            <a:r>
              <a:rPr lang="en-US" sz="2000" u="sng" dirty="0">
                <a:latin typeface="Times New Roman"/>
                <a:cs typeface="Times New Roman"/>
              </a:rPr>
              <a:t>estimated using database statistics</a:t>
            </a:r>
            <a:r>
              <a:rPr lang="en-US" sz="2000" dirty="0">
                <a:latin typeface="Times New Roman"/>
                <a:cs typeface="Times New Roman"/>
              </a:rPr>
              <a:t>.</a:t>
            </a:r>
            <a:endParaRPr lang="en-US" dirty="0">
              <a:latin typeface="Times New Roman"/>
              <a:cs typeface="Times New Roman"/>
            </a:endParaRPr>
          </a:p>
          <a:p>
            <a:pPr marL="800100" lvl="1" indent="-342900">
              <a:buFont typeface="Arial" panose="020B0604020202020204" pitchFamily="34" charset="0"/>
              <a:buChar char="•"/>
            </a:pPr>
            <a:r>
              <a:rPr lang="en-US" sz="2000" b="1" dirty="0">
                <a:latin typeface="Times New Roman"/>
                <a:cs typeface="Times New Roman"/>
              </a:rPr>
              <a:t>Main advantage over static optimization </a:t>
            </a:r>
            <a:r>
              <a:rPr lang="en-US" sz="2000" dirty="0">
                <a:latin typeface="Times New Roman"/>
                <a:cs typeface="Times New Roman"/>
              </a:rPr>
              <a:t>is actual sizes of intermediate relations are available to the query processor</a:t>
            </a:r>
          </a:p>
          <a:p>
            <a:pPr marL="800100" lvl="1" indent="-342900">
              <a:buFont typeface="Arial" panose="020B0604020202020204" pitchFamily="34" charset="0"/>
              <a:buChar char="•"/>
            </a:pPr>
            <a:r>
              <a:rPr lang="en-US" sz="2000" dirty="0">
                <a:latin typeface="Times New Roman"/>
                <a:cs typeface="Times New Roman"/>
              </a:rPr>
              <a:t>Appropriate for the </a:t>
            </a:r>
            <a:r>
              <a:rPr lang="en-US" sz="2000" u="sng" dirty="0">
                <a:latin typeface="Times New Roman"/>
                <a:cs typeface="Times New Roman"/>
              </a:rPr>
              <a:t>ad-hoc queries</a:t>
            </a:r>
            <a:r>
              <a:rPr lang="en-US" sz="2000" dirty="0">
                <a:latin typeface="Times New Roman"/>
                <a:cs typeface="Times New Roman"/>
              </a:rPr>
              <a:t>.</a:t>
            </a:r>
            <a:endParaRPr lang="en-US" dirty="0"/>
          </a:p>
          <a:p>
            <a:pPr marL="355600" indent="-342900">
              <a:spcBef>
                <a:spcPts val="685"/>
              </a:spcBef>
              <a:buFont typeface="Wingdings" pitchFamily="2" charset="2"/>
              <a:buChar char="Ø"/>
              <a:tabLst>
                <a:tab pos="355600" algn="l"/>
              </a:tabLst>
            </a:pPr>
            <a:r>
              <a:rPr lang="en-US" sz="2000" b="1" dirty="0">
                <a:latin typeface="Times New Roman"/>
                <a:cs typeface="Times New Roman"/>
              </a:rPr>
              <a:t>Hybrid</a:t>
            </a:r>
          </a:p>
          <a:p>
            <a:pPr marL="812800" lvl="1" indent="-342900">
              <a:spcBef>
                <a:spcPts val="685"/>
              </a:spcBef>
              <a:buFont typeface="Arial" panose="020B0604020202020204" pitchFamily="34" charset="0"/>
              <a:buChar char="•"/>
              <a:tabLst>
                <a:tab pos="355600" algn="l"/>
              </a:tabLst>
            </a:pPr>
            <a:r>
              <a:rPr lang="en-US" sz="2000" dirty="0">
                <a:latin typeface="Times New Roman"/>
                <a:cs typeface="Times New Roman"/>
              </a:rPr>
              <a:t>Uses both </a:t>
            </a:r>
            <a:r>
              <a:rPr lang="en-US" sz="2000" b="1" dirty="0">
                <a:latin typeface="Times New Roman"/>
                <a:cs typeface="Times New Roman"/>
              </a:rPr>
              <a:t>static</a:t>
            </a:r>
            <a:r>
              <a:rPr lang="en-US" sz="2000" dirty="0">
                <a:latin typeface="Times New Roman"/>
                <a:cs typeface="Times New Roman"/>
              </a:rPr>
              <a:t> and </a:t>
            </a:r>
            <a:r>
              <a:rPr lang="en-US" sz="2000" b="1" dirty="0">
                <a:latin typeface="Times New Roman"/>
                <a:cs typeface="Times New Roman"/>
              </a:rPr>
              <a:t>dynamic</a:t>
            </a:r>
            <a:r>
              <a:rPr lang="en-US" sz="2000" dirty="0">
                <a:latin typeface="Times New Roman"/>
                <a:cs typeface="Times New Roman"/>
              </a:rPr>
              <a:t> optimization.</a:t>
            </a:r>
          </a:p>
          <a:p>
            <a:pPr marL="812800" lvl="1" indent="-342900">
              <a:spcBef>
                <a:spcPts val="685"/>
              </a:spcBef>
              <a:buFont typeface="Arial" panose="020B0604020202020204" pitchFamily="34" charset="0"/>
              <a:buChar char="•"/>
              <a:tabLst>
                <a:tab pos="355600" algn="l"/>
              </a:tabLst>
            </a:pPr>
            <a:r>
              <a:rPr lang="en-US" sz="2000" dirty="0">
                <a:latin typeface="Times New Roman"/>
                <a:cs typeface="Times New Roman"/>
              </a:rPr>
              <a:t>By default static optimization is used.</a:t>
            </a:r>
          </a:p>
          <a:p>
            <a:pPr marL="812800" lvl="1" indent="-342900">
              <a:spcBef>
                <a:spcPts val="685"/>
              </a:spcBef>
              <a:buFont typeface="Arial" panose="020B0604020202020204" pitchFamily="34" charset="0"/>
              <a:buChar char="•"/>
              <a:tabLst>
                <a:tab pos="355600" algn="l"/>
              </a:tabLst>
            </a:pPr>
            <a:r>
              <a:rPr lang="en-US" sz="2000" dirty="0">
                <a:latin typeface="Times New Roman"/>
                <a:cs typeface="Times New Roman"/>
              </a:rPr>
              <a:t>If the </a:t>
            </a:r>
            <a:r>
              <a:rPr lang="en-US" sz="2000" u="sng" dirty="0">
                <a:latin typeface="Times New Roman"/>
                <a:cs typeface="Times New Roman"/>
              </a:rPr>
              <a:t>error in Estimated size &gt; Actual size</a:t>
            </a:r>
            <a:r>
              <a:rPr lang="en-US" sz="2000" dirty="0">
                <a:latin typeface="Times New Roman"/>
                <a:cs typeface="Times New Roman"/>
              </a:rPr>
              <a:t>, reoptimize dynamically.</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24</a:t>
            </a:fld>
            <a:endParaRPr spc="-60" dirty="0"/>
          </a:p>
        </p:txBody>
      </p:sp>
    </p:spTree>
    <p:extLst>
      <p:ext uri="{BB962C8B-B14F-4D97-AF65-F5344CB8AC3E}">
        <p14:creationId xmlns:p14="http://schemas.microsoft.com/office/powerpoint/2010/main" val="143749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47137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Statistics</a:t>
            </a:r>
          </a:p>
          <a:p>
            <a:pPr marL="755650" lvl="1" indent="-285750" algn="just">
              <a:spcBef>
                <a:spcPts val="685"/>
              </a:spcBef>
              <a:buFont typeface="Wingdings" panose="05000000000000000000" pitchFamily="2" charset="2"/>
              <a:buChar char="Ø"/>
              <a:tabLst>
                <a:tab pos="355600" algn="l"/>
              </a:tabLst>
            </a:pPr>
            <a:r>
              <a:rPr lang="en-US" sz="2000" dirty="0">
                <a:latin typeface="Times New Roman"/>
                <a:cs typeface="Times New Roman"/>
              </a:rPr>
              <a:t>The effectiveness of query optimization relies on statistical information of the database, i.e. how many fragments query will be needed, which operation should be done first, size and number of distinct values of each attribute of the relation, histograms of the attributes for minimizing probability error etc.</a:t>
            </a:r>
          </a:p>
          <a:p>
            <a:pPr marL="742950" lvl="1" indent="-285750">
              <a:buFont typeface="Wingdings" pitchFamily="2" charset="2"/>
              <a:buChar char="Ø"/>
            </a:pPr>
            <a:r>
              <a:rPr lang="en-US" sz="2000" b="1" dirty="0">
                <a:latin typeface="Times New Roman"/>
                <a:cs typeface="Times New Roman"/>
              </a:rPr>
              <a:t>Table statistics</a:t>
            </a:r>
          </a:p>
          <a:p>
            <a:pPr lvl="1"/>
            <a:r>
              <a:rPr lang="en-US" dirty="0"/>
              <a:t>	</a:t>
            </a:r>
            <a:r>
              <a:rPr lang="en-US" sz="2000" dirty="0">
                <a:latin typeface="Times New Roman"/>
                <a:cs typeface="Times New Roman"/>
              </a:rPr>
              <a:t>Number of rows, Number of blocks, Average row length.</a:t>
            </a:r>
          </a:p>
          <a:p>
            <a:pPr marL="742950" lvl="1" indent="-285750">
              <a:buFont typeface="Wingdings" pitchFamily="2" charset="2"/>
              <a:buChar char="Ø"/>
            </a:pPr>
            <a:r>
              <a:rPr lang="en-US" sz="2000" b="1" dirty="0">
                <a:latin typeface="Times New Roman"/>
                <a:cs typeface="Times New Roman"/>
              </a:rPr>
              <a:t>Column statistics</a:t>
            </a:r>
          </a:p>
          <a:p>
            <a:pPr lvl="1"/>
            <a:r>
              <a:rPr lang="en-US" dirty="0"/>
              <a:t>	</a:t>
            </a:r>
            <a:r>
              <a:rPr lang="en-US" sz="2000" dirty="0">
                <a:latin typeface="Times New Roman"/>
                <a:cs typeface="Times New Roman"/>
              </a:rPr>
              <a:t>Number of distinct values (NDV) in column, Number of nulls in 	column, 	Data distribution (histogram).</a:t>
            </a:r>
          </a:p>
          <a:p>
            <a:pPr marL="742950" lvl="1" indent="-285750">
              <a:buFont typeface="Wingdings" pitchFamily="2" charset="2"/>
              <a:buChar char="Ø"/>
            </a:pPr>
            <a:r>
              <a:rPr lang="en-US" sz="2000" b="1" dirty="0">
                <a:latin typeface="Times New Roman"/>
                <a:cs typeface="Times New Roman"/>
              </a:rPr>
              <a:t>System statistics</a:t>
            </a:r>
          </a:p>
          <a:p>
            <a:pPr lvl="1"/>
            <a:r>
              <a:rPr lang="en-US" dirty="0"/>
              <a:t>	</a:t>
            </a:r>
            <a:r>
              <a:rPr lang="en-US" sz="2000" dirty="0">
                <a:latin typeface="Times New Roman"/>
                <a:cs typeface="Times New Roman"/>
              </a:rPr>
              <a:t>I/O performance and utilization, CPU performance and 	utilization.</a:t>
            </a:r>
          </a:p>
          <a:p>
            <a:pPr marL="800100" lvl="1" indent="-342900">
              <a:buFont typeface="Wingdings" panose="05000000000000000000" pitchFamily="2" charset="2"/>
              <a:buChar char="Ø"/>
            </a:pPr>
            <a:r>
              <a:rPr lang="en-US" sz="2000" b="1" dirty="0">
                <a:latin typeface="Times New Roman"/>
                <a:cs typeface="Times New Roman"/>
              </a:rPr>
              <a:t>Common assumptions</a:t>
            </a:r>
          </a:p>
          <a:p>
            <a:pPr marL="1257300" lvl="2" indent="-342900">
              <a:buFont typeface="Arial" panose="020B0604020202020204" pitchFamily="34" charset="0"/>
              <a:buChar char="•"/>
            </a:pPr>
            <a:r>
              <a:rPr lang="en-US" sz="2000" dirty="0">
                <a:solidFill>
                  <a:srgbClr val="FF0000"/>
                </a:solidFill>
                <a:latin typeface="Times New Roman"/>
                <a:cs typeface="Times New Roman"/>
              </a:rPr>
              <a:t>Independence</a:t>
            </a:r>
            <a:r>
              <a:rPr lang="en-US" sz="2000" dirty="0">
                <a:latin typeface="Times New Roman"/>
                <a:cs typeface="Times New Roman"/>
              </a:rPr>
              <a:t> between different attribute values</a:t>
            </a:r>
          </a:p>
          <a:p>
            <a:pPr marL="1257300" lvl="2" indent="-342900">
              <a:buFont typeface="Arial" panose="020B0604020202020204" pitchFamily="34" charset="0"/>
              <a:buChar char="•"/>
            </a:pPr>
            <a:r>
              <a:rPr lang="en-US" sz="2000" dirty="0">
                <a:solidFill>
                  <a:srgbClr val="FF0000"/>
                </a:solidFill>
                <a:latin typeface="Times New Roman"/>
                <a:cs typeface="Times New Roman"/>
              </a:rPr>
              <a:t>Uniform distribution </a:t>
            </a:r>
            <a:r>
              <a:rPr lang="en-US" sz="2000" dirty="0">
                <a:latin typeface="Times New Roman"/>
                <a:cs typeface="Times New Roman"/>
              </a:rPr>
              <a:t>of attribute values within their domain</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25</a:t>
            </a:fld>
            <a:endParaRPr spc="-60" dirty="0"/>
          </a:p>
        </p:txBody>
      </p:sp>
    </p:spTree>
    <p:extLst>
      <p:ext uri="{BB962C8B-B14F-4D97-AF65-F5344CB8AC3E}">
        <p14:creationId xmlns:p14="http://schemas.microsoft.com/office/powerpoint/2010/main" val="493927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381601"/>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Decision Sites </a:t>
            </a:r>
          </a:p>
          <a:p>
            <a:pPr marL="800100" lvl="1" indent="-342900" algn="just">
              <a:buFont typeface="Wingdings" panose="05000000000000000000" pitchFamily="2" charset="2"/>
              <a:buChar char="Ø"/>
            </a:pPr>
            <a:r>
              <a:rPr lang="en-US" sz="2000" dirty="0">
                <a:latin typeface="Times New Roman"/>
                <a:cs typeface="Times New Roman"/>
              </a:rPr>
              <a:t>In a distributed database, several sites may participate for answering the query. Most systems use centralized decision approach, in which a single site generates the strategy. However, the decision process could be distributed among various sites.</a:t>
            </a:r>
          </a:p>
          <a:p>
            <a:pPr marL="800100" lvl="1" indent="-342900">
              <a:buFont typeface="Wingdings" panose="05000000000000000000" pitchFamily="2" charset="2"/>
              <a:buChar char="Ø"/>
            </a:pPr>
            <a:r>
              <a:rPr lang="en-US" sz="2000" b="1" dirty="0">
                <a:latin typeface="Times New Roman"/>
                <a:cs typeface="Times New Roman"/>
              </a:rPr>
              <a:t>Centralized</a:t>
            </a:r>
          </a:p>
          <a:p>
            <a:pPr marL="1257300" lvl="2" indent="-342900">
              <a:buFont typeface="Arial" panose="020B0604020202020204" pitchFamily="34" charset="0"/>
              <a:buChar char="•"/>
            </a:pPr>
            <a:r>
              <a:rPr lang="en-US" sz="2000" dirty="0">
                <a:latin typeface="Times New Roman"/>
                <a:cs typeface="Times New Roman"/>
              </a:rPr>
              <a:t>Single site determines the “best” schedule</a:t>
            </a:r>
          </a:p>
          <a:p>
            <a:pPr marL="1257300" lvl="2" indent="-342900">
              <a:buFont typeface="Arial" panose="020B0604020202020204" pitchFamily="34" charset="0"/>
              <a:buChar char="•"/>
            </a:pPr>
            <a:r>
              <a:rPr lang="en-US" sz="2000" dirty="0">
                <a:latin typeface="Times New Roman"/>
                <a:cs typeface="Times New Roman"/>
              </a:rPr>
              <a:t>Simple</a:t>
            </a:r>
          </a:p>
          <a:p>
            <a:pPr marL="1257300" lvl="2" indent="-342900">
              <a:buFont typeface="Arial" panose="020B0604020202020204" pitchFamily="34" charset="0"/>
              <a:buChar char="•"/>
            </a:pPr>
            <a:r>
              <a:rPr lang="en-US" sz="2000" dirty="0">
                <a:latin typeface="Times New Roman"/>
                <a:cs typeface="Times New Roman"/>
              </a:rPr>
              <a:t>Need knowledge about the entire distributed database</a:t>
            </a:r>
          </a:p>
          <a:p>
            <a:pPr marL="800100" lvl="1" indent="-342900">
              <a:buFont typeface="Wingdings" panose="05000000000000000000" pitchFamily="2" charset="2"/>
              <a:buChar char="Ø"/>
            </a:pPr>
            <a:r>
              <a:rPr lang="en-US" sz="2000" b="1" dirty="0">
                <a:latin typeface="Times New Roman"/>
                <a:cs typeface="Times New Roman"/>
              </a:rPr>
              <a:t>Distributed</a:t>
            </a:r>
          </a:p>
          <a:p>
            <a:pPr marL="1257300" lvl="2" indent="-342900">
              <a:buFont typeface="Arial" panose="020B0604020202020204" pitchFamily="34" charset="0"/>
              <a:buChar char="•"/>
            </a:pPr>
            <a:r>
              <a:rPr lang="en-US" sz="2000" dirty="0">
                <a:latin typeface="Times New Roman"/>
                <a:cs typeface="Times New Roman"/>
              </a:rPr>
              <a:t>Cooperation among sites to determine the schedule</a:t>
            </a:r>
          </a:p>
          <a:p>
            <a:pPr marL="1257300" lvl="2" indent="-342900">
              <a:buFont typeface="Arial" panose="020B0604020202020204" pitchFamily="34" charset="0"/>
              <a:buChar char="•"/>
            </a:pPr>
            <a:r>
              <a:rPr lang="en-US" sz="2000" dirty="0">
                <a:latin typeface="Times New Roman"/>
                <a:cs typeface="Times New Roman"/>
              </a:rPr>
              <a:t>Need only local information</a:t>
            </a:r>
          </a:p>
          <a:p>
            <a:pPr marL="1257300" lvl="2" indent="-342900">
              <a:buFont typeface="Arial" panose="020B0604020202020204" pitchFamily="34" charset="0"/>
              <a:buChar char="•"/>
            </a:pPr>
            <a:r>
              <a:rPr lang="en-US" sz="2000" dirty="0">
                <a:latin typeface="Times New Roman"/>
                <a:cs typeface="Times New Roman"/>
              </a:rPr>
              <a:t>Cost of cooperation</a:t>
            </a:r>
          </a:p>
          <a:p>
            <a:pPr marL="800100" lvl="1" indent="-342900">
              <a:buFont typeface="Wingdings" panose="05000000000000000000" pitchFamily="2" charset="2"/>
              <a:buChar char="Ø"/>
            </a:pPr>
            <a:r>
              <a:rPr lang="en-US" sz="2000" b="1" dirty="0">
                <a:latin typeface="Times New Roman"/>
                <a:cs typeface="Times New Roman"/>
              </a:rPr>
              <a:t>Hybrid</a:t>
            </a:r>
          </a:p>
          <a:p>
            <a:pPr marL="1257300" lvl="2" indent="-342900">
              <a:buFont typeface="Arial" panose="020B0604020202020204" pitchFamily="34" charset="0"/>
              <a:buChar char="•"/>
            </a:pPr>
            <a:r>
              <a:rPr lang="en-US" sz="2000" dirty="0">
                <a:latin typeface="Times New Roman"/>
                <a:cs typeface="Times New Roman"/>
              </a:rPr>
              <a:t>One site determines the global schedule</a:t>
            </a:r>
          </a:p>
          <a:p>
            <a:pPr marL="1257300" lvl="2" indent="-342900">
              <a:buFont typeface="Arial" panose="020B0604020202020204" pitchFamily="34" charset="0"/>
              <a:buChar char="•"/>
            </a:pPr>
            <a:r>
              <a:rPr lang="en-US" sz="2000" dirty="0">
                <a:latin typeface="Times New Roman"/>
                <a:cs typeface="Times New Roman"/>
              </a:rPr>
              <a:t>Each site optimizes the local subqueries</a:t>
            </a:r>
          </a:p>
          <a:p>
            <a:pPr marL="800100" lvl="1" indent="-342900">
              <a:buFont typeface="Arial" panose="020B0604020202020204" pitchFamily="34" charset="0"/>
              <a:buChar char="•"/>
            </a:pPr>
            <a:endParaRPr lang="en-US" sz="2000"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26</a:t>
            </a:fld>
            <a:endParaRPr spc="-60" dirty="0"/>
          </a:p>
        </p:txBody>
      </p:sp>
    </p:spTree>
    <p:extLst>
      <p:ext uri="{BB962C8B-B14F-4D97-AF65-F5344CB8AC3E}">
        <p14:creationId xmlns:p14="http://schemas.microsoft.com/office/powerpoint/2010/main" val="345069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647508"/>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Exploitation of Network Topology</a:t>
            </a:r>
          </a:p>
          <a:p>
            <a:pPr marL="800100" lvl="1" indent="-342900" algn="just">
              <a:buFont typeface="Wingdings" panose="05000000000000000000" pitchFamily="2" charset="2"/>
              <a:buChar char="Ø"/>
            </a:pPr>
            <a:r>
              <a:rPr lang="en-US" sz="2000" dirty="0">
                <a:latin typeface="Times New Roman"/>
                <a:cs typeface="Times New Roman"/>
              </a:rPr>
              <a:t>Distributed query processor uses computer network, so its performance depends also on which topology it is using. The cost function, speed, utilization of various network resources are important factors for executing query processor in a distributed environment.</a:t>
            </a:r>
          </a:p>
          <a:p>
            <a:pPr marL="800100" lvl="1" indent="-342900" algn="just">
              <a:buFont typeface="Wingdings" panose="05000000000000000000" pitchFamily="2" charset="2"/>
              <a:buChar char="Ø"/>
            </a:pPr>
            <a:r>
              <a:rPr lang="en-US" sz="2000" b="1" dirty="0">
                <a:latin typeface="Times New Roman"/>
                <a:cs typeface="Times New Roman"/>
              </a:rPr>
              <a:t>Wide area networks</a:t>
            </a:r>
            <a:r>
              <a:rPr lang="en-US" sz="2000" dirty="0">
                <a:solidFill>
                  <a:schemeClr val="tx2"/>
                </a:solidFill>
                <a:latin typeface="Times New Roman"/>
                <a:cs typeface="Times New Roman"/>
              </a:rPr>
              <a:t> </a:t>
            </a:r>
            <a:r>
              <a:rPr lang="en-US" sz="2000" dirty="0">
                <a:latin typeface="Times New Roman"/>
                <a:cs typeface="Times New Roman"/>
              </a:rPr>
              <a:t>(WAN) – point-to-point</a:t>
            </a:r>
          </a:p>
          <a:p>
            <a:pPr marL="1450330" lvl="2" indent="-342900">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Characteristics</a:t>
            </a:r>
          </a:p>
          <a:p>
            <a:pPr marL="2245332" lvl="3" indent="-487672">
              <a:lnSpc>
                <a:spcPts val="2418"/>
              </a:lnSpc>
              <a:buFont typeface="Wingdings" panose="05000000000000000000" pitchFamily="2" charset="2"/>
              <a:buChar char="q"/>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Low bandwidth</a:t>
            </a:r>
          </a:p>
          <a:p>
            <a:pPr marL="2245332" lvl="3" indent="-487672">
              <a:lnSpc>
                <a:spcPts val="2418"/>
              </a:lnSpc>
              <a:buFont typeface="Wingdings" panose="05000000000000000000" pitchFamily="2" charset="2"/>
              <a:buChar char="q"/>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Low speed</a:t>
            </a:r>
          </a:p>
          <a:p>
            <a:pPr marL="2245332" lvl="3" indent="-487672">
              <a:lnSpc>
                <a:spcPts val="2418"/>
              </a:lnSpc>
              <a:buFont typeface="Wingdings" panose="05000000000000000000" pitchFamily="2" charset="2"/>
              <a:buChar char="q"/>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High protocol overhead</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b="1" dirty="0">
                <a:latin typeface="Times New Roman"/>
                <a:cs typeface="Times New Roman"/>
              </a:rPr>
              <a:t>Communication cost will dominate</a:t>
            </a:r>
            <a:r>
              <a:rPr lang="en-US" sz="2000" dirty="0">
                <a:latin typeface="Times New Roman"/>
                <a:cs typeface="Times New Roman"/>
              </a:rPr>
              <a:t>; ignore all other cost factors</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Global schedule to </a:t>
            </a:r>
            <a:r>
              <a:rPr lang="en-US" sz="2000" u="sng" dirty="0">
                <a:latin typeface="Times New Roman"/>
                <a:cs typeface="Times New Roman"/>
              </a:rPr>
              <a:t>minimize communication cost</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Local schedules according to centralized query optimization</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27</a:t>
            </a:fld>
            <a:endParaRPr spc="-60" dirty="0"/>
          </a:p>
        </p:txBody>
      </p:sp>
    </p:spTree>
    <p:extLst>
      <p:ext uri="{BB962C8B-B14F-4D97-AF65-F5344CB8AC3E}">
        <p14:creationId xmlns:p14="http://schemas.microsoft.com/office/powerpoint/2010/main" val="209067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2607573"/>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Exploitation of Network Topology (cont.)</a:t>
            </a:r>
          </a:p>
          <a:p>
            <a:pPr marL="944872" lvl="1" indent="-487672">
              <a:lnSpc>
                <a:spcPts val="3271"/>
              </a:lnSpc>
              <a:buFont typeface="Wingdings" panose="05000000000000000000" pitchFamily="2" charset="2"/>
              <a:buChar char="Ø"/>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b="1" dirty="0">
                <a:latin typeface="Times New Roman"/>
                <a:cs typeface="Times New Roman"/>
              </a:rPr>
              <a:t>Local area networks</a:t>
            </a:r>
            <a:r>
              <a:rPr lang="en-US" sz="2000" dirty="0">
                <a:solidFill>
                  <a:schemeClr val="tx2"/>
                </a:solidFill>
                <a:latin typeface="Times New Roman"/>
                <a:cs typeface="Times New Roman"/>
              </a:rPr>
              <a:t> </a:t>
            </a:r>
            <a:r>
              <a:rPr lang="en-US" sz="2000" dirty="0">
                <a:latin typeface="Times New Roman"/>
                <a:cs typeface="Times New Roman"/>
              </a:rPr>
              <a:t>(LAN)</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Communication cost is </a:t>
            </a:r>
            <a:r>
              <a:rPr lang="en-US" sz="2400" b="1" dirty="0">
                <a:latin typeface="Times New Roman"/>
                <a:cs typeface="Times New Roman"/>
              </a:rPr>
              <a:t>not</a:t>
            </a:r>
            <a:r>
              <a:rPr lang="en-US" sz="2000" dirty="0">
                <a:latin typeface="Times New Roman"/>
                <a:cs typeface="Times New Roman"/>
              </a:rPr>
              <a:t> dominant.</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Total cost function should be considered.</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Broadcasting can be exploited (joins).</a:t>
            </a:r>
          </a:p>
          <a:p>
            <a:pPr marL="1601876" lvl="2" indent="-494446">
              <a:lnSpc>
                <a:spcPts val="2702"/>
              </a:lnSpc>
              <a:buFont typeface="Arial" panose="020B0604020202020204" pitchFamily="34" charset="0"/>
              <a:buChar char="•"/>
              <a:tabLst>
                <a:tab pos="1300460" algn="l"/>
                <a:tab pos="2600919" algn="l"/>
                <a:tab pos="3901379" algn="l"/>
                <a:tab pos="5201839" algn="l"/>
                <a:tab pos="6502298" algn="l"/>
                <a:tab pos="7802758" algn="l"/>
                <a:tab pos="9103218" algn="l"/>
                <a:tab pos="1137902" algn="l"/>
                <a:tab pos="1300460"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 pos="1625575" algn="l"/>
                <a:tab pos="2600919" algn="l"/>
                <a:tab pos="3901379" algn="l"/>
                <a:tab pos="5201839" algn="l"/>
                <a:tab pos="6502298" algn="l"/>
                <a:tab pos="7802758" algn="l"/>
                <a:tab pos="9103218" algn="l"/>
                <a:tab pos="1300460" algn="l"/>
              </a:tabLst>
            </a:pPr>
            <a:r>
              <a:rPr lang="en-US" sz="2000" dirty="0">
                <a:latin typeface="Times New Roman"/>
                <a:cs typeface="Times New Roman"/>
              </a:rPr>
              <a:t>Special algorithms exist for star networks.</a:t>
            </a: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28</a:t>
            </a:fld>
            <a:endParaRPr spc="-60" dirty="0"/>
          </a:p>
        </p:txBody>
      </p:sp>
    </p:spTree>
    <p:extLst>
      <p:ext uri="{BB962C8B-B14F-4D97-AF65-F5344CB8AC3E}">
        <p14:creationId xmlns:p14="http://schemas.microsoft.com/office/powerpoint/2010/main" val="338858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32CA-14D7-400C-80B9-1B754BBCBC3B}"/>
              </a:ext>
            </a:extLst>
          </p:cNvPr>
          <p:cNvSpPr>
            <a:spLocks noGrp="1"/>
          </p:cNvSpPr>
          <p:nvPr>
            <p:ph type="title"/>
          </p:nvPr>
        </p:nvSpPr>
        <p:spPr>
          <a:xfrm>
            <a:off x="1295400" y="358520"/>
            <a:ext cx="6671944" cy="615553"/>
          </a:xfrm>
        </p:spPr>
        <p:txBody>
          <a:bodyPr/>
          <a:lstStyle/>
          <a:p>
            <a:r>
              <a:rPr lang="en-US" sz="4000" dirty="0"/>
              <a:t>Overview of Query Processing</a:t>
            </a:r>
          </a:p>
        </p:txBody>
      </p:sp>
      <p:sp>
        <p:nvSpPr>
          <p:cNvPr id="3" name="Text Placeholder 2">
            <a:extLst>
              <a:ext uri="{FF2B5EF4-FFF2-40B4-BE49-F238E27FC236}">
                <a16:creationId xmlns:a16="http://schemas.microsoft.com/office/drawing/2014/main" id="{B3499DB7-BEFB-4E06-A214-87B4CF3192FC}"/>
              </a:ext>
            </a:extLst>
          </p:cNvPr>
          <p:cNvSpPr>
            <a:spLocks noGrp="1"/>
          </p:cNvSpPr>
          <p:nvPr>
            <p:ph type="body" idx="1"/>
          </p:nvPr>
        </p:nvSpPr>
        <p:spPr>
          <a:xfrm>
            <a:off x="1143000" y="1396028"/>
            <a:ext cx="6933234" cy="1698991"/>
          </a:xfrm>
        </p:spPr>
        <p:txBody>
          <a:bodyPr/>
          <a:lstStyle/>
          <a:p>
            <a:pPr marL="342900" indent="-342900">
              <a:buFont typeface="Wingdings" panose="05000000000000000000" pitchFamily="2" charset="2"/>
              <a:buChar char="q"/>
            </a:pPr>
            <a:r>
              <a:rPr lang="en-US" dirty="0"/>
              <a:t>What is Query ? </a:t>
            </a:r>
          </a:p>
          <a:p>
            <a:pPr marL="800100" lvl="1" indent="-34290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A query is a statement requesting the retrieval of information. </a:t>
            </a:r>
          </a:p>
          <a:p>
            <a:pPr marL="800100" lvl="1" indent="-34290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The portion of a DML (</a:t>
            </a:r>
            <a:r>
              <a:rPr lang="en-US" sz="2000" dirty="0">
                <a:latin typeface="Times New Roman" panose="02020603050405020304" pitchFamily="18" charset="0"/>
                <a:cs typeface="Times New Roman" panose="02020603050405020304" pitchFamily="18" charset="0"/>
              </a:rPr>
              <a:t>Data Manipulation Language)</a:t>
            </a:r>
            <a:r>
              <a:rPr lang="en-US" sz="2000" b="0" dirty="0">
                <a:latin typeface="Times New Roman" panose="02020603050405020304" pitchFamily="18" charset="0"/>
                <a:cs typeface="Times New Roman" panose="02020603050405020304" pitchFamily="18" charset="0"/>
              </a:rPr>
              <a:t> that involves information retrieval is called a query language.</a:t>
            </a:r>
          </a:p>
        </p:txBody>
      </p:sp>
      <p:cxnSp>
        <p:nvCxnSpPr>
          <p:cNvPr id="5" name="Straight Connector 4">
            <a:extLst>
              <a:ext uri="{FF2B5EF4-FFF2-40B4-BE49-F238E27FC236}">
                <a16:creationId xmlns:a16="http://schemas.microsoft.com/office/drawing/2014/main" id="{5AE35E7D-A94C-48DC-ABBB-B1215FA7D6A2}"/>
              </a:ext>
            </a:extLst>
          </p:cNvPr>
          <p:cNvCxnSpPr>
            <a:cxnSpLocks/>
          </p:cNvCxnSpPr>
          <p:nvPr/>
        </p:nvCxnSpPr>
        <p:spPr>
          <a:xfrm>
            <a:off x="1143000" y="1143000"/>
            <a:ext cx="69332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2DA822A-6F4F-A34D-A47C-2BB64985F087}"/>
              </a:ext>
            </a:extLst>
          </p:cNvPr>
          <p:cNvSpPr>
            <a:spLocks noGrp="1"/>
          </p:cNvSpPr>
          <p:nvPr>
            <p:ph type="sldNum" sz="quarter" idx="7"/>
          </p:nvPr>
        </p:nvSpPr>
        <p:spPr/>
        <p:txBody>
          <a:bodyPr/>
          <a:lstStyle/>
          <a:p>
            <a:pPr marL="25400">
              <a:lnSpc>
                <a:spcPts val="1240"/>
              </a:lnSpc>
            </a:pPr>
            <a:fld id="{81D60167-4931-47E6-BA6A-407CBD079E47}" type="slidenum">
              <a:rPr lang="en-US" spc="-60" smtClean="0"/>
              <a:t>2</a:t>
            </a:fld>
            <a:endParaRPr lang="en-US" spc="-60" dirty="0"/>
          </a:p>
        </p:txBody>
      </p:sp>
    </p:spTree>
    <p:extLst>
      <p:ext uri="{BB962C8B-B14F-4D97-AF65-F5344CB8AC3E}">
        <p14:creationId xmlns:p14="http://schemas.microsoft.com/office/powerpoint/2010/main" val="183568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4055597"/>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Exploitation of Replicated Fragments </a:t>
            </a:r>
          </a:p>
          <a:p>
            <a:pPr marL="800100" lvl="1" indent="-342900" algn="just">
              <a:buFont typeface="Wingdings" panose="05000000000000000000" pitchFamily="2" charset="2"/>
              <a:buChar char="Ø"/>
            </a:pPr>
            <a:r>
              <a:rPr lang="en-US" sz="2000" dirty="0">
                <a:latin typeface="Times New Roman"/>
                <a:cs typeface="Times New Roman"/>
              </a:rPr>
              <a:t>A distributed relation is usually divided into relation fragments.</a:t>
            </a:r>
          </a:p>
          <a:p>
            <a:pPr lvl="1" algn="just"/>
            <a:endParaRPr lang="en-US" sz="2000" dirty="0">
              <a:latin typeface="Times New Roman"/>
              <a:cs typeface="Times New Roman"/>
            </a:endParaRPr>
          </a:p>
          <a:p>
            <a:pPr marL="800100" lvl="1" indent="-342900" algn="just">
              <a:buFont typeface="Wingdings" panose="05000000000000000000" pitchFamily="2" charset="2"/>
              <a:buChar char="Ø"/>
            </a:pPr>
            <a:r>
              <a:rPr lang="en-US" sz="2000" dirty="0">
                <a:latin typeface="Times New Roman"/>
                <a:cs typeface="Times New Roman"/>
              </a:rPr>
              <a:t>Distributed queries expressed on global relations are mapped into queries on physical fragments of relations by translating relations into fragments. We call this </a:t>
            </a:r>
            <a:r>
              <a:rPr lang="en-US" sz="2000" b="1" dirty="0">
                <a:latin typeface="Times New Roman"/>
                <a:cs typeface="Times New Roman"/>
              </a:rPr>
              <a:t>process localization </a:t>
            </a:r>
            <a:r>
              <a:rPr lang="en-US" sz="2000" dirty="0">
                <a:latin typeface="Times New Roman"/>
                <a:cs typeface="Times New Roman"/>
              </a:rPr>
              <a:t>because its main function is to localize the data involved in the query.</a:t>
            </a:r>
          </a:p>
          <a:p>
            <a:pPr lvl="1" algn="just"/>
            <a:endParaRPr lang="en-US" sz="2000" dirty="0">
              <a:latin typeface="Times New Roman"/>
              <a:cs typeface="Times New Roman"/>
            </a:endParaRPr>
          </a:p>
          <a:p>
            <a:pPr marL="800100" lvl="1" indent="-342900" algn="just">
              <a:buFont typeface="Wingdings" panose="05000000000000000000" pitchFamily="2" charset="2"/>
              <a:buChar char="Ø"/>
            </a:pPr>
            <a:r>
              <a:rPr lang="en-US" sz="2000" dirty="0">
                <a:latin typeface="Times New Roman"/>
                <a:cs typeface="Times New Roman"/>
              </a:rPr>
              <a:t>For </a:t>
            </a:r>
            <a:r>
              <a:rPr lang="en-US" sz="2000" u="sng" dirty="0">
                <a:latin typeface="Times New Roman"/>
                <a:cs typeface="Times New Roman"/>
              </a:rPr>
              <a:t>higher reliability and better read performance</a:t>
            </a:r>
            <a:r>
              <a:rPr lang="en-US" sz="2000" dirty="0">
                <a:latin typeface="Times New Roman"/>
                <a:cs typeface="Times New Roman"/>
              </a:rPr>
              <a:t>, it is useful to have fragments replicated at different sites.</a:t>
            </a:r>
          </a:p>
          <a:p>
            <a:pPr marL="354965" indent="-342265">
              <a:lnSpc>
                <a:spcPct val="100000"/>
              </a:lnSpc>
              <a:spcBef>
                <a:spcPts val="685"/>
              </a:spcBef>
              <a:buFont typeface="Wingdings"/>
              <a:buChar char=""/>
              <a:tabLst>
                <a:tab pos="355600" algn="l"/>
              </a:tabLst>
            </a:pPr>
            <a:endParaRPr lang="en-US" sz="2400" b="1"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29</a:t>
            </a:fld>
            <a:endParaRPr spc="-60" dirty="0"/>
          </a:p>
        </p:txBody>
      </p:sp>
    </p:spTree>
    <p:extLst>
      <p:ext uri="{BB962C8B-B14F-4D97-AF65-F5344CB8AC3E}">
        <p14:creationId xmlns:p14="http://schemas.microsoft.com/office/powerpoint/2010/main" val="248367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617156" cy="5479064"/>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Use of Semi-join operation</a:t>
            </a:r>
          </a:p>
          <a:p>
            <a:pPr marL="812800" lvl="1" indent="-342900">
              <a:spcBef>
                <a:spcPts val="685"/>
              </a:spcBef>
              <a:buFont typeface="Wingdings" panose="05000000000000000000" pitchFamily="2" charset="2"/>
              <a:buChar char="Ø"/>
              <a:tabLst>
                <a:tab pos="355600" algn="l"/>
              </a:tabLst>
            </a:pPr>
            <a:r>
              <a:rPr lang="en-US" sz="2000" dirty="0">
                <a:latin typeface="Times New Roman"/>
                <a:cs typeface="Times New Roman"/>
              </a:rPr>
              <a:t>In distributed system, it is better to use semi-join operation instead of join operation for minimizing data communication.</a:t>
            </a:r>
          </a:p>
          <a:p>
            <a:pPr marL="812800" lvl="1" indent="-342900">
              <a:spcBef>
                <a:spcPts val="685"/>
              </a:spcBef>
              <a:buFont typeface="Wingdings" panose="05000000000000000000" pitchFamily="2" charset="2"/>
              <a:buChar char="Ø"/>
              <a:tabLst>
                <a:tab pos="355600" algn="l"/>
              </a:tabLst>
            </a:pPr>
            <a:r>
              <a:rPr lang="en-US" sz="2000" b="1" dirty="0">
                <a:latin typeface="Times New Roman"/>
                <a:cs typeface="Times New Roman"/>
              </a:rPr>
              <a:t>Advantage</a:t>
            </a:r>
            <a:r>
              <a:rPr lang="en-US" sz="2000" dirty="0">
                <a:latin typeface="Times New Roman"/>
                <a:cs typeface="Times New Roman"/>
              </a:rPr>
              <a:t>: </a:t>
            </a:r>
          </a:p>
          <a:p>
            <a:pPr marL="1270000" lvl="2" indent="-342900">
              <a:spcBef>
                <a:spcPts val="685"/>
              </a:spcBef>
              <a:buFont typeface="Arial" panose="020B0604020202020204" pitchFamily="34" charset="0"/>
              <a:buChar char="•"/>
              <a:tabLst>
                <a:tab pos="355600" algn="l"/>
              </a:tabLst>
            </a:pPr>
            <a:r>
              <a:rPr lang="en-US" sz="2000" dirty="0">
                <a:latin typeface="Times New Roman"/>
                <a:cs typeface="Times New Roman"/>
              </a:rPr>
              <a:t>Reduces the size of the operand relation.</a:t>
            </a:r>
          </a:p>
          <a:p>
            <a:pPr marL="812800" lvl="1" indent="-342900">
              <a:spcBef>
                <a:spcPts val="685"/>
              </a:spcBef>
              <a:buFont typeface="Wingdings" pitchFamily="2" charset="2"/>
              <a:buChar char="Ø"/>
              <a:tabLst>
                <a:tab pos="355600" algn="l"/>
              </a:tabLst>
            </a:pPr>
            <a:r>
              <a:rPr lang="en-US" sz="2000" b="1" dirty="0">
                <a:latin typeface="Times New Roman"/>
                <a:cs typeface="Times New Roman"/>
              </a:rPr>
              <a:t>Disadvantage</a:t>
            </a:r>
            <a:r>
              <a:rPr lang="en-US" sz="2000" dirty="0">
                <a:latin typeface="Times New Roman"/>
                <a:cs typeface="Times New Roman"/>
              </a:rPr>
              <a:t>:</a:t>
            </a:r>
          </a:p>
          <a:p>
            <a:pPr marL="1270000" lvl="2" indent="-342900">
              <a:spcBef>
                <a:spcPts val="685"/>
              </a:spcBef>
              <a:buFont typeface="Arial" panose="020B0604020202020204" pitchFamily="34" charset="0"/>
              <a:buChar char="•"/>
              <a:tabLst>
                <a:tab pos="355600" algn="l"/>
              </a:tabLst>
            </a:pPr>
            <a:r>
              <a:rPr lang="en-US" sz="2000" dirty="0">
                <a:latin typeface="Times New Roman"/>
                <a:cs typeface="Times New Roman"/>
              </a:rPr>
              <a:t>Increase in number of messages and local processing time.</a:t>
            </a:r>
          </a:p>
          <a:p>
            <a:pPr marL="812800" lvl="1" indent="-342900">
              <a:spcBef>
                <a:spcPts val="685"/>
              </a:spcBef>
              <a:buFont typeface="Wingdings" panose="05000000000000000000" pitchFamily="2" charset="2"/>
              <a:buChar char="Ø"/>
              <a:tabLst>
                <a:tab pos="355600" algn="l"/>
              </a:tabLst>
            </a:pPr>
            <a:r>
              <a:rPr lang="en-US" sz="2000" b="1" dirty="0">
                <a:latin typeface="Times New Roman"/>
                <a:cs typeface="Times New Roman"/>
              </a:rPr>
              <a:t>Use </a:t>
            </a:r>
            <a:r>
              <a:rPr lang="en-US" sz="2000" dirty="0">
                <a:latin typeface="Times New Roman"/>
                <a:cs typeface="Times New Roman"/>
              </a:rPr>
              <a:t>: </a:t>
            </a:r>
          </a:p>
          <a:p>
            <a:pPr marL="1270000" lvl="2" indent="-342900">
              <a:spcBef>
                <a:spcPts val="685"/>
              </a:spcBef>
              <a:buFont typeface="Arial" panose="020B0604020202020204" pitchFamily="34" charset="0"/>
              <a:buChar char="•"/>
              <a:tabLst>
                <a:tab pos="355600" algn="l"/>
              </a:tabLst>
            </a:pPr>
            <a:r>
              <a:rPr lang="en-US" sz="2000" dirty="0">
                <a:latin typeface="Times New Roman"/>
                <a:cs typeface="Times New Roman"/>
              </a:rPr>
              <a:t>Wide area networks makes extensive use of </a:t>
            </a:r>
            <a:r>
              <a:rPr lang="en-US" sz="2000" dirty="0" err="1">
                <a:latin typeface="Times New Roman"/>
                <a:cs typeface="Times New Roman"/>
              </a:rPr>
              <a:t>semijoins</a:t>
            </a:r>
            <a:r>
              <a:rPr lang="en-US" sz="2000" dirty="0">
                <a:latin typeface="Times New Roman"/>
                <a:cs typeface="Times New Roman"/>
              </a:rPr>
              <a:t>.</a:t>
            </a:r>
          </a:p>
          <a:p>
            <a:pPr marL="1270000" lvl="2" indent="-342900">
              <a:spcBef>
                <a:spcPts val="685"/>
              </a:spcBef>
              <a:buFont typeface="Arial" panose="020B0604020202020204" pitchFamily="34" charset="0"/>
              <a:buChar char="•"/>
              <a:tabLst>
                <a:tab pos="355600" algn="l"/>
              </a:tabLst>
            </a:pPr>
            <a:r>
              <a:rPr lang="en-US" sz="2000" dirty="0">
                <a:latin typeface="Times New Roman"/>
                <a:cs typeface="Times New Roman"/>
              </a:rPr>
              <a:t>R* which assume faster networks does not employ </a:t>
            </a:r>
            <a:r>
              <a:rPr lang="en-US" sz="2000" dirty="0" err="1">
                <a:latin typeface="Times New Roman"/>
                <a:cs typeface="Times New Roman"/>
              </a:rPr>
              <a:t>semijoins</a:t>
            </a:r>
            <a:r>
              <a:rPr lang="en-US" sz="2000" dirty="0">
                <a:latin typeface="Times New Roman"/>
                <a:cs typeface="Times New Roman"/>
              </a:rPr>
              <a:t> as joins has lower local processing cost.</a:t>
            </a:r>
          </a:p>
          <a:p>
            <a:pPr marL="812800" lvl="1" indent="-342900">
              <a:spcBef>
                <a:spcPts val="685"/>
              </a:spcBef>
              <a:buFont typeface="Wingdings" panose="05000000000000000000" pitchFamily="2" charset="2"/>
              <a:buChar char="Ø"/>
              <a:tabLst>
                <a:tab pos="355600" algn="l"/>
              </a:tabLst>
            </a:pPr>
            <a:endParaRPr lang="en-US" sz="2000" dirty="0">
              <a:latin typeface="Times New Roman"/>
              <a:cs typeface="Times New Roman"/>
            </a:endParaRPr>
          </a:p>
          <a:p>
            <a:pPr marL="354965" indent="-342265">
              <a:lnSpc>
                <a:spcPct val="100000"/>
              </a:lnSpc>
              <a:spcBef>
                <a:spcPts val="685"/>
              </a:spcBef>
              <a:buFont typeface="Wingdings"/>
              <a:buChar char=""/>
              <a:tabLst>
                <a:tab pos="355600" algn="l"/>
              </a:tabLst>
            </a:pPr>
            <a:endParaRPr lang="en-US" sz="2400" b="1"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30</a:t>
            </a:fld>
            <a:endParaRPr spc="-60" dirty="0"/>
          </a:p>
        </p:txBody>
      </p:sp>
    </p:spTree>
    <p:extLst>
      <p:ext uri="{BB962C8B-B14F-4D97-AF65-F5344CB8AC3E}">
        <p14:creationId xmlns:p14="http://schemas.microsoft.com/office/powerpoint/2010/main" val="164306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864136" cy="6299802"/>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Use of Semi-join operation (cont.)</a:t>
            </a:r>
          </a:p>
          <a:p>
            <a:pPr marL="285750" indent="-285750">
              <a:buFont typeface="Wingdings" pitchFamily="2" charset="2"/>
              <a:buChar char="Ø"/>
            </a:pPr>
            <a:r>
              <a:rPr lang="en-US" sz="2000" b="1" dirty="0">
                <a:latin typeface="Times New Roman"/>
                <a:cs typeface="Times New Roman"/>
              </a:rPr>
              <a:t>Semi-Join Example Query: </a:t>
            </a:r>
            <a:r>
              <a:rPr lang="en-US" sz="2000" dirty="0">
                <a:latin typeface="Times New Roman"/>
                <a:cs typeface="Times New Roman"/>
              </a:rPr>
              <a:t>A class list of each course is to be prepared.           </a:t>
            </a:r>
          </a:p>
          <a:p>
            <a:r>
              <a:rPr lang="en-US" sz="2000" dirty="0">
                <a:latin typeface="Times New Roman"/>
                <a:cs typeface="Times New Roman"/>
              </a:rPr>
              <a:t>     At Site1: STUDENT(</a:t>
            </a:r>
            <a:r>
              <a:rPr lang="en-US" sz="2000" dirty="0" err="1">
                <a:latin typeface="Times New Roman"/>
                <a:cs typeface="Times New Roman"/>
              </a:rPr>
              <a:t>std_id</a:t>
            </a:r>
            <a:r>
              <a:rPr lang="en-US" sz="2000" dirty="0">
                <a:latin typeface="Times New Roman"/>
                <a:cs typeface="Times New Roman"/>
              </a:rPr>
              <a:t>, </a:t>
            </a:r>
            <a:r>
              <a:rPr lang="en-US" sz="2000" dirty="0" err="1">
                <a:latin typeface="Times New Roman"/>
                <a:cs typeface="Times New Roman"/>
              </a:rPr>
              <a:t>std_name</a:t>
            </a:r>
            <a:r>
              <a:rPr lang="en-US" sz="2000" dirty="0">
                <a:latin typeface="Times New Roman"/>
                <a:cs typeface="Times New Roman"/>
              </a:rPr>
              <a:t>) </a:t>
            </a:r>
          </a:p>
          <a:p>
            <a:r>
              <a:rPr lang="en-US" sz="2000" dirty="0">
                <a:latin typeface="Times New Roman"/>
                <a:cs typeface="Times New Roman"/>
              </a:rPr>
              <a:t>     At Site2: REGISTRATION(</a:t>
            </a:r>
            <a:r>
              <a:rPr lang="en-US" sz="2000" dirty="0" err="1">
                <a:latin typeface="Times New Roman"/>
                <a:cs typeface="Times New Roman"/>
              </a:rPr>
              <a:t>std_id</a:t>
            </a:r>
            <a:r>
              <a:rPr lang="en-US" sz="2000" dirty="0">
                <a:latin typeface="Times New Roman"/>
                <a:cs typeface="Times New Roman"/>
              </a:rPr>
              <a:t>, </a:t>
            </a:r>
            <a:r>
              <a:rPr lang="en-US" sz="2000" dirty="0" err="1">
                <a:latin typeface="Times New Roman"/>
                <a:cs typeface="Times New Roman"/>
              </a:rPr>
              <a:t>course_id</a:t>
            </a:r>
            <a:r>
              <a:rPr lang="en-US" sz="2000" dirty="0">
                <a:latin typeface="Times New Roman"/>
                <a:cs typeface="Times New Roman"/>
              </a:rPr>
              <a:t>) </a:t>
            </a:r>
          </a:p>
          <a:p>
            <a:pPr marL="800100" lvl="1" indent="-342900">
              <a:buFont typeface="Arial" panose="020B0604020202020204" pitchFamily="34" charset="0"/>
              <a:buChar char="•"/>
            </a:pPr>
            <a:r>
              <a:rPr lang="en-US" sz="2000" b="1" dirty="0">
                <a:latin typeface="Times New Roman"/>
                <a:cs typeface="Times New Roman"/>
              </a:rPr>
              <a:t>Steps of Semi-join: </a:t>
            </a:r>
          </a:p>
          <a:p>
            <a:pPr marL="800100" lvl="1" indent="-342900">
              <a:buFont typeface="Arial" panose="020B0604020202020204" pitchFamily="34" charset="0"/>
              <a:buChar char="•"/>
            </a:pPr>
            <a:r>
              <a:rPr lang="en-US" sz="2000" dirty="0">
                <a:latin typeface="Times New Roman"/>
                <a:cs typeface="Times New Roman"/>
              </a:rPr>
              <a:t>1. At Site2, project REGISTRATION on </a:t>
            </a:r>
            <a:r>
              <a:rPr lang="en-US" sz="2000" dirty="0" err="1">
                <a:latin typeface="Times New Roman"/>
                <a:cs typeface="Times New Roman"/>
              </a:rPr>
              <a:t>std_id</a:t>
            </a:r>
            <a:r>
              <a:rPr lang="en-US" sz="2000" dirty="0">
                <a:latin typeface="Times New Roman"/>
                <a:cs typeface="Times New Roman"/>
              </a:rPr>
              <a:t>. 				X=∏</a:t>
            </a:r>
            <a:r>
              <a:rPr lang="en-US" sz="2000" dirty="0" err="1">
                <a:latin typeface="Times New Roman"/>
                <a:cs typeface="Times New Roman"/>
              </a:rPr>
              <a:t>std_id</a:t>
            </a:r>
            <a:r>
              <a:rPr lang="en-US" sz="2000" dirty="0">
                <a:latin typeface="Times New Roman"/>
                <a:cs typeface="Times New Roman"/>
              </a:rPr>
              <a:t>(REGISTRATION) </a:t>
            </a:r>
          </a:p>
          <a:p>
            <a:pPr lvl="1"/>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a:cs typeface="Times New Roman"/>
              </a:rPr>
              <a:t>2. Transmit X to Site1. </a:t>
            </a:r>
          </a:p>
          <a:p>
            <a:pPr lvl="1"/>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a:cs typeface="Times New Roman"/>
              </a:rPr>
              <a:t>3. At Site1, perform semi-join on STUDENT and X. </a:t>
            </a:r>
          </a:p>
          <a:p>
            <a:pPr lvl="1"/>
            <a:r>
              <a:rPr lang="en-US" sz="2000" dirty="0">
                <a:latin typeface="Times New Roman"/>
                <a:cs typeface="Times New Roman"/>
              </a:rPr>
              <a:t>		Y= STUDENT |X REGISTRATION </a:t>
            </a:r>
          </a:p>
          <a:p>
            <a:pPr lvl="1"/>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a:cs typeface="Times New Roman"/>
              </a:rPr>
              <a:t>4. Send Y to Site2 and then Join with REGISTRATION. </a:t>
            </a:r>
          </a:p>
          <a:p>
            <a:pPr marL="800100" lvl="1" indent="-342900">
              <a:buFont typeface="Arial" panose="020B0604020202020204" pitchFamily="34" charset="0"/>
              <a:buChar char="•"/>
            </a:pPr>
            <a:r>
              <a:rPr lang="en-US" sz="2000" dirty="0">
                <a:latin typeface="Times New Roman"/>
                <a:cs typeface="Times New Roman"/>
              </a:rPr>
              <a:t>Finally, we get the complete final result i.e. the class list of all students on a particular course.</a:t>
            </a:r>
          </a:p>
          <a:p>
            <a:pPr marL="812800" lvl="1" indent="-342900">
              <a:spcBef>
                <a:spcPts val="685"/>
              </a:spcBef>
              <a:buFont typeface="Wingdings" panose="05000000000000000000" pitchFamily="2" charset="2"/>
              <a:buChar char="Ø"/>
              <a:tabLst>
                <a:tab pos="355600" algn="l"/>
              </a:tabLst>
            </a:pPr>
            <a:endParaRPr lang="en-US" sz="2000" dirty="0">
              <a:latin typeface="Times New Roman"/>
              <a:cs typeface="Times New Roman"/>
            </a:endParaRPr>
          </a:p>
          <a:p>
            <a:pPr marL="354965" indent="-342265">
              <a:lnSpc>
                <a:spcPct val="100000"/>
              </a:lnSpc>
              <a:spcBef>
                <a:spcPts val="685"/>
              </a:spcBef>
              <a:buFont typeface="Wingdings"/>
              <a:buChar char=""/>
              <a:tabLst>
                <a:tab pos="355600" algn="l"/>
              </a:tabLst>
            </a:pPr>
            <a:endParaRPr lang="en-US" sz="2400" b="1"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31</a:t>
            </a:fld>
            <a:endParaRPr spc="-60" dirty="0"/>
          </a:p>
        </p:txBody>
      </p:sp>
    </p:spTree>
    <p:extLst>
      <p:ext uri="{BB962C8B-B14F-4D97-AF65-F5344CB8AC3E}">
        <p14:creationId xmlns:p14="http://schemas.microsoft.com/office/powerpoint/2010/main" val="3285423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464" y="1230887"/>
            <a:ext cx="7864136" cy="2080698"/>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lang="en-US" sz="2400" b="1" dirty="0">
                <a:latin typeface="Times New Roman"/>
                <a:cs typeface="Times New Roman"/>
              </a:rPr>
              <a:t>Characteristics of Query Processor: Use of Semi-join operation (cont.)</a:t>
            </a:r>
          </a:p>
          <a:p>
            <a:pPr marL="469900" lvl="1">
              <a:spcBef>
                <a:spcPts val="685"/>
              </a:spcBef>
              <a:tabLst>
                <a:tab pos="355600" algn="l"/>
              </a:tabLst>
            </a:pPr>
            <a:endParaRPr lang="en-US" sz="2000" dirty="0">
              <a:latin typeface="Times New Roman"/>
              <a:cs typeface="Times New Roman"/>
            </a:endParaRPr>
          </a:p>
          <a:p>
            <a:pPr marL="469900" lvl="1">
              <a:spcBef>
                <a:spcPts val="685"/>
              </a:spcBef>
              <a:tabLst>
                <a:tab pos="355600" algn="l"/>
              </a:tabLst>
            </a:pPr>
            <a:endParaRPr lang="en-US" sz="2000" dirty="0">
              <a:latin typeface="Times New Roman"/>
              <a:cs typeface="Times New Roman"/>
            </a:endParaRPr>
          </a:p>
          <a:p>
            <a:pPr marL="354965" indent="-342265">
              <a:lnSpc>
                <a:spcPct val="100000"/>
              </a:lnSpc>
              <a:spcBef>
                <a:spcPts val="685"/>
              </a:spcBef>
              <a:buFont typeface="Wingdings"/>
              <a:buChar char=""/>
              <a:tabLst>
                <a:tab pos="355600" algn="l"/>
              </a:tabLst>
            </a:pPr>
            <a:endParaRPr lang="en-US" sz="2400" b="1"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32</a:t>
            </a:fld>
            <a:endParaRPr spc="-60" dirty="0"/>
          </a:p>
        </p:txBody>
      </p:sp>
      <p:pic>
        <p:nvPicPr>
          <p:cNvPr id="3" name="Picture 2">
            <a:extLst>
              <a:ext uri="{FF2B5EF4-FFF2-40B4-BE49-F238E27FC236}">
                <a16:creationId xmlns:a16="http://schemas.microsoft.com/office/drawing/2014/main" id="{D939A288-539C-0A49-B5D4-F5DC61E05588}"/>
              </a:ext>
            </a:extLst>
          </p:cNvPr>
          <p:cNvPicPr>
            <a:picLocks noChangeAspect="1"/>
          </p:cNvPicPr>
          <p:nvPr/>
        </p:nvPicPr>
        <p:blipFill>
          <a:blip r:embed="rId2"/>
          <a:stretch>
            <a:fillRect/>
          </a:stretch>
        </p:blipFill>
        <p:spPr>
          <a:xfrm>
            <a:off x="1176654" y="2646109"/>
            <a:ext cx="7237603" cy="3124200"/>
          </a:xfrm>
          <a:prstGeom prst="rect">
            <a:avLst/>
          </a:prstGeom>
        </p:spPr>
      </p:pic>
    </p:spTree>
    <p:extLst>
      <p:ext uri="{BB962C8B-B14F-4D97-AF65-F5344CB8AC3E}">
        <p14:creationId xmlns:p14="http://schemas.microsoft.com/office/powerpoint/2010/main" val="129548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44" y="1165605"/>
            <a:ext cx="4610735" cy="391160"/>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Main layers of Query</a:t>
            </a:r>
            <a:r>
              <a:rPr sz="2400" b="1" spc="-120" dirty="0">
                <a:latin typeface="Times New Roman"/>
                <a:cs typeface="Times New Roman"/>
              </a:rPr>
              <a:t> </a:t>
            </a:r>
            <a:r>
              <a:rPr sz="2400" b="1" spc="-5" dirty="0">
                <a:latin typeface="Times New Roman"/>
                <a:cs typeface="Times New Roman"/>
              </a:rPr>
              <a:t>Processing</a:t>
            </a:r>
            <a:endParaRPr sz="2400"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33</a:t>
            </a:fld>
            <a:endParaRPr spc="-60" dirty="0"/>
          </a:p>
        </p:txBody>
      </p:sp>
      <p:sp>
        <p:nvSpPr>
          <p:cNvPr id="6" name="object 6"/>
          <p:cNvSpPr txBox="1"/>
          <p:nvPr/>
        </p:nvSpPr>
        <p:spPr>
          <a:xfrm>
            <a:off x="3334511" y="2269235"/>
            <a:ext cx="2298700" cy="355600"/>
          </a:xfrm>
          <a:prstGeom prst="rect">
            <a:avLst/>
          </a:prstGeom>
          <a:solidFill>
            <a:srgbClr val="FFFFFF"/>
          </a:solidFill>
          <a:ln w="9144">
            <a:solidFill>
              <a:srgbClr val="000000"/>
            </a:solidFill>
          </a:ln>
        </p:spPr>
        <p:txBody>
          <a:bodyPr vert="horz" wrap="square" lIns="0" tIns="41910" rIns="0" bIns="0" rtlCol="0">
            <a:spAutoFit/>
          </a:bodyPr>
          <a:lstStyle/>
          <a:p>
            <a:pPr marL="440690">
              <a:lnSpc>
                <a:spcPct val="100000"/>
              </a:lnSpc>
              <a:spcBef>
                <a:spcPts val="330"/>
              </a:spcBef>
            </a:pPr>
            <a:r>
              <a:rPr sz="1200" b="1" spc="-5" dirty="0">
                <a:latin typeface="Times New Roman"/>
                <a:cs typeface="Times New Roman"/>
              </a:rPr>
              <a:t>Query</a:t>
            </a:r>
            <a:r>
              <a:rPr sz="1200" b="1" spc="5" dirty="0">
                <a:latin typeface="Times New Roman"/>
                <a:cs typeface="Times New Roman"/>
              </a:rPr>
              <a:t> </a:t>
            </a:r>
            <a:r>
              <a:rPr sz="1200" b="1" spc="-5" dirty="0">
                <a:latin typeface="Times New Roman"/>
                <a:cs typeface="Times New Roman"/>
              </a:rPr>
              <a:t>Decomposition</a:t>
            </a:r>
            <a:endParaRPr sz="1200">
              <a:latin typeface="Times New Roman"/>
              <a:cs typeface="Times New Roman"/>
            </a:endParaRPr>
          </a:p>
        </p:txBody>
      </p:sp>
      <p:sp>
        <p:nvSpPr>
          <p:cNvPr id="7" name="object 7"/>
          <p:cNvSpPr/>
          <p:nvPr/>
        </p:nvSpPr>
        <p:spPr>
          <a:xfrm>
            <a:off x="2936748" y="1748027"/>
            <a:ext cx="3092450" cy="355600"/>
          </a:xfrm>
          <a:custGeom>
            <a:avLst/>
            <a:gdLst/>
            <a:ahLst/>
            <a:cxnLst/>
            <a:rect l="l" t="t" r="r" b="b"/>
            <a:pathLst>
              <a:path w="3092450" h="355600">
                <a:moveTo>
                  <a:pt x="0" y="355091"/>
                </a:moveTo>
                <a:lnTo>
                  <a:pt x="3092196" y="355091"/>
                </a:lnTo>
                <a:lnTo>
                  <a:pt x="3092196" y="0"/>
                </a:lnTo>
                <a:lnTo>
                  <a:pt x="0" y="0"/>
                </a:lnTo>
                <a:lnTo>
                  <a:pt x="0" y="355091"/>
                </a:lnTo>
                <a:close/>
              </a:path>
            </a:pathLst>
          </a:custGeom>
          <a:solidFill>
            <a:srgbClr val="FFFFFF"/>
          </a:solidFill>
        </p:spPr>
        <p:txBody>
          <a:bodyPr wrap="square" lIns="0" tIns="0" rIns="0" bIns="0" rtlCol="0"/>
          <a:lstStyle/>
          <a:p>
            <a:endParaRPr/>
          </a:p>
        </p:txBody>
      </p:sp>
      <p:sp>
        <p:nvSpPr>
          <p:cNvPr id="8" name="object 8"/>
          <p:cNvSpPr txBox="1"/>
          <p:nvPr/>
        </p:nvSpPr>
        <p:spPr>
          <a:xfrm>
            <a:off x="2936748" y="1776425"/>
            <a:ext cx="3092450" cy="208915"/>
          </a:xfrm>
          <a:prstGeom prst="rect">
            <a:avLst/>
          </a:prstGeom>
        </p:spPr>
        <p:txBody>
          <a:bodyPr vert="horz" wrap="square" lIns="0" tIns="12700" rIns="0" bIns="0" rtlCol="0">
            <a:spAutoFit/>
          </a:bodyPr>
          <a:lstStyle/>
          <a:p>
            <a:pPr marL="372745">
              <a:lnSpc>
                <a:spcPct val="100000"/>
              </a:lnSpc>
              <a:spcBef>
                <a:spcPts val="100"/>
              </a:spcBef>
            </a:pPr>
            <a:r>
              <a:rPr sz="1200" b="1" spc="-5" dirty="0">
                <a:latin typeface="Times New Roman"/>
                <a:cs typeface="Times New Roman"/>
              </a:rPr>
              <a:t>Calculus Query </a:t>
            </a:r>
            <a:r>
              <a:rPr sz="1200" b="1" dirty="0">
                <a:latin typeface="Times New Roman"/>
                <a:cs typeface="Times New Roman"/>
              </a:rPr>
              <a:t>on </a:t>
            </a:r>
            <a:r>
              <a:rPr sz="1200" b="1" spc="-5" dirty="0">
                <a:latin typeface="Times New Roman"/>
                <a:cs typeface="Times New Roman"/>
              </a:rPr>
              <a:t>Global</a:t>
            </a:r>
            <a:r>
              <a:rPr sz="1200" b="1" dirty="0">
                <a:latin typeface="Times New Roman"/>
                <a:cs typeface="Times New Roman"/>
              </a:rPr>
              <a:t> </a:t>
            </a:r>
            <a:r>
              <a:rPr sz="1200" b="1" spc="-5" dirty="0">
                <a:latin typeface="Times New Roman"/>
                <a:cs typeface="Times New Roman"/>
              </a:rPr>
              <a:t>Relations</a:t>
            </a:r>
            <a:endParaRPr sz="1200">
              <a:latin typeface="Times New Roman"/>
              <a:cs typeface="Times New Roman"/>
            </a:endParaRPr>
          </a:p>
        </p:txBody>
      </p:sp>
      <p:sp>
        <p:nvSpPr>
          <p:cNvPr id="9" name="object 9"/>
          <p:cNvSpPr/>
          <p:nvPr/>
        </p:nvSpPr>
        <p:spPr>
          <a:xfrm>
            <a:off x="2979420" y="2822448"/>
            <a:ext cx="2985770" cy="353695"/>
          </a:xfrm>
          <a:custGeom>
            <a:avLst/>
            <a:gdLst/>
            <a:ahLst/>
            <a:cxnLst/>
            <a:rect l="l" t="t" r="r" b="b"/>
            <a:pathLst>
              <a:path w="2985770" h="353694">
                <a:moveTo>
                  <a:pt x="0" y="353567"/>
                </a:moveTo>
                <a:lnTo>
                  <a:pt x="2985516" y="353567"/>
                </a:lnTo>
                <a:lnTo>
                  <a:pt x="2985516" y="0"/>
                </a:lnTo>
                <a:lnTo>
                  <a:pt x="0" y="0"/>
                </a:lnTo>
                <a:lnTo>
                  <a:pt x="0" y="353567"/>
                </a:lnTo>
                <a:close/>
              </a:path>
            </a:pathLst>
          </a:custGeom>
          <a:solidFill>
            <a:srgbClr val="FFFFFF"/>
          </a:solidFill>
        </p:spPr>
        <p:txBody>
          <a:bodyPr wrap="square" lIns="0" tIns="0" rIns="0" bIns="0" rtlCol="0"/>
          <a:lstStyle/>
          <a:p>
            <a:endParaRPr/>
          </a:p>
        </p:txBody>
      </p:sp>
      <p:sp>
        <p:nvSpPr>
          <p:cNvPr id="10" name="object 10"/>
          <p:cNvSpPr txBox="1"/>
          <p:nvPr/>
        </p:nvSpPr>
        <p:spPr>
          <a:xfrm>
            <a:off x="3252978" y="2850896"/>
            <a:ext cx="24460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Algebraic Query </a:t>
            </a:r>
            <a:r>
              <a:rPr sz="1200" b="1" spc="-5" dirty="0">
                <a:latin typeface="Times New Roman"/>
                <a:cs typeface="Times New Roman"/>
              </a:rPr>
              <a:t>on Global</a:t>
            </a:r>
            <a:r>
              <a:rPr sz="1200" b="1" spc="-30" dirty="0">
                <a:latin typeface="Times New Roman"/>
                <a:cs typeface="Times New Roman"/>
              </a:rPr>
              <a:t> </a:t>
            </a:r>
            <a:r>
              <a:rPr sz="1200" b="1" dirty="0">
                <a:latin typeface="Times New Roman"/>
                <a:cs typeface="Times New Roman"/>
              </a:rPr>
              <a:t>Relations</a:t>
            </a:r>
            <a:endParaRPr sz="1200">
              <a:latin typeface="Times New Roman"/>
              <a:cs typeface="Times New Roman"/>
            </a:endParaRPr>
          </a:p>
        </p:txBody>
      </p:sp>
      <p:sp>
        <p:nvSpPr>
          <p:cNvPr id="11" name="object 11"/>
          <p:cNvSpPr txBox="1"/>
          <p:nvPr/>
        </p:nvSpPr>
        <p:spPr>
          <a:xfrm>
            <a:off x="3270503" y="3337559"/>
            <a:ext cx="2426335" cy="353695"/>
          </a:xfrm>
          <a:prstGeom prst="rect">
            <a:avLst/>
          </a:prstGeom>
          <a:solidFill>
            <a:srgbClr val="FFFFFF"/>
          </a:solidFill>
          <a:ln w="9144">
            <a:solidFill>
              <a:srgbClr val="000000"/>
            </a:solidFill>
          </a:ln>
        </p:spPr>
        <p:txBody>
          <a:bodyPr vert="horz" wrap="square" lIns="0" tIns="41275" rIns="0" bIns="0" rtlCol="0">
            <a:spAutoFit/>
          </a:bodyPr>
          <a:lstStyle/>
          <a:p>
            <a:pPr marL="635635">
              <a:lnSpc>
                <a:spcPct val="100000"/>
              </a:lnSpc>
              <a:spcBef>
                <a:spcPts val="325"/>
              </a:spcBef>
            </a:pPr>
            <a:r>
              <a:rPr sz="1200" b="1" spc="-5" dirty="0">
                <a:latin typeface="Times New Roman"/>
                <a:cs typeface="Times New Roman"/>
              </a:rPr>
              <a:t>Data Localization</a:t>
            </a:r>
            <a:endParaRPr sz="1200">
              <a:latin typeface="Times New Roman"/>
              <a:cs typeface="Times New Roman"/>
            </a:endParaRPr>
          </a:p>
        </p:txBody>
      </p:sp>
      <p:sp>
        <p:nvSpPr>
          <p:cNvPr id="12" name="object 12"/>
          <p:cNvSpPr/>
          <p:nvPr/>
        </p:nvSpPr>
        <p:spPr>
          <a:xfrm>
            <a:off x="3076955" y="3895344"/>
            <a:ext cx="2867025" cy="355600"/>
          </a:xfrm>
          <a:custGeom>
            <a:avLst/>
            <a:gdLst/>
            <a:ahLst/>
            <a:cxnLst/>
            <a:rect l="l" t="t" r="r" b="b"/>
            <a:pathLst>
              <a:path w="2867025" h="355600">
                <a:moveTo>
                  <a:pt x="0" y="355091"/>
                </a:moveTo>
                <a:lnTo>
                  <a:pt x="2866644" y="355091"/>
                </a:lnTo>
                <a:lnTo>
                  <a:pt x="2866644" y="0"/>
                </a:lnTo>
                <a:lnTo>
                  <a:pt x="0" y="0"/>
                </a:lnTo>
                <a:lnTo>
                  <a:pt x="0" y="355091"/>
                </a:lnTo>
                <a:close/>
              </a:path>
            </a:pathLst>
          </a:custGeom>
          <a:solidFill>
            <a:srgbClr val="FFFFFF"/>
          </a:solidFill>
        </p:spPr>
        <p:txBody>
          <a:bodyPr wrap="square" lIns="0" tIns="0" rIns="0" bIns="0" rtlCol="0"/>
          <a:lstStyle/>
          <a:p>
            <a:endParaRPr/>
          </a:p>
        </p:txBody>
      </p:sp>
      <p:sp>
        <p:nvSpPr>
          <p:cNvPr id="13" name="object 13"/>
          <p:cNvSpPr txBox="1"/>
          <p:nvPr/>
        </p:nvSpPr>
        <p:spPr>
          <a:xfrm>
            <a:off x="3484245" y="3924376"/>
            <a:ext cx="2050414"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Algebraic </a:t>
            </a:r>
            <a:r>
              <a:rPr sz="1200" b="1" spc="-5" dirty="0">
                <a:latin typeface="Times New Roman"/>
                <a:cs typeface="Times New Roman"/>
              </a:rPr>
              <a:t>Query </a:t>
            </a:r>
            <a:r>
              <a:rPr sz="1200" b="1" dirty="0">
                <a:latin typeface="Times New Roman"/>
                <a:cs typeface="Times New Roman"/>
              </a:rPr>
              <a:t>on</a:t>
            </a:r>
            <a:r>
              <a:rPr sz="1200" b="1" spc="-30" dirty="0">
                <a:latin typeface="Times New Roman"/>
                <a:cs typeface="Times New Roman"/>
              </a:rPr>
              <a:t> </a:t>
            </a:r>
            <a:r>
              <a:rPr sz="1200" b="1" spc="-10" dirty="0">
                <a:latin typeface="Times New Roman"/>
                <a:cs typeface="Times New Roman"/>
              </a:rPr>
              <a:t>Fragments</a:t>
            </a:r>
            <a:endParaRPr sz="1200">
              <a:latin typeface="Times New Roman"/>
              <a:cs typeface="Times New Roman"/>
            </a:endParaRPr>
          </a:p>
        </p:txBody>
      </p:sp>
      <p:sp>
        <p:nvSpPr>
          <p:cNvPr id="14" name="object 14"/>
          <p:cNvSpPr txBox="1"/>
          <p:nvPr/>
        </p:nvSpPr>
        <p:spPr>
          <a:xfrm>
            <a:off x="3366515" y="4398264"/>
            <a:ext cx="2223770" cy="355600"/>
          </a:xfrm>
          <a:prstGeom prst="rect">
            <a:avLst/>
          </a:prstGeom>
          <a:solidFill>
            <a:srgbClr val="FFFFFF"/>
          </a:solidFill>
          <a:ln w="9144">
            <a:solidFill>
              <a:srgbClr val="000000"/>
            </a:solidFill>
          </a:ln>
        </p:spPr>
        <p:txBody>
          <a:bodyPr vert="horz" wrap="square" lIns="0" tIns="42545" rIns="0" bIns="0" rtlCol="0">
            <a:spAutoFit/>
          </a:bodyPr>
          <a:lstStyle/>
          <a:p>
            <a:pPr marL="440055">
              <a:lnSpc>
                <a:spcPct val="100000"/>
              </a:lnSpc>
              <a:spcBef>
                <a:spcPts val="335"/>
              </a:spcBef>
            </a:pPr>
            <a:r>
              <a:rPr sz="1200" b="1" spc="-5" dirty="0">
                <a:latin typeface="Times New Roman"/>
                <a:cs typeface="Times New Roman"/>
              </a:rPr>
              <a:t>Global</a:t>
            </a:r>
            <a:r>
              <a:rPr sz="1200" b="1" spc="5" dirty="0">
                <a:latin typeface="Times New Roman"/>
                <a:cs typeface="Times New Roman"/>
              </a:rPr>
              <a:t> </a:t>
            </a:r>
            <a:r>
              <a:rPr sz="1200" b="1" spc="-5" dirty="0">
                <a:latin typeface="Times New Roman"/>
                <a:cs typeface="Times New Roman"/>
              </a:rPr>
              <a:t>Optimization</a:t>
            </a:r>
            <a:endParaRPr sz="1200">
              <a:latin typeface="Times New Roman"/>
              <a:cs typeface="Times New Roman"/>
            </a:endParaRPr>
          </a:p>
        </p:txBody>
      </p:sp>
      <p:sp>
        <p:nvSpPr>
          <p:cNvPr id="15" name="object 15"/>
          <p:cNvSpPr/>
          <p:nvPr/>
        </p:nvSpPr>
        <p:spPr>
          <a:xfrm>
            <a:off x="3108960" y="4936235"/>
            <a:ext cx="2738755" cy="353695"/>
          </a:xfrm>
          <a:custGeom>
            <a:avLst/>
            <a:gdLst/>
            <a:ahLst/>
            <a:cxnLst/>
            <a:rect l="l" t="t" r="r" b="b"/>
            <a:pathLst>
              <a:path w="2738754" h="353695">
                <a:moveTo>
                  <a:pt x="0" y="353567"/>
                </a:moveTo>
                <a:lnTo>
                  <a:pt x="2738628" y="353567"/>
                </a:lnTo>
                <a:lnTo>
                  <a:pt x="2738628" y="0"/>
                </a:lnTo>
                <a:lnTo>
                  <a:pt x="0" y="0"/>
                </a:lnTo>
                <a:lnTo>
                  <a:pt x="0" y="353567"/>
                </a:lnTo>
                <a:close/>
              </a:path>
            </a:pathLst>
          </a:custGeom>
          <a:solidFill>
            <a:srgbClr val="FFFFFF"/>
          </a:solidFill>
        </p:spPr>
        <p:txBody>
          <a:bodyPr wrap="square" lIns="0" tIns="0" rIns="0" bIns="0" rtlCol="0"/>
          <a:lstStyle/>
          <a:p>
            <a:endParaRPr/>
          </a:p>
        </p:txBody>
      </p:sp>
      <p:sp>
        <p:nvSpPr>
          <p:cNvPr id="16" name="object 16"/>
          <p:cNvSpPr txBox="1"/>
          <p:nvPr/>
        </p:nvSpPr>
        <p:spPr>
          <a:xfrm>
            <a:off x="3353180" y="4965319"/>
            <a:ext cx="224663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Distributed Query Execution</a:t>
            </a:r>
            <a:r>
              <a:rPr sz="1200" b="1" spc="15" dirty="0">
                <a:latin typeface="Times New Roman"/>
                <a:cs typeface="Times New Roman"/>
              </a:rPr>
              <a:t> </a:t>
            </a:r>
            <a:r>
              <a:rPr sz="1200" b="1" spc="-5" dirty="0">
                <a:latin typeface="Times New Roman"/>
                <a:cs typeface="Times New Roman"/>
              </a:rPr>
              <a:t>Plan</a:t>
            </a:r>
            <a:endParaRPr sz="1200">
              <a:latin typeface="Times New Roman"/>
              <a:cs typeface="Times New Roman"/>
            </a:endParaRPr>
          </a:p>
        </p:txBody>
      </p:sp>
      <p:sp>
        <p:nvSpPr>
          <p:cNvPr id="17" name="object 17"/>
          <p:cNvSpPr txBox="1"/>
          <p:nvPr/>
        </p:nvSpPr>
        <p:spPr>
          <a:xfrm>
            <a:off x="3419855" y="5480303"/>
            <a:ext cx="2115820" cy="355600"/>
          </a:xfrm>
          <a:prstGeom prst="rect">
            <a:avLst/>
          </a:prstGeom>
          <a:solidFill>
            <a:srgbClr val="FFFFFF"/>
          </a:solidFill>
          <a:ln w="9144">
            <a:solidFill>
              <a:srgbClr val="000000"/>
            </a:solidFill>
          </a:ln>
        </p:spPr>
        <p:txBody>
          <a:bodyPr vert="horz" wrap="square" lIns="0" tIns="41910" rIns="0" bIns="0" rtlCol="0">
            <a:spAutoFit/>
          </a:bodyPr>
          <a:lstStyle/>
          <a:p>
            <a:pPr marL="340995">
              <a:lnSpc>
                <a:spcPct val="100000"/>
              </a:lnSpc>
              <a:spcBef>
                <a:spcPts val="330"/>
              </a:spcBef>
            </a:pPr>
            <a:r>
              <a:rPr sz="1200" b="1" spc="-5" dirty="0">
                <a:latin typeface="Times New Roman"/>
                <a:cs typeface="Times New Roman"/>
              </a:rPr>
              <a:t>Distributed Execution</a:t>
            </a:r>
            <a:endParaRPr sz="1200">
              <a:latin typeface="Times New Roman"/>
              <a:cs typeface="Times New Roman"/>
            </a:endParaRPr>
          </a:p>
        </p:txBody>
      </p:sp>
      <p:sp>
        <p:nvSpPr>
          <p:cNvPr id="18" name="object 18"/>
          <p:cNvSpPr/>
          <p:nvPr/>
        </p:nvSpPr>
        <p:spPr>
          <a:xfrm>
            <a:off x="6158484" y="2173223"/>
            <a:ext cx="1233170" cy="521334"/>
          </a:xfrm>
          <a:custGeom>
            <a:avLst/>
            <a:gdLst/>
            <a:ahLst/>
            <a:cxnLst/>
            <a:rect l="l" t="t" r="r" b="b"/>
            <a:pathLst>
              <a:path w="1233170" h="521335">
                <a:moveTo>
                  <a:pt x="616458" y="0"/>
                </a:moveTo>
                <a:lnTo>
                  <a:pt x="549283" y="1529"/>
                </a:lnTo>
                <a:lnTo>
                  <a:pt x="484205" y="6012"/>
                </a:lnTo>
                <a:lnTo>
                  <a:pt x="421599" y="13289"/>
                </a:lnTo>
                <a:lnTo>
                  <a:pt x="361841" y="23200"/>
                </a:lnTo>
                <a:lnTo>
                  <a:pt x="305308" y="35588"/>
                </a:lnTo>
                <a:lnTo>
                  <a:pt x="252374" y="50292"/>
                </a:lnTo>
                <a:lnTo>
                  <a:pt x="203416" y="67153"/>
                </a:lnTo>
                <a:lnTo>
                  <a:pt x="158810" y="86012"/>
                </a:lnTo>
                <a:lnTo>
                  <a:pt x="118932" y="106710"/>
                </a:lnTo>
                <a:lnTo>
                  <a:pt x="84158" y="129088"/>
                </a:lnTo>
                <a:lnTo>
                  <a:pt x="31424" y="178247"/>
                </a:lnTo>
                <a:lnTo>
                  <a:pt x="3616" y="232214"/>
                </a:lnTo>
                <a:lnTo>
                  <a:pt x="0" y="260603"/>
                </a:lnTo>
                <a:lnTo>
                  <a:pt x="3616" y="288993"/>
                </a:lnTo>
                <a:lnTo>
                  <a:pt x="31424" y="342960"/>
                </a:lnTo>
                <a:lnTo>
                  <a:pt x="84158" y="392119"/>
                </a:lnTo>
                <a:lnTo>
                  <a:pt x="118932" y="414497"/>
                </a:lnTo>
                <a:lnTo>
                  <a:pt x="158810" y="435195"/>
                </a:lnTo>
                <a:lnTo>
                  <a:pt x="203416" y="454054"/>
                </a:lnTo>
                <a:lnTo>
                  <a:pt x="252374" y="470916"/>
                </a:lnTo>
                <a:lnTo>
                  <a:pt x="305308" y="485619"/>
                </a:lnTo>
                <a:lnTo>
                  <a:pt x="361841" y="498007"/>
                </a:lnTo>
                <a:lnTo>
                  <a:pt x="421599" y="507918"/>
                </a:lnTo>
                <a:lnTo>
                  <a:pt x="484205" y="515195"/>
                </a:lnTo>
                <a:lnTo>
                  <a:pt x="549283" y="519678"/>
                </a:lnTo>
                <a:lnTo>
                  <a:pt x="616458" y="521208"/>
                </a:lnTo>
                <a:lnTo>
                  <a:pt x="683632" y="519678"/>
                </a:lnTo>
                <a:lnTo>
                  <a:pt x="748710" y="515195"/>
                </a:lnTo>
                <a:lnTo>
                  <a:pt x="811316" y="507918"/>
                </a:lnTo>
                <a:lnTo>
                  <a:pt x="871074" y="498007"/>
                </a:lnTo>
                <a:lnTo>
                  <a:pt x="927608" y="485619"/>
                </a:lnTo>
                <a:lnTo>
                  <a:pt x="980541" y="470916"/>
                </a:lnTo>
                <a:lnTo>
                  <a:pt x="1029499" y="454054"/>
                </a:lnTo>
                <a:lnTo>
                  <a:pt x="1074105" y="435195"/>
                </a:lnTo>
                <a:lnTo>
                  <a:pt x="1113983" y="414497"/>
                </a:lnTo>
                <a:lnTo>
                  <a:pt x="1148757" y="392119"/>
                </a:lnTo>
                <a:lnTo>
                  <a:pt x="1201491" y="342960"/>
                </a:lnTo>
                <a:lnTo>
                  <a:pt x="1229299" y="288993"/>
                </a:lnTo>
                <a:lnTo>
                  <a:pt x="1232915" y="260603"/>
                </a:lnTo>
                <a:lnTo>
                  <a:pt x="1229299" y="232214"/>
                </a:lnTo>
                <a:lnTo>
                  <a:pt x="1201491" y="178247"/>
                </a:lnTo>
                <a:lnTo>
                  <a:pt x="1148757" y="129088"/>
                </a:lnTo>
                <a:lnTo>
                  <a:pt x="1113983" y="106710"/>
                </a:lnTo>
                <a:lnTo>
                  <a:pt x="1074105" y="86012"/>
                </a:lnTo>
                <a:lnTo>
                  <a:pt x="1029499" y="67153"/>
                </a:lnTo>
                <a:lnTo>
                  <a:pt x="980541" y="50292"/>
                </a:lnTo>
                <a:lnTo>
                  <a:pt x="927608" y="35588"/>
                </a:lnTo>
                <a:lnTo>
                  <a:pt x="871074" y="23200"/>
                </a:lnTo>
                <a:lnTo>
                  <a:pt x="811316" y="13289"/>
                </a:lnTo>
                <a:lnTo>
                  <a:pt x="748710" y="6012"/>
                </a:lnTo>
                <a:lnTo>
                  <a:pt x="683632" y="1529"/>
                </a:lnTo>
                <a:lnTo>
                  <a:pt x="616458" y="0"/>
                </a:lnTo>
                <a:close/>
              </a:path>
            </a:pathLst>
          </a:custGeom>
          <a:solidFill>
            <a:srgbClr val="FFFFFF"/>
          </a:solidFill>
        </p:spPr>
        <p:txBody>
          <a:bodyPr wrap="square" lIns="0" tIns="0" rIns="0" bIns="0" rtlCol="0"/>
          <a:lstStyle/>
          <a:p>
            <a:endParaRPr/>
          </a:p>
        </p:txBody>
      </p:sp>
      <p:sp>
        <p:nvSpPr>
          <p:cNvPr id="19" name="object 19"/>
          <p:cNvSpPr/>
          <p:nvPr/>
        </p:nvSpPr>
        <p:spPr>
          <a:xfrm>
            <a:off x="6158484" y="2173223"/>
            <a:ext cx="1233170" cy="521334"/>
          </a:xfrm>
          <a:custGeom>
            <a:avLst/>
            <a:gdLst/>
            <a:ahLst/>
            <a:cxnLst/>
            <a:rect l="l" t="t" r="r" b="b"/>
            <a:pathLst>
              <a:path w="1233170" h="521335">
                <a:moveTo>
                  <a:pt x="0" y="260603"/>
                </a:moveTo>
                <a:lnTo>
                  <a:pt x="14217" y="204709"/>
                </a:lnTo>
                <a:lnTo>
                  <a:pt x="54864" y="152987"/>
                </a:lnTo>
                <a:lnTo>
                  <a:pt x="118932" y="106710"/>
                </a:lnTo>
                <a:lnTo>
                  <a:pt x="158810" y="86012"/>
                </a:lnTo>
                <a:lnTo>
                  <a:pt x="203416" y="67153"/>
                </a:lnTo>
                <a:lnTo>
                  <a:pt x="252374" y="50292"/>
                </a:lnTo>
                <a:lnTo>
                  <a:pt x="305308" y="35588"/>
                </a:lnTo>
                <a:lnTo>
                  <a:pt x="361841" y="23200"/>
                </a:lnTo>
                <a:lnTo>
                  <a:pt x="421599" y="13289"/>
                </a:lnTo>
                <a:lnTo>
                  <a:pt x="484205" y="6012"/>
                </a:lnTo>
                <a:lnTo>
                  <a:pt x="549283" y="1529"/>
                </a:lnTo>
                <a:lnTo>
                  <a:pt x="616458" y="0"/>
                </a:lnTo>
                <a:lnTo>
                  <a:pt x="683632" y="1529"/>
                </a:lnTo>
                <a:lnTo>
                  <a:pt x="748710" y="6012"/>
                </a:lnTo>
                <a:lnTo>
                  <a:pt x="811316" y="13289"/>
                </a:lnTo>
                <a:lnTo>
                  <a:pt x="871074" y="23200"/>
                </a:lnTo>
                <a:lnTo>
                  <a:pt x="927608" y="35588"/>
                </a:lnTo>
                <a:lnTo>
                  <a:pt x="980541" y="50292"/>
                </a:lnTo>
                <a:lnTo>
                  <a:pt x="1029499" y="67153"/>
                </a:lnTo>
                <a:lnTo>
                  <a:pt x="1074105" y="86012"/>
                </a:lnTo>
                <a:lnTo>
                  <a:pt x="1113983" y="106710"/>
                </a:lnTo>
                <a:lnTo>
                  <a:pt x="1148757" y="129088"/>
                </a:lnTo>
                <a:lnTo>
                  <a:pt x="1201491" y="178247"/>
                </a:lnTo>
                <a:lnTo>
                  <a:pt x="1229299" y="232214"/>
                </a:lnTo>
                <a:lnTo>
                  <a:pt x="1232915" y="260603"/>
                </a:lnTo>
                <a:lnTo>
                  <a:pt x="1229299" y="288993"/>
                </a:lnTo>
                <a:lnTo>
                  <a:pt x="1201491" y="342960"/>
                </a:lnTo>
                <a:lnTo>
                  <a:pt x="1148757" y="392119"/>
                </a:lnTo>
                <a:lnTo>
                  <a:pt x="1113983" y="414497"/>
                </a:lnTo>
                <a:lnTo>
                  <a:pt x="1074105" y="435195"/>
                </a:lnTo>
                <a:lnTo>
                  <a:pt x="1029499" y="454054"/>
                </a:lnTo>
                <a:lnTo>
                  <a:pt x="980541" y="470916"/>
                </a:lnTo>
                <a:lnTo>
                  <a:pt x="927608" y="485619"/>
                </a:lnTo>
                <a:lnTo>
                  <a:pt x="871074" y="498007"/>
                </a:lnTo>
                <a:lnTo>
                  <a:pt x="811316" y="507918"/>
                </a:lnTo>
                <a:lnTo>
                  <a:pt x="748710" y="515195"/>
                </a:lnTo>
                <a:lnTo>
                  <a:pt x="683632" y="519678"/>
                </a:lnTo>
                <a:lnTo>
                  <a:pt x="616458" y="521208"/>
                </a:lnTo>
                <a:lnTo>
                  <a:pt x="549283" y="519678"/>
                </a:lnTo>
                <a:lnTo>
                  <a:pt x="484205" y="515195"/>
                </a:lnTo>
                <a:lnTo>
                  <a:pt x="421599" y="507918"/>
                </a:lnTo>
                <a:lnTo>
                  <a:pt x="361841" y="498007"/>
                </a:lnTo>
                <a:lnTo>
                  <a:pt x="305307" y="485619"/>
                </a:lnTo>
                <a:lnTo>
                  <a:pt x="252374" y="470915"/>
                </a:lnTo>
                <a:lnTo>
                  <a:pt x="203416" y="454054"/>
                </a:lnTo>
                <a:lnTo>
                  <a:pt x="158810" y="435195"/>
                </a:lnTo>
                <a:lnTo>
                  <a:pt x="118932" y="414497"/>
                </a:lnTo>
                <a:lnTo>
                  <a:pt x="84158" y="392119"/>
                </a:lnTo>
                <a:lnTo>
                  <a:pt x="31424" y="342960"/>
                </a:lnTo>
                <a:lnTo>
                  <a:pt x="3616" y="288993"/>
                </a:lnTo>
                <a:lnTo>
                  <a:pt x="0" y="260603"/>
                </a:lnTo>
                <a:close/>
              </a:path>
            </a:pathLst>
          </a:custGeom>
          <a:ln w="9144">
            <a:solidFill>
              <a:srgbClr val="000000"/>
            </a:solidFill>
          </a:ln>
        </p:spPr>
        <p:txBody>
          <a:bodyPr wrap="square" lIns="0" tIns="0" rIns="0" bIns="0" rtlCol="0"/>
          <a:lstStyle/>
          <a:p>
            <a:endParaRPr/>
          </a:p>
        </p:txBody>
      </p:sp>
      <p:sp>
        <p:nvSpPr>
          <p:cNvPr id="20" name="object 20"/>
          <p:cNvSpPr txBox="1"/>
          <p:nvPr/>
        </p:nvSpPr>
        <p:spPr>
          <a:xfrm>
            <a:off x="6521577" y="2278202"/>
            <a:ext cx="507365" cy="391795"/>
          </a:xfrm>
          <a:prstGeom prst="rect">
            <a:avLst/>
          </a:prstGeom>
        </p:spPr>
        <p:txBody>
          <a:bodyPr vert="horz" wrap="square" lIns="0" tIns="12700" rIns="0" bIns="0" rtlCol="0">
            <a:spAutoFit/>
          </a:bodyPr>
          <a:lstStyle/>
          <a:p>
            <a:pPr marL="45720">
              <a:lnSpc>
                <a:spcPct val="100000"/>
              </a:lnSpc>
              <a:spcBef>
                <a:spcPts val="100"/>
              </a:spcBef>
            </a:pPr>
            <a:r>
              <a:rPr sz="1200" spc="-5" dirty="0">
                <a:latin typeface="Times New Roman"/>
                <a:cs typeface="Times New Roman"/>
              </a:rPr>
              <a:t>Global</a:t>
            </a:r>
            <a:endParaRPr sz="1200">
              <a:latin typeface="Times New Roman"/>
              <a:cs typeface="Times New Roman"/>
            </a:endParaRPr>
          </a:p>
          <a:p>
            <a:pPr marL="12700">
              <a:lnSpc>
                <a:spcPct val="100000"/>
              </a:lnSpc>
              <a:spcBef>
                <a:spcPts val="5"/>
              </a:spcBef>
            </a:pPr>
            <a:r>
              <a:rPr sz="1200" spc="-5" dirty="0">
                <a:latin typeface="Times New Roman"/>
                <a:cs typeface="Times New Roman"/>
              </a:rPr>
              <a:t>Sc</a:t>
            </a:r>
            <a:r>
              <a:rPr sz="1200" dirty="0">
                <a:latin typeface="Times New Roman"/>
                <a:cs typeface="Times New Roman"/>
              </a:rPr>
              <a:t>h</a:t>
            </a:r>
            <a:r>
              <a:rPr sz="1200" spc="-5" dirty="0">
                <a:latin typeface="Times New Roman"/>
                <a:cs typeface="Times New Roman"/>
              </a:rPr>
              <a:t>e</a:t>
            </a:r>
            <a:r>
              <a:rPr sz="1200" dirty="0">
                <a:latin typeface="Times New Roman"/>
                <a:cs typeface="Times New Roman"/>
              </a:rPr>
              <a:t>ma</a:t>
            </a:r>
            <a:endParaRPr sz="1200">
              <a:latin typeface="Times New Roman"/>
              <a:cs typeface="Times New Roman"/>
            </a:endParaRPr>
          </a:p>
        </p:txBody>
      </p:sp>
      <p:sp>
        <p:nvSpPr>
          <p:cNvPr id="21" name="object 21"/>
          <p:cNvSpPr/>
          <p:nvPr/>
        </p:nvSpPr>
        <p:spPr>
          <a:xfrm>
            <a:off x="6211823" y="3208020"/>
            <a:ext cx="1256030" cy="612775"/>
          </a:xfrm>
          <a:custGeom>
            <a:avLst/>
            <a:gdLst/>
            <a:ahLst/>
            <a:cxnLst/>
            <a:rect l="l" t="t" r="r" b="b"/>
            <a:pathLst>
              <a:path w="1256029" h="612775">
                <a:moveTo>
                  <a:pt x="627887" y="0"/>
                </a:moveTo>
                <a:lnTo>
                  <a:pt x="563700" y="1581"/>
                </a:lnTo>
                <a:lnTo>
                  <a:pt x="501364" y="6223"/>
                </a:lnTo>
                <a:lnTo>
                  <a:pt x="441196" y="13772"/>
                </a:lnTo>
                <a:lnTo>
                  <a:pt x="383512" y="24074"/>
                </a:lnTo>
                <a:lnTo>
                  <a:pt x="328627" y="36974"/>
                </a:lnTo>
                <a:lnTo>
                  <a:pt x="276857" y="52319"/>
                </a:lnTo>
                <a:lnTo>
                  <a:pt x="228519" y="69954"/>
                </a:lnTo>
                <a:lnTo>
                  <a:pt x="183927" y="89725"/>
                </a:lnTo>
                <a:lnTo>
                  <a:pt x="143399" y="111479"/>
                </a:lnTo>
                <a:lnTo>
                  <a:pt x="107250" y="135061"/>
                </a:lnTo>
                <a:lnTo>
                  <a:pt x="75795" y="160318"/>
                </a:lnTo>
                <a:lnTo>
                  <a:pt x="28233" y="215237"/>
                </a:lnTo>
                <a:lnTo>
                  <a:pt x="3242" y="275006"/>
                </a:lnTo>
                <a:lnTo>
                  <a:pt x="0" y="306324"/>
                </a:lnTo>
                <a:lnTo>
                  <a:pt x="3242" y="337641"/>
                </a:lnTo>
                <a:lnTo>
                  <a:pt x="28233" y="397410"/>
                </a:lnTo>
                <a:lnTo>
                  <a:pt x="75795" y="452329"/>
                </a:lnTo>
                <a:lnTo>
                  <a:pt x="107250" y="477586"/>
                </a:lnTo>
                <a:lnTo>
                  <a:pt x="143399" y="501168"/>
                </a:lnTo>
                <a:lnTo>
                  <a:pt x="183927" y="522922"/>
                </a:lnTo>
                <a:lnTo>
                  <a:pt x="228519" y="542693"/>
                </a:lnTo>
                <a:lnTo>
                  <a:pt x="276857" y="560328"/>
                </a:lnTo>
                <a:lnTo>
                  <a:pt x="328627" y="575673"/>
                </a:lnTo>
                <a:lnTo>
                  <a:pt x="383512" y="588573"/>
                </a:lnTo>
                <a:lnTo>
                  <a:pt x="441196" y="598875"/>
                </a:lnTo>
                <a:lnTo>
                  <a:pt x="501364" y="606424"/>
                </a:lnTo>
                <a:lnTo>
                  <a:pt x="563700" y="611066"/>
                </a:lnTo>
                <a:lnTo>
                  <a:pt x="627887" y="612647"/>
                </a:lnTo>
                <a:lnTo>
                  <a:pt x="692075" y="611066"/>
                </a:lnTo>
                <a:lnTo>
                  <a:pt x="754411" y="606424"/>
                </a:lnTo>
                <a:lnTo>
                  <a:pt x="814579" y="598875"/>
                </a:lnTo>
                <a:lnTo>
                  <a:pt x="872263" y="588573"/>
                </a:lnTo>
                <a:lnTo>
                  <a:pt x="927148" y="575673"/>
                </a:lnTo>
                <a:lnTo>
                  <a:pt x="978918" y="560328"/>
                </a:lnTo>
                <a:lnTo>
                  <a:pt x="1027256" y="542693"/>
                </a:lnTo>
                <a:lnTo>
                  <a:pt x="1071848" y="522922"/>
                </a:lnTo>
                <a:lnTo>
                  <a:pt x="1112376" y="501168"/>
                </a:lnTo>
                <a:lnTo>
                  <a:pt x="1148525" y="477586"/>
                </a:lnTo>
                <a:lnTo>
                  <a:pt x="1179980" y="452329"/>
                </a:lnTo>
                <a:lnTo>
                  <a:pt x="1227542" y="397410"/>
                </a:lnTo>
                <a:lnTo>
                  <a:pt x="1252533" y="337641"/>
                </a:lnTo>
                <a:lnTo>
                  <a:pt x="1255776" y="306324"/>
                </a:lnTo>
                <a:lnTo>
                  <a:pt x="1252533" y="275006"/>
                </a:lnTo>
                <a:lnTo>
                  <a:pt x="1227542" y="215237"/>
                </a:lnTo>
                <a:lnTo>
                  <a:pt x="1179980" y="160318"/>
                </a:lnTo>
                <a:lnTo>
                  <a:pt x="1148525" y="135061"/>
                </a:lnTo>
                <a:lnTo>
                  <a:pt x="1112376" y="111479"/>
                </a:lnTo>
                <a:lnTo>
                  <a:pt x="1071848" y="89725"/>
                </a:lnTo>
                <a:lnTo>
                  <a:pt x="1027256" y="69954"/>
                </a:lnTo>
                <a:lnTo>
                  <a:pt x="978918" y="52319"/>
                </a:lnTo>
                <a:lnTo>
                  <a:pt x="927148" y="36974"/>
                </a:lnTo>
                <a:lnTo>
                  <a:pt x="872263" y="24074"/>
                </a:lnTo>
                <a:lnTo>
                  <a:pt x="814579" y="13772"/>
                </a:lnTo>
                <a:lnTo>
                  <a:pt x="754411" y="6223"/>
                </a:lnTo>
                <a:lnTo>
                  <a:pt x="692075" y="1581"/>
                </a:lnTo>
                <a:lnTo>
                  <a:pt x="627887" y="0"/>
                </a:lnTo>
                <a:close/>
              </a:path>
            </a:pathLst>
          </a:custGeom>
          <a:solidFill>
            <a:srgbClr val="FFFFFF"/>
          </a:solidFill>
        </p:spPr>
        <p:txBody>
          <a:bodyPr wrap="square" lIns="0" tIns="0" rIns="0" bIns="0" rtlCol="0"/>
          <a:lstStyle/>
          <a:p>
            <a:endParaRPr/>
          </a:p>
        </p:txBody>
      </p:sp>
      <p:sp>
        <p:nvSpPr>
          <p:cNvPr id="22" name="object 22"/>
          <p:cNvSpPr/>
          <p:nvPr/>
        </p:nvSpPr>
        <p:spPr>
          <a:xfrm>
            <a:off x="6211823" y="3208020"/>
            <a:ext cx="1256030" cy="612775"/>
          </a:xfrm>
          <a:custGeom>
            <a:avLst/>
            <a:gdLst/>
            <a:ahLst/>
            <a:cxnLst/>
            <a:rect l="l" t="t" r="r" b="b"/>
            <a:pathLst>
              <a:path w="1256029" h="612775">
                <a:moveTo>
                  <a:pt x="0" y="306324"/>
                </a:moveTo>
                <a:lnTo>
                  <a:pt x="12759" y="244593"/>
                </a:lnTo>
                <a:lnTo>
                  <a:pt x="49351" y="187094"/>
                </a:lnTo>
                <a:lnTo>
                  <a:pt x="107250" y="135061"/>
                </a:lnTo>
                <a:lnTo>
                  <a:pt x="143399" y="111479"/>
                </a:lnTo>
                <a:lnTo>
                  <a:pt x="183927" y="89725"/>
                </a:lnTo>
                <a:lnTo>
                  <a:pt x="228519" y="69954"/>
                </a:lnTo>
                <a:lnTo>
                  <a:pt x="276857" y="52319"/>
                </a:lnTo>
                <a:lnTo>
                  <a:pt x="328627" y="36974"/>
                </a:lnTo>
                <a:lnTo>
                  <a:pt x="383512" y="24074"/>
                </a:lnTo>
                <a:lnTo>
                  <a:pt x="441196" y="13772"/>
                </a:lnTo>
                <a:lnTo>
                  <a:pt x="501364" y="6223"/>
                </a:lnTo>
                <a:lnTo>
                  <a:pt x="563700" y="1581"/>
                </a:lnTo>
                <a:lnTo>
                  <a:pt x="627887" y="0"/>
                </a:lnTo>
                <a:lnTo>
                  <a:pt x="692075" y="1581"/>
                </a:lnTo>
                <a:lnTo>
                  <a:pt x="754411" y="6223"/>
                </a:lnTo>
                <a:lnTo>
                  <a:pt x="814579" y="13772"/>
                </a:lnTo>
                <a:lnTo>
                  <a:pt x="872263" y="24074"/>
                </a:lnTo>
                <a:lnTo>
                  <a:pt x="927148" y="36974"/>
                </a:lnTo>
                <a:lnTo>
                  <a:pt x="978918" y="52319"/>
                </a:lnTo>
                <a:lnTo>
                  <a:pt x="1027256" y="69954"/>
                </a:lnTo>
                <a:lnTo>
                  <a:pt x="1071848" y="89725"/>
                </a:lnTo>
                <a:lnTo>
                  <a:pt x="1112376" y="111479"/>
                </a:lnTo>
                <a:lnTo>
                  <a:pt x="1148525" y="135061"/>
                </a:lnTo>
                <a:lnTo>
                  <a:pt x="1179980" y="160318"/>
                </a:lnTo>
                <a:lnTo>
                  <a:pt x="1227542" y="215237"/>
                </a:lnTo>
                <a:lnTo>
                  <a:pt x="1252533" y="275006"/>
                </a:lnTo>
                <a:lnTo>
                  <a:pt x="1255776" y="306324"/>
                </a:lnTo>
                <a:lnTo>
                  <a:pt x="1252533" y="337641"/>
                </a:lnTo>
                <a:lnTo>
                  <a:pt x="1227542" y="397410"/>
                </a:lnTo>
                <a:lnTo>
                  <a:pt x="1179980" y="452329"/>
                </a:lnTo>
                <a:lnTo>
                  <a:pt x="1148525" y="477586"/>
                </a:lnTo>
                <a:lnTo>
                  <a:pt x="1112376" y="501168"/>
                </a:lnTo>
                <a:lnTo>
                  <a:pt x="1071848" y="522922"/>
                </a:lnTo>
                <a:lnTo>
                  <a:pt x="1027256" y="542693"/>
                </a:lnTo>
                <a:lnTo>
                  <a:pt x="978918" y="560328"/>
                </a:lnTo>
                <a:lnTo>
                  <a:pt x="927148" y="575673"/>
                </a:lnTo>
                <a:lnTo>
                  <a:pt x="872263" y="588573"/>
                </a:lnTo>
                <a:lnTo>
                  <a:pt x="814579" y="598875"/>
                </a:lnTo>
                <a:lnTo>
                  <a:pt x="754411" y="606424"/>
                </a:lnTo>
                <a:lnTo>
                  <a:pt x="692075" y="611066"/>
                </a:lnTo>
                <a:lnTo>
                  <a:pt x="627887" y="612647"/>
                </a:lnTo>
                <a:lnTo>
                  <a:pt x="563700" y="611066"/>
                </a:lnTo>
                <a:lnTo>
                  <a:pt x="501364" y="606424"/>
                </a:lnTo>
                <a:lnTo>
                  <a:pt x="441196" y="598875"/>
                </a:lnTo>
                <a:lnTo>
                  <a:pt x="383512" y="588573"/>
                </a:lnTo>
                <a:lnTo>
                  <a:pt x="328627" y="575673"/>
                </a:lnTo>
                <a:lnTo>
                  <a:pt x="276857" y="560328"/>
                </a:lnTo>
                <a:lnTo>
                  <a:pt x="228519" y="542693"/>
                </a:lnTo>
                <a:lnTo>
                  <a:pt x="183927" y="522922"/>
                </a:lnTo>
                <a:lnTo>
                  <a:pt x="143399" y="501168"/>
                </a:lnTo>
                <a:lnTo>
                  <a:pt x="107250" y="477586"/>
                </a:lnTo>
                <a:lnTo>
                  <a:pt x="75795" y="452329"/>
                </a:lnTo>
                <a:lnTo>
                  <a:pt x="28233" y="397410"/>
                </a:lnTo>
                <a:lnTo>
                  <a:pt x="3242" y="337641"/>
                </a:lnTo>
                <a:lnTo>
                  <a:pt x="0" y="306324"/>
                </a:lnTo>
                <a:close/>
              </a:path>
            </a:pathLst>
          </a:custGeom>
          <a:ln w="9144">
            <a:solidFill>
              <a:srgbClr val="000000"/>
            </a:solidFill>
          </a:ln>
        </p:spPr>
        <p:txBody>
          <a:bodyPr wrap="square" lIns="0" tIns="0" rIns="0" bIns="0" rtlCol="0"/>
          <a:lstStyle/>
          <a:p>
            <a:endParaRPr/>
          </a:p>
        </p:txBody>
      </p:sp>
      <p:sp>
        <p:nvSpPr>
          <p:cNvPr id="23" name="object 23"/>
          <p:cNvSpPr txBox="1"/>
          <p:nvPr/>
        </p:nvSpPr>
        <p:spPr>
          <a:xfrm>
            <a:off x="6538341" y="3327272"/>
            <a:ext cx="606425" cy="391160"/>
          </a:xfrm>
          <a:prstGeom prst="rect">
            <a:avLst/>
          </a:prstGeom>
        </p:spPr>
        <p:txBody>
          <a:bodyPr vert="horz" wrap="square" lIns="0" tIns="12700" rIns="0" bIns="0" rtlCol="0">
            <a:spAutoFit/>
          </a:bodyPr>
          <a:lstStyle/>
          <a:p>
            <a:pPr marL="60960" marR="5080" indent="-48895">
              <a:lnSpc>
                <a:spcPct val="100000"/>
              </a:lnSpc>
              <a:spcBef>
                <a:spcPts val="100"/>
              </a:spcBef>
            </a:pPr>
            <a:r>
              <a:rPr sz="1200" spc="-15" dirty="0">
                <a:latin typeface="Times New Roman"/>
                <a:cs typeface="Times New Roman"/>
              </a:rPr>
              <a:t>F</a:t>
            </a:r>
            <a:r>
              <a:rPr sz="1200" dirty="0">
                <a:latin typeface="Times New Roman"/>
                <a:cs typeface="Times New Roman"/>
              </a:rPr>
              <a:t>r</a:t>
            </a:r>
            <a:r>
              <a:rPr sz="1200" spc="-10" dirty="0">
                <a:latin typeface="Times New Roman"/>
                <a:cs typeface="Times New Roman"/>
              </a:rPr>
              <a:t>a</a:t>
            </a:r>
            <a:r>
              <a:rPr sz="1200" spc="-15" dirty="0">
                <a:latin typeface="Times New Roman"/>
                <a:cs typeface="Times New Roman"/>
              </a:rPr>
              <a:t>g</a:t>
            </a:r>
            <a:r>
              <a:rPr sz="1200" dirty="0">
                <a:latin typeface="Times New Roman"/>
                <a:cs typeface="Times New Roman"/>
              </a:rPr>
              <a:t>ment  </a:t>
            </a:r>
            <a:r>
              <a:rPr sz="1200" spc="-5" dirty="0">
                <a:latin typeface="Times New Roman"/>
                <a:cs typeface="Times New Roman"/>
              </a:rPr>
              <a:t>Schema</a:t>
            </a:r>
            <a:endParaRPr sz="1200">
              <a:latin typeface="Times New Roman"/>
              <a:cs typeface="Times New Roman"/>
            </a:endParaRPr>
          </a:p>
        </p:txBody>
      </p:sp>
      <p:sp>
        <p:nvSpPr>
          <p:cNvPr id="24" name="object 24"/>
          <p:cNvSpPr/>
          <p:nvPr/>
        </p:nvSpPr>
        <p:spPr>
          <a:xfrm>
            <a:off x="6126479" y="4256532"/>
            <a:ext cx="1341120" cy="612775"/>
          </a:xfrm>
          <a:custGeom>
            <a:avLst/>
            <a:gdLst/>
            <a:ahLst/>
            <a:cxnLst/>
            <a:rect l="l" t="t" r="r" b="b"/>
            <a:pathLst>
              <a:path w="1341120" h="612775">
                <a:moveTo>
                  <a:pt x="670560" y="0"/>
                </a:moveTo>
                <a:lnTo>
                  <a:pt x="605981" y="1402"/>
                </a:lnTo>
                <a:lnTo>
                  <a:pt x="543140" y="5523"/>
                </a:lnTo>
                <a:lnTo>
                  <a:pt x="482316" y="12236"/>
                </a:lnTo>
                <a:lnTo>
                  <a:pt x="423790" y="21411"/>
                </a:lnTo>
                <a:lnTo>
                  <a:pt x="367844" y="32919"/>
                </a:lnTo>
                <a:lnTo>
                  <a:pt x="314759" y="46633"/>
                </a:lnTo>
                <a:lnTo>
                  <a:pt x="264815" y="62425"/>
                </a:lnTo>
                <a:lnTo>
                  <a:pt x="218294" y="80164"/>
                </a:lnTo>
                <a:lnTo>
                  <a:pt x="175477" y="99725"/>
                </a:lnTo>
                <a:lnTo>
                  <a:pt x="136645" y="120976"/>
                </a:lnTo>
                <a:lnTo>
                  <a:pt x="102078" y="143792"/>
                </a:lnTo>
                <a:lnTo>
                  <a:pt x="72058" y="168042"/>
                </a:lnTo>
                <a:lnTo>
                  <a:pt x="26784" y="220334"/>
                </a:lnTo>
                <a:lnTo>
                  <a:pt x="3069" y="276825"/>
                </a:lnTo>
                <a:lnTo>
                  <a:pt x="0" y="306324"/>
                </a:lnTo>
                <a:lnTo>
                  <a:pt x="3069" y="335822"/>
                </a:lnTo>
                <a:lnTo>
                  <a:pt x="26784" y="392313"/>
                </a:lnTo>
                <a:lnTo>
                  <a:pt x="72058" y="444605"/>
                </a:lnTo>
                <a:lnTo>
                  <a:pt x="102078" y="468855"/>
                </a:lnTo>
                <a:lnTo>
                  <a:pt x="136645" y="491671"/>
                </a:lnTo>
                <a:lnTo>
                  <a:pt x="175477" y="512922"/>
                </a:lnTo>
                <a:lnTo>
                  <a:pt x="218294" y="532483"/>
                </a:lnTo>
                <a:lnTo>
                  <a:pt x="264815" y="550222"/>
                </a:lnTo>
                <a:lnTo>
                  <a:pt x="314759" y="566014"/>
                </a:lnTo>
                <a:lnTo>
                  <a:pt x="367844" y="579728"/>
                </a:lnTo>
                <a:lnTo>
                  <a:pt x="423790" y="591236"/>
                </a:lnTo>
                <a:lnTo>
                  <a:pt x="482316" y="600411"/>
                </a:lnTo>
                <a:lnTo>
                  <a:pt x="543140" y="607124"/>
                </a:lnTo>
                <a:lnTo>
                  <a:pt x="605981" y="611245"/>
                </a:lnTo>
                <a:lnTo>
                  <a:pt x="670560" y="612648"/>
                </a:lnTo>
                <a:lnTo>
                  <a:pt x="735138" y="611245"/>
                </a:lnTo>
                <a:lnTo>
                  <a:pt x="797979" y="607124"/>
                </a:lnTo>
                <a:lnTo>
                  <a:pt x="858803" y="600411"/>
                </a:lnTo>
                <a:lnTo>
                  <a:pt x="917329" y="591236"/>
                </a:lnTo>
                <a:lnTo>
                  <a:pt x="973275" y="579728"/>
                </a:lnTo>
                <a:lnTo>
                  <a:pt x="1026360" y="566014"/>
                </a:lnTo>
                <a:lnTo>
                  <a:pt x="1076304" y="550222"/>
                </a:lnTo>
                <a:lnTo>
                  <a:pt x="1122825" y="532483"/>
                </a:lnTo>
                <a:lnTo>
                  <a:pt x="1165642" y="512922"/>
                </a:lnTo>
                <a:lnTo>
                  <a:pt x="1204474" y="491671"/>
                </a:lnTo>
                <a:lnTo>
                  <a:pt x="1239041" y="468855"/>
                </a:lnTo>
                <a:lnTo>
                  <a:pt x="1269061" y="444605"/>
                </a:lnTo>
                <a:lnTo>
                  <a:pt x="1314335" y="392313"/>
                </a:lnTo>
                <a:lnTo>
                  <a:pt x="1338050" y="335822"/>
                </a:lnTo>
                <a:lnTo>
                  <a:pt x="1341120" y="306324"/>
                </a:lnTo>
                <a:lnTo>
                  <a:pt x="1338050" y="276825"/>
                </a:lnTo>
                <a:lnTo>
                  <a:pt x="1314335" y="220334"/>
                </a:lnTo>
                <a:lnTo>
                  <a:pt x="1269061" y="168042"/>
                </a:lnTo>
                <a:lnTo>
                  <a:pt x="1239041" y="143792"/>
                </a:lnTo>
                <a:lnTo>
                  <a:pt x="1204474" y="120976"/>
                </a:lnTo>
                <a:lnTo>
                  <a:pt x="1165642" y="99725"/>
                </a:lnTo>
                <a:lnTo>
                  <a:pt x="1122825" y="80164"/>
                </a:lnTo>
                <a:lnTo>
                  <a:pt x="1076304" y="62425"/>
                </a:lnTo>
                <a:lnTo>
                  <a:pt x="1026360" y="46633"/>
                </a:lnTo>
                <a:lnTo>
                  <a:pt x="973275" y="32919"/>
                </a:lnTo>
                <a:lnTo>
                  <a:pt x="917329" y="21411"/>
                </a:lnTo>
                <a:lnTo>
                  <a:pt x="858803" y="12236"/>
                </a:lnTo>
                <a:lnTo>
                  <a:pt x="797979" y="5523"/>
                </a:lnTo>
                <a:lnTo>
                  <a:pt x="735138" y="1402"/>
                </a:lnTo>
                <a:lnTo>
                  <a:pt x="670560" y="0"/>
                </a:lnTo>
                <a:close/>
              </a:path>
            </a:pathLst>
          </a:custGeom>
          <a:solidFill>
            <a:srgbClr val="FFFFFF"/>
          </a:solidFill>
        </p:spPr>
        <p:txBody>
          <a:bodyPr wrap="square" lIns="0" tIns="0" rIns="0" bIns="0" rtlCol="0"/>
          <a:lstStyle/>
          <a:p>
            <a:endParaRPr/>
          </a:p>
        </p:txBody>
      </p:sp>
      <p:sp>
        <p:nvSpPr>
          <p:cNvPr id="25" name="object 25"/>
          <p:cNvSpPr/>
          <p:nvPr/>
        </p:nvSpPr>
        <p:spPr>
          <a:xfrm>
            <a:off x="6126479" y="4256532"/>
            <a:ext cx="1341120" cy="612775"/>
          </a:xfrm>
          <a:custGeom>
            <a:avLst/>
            <a:gdLst/>
            <a:ahLst/>
            <a:cxnLst/>
            <a:rect l="l" t="t" r="r" b="b"/>
            <a:pathLst>
              <a:path w="1341120" h="612775">
                <a:moveTo>
                  <a:pt x="0" y="306324"/>
                </a:moveTo>
                <a:lnTo>
                  <a:pt x="12091" y="248119"/>
                </a:lnTo>
                <a:lnTo>
                  <a:pt x="46867" y="193599"/>
                </a:lnTo>
                <a:lnTo>
                  <a:pt x="102078" y="143792"/>
                </a:lnTo>
                <a:lnTo>
                  <a:pt x="136645" y="120976"/>
                </a:lnTo>
                <a:lnTo>
                  <a:pt x="175477" y="99725"/>
                </a:lnTo>
                <a:lnTo>
                  <a:pt x="218294" y="80164"/>
                </a:lnTo>
                <a:lnTo>
                  <a:pt x="264815" y="62425"/>
                </a:lnTo>
                <a:lnTo>
                  <a:pt x="314759" y="46633"/>
                </a:lnTo>
                <a:lnTo>
                  <a:pt x="367844" y="32919"/>
                </a:lnTo>
                <a:lnTo>
                  <a:pt x="423790" y="21411"/>
                </a:lnTo>
                <a:lnTo>
                  <a:pt x="482316" y="12236"/>
                </a:lnTo>
                <a:lnTo>
                  <a:pt x="543140" y="5523"/>
                </a:lnTo>
                <a:lnTo>
                  <a:pt x="605981" y="1402"/>
                </a:lnTo>
                <a:lnTo>
                  <a:pt x="670560" y="0"/>
                </a:lnTo>
                <a:lnTo>
                  <a:pt x="735138" y="1402"/>
                </a:lnTo>
                <a:lnTo>
                  <a:pt x="797979" y="5523"/>
                </a:lnTo>
                <a:lnTo>
                  <a:pt x="858803" y="12236"/>
                </a:lnTo>
                <a:lnTo>
                  <a:pt x="917329" y="21411"/>
                </a:lnTo>
                <a:lnTo>
                  <a:pt x="973275" y="32919"/>
                </a:lnTo>
                <a:lnTo>
                  <a:pt x="1026360" y="46633"/>
                </a:lnTo>
                <a:lnTo>
                  <a:pt x="1076304" y="62425"/>
                </a:lnTo>
                <a:lnTo>
                  <a:pt x="1122825" y="80164"/>
                </a:lnTo>
                <a:lnTo>
                  <a:pt x="1165642" y="99725"/>
                </a:lnTo>
                <a:lnTo>
                  <a:pt x="1204474" y="120976"/>
                </a:lnTo>
                <a:lnTo>
                  <a:pt x="1239041" y="143792"/>
                </a:lnTo>
                <a:lnTo>
                  <a:pt x="1269061" y="168042"/>
                </a:lnTo>
                <a:lnTo>
                  <a:pt x="1314335" y="220334"/>
                </a:lnTo>
                <a:lnTo>
                  <a:pt x="1338050" y="276825"/>
                </a:lnTo>
                <a:lnTo>
                  <a:pt x="1341120" y="306324"/>
                </a:lnTo>
                <a:lnTo>
                  <a:pt x="1338050" y="335822"/>
                </a:lnTo>
                <a:lnTo>
                  <a:pt x="1314335" y="392313"/>
                </a:lnTo>
                <a:lnTo>
                  <a:pt x="1269061" y="444605"/>
                </a:lnTo>
                <a:lnTo>
                  <a:pt x="1239041" y="468855"/>
                </a:lnTo>
                <a:lnTo>
                  <a:pt x="1204474" y="491671"/>
                </a:lnTo>
                <a:lnTo>
                  <a:pt x="1165642" y="512922"/>
                </a:lnTo>
                <a:lnTo>
                  <a:pt x="1122825" y="532483"/>
                </a:lnTo>
                <a:lnTo>
                  <a:pt x="1076304" y="550222"/>
                </a:lnTo>
                <a:lnTo>
                  <a:pt x="1026360" y="566014"/>
                </a:lnTo>
                <a:lnTo>
                  <a:pt x="973275" y="579728"/>
                </a:lnTo>
                <a:lnTo>
                  <a:pt x="917329" y="591236"/>
                </a:lnTo>
                <a:lnTo>
                  <a:pt x="858803" y="600411"/>
                </a:lnTo>
                <a:lnTo>
                  <a:pt x="797979" y="607124"/>
                </a:lnTo>
                <a:lnTo>
                  <a:pt x="735138" y="611245"/>
                </a:lnTo>
                <a:lnTo>
                  <a:pt x="670560" y="612648"/>
                </a:lnTo>
                <a:lnTo>
                  <a:pt x="605981" y="611245"/>
                </a:lnTo>
                <a:lnTo>
                  <a:pt x="543140" y="607124"/>
                </a:lnTo>
                <a:lnTo>
                  <a:pt x="482316" y="600411"/>
                </a:lnTo>
                <a:lnTo>
                  <a:pt x="423790" y="591236"/>
                </a:lnTo>
                <a:lnTo>
                  <a:pt x="367844" y="579728"/>
                </a:lnTo>
                <a:lnTo>
                  <a:pt x="314759" y="566014"/>
                </a:lnTo>
                <a:lnTo>
                  <a:pt x="264815" y="550222"/>
                </a:lnTo>
                <a:lnTo>
                  <a:pt x="218294" y="532483"/>
                </a:lnTo>
                <a:lnTo>
                  <a:pt x="175477" y="512922"/>
                </a:lnTo>
                <a:lnTo>
                  <a:pt x="136645" y="491671"/>
                </a:lnTo>
                <a:lnTo>
                  <a:pt x="102078" y="468855"/>
                </a:lnTo>
                <a:lnTo>
                  <a:pt x="72058" y="444605"/>
                </a:lnTo>
                <a:lnTo>
                  <a:pt x="26784" y="392313"/>
                </a:lnTo>
                <a:lnTo>
                  <a:pt x="3069" y="335822"/>
                </a:lnTo>
                <a:lnTo>
                  <a:pt x="0" y="306324"/>
                </a:lnTo>
                <a:close/>
              </a:path>
            </a:pathLst>
          </a:custGeom>
          <a:ln w="9144">
            <a:solidFill>
              <a:srgbClr val="000000"/>
            </a:solidFill>
          </a:ln>
        </p:spPr>
        <p:txBody>
          <a:bodyPr wrap="square" lIns="0" tIns="0" rIns="0" bIns="0" rtlCol="0"/>
          <a:lstStyle/>
          <a:p>
            <a:endParaRPr/>
          </a:p>
        </p:txBody>
      </p:sp>
      <p:sp>
        <p:nvSpPr>
          <p:cNvPr id="26" name="object 26"/>
          <p:cNvSpPr txBox="1"/>
          <p:nvPr/>
        </p:nvSpPr>
        <p:spPr>
          <a:xfrm>
            <a:off x="6463665" y="4375530"/>
            <a:ext cx="668655" cy="391160"/>
          </a:xfrm>
          <a:prstGeom prst="rect">
            <a:avLst/>
          </a:prstGeom>
        </p:spPr>
        <p:txBody>
          <a:bodyPr vert="horz" wrap="square" lIns="0" tIns="12700" rIns="0" bIns="0" rtlCol="0">
            <a:spAutoFit/>
          </a:bodyPr>
          <a:lstStyle/>
          <a:p>
            <a:pPr marL="93345" marR="5080" indent="-81280">
              <a:lnSpc>
                <a:spcPct val="100000"/>
              </a:lnSpc>
              <a:spcBef>
                <a:spcPts val="100"/>
              </a:spcBef>
            </a:pPr>
            <a:r>
              <a:rPr sz="1200" dirty="0">
                <a:latin typeface="Times New Roman"/>
                <a:cs typeface="Times New Roman"/>
              </a:rPr>
              <a:t>Alloc</a:t>
            </a:r>
            <a:r>
              <a:rPr sz="1200" spc="-10" dirty="0">
                <a:latin typeface="Times New Roman"/>
                <a:cs typeface="Times New Roman"/>
              </a:rPr>
              <a:t>a</a:t>
            </a:r>
            <a:r>
              <a:rPr sz="1200" dirty="0">
                <a:latin typeface="Times New Roman"/>
                <a:cs typeface="Times New Roman"/>
              </a:rPr>
              <a:t>tion  </a:t>
            </a:r>
            <a:r>
              <a:rPr sz="1200" spc="-5" dirty="0">
                <a:latin typeface="Times New Roman"/>
                <a:cs typeface="Times New Roman"/>
              </a:rPr>
              <a:t>Schema</a:t>
            </a:r>
            <a:endParaRPr sz="1200">
              <a:latin typeface="Times New Roman"/>
              <a:cs typeface="Times New Roman"/>
            </a:endParaRPr>
          </a:p>
        </p:txBody>
      </p:sp>
      <p:sp>
        <p:nvSpPr>
          <p:cNvPr id="27" name="object 27"/>
          <p:cNvSpPr/>
          <p:nvPr/>
        </p:nvSpPr>
        <p:spPr>
          <a:xfrm>
            <a:off x="4446015" y="2001011"/>
            <a:ext cx="76200" cy="273050"/>
          </a:xfrm>
          <a:custGeom>
            <a:avLst/>
            <a:gdLst/>
            <a:ahLst/>
            <a:cxnLst/>
            <a:rect l="l" t="t" r="r" b="b"/>
            <a:pathLst>
              <a:path w="76200" h="273050">
                <a:moveTo>
                  <a:pt x="31719" y="196543"/>
                </a:moveTo>
                <a:lnTo>
                  <a:pt x="0" y="196596"/>
                </a:lnTo>
                <a:lnTo>
                  <a:pt x="38354" y="272796"/>
                </a:lnTo>
                <a:lnTo>
                  <a:pt x="69839" y="209296"/>
                </a:lnTo>
                <a:lnTo>
                  <a:pt x="31750" y="209296"/>
                </a:lnTo>
                <a:lnTo>
                  <a:pt x="31719" y="196543"/>
                </a:lnTo>
                <a:close/>
              </a:path>
              <a:path w="76200" h="273050">
                <a:moveTo>
                  <a:pt x="44419" y="196521"/>
                </a:moveTo>
                <a:lnTo>
                  <a:pt x="31719" y="196543"/>
                </a:lnTo>
                <a:lnTo>
                  <a:pt x="31750" y="209296"/>
                </a:lnTo>
                <a:lnTo>
                  <a:pt x="44450" y="209168"/>
                </a:lnTo>
                <a:lnTo>
                  <a:pt x="44419" y="196521"/>
                </a:lnTo>
                <a:close/>
              </a:path>
              <a:path w="76200" h="273050">
                <a:moveTo>
                  <a:pt x="76200" y="196468"/>
                </a:moveTo>
                <a:lnTo>
                  <a:pt x="44419" y="196521"/>
                </a:lnTo>
                <a:lnTo>
                  <a:pt x="44450" y="209168"/>
                </a:lnTo>
                <a:lnTo>
                  <a:pt x="31750" y="209296"/>
                </a:lnTo>
                <a:lnTo>
                  <a:pt x="69839" y="209296"/>
                </a:lnTo>
                <a:lnTo>
                  <a:pt x="76200" y="196468"/>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28" name="object 28"/>
          <p:cNvSpPr/>
          <p:nvPr/>
        </p:nvSpPr>
        <p:spPr>
          <a:xfrm>
            <a:off x="4446015" y="2634995"/>
            <a:ext cx="76200" cy="273050"/>
          </a:xfrm>
          <a:custGeom>
            <a:avLst/>
            <a:gdLst/>
            <a:ahLst/>
            <a:cxnLst/>
            <a:rect l="l" t="t" r="r" b="b"/>
            <a:pathLst>
              <a:path w="76200" h="273050">
                <a:moveTo>
                  <a:pt x="31719" y="196543"/>
                </a:moveTo>
                <a:lnTo>
                  <a:pt x="0" y="196595"/>
                </a:lnTo>
                <a:lnTo>
                  <a:pt x="38354" y="272795"/>
                </a:lnTo>
                <a:lnTo>
                  <a:pt x="69839" y="209295"/>
                </a:lnTo>
                <a:lnTo>
                  <a:pt x="31750" y="209295"/>
                </a:lnTo>
                <a:lnTo>
                  <a:pt x="31719" y="196543"/>
                </a:lnTo>
                <a:close/>
              </a:path>
              <a:path w="76200" h="273050">
                <a:moveTo>
                  <a:pt x="44419" y="196521"/>
                </a:moveTo>
                <a:lnTo>
                  <a:pt x="31719" y="196543"/>
                </a:lnTo>
                <a:lnTo>
                  <a:pt x="31750" y="209295"/>
                </a:lnTo>
                <a:lnTo>
                  <a:pt x="44450" y="209168"/>
                </a:lnTo>
                <a:lnTo>
                  <a:pt x="44419" y="196521"/>
                </a:lnTo>
                <a:close/>
              </a:path>
              <a:path w="76200" h="273050">
                <a:moveTo>
                  <a:pt x="76200" y="196468"/>
                </a:moveTo>
                <a:lnTo>
                  <a:pt x="44419" y="196521"/>
                </a:lnTo>
                <a:lnTo>
                  <a:pt x="44450" y="209168"/>
                </a:lnTo>
                <a:lnTo>
                  <a:pt x="31750" y="209295"/>
                </a:lnTo>
                <a:lnTo>
                  <a:pt x="69839" y="209295"/>
                </a:lnTo>
                <a:lnTo>
                  <a:pt x="76200" y="196468"/>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29" name="object 29"/>
          <p:cNvSpPr/>
          <p:nvPr/>
        </p:nvSpPr>
        <p:spPr>
          <a:xfrm>
            <a:off x="4446015" y="3075432"/>
            <a:ext cx="76200" cy="273050"/>
          </a:xfrm>
          <a:custGeom>
            <a:avLst/>
            <a:gdLst/>
            <a:ahLst/>
            <a:cxnLst/>
            <a:rect l="l" t="t" r="r" b="b"/>
            <a:pathLst>
              <a:path w="76200" h="273050">
                <a:moveTo>
                  <a:pt x="31719" y="196543"/>
                </a:moveTo>
                <a:lnTo>
                  <a:pt x="0" y="196595"/>
                </a:lnTo>
                <a:lnTo>
                  <a:pt x="38354" y="272795"/>
                </a:lnTo>
                <a:lnTo>
                  <a:pt x="69839" y="209295"/>
                </a:lnTo>
                <a:lnTo>
                  <a:pt x="31750" y="209295"/>
                </a:lnTo>
                <a:lnTo>
                  <a:pt x="31719" y="196543"/>
                </a:lnTo>
                <a:close/>
              </a:path>
              <a:path w="76200" h="273050">
                <a:moveTo>
                  <a:pt x="44419" y="196521"/>
                </a:moveTo>
                <a:lnTo>
                  <a:pt x="31719" y="196543"/>
                </a:lnTo>
                <a:lnTo>
                  <a:pt x="31750" y="209295"/>
                </a:lnTo>
                <a:lnTo>
                  <a:pt x="44450" y="209168"/>
                </a:lnTo>
                <a:lnTo>
                  <a:pt x="44419" y="196521"/>
                </a:lnTo>
                <a:close/>
              </a:path>
              <a:path w="76200" h="273050">
                <a:moveTo>
                  <a:pt x="76200" y="196468"/>
                </a:moveTo>
                <a:lnTo>
                  <a:pt x="44419" y="196521"/>
                </a:lnTo>
                <a:lnTo>
                  <a:pt x="44450" y="209168"/>
                </a:lnTo>
                <a:lnTo>
                  <a:pt x="31750" y="209295"/>
                </a:lnTo>
                <a:lnTo>
                  <a:pt x="69839" y="209295"/>
                </a:lnTo>
                <a:lnTo>
                  <a:pt x="76200" y="196468"/>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30" name="object 30"/>
          <p:cNvSpPr/>
          <p:nvPr/>
        </p:nvSpPr>
        <p:spPr>
          <a:xfrm>
            <a:off x="4446015" y="3686555"/>
            <a:ext cx="76200" cy="273050"/>
          </a:xfrm>
          <a:custGeom>
            <a:avLst/>
            <a:gdLst/>
            <a:ahLst/>
            <a:cxnLst/>
            <a:rect l="l" t="t" r="r" b="b"/>
            <a:pathLst>
              <a:path w="76200" h="273050">
                <a:moveTo>
                  <a:pt x="31719" y="196543"/>
                </a:moveTo>
                <a:lnTo>
                  <a:pt x="0" y="196596"/>
                </a:lnTo>
                <a:lnTo>
                  <a:pt x="38354" y="272796"/>
                </a:lnTo>
                <a:lnTo>
                  <a:pt x="69839" y="209296"/>
                </a:lnTo>
                <a:lnTo>
                  <a:pt x="31750" y="209296"/>
                </a:lnTo>
                <a:lnTo>
                  <a:pt x="31719" y="196543"/>
                </a:lnTo>
                <a:close/>
              </a:path>
              <a:path w="76200" h="273050">
                <a:moveTo>
                  <a:pt x="44419" y="196521"/>
                </a:moveTo>
                <a:lnTo>
                  <a:pt x="31719" y="196543"/>
                </a:lnTo>
                <a:lnTo>
                  <a:pt x="31750" y="209296"/>
                </a:lnTo>
                <a:lnTo>
                  <a:pt x="44450" y="209169"/>
                </a:lnTo>
                <a:lnTo>
                  <a:pt x="44419" y="196521"/>
                </a:lnTo>
                <a:close/>
              </a:path>
              <a:path w="76200" h="273050">
                <a:moveTo>
                  <a:pt x="76200" y="196469"/>
                </a:moveTo>
                <a:lnTo>
                  <a:pt x="44419" y="196521"/>
                </a:lnTo>
                <a:lnTo>
                  <a:pt x="44450" y="209169"/>
                </a:lnTo>
                <a:lnTo>
                  <a:pt x="31750" y="209296"/>
                </a:lnTo>
                <a:lnTo>
                  <a:pt x="69839" y="209296"/>
                </a:lnTo>
                <a:lnTo>
                  <a:pt x="76200" y="196469"/>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31" name="object 31"/>
          <p:cNvSpPr/>
          <p:nvPr/>
        </p:nvSpPr>
        <p:spPr>
          <a:xfrm>
            <a:off x="4446015" y="4137659"/>
            <a:ext cx="76200" cy="273050"/>
          </a:xfrm>
          <a:custGeom>
            <a:avLst/>
            <a:gdLst/>
            <a:ahLst/>
            <a:cxnLst/>
            <a:rect l="l" t="t" r="r" b="b"/>
            <a:pathLst>
              <a:path w="76200" h="273050">
                <a:moveTo>
                  <a:pt x="31719" y="196543"/>
                </a:moveTo>
                <a:lnTo>
                  <a:pt x="0" y="196595"/>
                </a:lnTo>
                <a:lnTo>
                  <a:pt x="38354" y="272795"/>
                </a:lnTo>
                <a:lnTo>
                  <a:pt x="69839" y="209295"/>
                </a:lnTo>
                <a:lnTo>
                  <a:pt x="31750" y="209295"/>
                </a:lnTo>
                <a:lnTo>
                  <a:pt x="31719" y="196543"/>
                </a:lnTo>
                <a:close/>
              </a:path>
              <a:path w="76200" h="273050">
                <a:moveTo>
                  <a:pt x="44419" y="196521"/>
                </a:moveTo>
                <a:lnTo>
                  <a:pt x="31719" y="196543"/>
                </a:lnTo>
                <a:lnTo>
                  <a:pt x="31750" y="209295"/>
                </a:lnTo>
                <a:lnTo>
                  <a:pt x="44450" y="209169"/>
                </a:lnTo>
                <a:lnTo>
                  <a:pt x="44419" y="196521"/>
                </a:lnTo>
                <a:close/>
              </a:path>
              <a:path w="76200" h="273050">
                <a:moveTo>
                  <a:pt x="76200" y="196469"/>
                </a:moveTo>
                <a:lnTo>
                  <a:pt x="44419" y="196521"/>
                </a:lnTo>
                <a:lnTo>
                  <a:pt x="44450" y="209169"/>
                </a:lnTo>
                <a:lnTo>
                  <a:pt x="31750" y="209295"/>
                </a:lnTo>
                <a:lnTo>
                  <a:pt x="69839" y="209295"/>
                </a:lnTo>
                <a:lnTo>
                  <a:pt x="76200" y="196469"/>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32" name="object 32"/>
          <p:cNvSpPr/>
          <p:nvPr/>
        </p:nvSpPr>
        <p:spPr>
          <a:xfrm>
            <a:off x="4446015" y="4750308"/>
            <a:ext cx="76200" cy="273050"/>
          </a:xfrm>
          <a:custGeom>
            <a:avLst/>
            <a:gdLst/>
            <a:ahLst/>
            <a:cxnLst/>
            <a:rect l="l" t="t" r="r" b="b"/>
            <a:pathLst>
              <a:path w="76200" h="273050">
                <a:moveTo>
                  <a:pt x="31719" y="196543"/>
                </a:moveTo>
                <a:lnTo>
                  <a:pt x="0" y="196596"/>
                </a:lnTo>
                <a:lnTo>
                  <a:pt x="38354" y="272796"/>
                </a:lnTo>
                <a:lnTo>
                  <a:pt x="69839" y="209296"/>
                </a:lnTo>
                <a:lnTo>
                  <a:pt x="31750" y="209296"/>
                </a:lnTo>
                <a:lnTo>
                  <a:pt x="31719" y="196543"/>
                </a:lnTo>
                <a:close/>
              </a:path>
              <a:path w="76200" h="273050">
                <a:moveTo>
                  <a:pt x="44419" y="196521"/>
                </a:moveTo>
                <a:lnTo>
                  <a:pt x="31719" y="196543"/>
                </a:lnTo>
                <a:lnTo>
                  <a:pt x="31750" y="209296"/>
                </a:lnTo>
                <a:lnTo>
                  <a:pt x="44450" y="209169"/>
                </a:lnTo>
                <a:lnTo>
                  <a:pt x="44419" y="196521"/>
                </a:lnTo>
                <a:close/>
              </a:path>
              <a:path w="76200" h="273050">
                <a:moveTo>
                  <a:pt x="76200" y="196469"/>
                </a:moveTo>
                <a:lnTo>
                  <a:pt x="44419" y="196521"/>
                </a:lnTo>
                <a:lnTo>
                  <a:pt x="44450" y="209169"/>
                </a:lnTo>
                <a:lnTo>
                  <a:pt x="31750" y="209296"/>
                </a:lnTo>
                <a:lnTo>
                  <a:pt x="69839" y="209296"/>
                </a:lnTo>
                <a:lnTo>
                  <a:pt x="76200" y="196469"/>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33" name="object 33"/>
          <p:cNvSpPr/>
          <p:nvPr/>
        </p:nvSpPr>
        <p:spPr>
          <a:xfrm>
            <a:off x="4446015" y="5212079"/>
            <a:ext cx="76200" cy="273050"/>
          </a:xfrm>
          <a:custGeom>
            <a:avLst/>
            <a:gdLst/>
            <a:ahLst/>
            <a:cxnLst/>
            <a:rect l="l" t="t" r="r" b="b"/>
            <a:pathLst>
              <a:path w="76200" h="273050">
                <a:moveTo>
                  <a:pt x="31719" y="196543"/>
                </a:moveTo>
                <a:lnTo>
                  <a:pt x="0" y="196596"/>
                </a:lnTo>
                <a:lnTo>
                  <a:pt x="38354" y="272796"/>
                </a:lnTo>
                <a:lnTo>
                  <a:pt x="69839" y="209296"/>
                </a:lnTo>
                <a:lnTo>
                  <a:pt x="31750" y="209296"/>
                </a:lnTo>
                <a:lnTo>
                  <a:pt x="31719" y="196543"/>
                </a:lnTo>
                <a:close/>
              </a:path>
              <a:path w="76200" h="273050">
                <a:moveTo>
                  <a:pt x="44419" y="196521"/>
                </a:moveTo>
                <a:lnTo>
                  <a:pt x="31719" y="196543"/>
                </a:lnTo>
                <a:lnTo>
                  <a:pt x="31750" y="209296"/>
                </a:lnTo>
                <a:lnTo>
                  <a:pt x="44450" y="209169"/>
                </a:lnTo>
                <a:lnTo>
                  <a:pt x="44419" y="196521"/>
                </a:lnTo>
                <a:close/>
              </a:path>
              <a:path w="76200" h="273050">
                <a:moveTo>
                  <a:pt x="76200" y="196469"/>
                </a:moveTo>
                <a:lnTo>
                  <a:pt x="44419" y="196521"/>
                </a:lnTo>
                <a:lnTo>
                  <a:pt x="44450" y="209169"/>
                </a:lnTo>
                <a:lnTo>
                  <a:pt x="31750" y="209296"/>
                </a:lnTo>
                <a:lnTo>
                  <a:pt x="69839" y="209296"/>
                </a:lnTo>
                <a:lnTo>
                  <a:pt x="76200" y="196469"/>
                </a:lnTo>
                <a:close/>
              </a:path>
              <a:path w="76200" h="273050">
                <a:moveTo>
                  <a:pt x="43942" y="0"/>
                </a:moveTo>
                <a:lnTo>
                  <a:pt x="31242" y="0"/>
                </a:lnTo>
                <a:lnTo>
                  <a:pt x="31719" y="196543"/>
                </a:lnTo>
                <a:lnTo>
                  <a:pt x="44419" y="196521"/>
                </a:lnTo>
                <a:lnTo>
                  <a:pt x="43942" y="0"/>
                </a:lnTo>
                <a:close/>
              </a:path>
            </a:pathLst>
          </a:custGeom>
          <a:solidFill>
            <a:srgbClr val="000000"/>
          </a:solidFill>
        </p:spPr>
        <p:txBody>
          <a:bodyPr wrap="square" lIns="0" tIns="0" rIns="0" bIns="0" rtlCol="0"/>
          <a:lstStyle/>
          <a:p>
            <a:endParaRPr/>
          </a:p>
        </p:txBody>
      </p:sp>
      <p:sp>
        <p:nvSpPr>
          <p:cNvPr id="34" name="object 34"/>
          <p:cNvSpPr/>
          <p:nvPr/>
        </p:nvSpPr>
        <p:spPr>
          <a:xfrm>
            <a:off x="5643371" y="2403982"/>
            <a:ext cx="526415" cy="76200"/>
          </a:xfrm>
          <a:custGeom>
            <a:avLst/>
            <a:gdLst/>
            <a:ahLst/>
            <a:cxnLst/>
            <a:rect l="l" t="t" r="r" b="b"/>
            <a:pathLst>
              <a:path w="526414" h="76200">
                <a:moveTo>
                  <a:pt x="76200" y="0"/>
                </a:moveTo>
                <a:lnTo>
                  <a:pt x="0" y="38226"/>
                </a:lnTo>
                <a:lnTo>
                  <a:pt x="76200" y="76200"/>
                </a:lnTo>
                <a:lnTo>
                  <a:pt x="76200" y="44450"/>
                </a:lnTo>
                <a:lnTo>
                  <a:pt x="63500" y="44450"/>
                </a:lnTo>
                <a:lnTo>
                  <a:pt x="63500" y="31750"/>
                </a:lnTo>
                <a:lnTo>
                  <a:pt x="76200" y="31732"/>
                </a:lnTo>
                <a:lnTo>
                  <a:pt x="76200" y="0"/>
                </a:lnTo>
                <a:close/>
              </a:path>
              <a:path w="526414" h="76200">
                <a:moveTo>
                  <a:pt x="76200" y="31732"/>
                </a:moveTo>
                <a:lnTo>
                  <a:pt x="63500" y="31750"/>
                </a:lnTo>
                <a:lnTo>
                  <a:pt x="63500" y="44450"/>
                </a:lnTo>
                <a:lnTo>
                  <a:pt x="76200" y="44432"/>
                </a:lnTo>
                <a:lnTo>
                  <a:pt x="76200" y="31732"/>
                </a:lnTo>
                <a:close/>
              </a:path>
              <a:path w="526414" h="76200">
                <a:moveTo>
                  <a:pt x="76200" y="44432"/>
                </a:moveTo>
                <a:lnTo>
                  <a:pt x="63500" y="44450"/>
                </a:lnTo>
                <a:lnTo>
                  <a:pt x="76200" y="44450"/>
                </a:lnTo>
                <a:close/>
              </a:path>
              <a:path w="526414" h="76200">
                <a:moveTo>
                  <a:pt x="526161" y="31114"/>
                </a:moveTo>
                <a:lnTo>
                  <a:pt x="76200" y="31732"/>
                </a:lnTo>
                <a:lnTo>
                  <a:pt x="76200" y="44432"/>
                </a:lnTo>
                <a:lnTo>
                  <a:pt x="526161" y="43814"/>
                </a:lnTo>
                <a:lnTo>
                  <a:pt x="526161" y="31114"/>
                </a:lnTo>
                <a:close/>
              </a:path>
            </a:pathLst>
          </a:custGeom>
          <a:solidFill>
            <a:srgbClr val="000000"/>
          </a:solidFill>
        </p:spPr>
        <p:txBody>
          <a:bodyPr wrap="square" lIns="0" tIns="0" rIns="0" bIns="0" rtlCol="0"/>
          <a:lstStyle/>
          <a:p>
            <a:endParaRPr/>
          </a:p>
        </p:txBody>
      </p:sp>
      <p:sp>
        <p:nvSpPr>
          <p:cNvPr id="35" name="object 35"/>
          <p:cNvSpPr/>
          <p:nvPr/>
        </p:nvSpPr>
        <p:spPr>
          <a:xfrm>
            <a:off x="5696711" y="3476878"/>
            <a:ext cx="526415" cy="76200"/>
          </a:xfrm>
          <a:custGeom>
            <a:avLst/>
            <a:gdLst/>
            <a:ahLst/>
            <a:cxnLst/>
            <a:rect l="l" t="t" r="r" b="b"/>
            <a:pathLst>
              <a:path w="526414" h="76200">
                <a:moveTo>
                  <a:pt x="76200" y="0"/>
                </a:moveTo>
                <a:lnTo>
                  <a:pt x="0" y="38226"/>
                </a:lnTo>
                <a:lnTo>
                  <a:pt x="76200" y="76200"/>
                </a:lnTo>
                <a:lnTo>
                  <a:pt x="76200" y="44450"/>
                </a:lnTo>
                <a:lnTo>
                  <a:pt x="63500" y="44450"/>
                </a:lnTo>
                <a:lnTo>
                  <a:pt x="63500" y="31750"/>
                </a:lnTo>
                <a:lnTo>
                  <a:pt x="76200" y="31732"/>
                </a:lnTo>
                <a:lnTo>
                  <a:pt x="76200" y="0"/>
                </a:lnTo>
                <a:close/>
              </a:path>
              <a:path w="526414" h="76200">
                <a:moveTo>
                  <a:pt x="76200" y="31732"/>
                </a:moveTo>
                <a:lnTo>
                  <a:pt x="63500" y="31750"/>
                </a:lnTo>
                <a:lnTo>
                  <a:pt x="63500" y="44450"/>
                </a:lnTo>
                <a:lnTo>
                  <a:pt x="76200" y="44432"/>
                </a:lnTo>
                <a:lnTo>
                  <a:pt x="76200" y="31732"/>
                </a:lnTo>
                <a:close/>
              </a:path>
              <a:path w="526414" h="76200">
                <a:moveTo>
                  <a:pt x="76200" y="44432"/>
                </a:moveTo>
                <a:lnTo>
                  <a:pt x="63500" y="44450"/>
                </a:lnTo>
                <a:lnTo>
                  <a:pt x="76200" y="44450"/>
                </a:lnTo>
                <a:close/>
              </a:path>
              <a:path w="526414" h="76200">
                <a:moveTo>
                  <a:pt x="526161" y="31115"/>
                </a:moveTo>
                <a:lnTo>
                  <a:pt x="76200" y="31732"/>
                </a:lnTo>
                <a:lnTo>
                  <a:pt x="76200" y="44432"/>
                </a:lnTo>
                <a:lnTo>
                  <a:pt x="526161" y="43815"/>
                </a:lnTo>
                <a:lnTo>
                  <a:pt x="526161" y="31115"/>
                </a:lnTo>
                <a:close/>
              </a:path>
            </a:pathLst>
          </a:custGeom>
          <a:solidFill>
            <a:srgbClr val="000000"/>
          </a:solidFill>
        </p:spPr>
        <p:txBody>
          <a:bodyPr wrap="square" lIns="0" tIns="0" rIns="0" bIns="0" rtlCol="0"/>
          <a:lstStyle/>
          <a:p>
            <a:endParaRPr/>
          </a:p>
        </p:txBody>
      </p:sp>
      <p:sp>
        <p:nvSpPr>
          <p:cNvPr id="36" name="object 36"/>
          <p:cNvSpPr/>
          <p:nvPr/>
        </p:nvSpPr>
        <p:spPr>
          <a:xfrm>
            <a:off x="5590032" y="4529963"/>
            <a:ext cx="526415" cy="76200"/>
          </a:xfrm>
          <a:custGeom>
            <a:avLst/>
            <a:gdLst/>
            <a:ahLst/>
            <a:cxnLst/>
            <a:rect l="l" t="t" r="r" b="b"/>
            <a:pathLst>
              <a:path w="526414" h="76200">
                <a:moveTo>
                  <a:pt x="76200" y="0"/>
                </a:moveTo>
                <a:lnTo>
                  <a:pt x="0" y="38226"/>
                </a:lnTo>
                <a:lnTo>
                  <a:pt x="76200" y="76200"/>
                </a:lnTo>
                <a:lnTo>
                  <a:pt x="76200" y="44450"/>
                </a:lnTo>
                <a:lnTo>
                  <a:pt x="63500" y="44450"/>
                </a:lnTo>
                <a:lnTo>
                  <a:pt x="63500" y="31750"/>
                </a:lnTo>
                <a:lnTo>
                  <a:pt x="76200" y="31732"/>
                </a:lnTo>
                <a:lnTo>
                  <a:pt x="76200" y="0"/>
                </a:lnTo>
                <a:close/>
              </a:path>
              <a:path w="526414" h="76200">
                <a:moveTo>
                  <a:pt x="76200" y="31732"/>
                </a:moveTo>
                <a:lnTo>
                  <a:pt x="63500" y="31750"/>
                </a:lnTo>
                <a:lnTo>
                  <a:pt x="63500" y="44450"/>
                </a:lnTo>
                <a:lnTo>
                  <a:pt x="76200" y="44432"/>
                </a:lnTo>
                <a:lnTo>
                  <a:pt x="76200" y="31732"/>
                </a:lnTo>
                <a:close/>
              </a:path>
              <a:path w="526414" h="76200">
                <a:moveTo>
                  <a:pt x="76200" y="44432"/>
                </a:moveTo>
                <a:lnTo>
                  <a:pt x="63500" y="44450"/>
                </a:lnTo>
                <a:lnTo>
                  <a:pt x="76200" y="44450"/>
                </a:lnTo>
                <a:close/>
              </a:path>
              <a:path w="526414" h="76200">
                <a:moveTo>
                  <a:pt x="526160" y="31114"/>
                </a:moveTo>
                <a:lnTo>
                  <a:pt x="76200" y="31732"/>
                </a:lnTo>
                <a:lnTo>
                  <a:pt x="76200" y="44432"/>
                </a:lnTo>
                <a:lnTo>
                  <a:pt x="526160" y="43814"/>
                </a:lnTo>
                <a:lnTo>
                  <a:pt x="526160" y="31114"/>
                </a:lnTo>
                <a:close/>
              </a:path>
            </a:pathLst>
          </a:custGeom>
          <a:solidFill>
            <a:srgbClr val="000000"/>
          </a:solidFill>
        </p:spPr>
        <p:txBody>
          <a:bodyPr wrap="square" lIns="0" tIns="0" rIns="0" bIns="0" rtlCol="0"/>
          <a:lstStyle/>
          <a:p>
            <a:endParaRPr/>
          </a:p>
        </p:txBody>
      </p:sp>
      <p:sp>
        <p:nvSpPr>
          <p:cNvPr id="37" name="object 37"/>
          <p:cNvSpPr/>
          <p:nvPr/>
        </p:nvSpPr>
        <p:spPr>
          <a:xfrm>
            <a:off x="2485644" y="2226564"/>
            <a:ext cx="548640" cy="2545080"/>
          </a:xfrm>
          <a:custGeom>
            <a:avLst/>
            <a:gdLst/>
            <a:ahLst/>
            <a:cxnLst/>
            <a:rect l="l" t="t" r="r" b="b"/>
            <a:pathLst>
              <a:path w="548639" h="2545079">
                <a:moveTo>
                  <a:pt x="548639" y="2545080"/>
                </a:moveTo>
                <a:lnTo>
                  <a:pt x="493352" y="2540763"/>
                </a:lnTo>
                <a:lnTo>
                  <a:pt x="441858" y="2528383"/>
                </a:lnTo>
                <a:lnTo>
                  <a:pt x="395261" y="2508794"/>
                </a:lnTo>
                <a:lnTo>
                  <a:pt x="354663" y="2482849"/>
                </a:lnTo>
                <a:lnTo>
                  <a:pt x="321167" y="2451405"/>
                </a:lnTo>
                <a:lnTo>
                  <a:pt x="295876" y="2415313"/>
                </a:lnTo>
                <a:lnTo>
                  <a:pt x="279892" y="2375430"/>
                </a:lnTo>
                <a:lnTo>
                  <a:pt x="274319" y="2332609"/>
                </a:lnTo>
                <a:lnTo>
                  <a:pt x="274319" y="1485011"/>
                </a:lnTo>
                <a:lnTo>
                  <a:pt x="268747" y="1442189"/>
                </a:lnTo>
                <a:lnTo>
                  <a:pt x="252763" y="1402306"/>
                </a:lnTo>
                <a:lnTo>
                  <a:pt x="227472" y="1366214"/>
                </a:lnTo>
                <a:lnTo>
                  <a:pt x="193976" y="1334769"/>
                </a:lnTo>
                <a:lnTo>
                  <a:pt x="153378" y="1308825"/>
                </a:lnTo>
                <a:lnTo>
                  <a:pt x="106781" y="1289236"/>
                </a:lnTo>
                <a:lnTo>
                  <a:pt x="55287" y="1276856"/>
                </a:lnTo>
                <a:lnTo>
                  <a:pt x="0" y="1272539"/>
                </a:lnTo>
                <a:lnTo>
                  <a:pt x="55287" y="1268223"/>
                </a:lnTo>
                <a:lnTo>
                  <a:pt x="106781" y="1255843"/>
                </a:lnTo>
                <a:lnTo>
                  <a:pt x="153378" y="1236254"/>
                </a:lnTo>
                <a:lnTo>
                  <a:pt x="193976" y="1210310"/>
                </a:lnTo>
                <a:lnTo>
                  <a:pt x="227472" y="1178865"/>
                </a:lnTo>
                <a:lnTo>
                  <a:pt x="252763" y="1142773"/>
                </a:lnTo>
                <a:lnTo>
                  <a:pt x="268747" y="1102890"/>
                </a:lnTo>
                <a:lnTo>
                  <a:pt x="274319" y="1060069"/>
                </a:lnTo>
                <a:lnTo>
                  <a:pt x="274319" y="212471"/>
                </a:lnTo>
                <a:lnTo>
                  <a:pt x="279892" y="169649"/>
                </a:lnTo>
                <a:lnTo>
                  <a:pt x="295876" y="129766"/>
                </a:lnTo>
                <a:lnTo>
                  <a:pt x="321167" y="93674"/>
                </a:lnTo>
                <a:lnTo>
                  <a:pt x="354663" y="62230"/>
                </a:lnTo>
                <a:lnTo>
                  <a:pt x="395261" y="36285"/>
                </a:lnTo>
                <a:lnTo>
                  <a:pt x="441858" y="16696"/>
                </a:lnTo>
                <a:lnTo>
                  <a:pt x="493352" y="4316"/>
                </a:lnTo>
                <a:lnTo>
                  <a:pt x="548639" y="0"/>
                </a:lnTo>
              </a:path>
            </a:pathLst>
          </a:custGeom>
          <a:ln w="9144">
            <a:solidFill>
              <a:srgbClr val="000000"/>
            </a:solidFill>
          </a:ln>
        </p:spPr>
        <p:txBody>
          <a:bodyPr wrap="square" lIns="0" tIns="0" rIns="0" bIns="0" rtlCol="0"/>
          <a:lstStyle/>
          <a:p>
            <a:endParaRPr/>
          </a:p>
        </p:txBody>
      </p:sp>
      <p:sp>
        <p:nvSpPr>
          <p:cNvPr id="38" name="object 38"/>
          <p:cNvSpPr/>
          <p:nvPr/>
        </p:nvSpPr>
        <p:spPr>
          <a:xfrm>
            <a:off x="2604516" y="5437632"/>
            <a:ext cx="332740" cy="462280"/>
          </a:xfrm>
          <a:custGeom>
            <a:avLst/>
            <a:gdLst/>
            <a:ahLst/>
            <a:cxnLst/>
            <a:rect l="l" t="t" r="r" b="b"/>
            <a:pathLst>
              <a:path w="332739" h="462279">
                <a:moveTo>
                  <a:pt x="332231" y="461772"/>
                </a:moveTo>
                <a:lnTo>
                  <a:pt x="267592" y="458753"/>
                </a:lnTo>
                <a:lnTo>
                  <a:pt x="214788" y="450522"/>
                </a:lnTo>
                <a:lnTo>
                  <a:pt x="179177" y="438315"/>
                </a:lnTo>
                <a:lnTo>
                  <a:pt x="166115" y="423367"/>
                </a:lnTo>
                <a:lnTo>
                  <a:pt x="166115" y="269290"/>
                </a:lnTo>
                <a:lnTo>
                  <a:pt x="153054" y="254342"/>
                </a:lnTo>
                <a:lnTo>
                  <a:pt x="117443" y="242135"/>
                </a:lnTo>
                <a:lnTo>
                  <a:pt x="64639" y="233904"/>
                </a:lnTo>
                <a:lnTo>
                  <a:pt x="0" y="230886"/>
                </a:lnTo>
                <a:lnTo>
                  <a:pt x="64639" y="227867"/>
                </a:lnTo>
                <a:lnTo>
                  <a:pt x="117443" y="219636"/>
                </a:lnTo>
                <a:lnTo>
                  <a:pt x="153054" y="207429"/>
                </a:lnTo>
                <a:lnTo>
                  <a:pt x="166115" y="192481"/>
                </a:lnTo>
                <a:lnTo>
                  <a:pt x="166115" y="38354"/>
                </a:lnTo>
                <a:lnTo>
                  <a:pt x="179177" y="23413"/>
                </a:lnTo>
                <a:lnTo>
                  <a:pt x="214788" y="11223"/>
                </a:lnTo>
                <a:lnTo>
                  <a:pt x="267592" y="3010"/>
                </a:lnTo>
                <a:lnTo>
                  <a:pt x="332231" y="0"/>
                </a:lnTo>
              </a:path>
            </a:pathLst>
          </a:custGeom>
          <a:ln w="9144">
            <a:solidFill>
              <a:srgbClr val="000000"/>
            </a:solidFill>
          </a:ln>
        </p:spPr>
        <p:txBody>
          <a:bodyPr wrap="square" lIns="0" tIns="0" rIns="0" bIns="0" rtlCol="0"/>
          <a:lstStyle/>
          <a:p>
            <a:endParaRPr/>
          </a:p>
        </p:txBody>
      </p:sp>
      <p:sp>
        <p:nvSpPr>
          <p:cNvPr id="39" name="object 39"/>
          <p:cNvSpPr txBox="1"/>
          <p:nvPr/>
        </p:nvSpPr>
        <p:spPr>
          <a:xfrm>
            <a:off x="1525016" y="3354070"/>
            <a:ext cx="890269"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Control</a:t>
            </a:r>
            <a:r>
              <a:rPr sz="1400" spc="-100" dirty="0">
                <a:latin typeface="Times New Roman"/>
                <a:cs typeface="Times New Roman"/>
              </a:rPr>
              <a:t> </a:t>
            </a:r>
            <a:r>
              <a:rPr sz="1400" dirty="0">
                <a:latin typeface="Times New Roman"/>
                <a:cs typeface="Times New Roman"/>
              </a:rPr>
              <a:t>Site</a:t>
            </a:r>
            <a:endParaRPr sz="1400">
              <a:latin typeface="Times New Roman"/>
              <a:cs typeface="Times New Roman"/>
            </a:endParaRPr>
          </a:p>
        </p:txBody>
      </p:sp>
      <p:sp>
        <p:nvSpPr>
          <p:cNvPr id="40" name="object 40"/>
          <p:cNvSpPr txBox="1"/>
          <p:nvPr/>
        </p:nvSpPr>
        <p:spPr>
          <a:xfrm>
            <a:off x="1687448" y="5530088"/>
            <a:ext cx="82296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Local</a:t>
            </a:r>
            <a:r>
              <a:rPr sz="1400" spc="-65" dirty="0">
                <a:latin typeface="Times New Roman"/>
                <a:cs typeface="Times New Roman"/>
              </a:rPr>
              <a:t> </a:t>
            </a:r>
            <a:r>
              <a:rPr sz="1400" dirty="0">
                <a:latin typeface="Times New Roman"/>
                <a:cs typeface="Times New Roman"/>
              </a:rPr>
              <a:t>Sites</a:t>
            </a:r>
            <a:endParaRPr sz="1400">
              <a:latin typeface="Times New Roman"/>
              <a:cs typeface="Times New Roman"/>
            </a:endParaRPr>
          </a:p>
        </p:txBody>
      </p:sp>
      <p:sp>
        <p:nvSpPr>
          <p:cNvPr id="41" name="object 41"/>
          <p:cNvSpPr txBox="1"/>
          <p:nvPr/>
        </p:nvSpPr>
        <p:spPr>
          <a:xfrm>
            <a:off x="2238882" y="6123838"/>
            <a:ext cx="4890770" cy="240029"/>
          </a:xfrm>
          <a:prstGeom prst="rect">
            <a:avLst/>
          </a:prstGeom>
        </p:spPr>
        <p:txBody>
          <a:bodyPr vert="horz" wrap="square" lIns="0" tIns="13335" rIns="0" bIns="0" rtlCol="0">
            <a:spAutoFit/>
          </a:bodyPr>
          <a:lstStyle/>
          <a:p>
            <a:pPr marL="12700">
              <a:lnSpc>
                <a:spcPct val="100000"/>
              </a:lnSpc>
              <a:spcBef>
                <a:spcPts val="105"/>
              </a:spcBef>
            </a:pPr>
            <a:r>
              <a:rPr sz="1400" b="1" dirty="0">
                <a:latin typeface="Times New Roman"/>
                <a:cs typeface="Times New Roman"/>
              </a:rPr>
              <a:t>Fig. Generic Layering </a:t>
            </a:r>
            <a:r>
              <a:rPr sz="1400" b="1" spc="-5" dirty="0">
                <a:latin typeface="Times New Roman"/>
                <a:cs typeface="Times New Roman"/>
              </a:rPr>
              <a:t>Scheme </a:t>
            </a:r>
            <a:r>
              <a:rPr sz="1400" b="1" dirty="0">
                <a:latin typeface="Times New Roman"/>
                <a:cs typeface="Times New Roman"/>
              </a:rPr>
              <a:t>for Distributed Query</a:t>
            </a:r>
            <a:r>
              <a:rPr sz="1400" b="1" spc="-114" dirty="0">
                <a:latin typeface="Times New Roman"/>
                <a:cs typeface="Times New Roman"/>
              </a:rPr>
              <a:t> </a:t>
            </a:r>
            <a:r>
              <a:rPr sz="1400" b="1" spc="-5" dirty="0">
                <a:latin typeface="Times New Roman"/>
                <a:cs typeface="Times New Roman"/>
              </a:rPr>
              <a:t>Processing</a:t>
            </a:r>
            <a:endParaRPr sz="1400">
              <a:latin typeface="Times New Roman"/>
              <a:cs typeface="Times New Roman"/>
            </a:endParaRPr>
          </a:p>
        </p:txBody>
      </p:sp>
    </p:spTree>
    <p:extLst>
      <p:ext uri="{BB962C8B-B14F-4D97-AF65-F5344CB8AC3E}">
        <p14:creationId xmlns:p14="http://schemas.microsoft.com/office/powerpoint/2010/main" val="389568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932930" cy="504063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dirty="0">
                <a:latin typeface="Times New Roman"/>
                <a:cs typeface="Times New Roman"/>
              </a:rPr>
              <a:t>Main layers of Query</a:t>
            </a:r>
            <a:r>
              <a:rPr sz="2400" b="1" spc="-45" dirty="0">
                <a:latin typeface="Times New Roman"/>
                <a:cs typeface="Times New Roman"/>
              </a:rPr>
              <a:t> </a:t>
            </a:r>
            <a:r>
              <a:rPr sz="2400" b="1" spc="-5" dirty="0">
                <a:latin typeface="Times New Roman"/>
                <a:cs typeface="Times New Roman"/>
              </a:rPr>
              <a:t>Processing</a:t>
            </a:r>
            <a:endParaRPr sz="2400" dirty="0">
              <a:latin typeface="Times New Roman"/>
              <a:cs typeface="Times New Roman"/>
            </a:endParaRPr>
          </a:p>
          <a:p>
            <a:pPr marL="756285" marR="5080" lvl="1" indent="-287020" algn="just">
              <a:lnSpc>
                <a:spcPct val="100000"/>
              </a:lnSpc>
              <a:spcBef>
                <a:spcPts val="495"/>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input </a:t>
            </a:r>
            <a:r>
              <a:rPr sz="2000" spc="-10" dirty="0">
                <a:latin typeface="Times New Roman"/>
                <a:cs typeface="Times New Roman"/>
              </a:rPr>
              <a:t>is </a:t>
            </a:r>
            <a:r>
              <a:rPr sz="2000" dirty="0">
                <a:latin typeface="Times New Roman"/>
                <a:cs typeface="Times New Roman"/>
              </a:rPr>
              <a:t>a </a:t>
            </a:r>
            <a:r>
              <a:rPr sz="2000" spc="-5" dirty="0">
                <a:latin typeface="Times New Roman"/>
                <a:cs typeface="Times New Roman"/>
              </a:rPr>
              <a:t>query </a:t>
            </a:r>
            <a:r>
              <a:rPr sz="2000" dirty="0">
                <a:latin typeface="Times New Roman"/>
                <a:cs typeface="Times New Roman"/>
              </a:rPr>
              <a:t>on </a:t>
            </a:r>
            <a:r>
              <a:rPr sz="2000" spc="-5" dirty="0">
                <a:latin typeface="Times New Roman"/>
                <a:cs typeface="Times New Roman"/>
              </a:rPr>
              <a:t>global </a:t>
            </a:r>
            <a:r>
              <a:rPr sz="2000" dirty="0">
                <a:latin typeface="Times New Roman"/>
                <a:cs typeface="Times New Roman"/>
              </a:rPr>
              <a:t>data </a:t>
            </a:r>
            <a:r>
              <a:rPr sz="2000" spc="-5" dirty="0">
                <a:latin typeface="Times New Roman"/>
                <a:cs typeface="Times New Roman"/>
              </a:rPr>
              <a:t>expressed </a:t>
            </a:r>
            <a:r>
              <a:rPr sz="2000" spc="-10" dirty="0">
                <a:latin typeface="Times New Roman"/>
                <a:cs typeface="Times New Roman"/>
              </a:rPr>
              <a:t>in </a:t>
            </a:r>
            <a:r>
              <a:rPr sz="2000" spc="-5" dirty="0">
                <a:latin typeface="Times New Roman"/>
                <a:cs typeface="Times New Roman"/>
              </a:rPr>
              <a:t>relational  calculus. </a:t>
            </a:r>
            <a:r>
              <a:rPr sz="2000" dirty="0">
                <a:latin typeface="Times New Roman"/>
                <a:cs typeface="Times New Roman"/>
              </a:rPr>
              <a:t>This </a:t>
            </a:r>
            <a:r>
              <a:rPr sz="2000" spc="-5" dirty="0">
                <a:latin typeface="Times New Roman"/>
                <a:cs typeface="Times New Roman"/>
              </a:rPr>
              <a:t>query </a:t>
            </a:r>
            <a:r>
              <a:rPr sz="2000" spc="-10" dirty="0">
                <a:latin typeface="Times New Roman"/>
                <a:cs typeface="Times New Roman"/>
              </a:rPr>
              <a:t>is </a:t>
            </a:r>
            <a:r>
              <a:rPr sz="2000" spc="-5" dirty="0">
                <a:latin typeface="Times New Roman"/>
                <a:cs typeface="Times New Roman"/>
              </a:rPr>
              <a:t>posed on global (distributed)  </a:t>
            </a:r>
            <a:r>
              <a:rPr sz="2000" dirty="0">
                <a:latin typeface="Times New Roman"/>
                <a:cs typeface="Times New Roman"/>
              </a:rPr>
              <a:t>relations, </a:t>
            </a:r>
            <a:r>
              <a:rPr sz="2000" spc="-5" dirty="0">
                <a:latin typeface="Times New Roman"/>
                <a:cs typeface="Times New Roman"/>
              </a:rPr>
              <a:t>meaning </a:t>
            </a:r>
            <a:r>
              <a:rPr sz="2000" dirty="0">
                <a:latin typeface="Times New Roman"/>
                <a:cs typeface="Times New Roman"/>
              </a:rPr>
              <a:t>that data </a:t>
            </a:r>
            <a:r>
              <a:rPr sz="2000" spc="-5" dirty="0">
                <a:latin typeface="Times New Roman"/>
                <a:cs typeface="Times New Roman"/>
              </a:rPr>
              <a:t>distribution is</a:t>
            </a:r>
            <a:r>
              <a:rPr sz="2000" spc="-110" dirty="0">
                <a:latin typeface="Times New Roman"/>
                <a:cs typeface="Times New Roman"/>
              </a:rPr>
              <a:t> </a:t>
            </a:r>
            <a:r>
              <a:rPr sz="2000" dirty="0">
                <a:latin typeface="Times New Roman"/>
                <a:cs typeface="Times New Roman"/>
              </a:rPr>
              <a:t>hidden.</a:t>
            </a:r>
          </a:p>
          <a:p>
            <a:pPr marL="756285" marR="6350" lvl="1" indent="-287020" algn="just">
              <a:lnSpc>
                <a:spcPct val="100000"/>
              </a:lnSpc>
              <a:spcBef>
                <a:spcPts val="484"/>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first three layers </a:t>
            </a:r>
            <a:r>
              <a:rPr sz="2000" spc="-10" dirty="0">
                <a:latin typeface="Times New Roman"/>
                <a:cs typeface="Times New Roman"/>
              </a:rPr>
              <a:t>map </a:t>
            </a:r>
            <a:r>
              <a:rPr sz="2000" dirty="0">
                <a:latin typeface="Times New Roman"/>
                <a:cs typeface="Times New Roman"/>
              </a:rPr>
              <a:t>the </a:t>
            </a:r>
            <a:r>
              <a:rPr sz="2000" spc="-5" dirty="0">
                <a:latin typeface="Times New Roman"/>
                <a:cs typeface="Times New Roman"/>
              </a:rPr>
              <a:t>input </a:t>
            </a:r>
            <a:r>
              <a:rPr sz="2000" dirty="0">
                <a:latin typeface="Times New Roman"/>
                <a:cs typeface="Times New Roman"/>
              </a:rPr>
              <a:t>query </a:t>
            </a:r>
            <a:r>
              <a:rPr sz="2000" spc="-5" dirty="0">
                <a:latin typeface="Times New Roman"/>
                <a:cs typeface="Times New Roman"/>
              </a:rPr>
              <a:t>into </a:t>
            </a:r>
            <a:r>
              <a:rPr sz="2000" spc="-10" dirty="0">
                <a:latin typeface="Times New Roman"/>
                <a:cs typeface="Times New Roman"/>
              </a:rPr>
              <a:t>an </a:t>
            </a:r>
            <a:r>
              <a:rPr sz="2000" spc="-5" dirty="0">
                <a:latin typeface="Times New Roman"/>
                <a:cs typeface="Times New Roman"/>
              </a:rPr>
              <a:t>optimized  distributed query execution plan. They perform the  functions </a:t>
            </a:r>
            <a:r>
              <a:rPr sz="2000" dirty="0">
                <a:latin typeface="Times New Roman"/>
                <a:cs typeface="Times New Roman"/>
              </a:rPr>
              <a:t>of query </a:t>
            </a:r>
            <a:r>
              <a:rPr sz="2000" spc="-5" dirty="0">
                <a:latin typeface="Times New Roman"/>
                <a:cs typeface="Times New Roman"/>
              </a:rPr>
              <a:t>decomposition, data localization, </a:t>
            </a:r>
            <a:r>
              <a:rPr sz="2000" spc="-10" dirty="0">
                <a:latin typeface="Times New Roman"/>
                <a:cs typeface="Times New Roman"/>
              </a:rPr>
              <a:t>and  </a:t>
            </a:r>
            <a:r>
              <a:rPr sz="2000" dirty="0">
                <a:latin typeface="Times New Roman"/>
                <a:cs typeface="Times New Roman"/>
              </a:rPr>
              <a:t>global query</a:t>
            </a:r>
            <a:r>
              <a:rPr sz="2000" spc="-55" dirty="0">
                <a:latin typeface="Times New Roman"/>
                <a:cs typeface="Times New Roman"/>
              </a:rPr>
              <a:t> </a:t>
            </a:r>
            <a:r>
              <a:rPr sz="2000" spc="-5" dirty="0">
                <a:latin typeface="Times New Roman"/>
                <a:cs typeface="Times New Roman"/>
              </a:rPr>
              <a:t>optimization.</a:t>
            </a:r>
            <a:endParaRPr sz="2000" dirty="0">
              <a:latin typeface="Times New Roman"/>
              <a:cs typeface="Times New Roman"/>
            </a:endParaRPr>
          </a:p>
          <a:p>
            <a:pPr marL="756285" marR="8255" lvl="1" indent="-287020" algn="just">
              <a:lnSpc>
                <a:spcPct val="100000"/>
              </a:lnSpc>
              <a:spcBef>
                <a:spcPts val="480"/>
              </a:spcBef>
              <a:buFont typeface="Wingdings"/>
              <a:buChar char=""/>
              <a:tabLst>
                <a:tab pos="756920" algn="l"/>
              </a:tabLst>
            </a:pPr>
            <a:r>
              <a:rPr sz="2000" dirty="0">
                <a:latin typeface="Times New Roman"/>
                <a:cs typeface="Times New Roman"/>
              </a:rPr>
              <a:t>Query </a:t>
            </a:r>
            <a:r>
              <a:rPr sz="2000" spc="-5" dirty="0">
                <a:latin typeface="Times New Roman"/>
                <a:cs typeface="Times New Roman"/>
              </a:rPr>
              <a:t>decomposition and data localization correspond</a:t>
            </a:r>
            <a:r>
              <a:rPr sz="2000" spc="355" dirty="0">
                <a:latin typeface="Times New Roman"/>
                <a:cs typeface="Times New Roman"/>
              </a:rPr>
              <a:t> </a:t>
            </a:r>
            <a:r>
              <a:rPr sz="2000" spc="-5" dirty="0">
                <a:latin typeface="Times New Roman"/>
                <a:cs typeface="Times New Roman"/>
              </a:rPr>
              <a:t>to  </a:t>
            </a:r>
            <a:r>
              <a:rPr sz="2000" dirty="0">
                <a:latin typeface="Times New Roman"/>
                <a:cs typeface="Times New Roman"/>
              </a:rPr>
              <a:t>query</a:t>
            </a:r>
            <a:r>
              <a:rPr sz="2000" spc="-30" dirty="0">
                <a:latin typeface="Times New Roman"/>
                <a:cs typeface="Times New Roman"/>
              </a:rPr>
              <a:t> </a:t>
            </a:r>
            <a:r>
              <a:rPr sz="2000" dirty="0">
                <a:latin typeface="Times New Roman"/>
                <a:cs typeface="Times New Roman"/>
              </a:rPr>
              <a:t>rewriting.</a:t>
            </a:r>
          </a:p>
          <a:p>
            <a:pPr marL="756285" marR="6350" lvl="1" indent="-287020" algn="just">
              <a:lnSpc>
                <a:spcPct val="100000"/>
              </a:lnSpc>
              <a:spcBef>
                <a:spcPts val="480"/>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first three layers </a:t>
            </a:r>
            <a:r>
              <a:rPr sz="2000" dirty="0">
                <a:latin typeface="Times New Roman"/>
                <a:cs typeface="Times New Roman"/>
              </a:rPr>
              <a:t>are </a:t>
            </a:r>
            <a:r>
              <a:rPr sz="2000" spc="-5" dirty="0">
                <a:latin typeface="Times New Roman"/>
                <a:cs typeface="Times New Roman"/>
              </a:rPr>
              <a:t>performed </a:t>
            </a:r>
            <a:r>
              <a:rPr sz="2000" dirty="0">
                <a:latin typeface="Times New Roman"/>
                <a:cs typeface="Times New Roman"/>
              </a:rPr>
              <a:t>by a </a:t>
            </a:r>
            <a:r>
              <a:rPr sz="2000" spc="-5" dirty="0">
                <a:latin typeface="Times New Roman"/>
                <a:cs typeface="Times New Roman"/>
              </a:rPr>
              <a:t>central control site  </a:t>
            </a:r>
            <a:r>
              <a:rPr sz="2000" dirty="0">
                <a:latin typeface="Times New Roman"/>
                <a:cs typeface="Times New Roman"/>
              </a:rPr>
              <a:t>and use </a:t>
            </a:r>
            <a:r>
              <a:rPr sz="2000" spc="-5" dirty="0">
                <a:latin typeface="Times New Roman"/>
                <a:cs typeface="Times New Roman"/>
              </a:rPr>
              <a:t>schema information </a:t>
            </a:r>
            <a:r>
              <a:rPr sz="2000" dirty="0">
                <a:latin typeface="Times New Roman"/>
                <a:cs typeface="Times New Roman"/>
              </a:rPr>
              <a:t>stored </a:t>
            </a:r>
            <a:r>
              <a:rPr sz="2000" spc="-5" dirty="0">
                <a:latin typeface="Times New Roman"/>
                <a:cs typeface="Times New Roman"/>
              </a:rPr>
              <a:t>in </a:t>
            </a:r>
            <a:r>
              <a:rPr sz="2000" dirty="0">
                <a:latin typeface="Times New Roman"/>
                <a:cs typeface="Times New Roman"/>
              </a:rPr>
              <a:t>the global</a:t>
            </a:r>
            <a:r>
              <a:rPr sz="2000" spc="-90" dirty="0">
                <a:latin typeface="Times New Roman"/>
                <a:cs typeface="Times New Roman"/>
              </a:rPr>
              <a:t> </a:t>
            </a:r>
            <a:r>
              <a:rPr sz="2000" spc="-15" dirty="0">
                <a:latin typeface="Times New Roman"/>
                <a:cs typeface="Times New Roman"/>
              </a:rPr>
              <a:t>directory.</a:t>
            </a:r>
            <a:endParaRPr sz="2000" dirty="0">
              <a:latin typeface="Times New Roman"/>
              <a:cs typeface="Times New Roman"/>
            </a:endParaRPr>
          </a:p>
          <a:p>
            <a:pPr marL="756285" marR="8255" lvl="1" indent="-287020" algn="just">
              <a:lnSpc>
                <a:spcPct val="100000"/>
              </a:lnSpc>
              <a:spcBef>
                <a:spcPts val="484"/>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fourth layer performs distributed query execution </a:t>
            </a:r>
            <a:r>
              <a:rPr sz="2000" spc="-10" dirty="0">
                <a:latin typeface="Times New Roman"/>
                <a:cs typeface="Times New Roman"/>
              </a:rPr>
              <a:t>by  </a:t>
            </a:r>
            <a:r>
              <a:rPr sz="2000" spc="-5" dirty="0">
                <a:latin typeface="Times New Roman"/>
                <a:cs typeface="Times New Roman"/>
              </a:rPr>
              <a:t>executing the plan and returns the answer to the </a:t>
            </a:r>
            <a:r>
              <a:rPr sz="2000" spc="-25" dirty="0">
                <a:latin typeface="Times New Roman"/>
                <a:cs typeface="Times New Roman"/>
              </a:rPr>
              <a:t>query. </a:t>
            </a:r>
            <a:r>
              <a:rPr sz="2000" dirty="0">
                <a:latin typeface="Times New Roman"/>
                <a:cs typeface="Times New Roman"/>
              </a:rPr>
              <a:t>It </a:t>
            </a:r>
            <a:r>
              <a:rPr sz="2000" spc="-20" dirty="0">
                <a:latin typeface="Times New Roman"/>
                <a:cs typeface="Times New Roman"/>
              </a:rPr>
              <a:t>is  </a:t>
            </a:r>
            <a:r>
              <a:rPr sz="2000" spc="5" dirty="0">
                <a:latin typeface="Times New Roman"/>
                <a:cs typeface="Times New Roman"/>
              </a:rPr>
              <a:t>done </a:t>
            </a:r>
            <a:r>
              <a:rPr sz="2000" dirty="0">
                <a:latin typeface="Times New Roman"/>
                <a:cs typeface="Times New Roman"/>
              </a:rPr>
              <a:t>by the local </a:t>
            </a:r>
            <a:r>
              <a:rPr sz="2000" spc="-5" dirty="0">
                <a:latin typeface="Times New Roman"/>
                <a:cs typeface="Times New Roman"/>
              </a:rPr>
              <a:t>sites </a:t>
            </a:r>
            <a:r>
              <a:rPr sz="2000" dirty="0">
                <a:latin typeface="Times New Roman"/>
                <a:cs typeface="Times New Roman"/>
              </a:rPr>
              <a:t>and the control</a:t>
            </a:r>
            <a:r>
              <a:rPr sz="2000" spc="-170" dirty="0">
                <a:latin typeface="Times New Roman"/>
                <a:cs typeface="Times New Roman"/>
              </a:rPr>
              <a:t> </a:t>
            </a:r>
            <a:r>
              <a:rPr sz="2000" spc="-5" dirty="0">
                <a:latin typeface="Times New Roman"/>
                <a:cs typeface="Times New Roman"/>
              </a:rPr>
              <a:t>site.</a:t>
            </a:r>
            <a:endParaRPr sz="2000" dirty="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34</a:t>
            </a:fld>
            <a:endParaRPr spc="-6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1659" cy="472249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Query</a:t>
            </a:r>
            <a:r>
              <a:rPr sz="2400" b="1" spc="-10" dirty="0">
                <a:latin typeface="Times New Roman"/>
                <a:cs typeface="Times New Roman"/>
              </a:rPr>
              <a:t> </a:t>
            </a:r>
            <a:r>
              <a:rPr sz="2400" b="1" dirty="0">
                <a:latin typeface="Times New Roman"/>
                <a:cs typeface="Times New Roman"/>
              </a:rPr>
              <a:t>Decomposition</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6350" lvl="1" indent="-287020" algn="just">
              <a:lnSpc>
                <a:spcPct val="100000"/>
              </a:lnSpc>
              <a:spcBef>
                <a:spcPts val="5"/>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first layer decomposes the calculus query </a:t>
            </a:r>
            <a:r>
              <a:rPr sz="2000" spc="-10" dirty="0">
                <a:latin typeface="Times New Roman"/>
                <a:cs typeface="Times New Roman"/>
              </a:rPr>
              <a:t>into </a:t>
            </a:r>
            <a:r>
              <a:rPr sz="2000" spc="-15" dirty="0">
                <a:latin typeface="Times New Roman"/>
                <a:cs typeface="Times New Roman"/>
              </a:rPr>
              <a:t>an  </a:t>
            </a:r>
            <a:r>
              <a:rPr sz="2000" spc="-5" dirty="0">
                <a:latin typeface="Times New Roman"/>
                <a:cs typeface="Times New Roman"/>
              </a:rPr>
              <a:t>algebraic </a:t>
            </a:r>
            <a:r>
              <a:rPr sz="2000" dirty="0">
                <a:latin typeface="Times New Roman"/>
                <a:cs typeface="Times New Roman"/>
              </a:rPr>
              <a:t>query on </a:t>
            </a:r>
            <a:r>
              <a:rPr sz="2000" spc="-5" dirty="0">
                <a:latin typeface="Times New Roman"/>
                <a:cs typeface="Times New Roman"/>
              </a:rPr>
              <a:t>global relations. </a:t>
            </a:r>
            <a:r>
              <a:rPr sz="2000" dirty="0">
                <a:latin typeface="Times New Roman"/>
                <a:cs typeface="Times New Roman"/>
              </a:rPr>
              <a:t>The </a:t>
            </a:r>
            <a:r>
              <a:rPr sz="2000" spc="-5" dirty="0">
                <a:latin typeface="Times New Roman"/>
                <a:cs typeface="Times New Roman"/>
              </a:rPr>
              <a:t>information needed  </a:t>
            </a:r>
            <a:r>
              <a:rPr sz="2000" dirty="0">
                <a:latin typeface="Times New Roman"/>
                <a:cs typeface="Times New Roman"/>
              </a:rPr>
              <a:t>for </a:t>
            </a:r>
            <a:r>
              <a:rPr sz="2000" spc="-5" dirty="0">
                <a:latin typeface="Times New Roman"/>
                <a:cs typeface="Times New Roman"/>
              </a:rPr>
              <a:t>this transformation </a:t>
            </a:r>
            <a:r>
              <a:rPr sz="2000" spc="-10" dirty="0">
                <a:latin typeface="Times New Roman"/>
                <a:cs typeface="Times New Roman"/>
              </a:rPr>
              <a:t>is </a:t>
            </a:r>
            <a:r>
              <a:rPr sz="2000" dirty="0">
                <a:latin typeface="Times New Roman"/>
                <a:cs typeface="Times New Roman"/>
              </a:rPr>
              <a:t>found </a:t>
            </a:r>
            <a:r>
              <a:rPr sz="2000" spc="-10" dirty="0">
                <a:latin typeface="Times New Roman"/>
                <a:cs typeface="Times New Roman"/>
              </a:rPr>
              <a:t>in </a:t>
            </a:r>
            <a:r>
              <a:rPr sz="2000" spc="-5" dirty="0">
                <a:latin typeface="Times New Roman"/>
                <a:cs typeface="Times New Roman"/>
              </a:rPr>
              <a:t>the global conceptual  schema </a:t>
            </a:r>
            <a:r>
              <a:rPr sz="2000" dirty="0">
                <a:latin typeface="Times New Roman"/>
                <a:cs typeface="Times New Roman"/>
              </a:rPr>
              <a:t>describing the global</a:t>
            </a:r>
            <a:r>
              <a:rPr sz="2000" spc="-75" dirty="0">
                <a:latin typeface="Times New Roman"/>
                <a:cs typeface="Times New Roman"/>
              </a:rPr>
              <a:t> </a:t>
            </a:r>
            <a:r>
              <a:rPr sz="2000" dirty="0">
                <a:latin typeface="Times New Roman"/>
                <a:cs typeface="Times New Roman"/>
              </a:rPr>
              <a:t>relations.</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dirty="0">
                <a:latin typeface="Times New Roman"/>
                <a:cs typeface="Times New Roman"/>
              </a:rPr>
              <a:t>Both </a:t>
            </a:r>
            <a:r>
              <a:rPr sz="2000" spc="-5" dirty="0">
                <a:latin typeface="Times New Roman"/>
                <a:cs typeface="Times New Roman"/>
              </a:rPr>
              <a:t>input </a:t>
            </a:r>
            <a:r>
              <a:rPr sz="2000" spc="-10" dirty="0">
                <a:latin typeface="Times New Roman"/>
                <a:cs typeface="Times New Roman"/>
              </a:rPr>
              <a:t>and </a:t>
            </a:r>
            <a:r>
              <a:rPr sz="2000" spc="-5" dirty="0">
                <a:latin typeface="Times New Roman"/>
                <a:cs typeface="Times New Roman"/>
              </a:rPr>
              <a:t>output queries </a:t>
            </a:r>
            <a:r>
              <a:rPr sz="2000" dirty="0">
                <a:latin typeface="Times New Roman"/>
                <a:cs typeface="Times New Roman"/>
              </a:rPr>
              <a:t>refer </a:t>
            </a:r>
            <a:r>
              <a:rPr sz="2000" spc="-5" dirty="0">
                <a:latin typeface="Times New Roman"/>
                <a:cs typeface="Times New Roman"/>
              </a:rPr>
              <a:t>to global relations,  without knowledge of the distribution of data. Therefore,   </a:t>
            </a:r>
            <a:r>
              <a:rPr sz="2000" dirty="0">
                <a:latin typeface="Times New Roman"/>
                <a:cs typeface="Times New Roman"/>
              </a:rPr>
              <a:t>query </a:t>
            </a:r>
            <a:r>
              <a:rPr sz="2000" spc="-5" dirty="0">
                <a:latin typeface="Times New Roman"/>
                <a:cs typeface="Times New Roman"/>
              </a:rPr>
              <a:t>decomposition </a:t>
            </a:r>
            <a:r>
              <a:rPr sz="2000" spc="-10" dirty="0">
                <a:latin typeface="Times New Roman"/>
                <a:cs typeface="Times New Roman"/>
              </a:rPr>
              <a:t>is </a:t>
            </a:r>
            <a:r>
              <a:rPr sz="2000" spc="-5" dirty="0">
                <a:latin typeface="Times New Roman"/>
                <a:cs typeface="Times New Roman"/>
              </a:rPr>
              <a:t>the same for centralized and  </a:t>
            </a:r>
            <a:r>
              <a:rPr sz="2000" dirty="0">
                <a:latin typeface="Times New Roman"/>
                <a:cs typeface="Times New Roman"/>
              </a:rPr>
              <a:t>distributed</a:t>
            </a:r>
            <a:r>
              <a:rPr sz="2000" spc="-40" dirty="0">
                <a:latin typeface="Times New Roman"/>
                <a:cs typeface="Times New Roman"/>
              </a:rPr>
              <a:t> </a:t>
            </a:r>
            <a:r>
              <a:rPr sz="2000" spc="-5" dirty="0">
                <a:latin typeface="Times New Roman"/>
                <a:cs typeface="Times New Roman"/>
              </a:rPr>
              <a:t>systems.</a:t>
            </a:r>
            <a:endParaRPr sz="2000">
              <a:latin typeface="Times New Roman"/>
              <a:cs typeface="Times New Roman"/>
            </a:endParaRPr>
          </a:p>
          <a:p>
            <a:pPr marL="756285" marR="6985" lvl="1" indent="-287020" algn="just">
              <a:lnSpc>
                <a:spcPct val="100000"/>
              </a:lnSpc>
              <a:spcBef>
                <a:spcPts val="480"/>
              </a:spcBef>
              <a:buFont typeface="Wingdings"/>
              <a:buChar char=""/>
              <a:tabLst>
                <a:tab pos="756920" algn="l"/>
              </a:tabLst>
            </a:pPr>
            <a:r>
              <a:rPr sz="2000" dirty="0">
                <a:latin typeface="Times New Roman"/>
                <a:cs typeface="Times New Roman"/>
              </a:rPr>
              <a:t>Query </a:t>
            </a:r>
            <a:r>
              <a:rPr sz="2000" spc="-5" dirty="0">
                <a:latin typeface="Times New Roman"/>
                <a:cs typeface="Times New Roman"/>
              </a:rPr>
              <a:t>decomposition can </a:t>
            </a:r>
            <a:r>
              <a:rPr sz="2000" dirty="0">
                <a:latin typeface="Times New Roman"/>
                <a:cs typeface="Times New Roman"/>
              </a:rPr>
              <a:t>be </a:t>
            </a:r>
            <a:r>
              <a:rPr sz="2000" spc="-5" dirty="0">
                <a:latin typeface="Times New Roman"/>
                <a:cs typeface="Times New Roman"/>
              </a:rPr>
              <a:t>viewed </a:t>
            </a:r>
            <a:r>
              <a:rPr sz="2000" spc="-10" dirty="0">
                <a:latin typeface="Times New Roman"/>
                <a:cs typeface="Times New Roman"/>
              </a:rPr>
              <a:t>as </a:t>
            </a:r>
            <a:r>
              <a:rPr sz="2000" spc="-5" dirty="0">
                <a:latin typeface="Times New Roman"/>
                <a:cs typeface="Times New Roman"/>
              </a:rPr>
              <a:t>four successive  </a:t>
            </a:r>
            <a:r>
              <a:rPr sz="2000" dirty="0">
                <a:latin typeface="Times New Roman"/>
                <a:cs typeface="Times New Roman"/>
              </a:rPr>
              <a:t>steps:</a:t>
            </a:r>
            <a:endParaRPr sz="2000">
              <a:latin typeface="Times New Roman"/>
              <a:cs typeface="Times New Roman"/>
            </a:endParaRPr>
          </a:p>
          <a:p>
            <a:pPr marL="756285" lvl="1" indent="-287020">
              <a:lnSpc>
                <a:spcPct val="100000"/>
              </a:lnSpc>
              <a:spcBef>
                <a:spcPts val="480"/>
              </a:spcBef>
              <a:buFont typeface="Wingdings"/>
              <a:buChar char=""/>
              <a:tabLst>
                <a:tab pos="756920" algn="l"/>
                <a:tab pos="4627880" algn="l"/>
              </a:tabLst>
            </a:pPr>
            <a:r>
              <a:rPr sz="2000" b="1" dirty="0">
                <a:latin typeface="Times New Roman"/>
                <a:cs typeface="Times New Roman"/>
              </a:rPr>
              <a:t>1)</a:t>
            </a:r>
            <a:r>
              <a:rPr sz="2000" b="1" spc="-20" dirty="0">
                <a:latin typeface="Times New Roman"/>
                <a:cs typeface="Times New Roman"/>
              </a:rPr>
              <a:t> </a:t>
            </a:r>
            <a:r>
              <a:rPr sz="2000" b="1" dirty="0">
                <a:latin typeface="Times New Roman"/>
                <a:cs typeface="Times New Roman"/>
              </a:rPr>
              <a:t>Normalization,	2)</a:t>
            </a:r>
            <a:r>
              <a:rPr sz="2000" b="1" spc="-125" dirty="0">
                <a:latin typeface="Times New Roman"/>
                <a:cs typeface="Times New Roman"/>
              </a:rPr>
              <a:t> </a:t>
            </a:r>
            <a:r>
              <a:rPr sz="2000" b="1" dirty="0">
                <a:latin typeface="Times New Roman"/>
                <a:cs typeface="Times New Roman"/>
              </a:rPr>
              <a:t>Analysis,</a:t>
            </a:r>
            <a:endParaRPr sz="2000">
              <a:latin typeface="Times New Roman"/>
              <a:cs typeface="Times New Roman"/>
            </a:endParaRPr>
          </a:p>
          <a:p>
            <a:pPr marL="756285">
              <a:lnSpc>
                <a:spcPct val="100000"/>
              </a:lnSpc>
              <a:spcBef>
                <a:spcPts val="480"/>
              </a:spcBef>
            </a:pPr>
            <a:r>
              <a:rPr sz="2000" b="1" dirty="0">
                <a:latin typeface="Times New Roman"/>
                <a:cs typeface="Times New Roman"/>
              </a:rPr>
              <a:t>3) Elimination of </a:t>
            </a:r>
            <a:r>
              <a:rPr sz="2000" b="1" spc="-15" dirty="0">
                <a:latin typeface="Times New Roman"/>
                <a:cs typeface="Times New Roman"/>
              </a:rPr>
              <a:t>redundancy, </a:t>
            </a:r>
            <a:r>
              <a:rPr sz="2000" b="1" dirty="0">
                <a:latin typeface="Times New Roman"/>
                <a:cs typeface="Times New Roman"/>
              </a:rPr>
              <a:t>and 4)</a:t>
            </a:r>
            <a:r>
              <a:rPr sz="2000" b="1" spc="-130" dirty="0">
                <a:latin typeface="Times New Roman"/>
                <a:cs typeface="Times New Roman"/>
              </a:rPr>
              <a:t> </a:t>
            </a:r>
            <a:r>
              <a:rPr sz="2000" b="1" dirty="0">
                <a:latin typeface="Times New Roman"/>
                <a:cs typeface="Times New Roman"/>
              </a:rPr>
              <a:t>Rewriting.</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35</a:t>
            </a:fld>
            <a:endParaRPr spc="-6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1659" cy="399097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Query</a:t>
            </a:r>
            <a:r>
              <a:rPr sz="2400" b="1" spc="-10" dirty="0">
                <a:latin typeface="Times New Roman"/>
                <a:cs typeface="Times New Roman"/>
              </a:rPr>
              <a:t> </a:t>
            </a:r>
            <a:r>
              <a:rPr sz="2400" b="1" dirty="0">
                <a:latin typeface="Times New Roman"/>
                <a:cs typeface="Times New Roman"/>
              </a:rPr>
              <a:t>Decomposition</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5080" lvl="1" indent="-287020" algn="just">
              <a:lnSpc>
                <a:spcPct val="100000"/>
              </a:lnSpc>
              <a:spcBef>
                <a:spcPts val="5"/>
              </a:spcBef>
              <a:buFont typeface="Wingdings"/>
              <a:buChar char=""/>
              <a:tabLst>
                <a:tab pos="756920" algn="l"/>
              </a:tabLst>
            </a:pPr>
            <a:r>
              <a:rPr sz="2000" spc="-5" dirty="0">
                <a:latin typeface="Times New Roman"/>
                <a:cs typeface="Times New Roman"/>
              </a:rPr>
              <a:t>First, the calculus </a:t>
            </a:r>
            <a:r>
              <a:rPr sz="2000" dirty="0">
                <a:latin typeface="Times New Roman"/>
                <a:cs typeface="Times New Roman"/>
              </a:rPr>
              <a:t>query </a:t>
            </a:r>
            <a:r>
              <a:rPr sz="2000" spc="-10" dirty="0">
                <a:latin typeface="Times New Roman"/>
                <a:cs typeface="Times New Roman"/>
              </a:rPr>
              <a:t>is </a:t>
            </a:r>
            <a:r>
              <a:rPr sz="2000" spc="-5" dirty="0">
                <a:latin typeface="Times New Roman"/>
                <a:cs typeface="Times New Roman"/>
              </a:rPr>
              <a:t>rewritten </a:t>
            </a:r>
            <a:r>
              <a:rPr sz="2000" spc="-10" dirty="0">
                <a:latin typeface="Times New Roman"/>
                <a:cs typeface="Times New Roman"/>
              </a:rPr>
              <a:t>in </a:t>
            </a:r>
            <a:r>
              <a:rPr sz="2000" dirty="0">
                <a:latin typeface="Times New Roman"/>
                <a:cs typeface="Times New Roman"/>
              </a:rPr>
              <a:t>a </a:t>
            </a:r>
            <a:r>
              <a:rPr sz="2000" spc="-5" dirty="0">
                <a:latin typeface="Times New Roman"/>
                <a:cs typeface="Times New Roman"/>
              </a:rPr>
              <a:t>normalized form  </a:t>
            </a:r>
            <a:r>
              <a:rPr sz="2000" dirty="0">
                <a:latin typeface="Times New Roman"/>
                <a:cs typeface="Times New Roman"/>
              </a:rPr>
              <a:t>that </a:t>
            </a:r>
            <a:r>
              <a:rPr sz="2000" spc="-10" dirty="0">
                <a:latin typeface="Times New Roman"/>
                <a:cs typeface="Times New Roman"/>
              </a:rPr>
              <a:t>is </a:t>
            </a:r>
            <a:r>
              <a:rPr sz="2000" spc="-5" dirty="0">
                <a:latin typeface="Times New Roman"/>
                <a:cs typeface="Times New Roman"/>
              </a:rPr>
              <a:t>suitable for subsequent manipulation. Normalization  </a:t>
            </a:r>
            <a:r>
              <a:rPr sz="2000" dirty="0">
                <a:latin typeface="Times New Roman"/>
                <a:cs typeface="Times New Roman"/>
              </a:rPr>
              <a:t>of a query generally </a:t>
            </a:r>
            <a:r>
              <a:rPr sz="2000" spc="-5" dirty="0">
                <a:latin typeface="Times New Roman"/>
                <a:cs typeface="Times New Roman"/>
              </a:rPr>
              <a:t>involves </a:t>
            </a:r>
            <a:r>
              <a:rPr sz="2000" dirty="0">
                <a:latin typeface="Times New Roman"/>
                <a:cs typeface="Times New Roman"/>
              </a:rPr>
              <a:t>the </a:t>
            </a:r>
            <a:r>
              <a:rPr sz="2000" spc="-5" dirty="0">
                <a:latin typeface="Times New Roman"/>
                <a:cs typeface="Times New Roman"/>
              </a:rPr>
              <a:t>manipulation of the query  quantifiers and of the query qualification </a:t>
            </a:r>
            <a:r>
              <a:rPr sz="2000" dirty="0">
                <a:latin typeface="Times New Roman"/>
                <a:cs typeface="Times New Roman"/>
              </a:rPr>
              <a:t>by </a:t>
            </a:r>
            <a:r>
              <a:rPr sz="2000" spc="-5" dirty="0">
                <a:latin typeface="Times New Roman"/>
                <a:cs typeface="Times New Roman"/>
              </a:rPr>
              <a:t>applying  </a:t>
            </a:r>
            <a:r>
              <a:rPr sz="2000" dirty="0">
                <a:latin typeface="Times New Roman"/>
                <a:cs typeface="Times New Roman"/>
              </a:rPr>
              <a:t>logical operator</a:t>
            </a:r>
            <a:r>
              <a:rPr sz="2000" spc="-60" dirty="0">
                <a:latin typeface="Times New Roman"/>
                <a:cs typeface="Times New Roman"/>
              </a:rPr>
              <a:t> </a:t>
            </a:r>
            <a:r>
              <a:rPr sz="2000" spc="-15" dirty="0">
                <a:latin typeface="Times New Roman"/>
                <a:cs typeface="Times New Roman"/>
              </a:rPr>
              <a:t>priority.</a:t>
            </a:r>
            <a:endParaRPr sz="2000">
              <a:latin typeface="Times New Roman"/>
              <a:cs typeface="Times New Roman"/>
            </a:endParaRPr>
          </a:p>
          <a:p>
            <a:pPr lvl="1">
              <a:lnSpc>
                <a:spcPct val="100000"/>
              </a:lnSpc>
              <a:spcBef>
                <a:spcPts val="25"/>
              </a:spcBef>
              <a:buFont typeface="Wingdings"/>
              <a:buChar char=""/>
            </a:pPr>
            <a:endParaRPr sz="2900">
              <a:latin typeface="Times New Roman"/>
              <a:cs typeface="Times New Roman"/>
            </a:endParaRPr>
          </a:p>
          <a:p>
            <a:pPr marL="756285" marR="5715" lvl="1" indent="-287020" algn="just">
              <a:lnSpc>
                <a:spcPct val="100000"/>
              </a:lnSpc>
              <a:buFont typeface="Wingdings"/>
              <a:buChar char=""/>
              <a:tabLst>
                <a:tab pos="756920" algn="l"/>
              </a:tabLst>
            </a:pPr>
            <a:r>
              <a:rPr sz="2000" dirty="0">
                <a:latin typeface="Times New Roman"/>
                <a:cs typeface="Times New Roman"/>
              </a:rPr>
              <a:t>Second, </a:t>
            </a:r>
            <a:r>
              <a:rPr sz="2000" spc="-5" dirty="0">
                <a:latin typeface="Times New Roman"/>
                <a:cs typeface="Times New Roman"/>
              </a:rPr>
              <a:t>the normalized query is analyzed semantically </a:t>
            </a:r>
            <a:r>
              <a:rPr sz="2000" spc="-15" dirty="0">
                <a:latin typeface="Times New Roman"/>
                <a:cs typeface="Times New Roman"/>
              </a:rPr>
              <a:t>so  </a:t>
            </a:r>
            <a:r>
              <a:rPr sz="2000" dirty="0">
                <a:latin typeface="Times New Roman"/>
                <a:cs typeface="Times New Roman"/>
              </a:rPr>
              <a:t>that </a:t>
            </a:r>
            <a:r>
              <a:rPr sz="2000" spc="-5" dirty="0">
                <a:latin typeface="Times New Roman"/>
                <a:cs typeface="Times New Roman"/>
              </a:rPr>
              <a:t>incorrect queries are detected and rejected as early </a:t>
            </a:r>
            <a:r>
              <a:rPr sz="2000" spc="-15" dirty="0">
                <a:latin typeface="Times New Roman"/>
                <a:cs typeface="Times New Roman"/>
              </a:rPr>
              <a:t>as  </a:t>
            </a:r>
            <a:r>
              <a:rPr sz="2000" spc="-5" dirty="0">
                <a:latin typeface="Times New Roman"/>
                <a:cs typeface="Times New Roman"/>
              </a:rPr>
              <a:t>possible. </a:t>
            </a:r>
            <a:r>
              <a:rPr sz="2000" spc="-30" dirty="0">
                <a:latin typeface="Times New Roman"/>
                <a:cs typeface="Times New Roman"/>
              </a:rPr>
              <a:t>Typically, </a:t>
            </a:r>
            <a:r>
              <a:rPr sz="2000" spc="-5" dirty="0">
                <a:latin typeface="Times New Roman"/>
                <a:cs typeface="Times New Roman"/>
              </a:rPr>
              <a:t>they </a:t>
            </a:r>
            <a:r>
              <a:rPr sz="2000" dirty="0">
                <a:latin typeface="Times New Roman"/>
                <a:cs typeface="Times New Roman"/>
              </a:rPr>
              <a:t>use </a:t>
            </a:r>
            <a:r>
              <a:rPr sz="2000" spc="-10" dirty="0">
                <a:latin typeface="Times New Roman"/>
                <a:cs typeface="Times New Roman"/>
              </a:rPr>
              <a:t>some </a:t>
            </a:r>
            <a:r>
              <a:rPr sz="2000" dirty="0">
                <a:latin typeface="Times New Roman"/>
                <a:cs typeface="Times New Roman"/>
              </a:rPr>
              <a:t>sort of </a:t>
            </a:r>
            <a:r>
              <a:rPr sz="2000" spc="-5" dirty="0">
                <a:latin typeface="Times New Roman"/>
                <a:cs typeface="Times New Roman"/>
              </a:rPr>
              <a:t>graph that  </a:t>
            </a:r>
            <a:r>
              <a:rPr sz="2000" dirty="0">
                <a:latin typeface="Times New Roman"/>
                <a:cs typeface="Times New Roman"/>
              </a:rPr>
              <a:t>captures the </a:t>
            </a:r>
            <a:r>
              <a:rPr sz="2000" spc="-5" dirty="0">
                <a:latin typeface="Times New Roman"/>
                <a:cs typeface="Times New Roman"/>
              </a:rPr>
              <a:t>semantics </a:t>
            </a:r>
            <a:r>
              <a:rPr sz="2000" dirty="0">
                <a:latin typeface="Times New Roman"/>
                <a:cs typeface="Times New Roman"/>
              </a:rPr>
              <a:t>of the</a:t>
            </a:r>
            <a:r>
              <a:rPr sz="2000" spc="-85" dirty="0">
                <a:latin typeface="Times New Roman"/>
                <a:cs typeface="Times New Roman"/>
              </a:rPr>
              <a:t> </a:t>
            </a:r>
            <a:r>
              <a:rPr sz="2000" spc="-20" dirty="0">
                <a:latin typeface="Times New Roman"/>
                <a:cs typeface="Times New Roman"/>
              </a:rPr>
              <a:t>query.</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36</a:t>
            </a:fld>
            <a:endParaRPr spc="-6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29755" cy="338137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Query</a:t>
            </a:r>
            <a:r>
              <a:rPr sz="2400" b="1" spc="-10" dirty="0">
                <a:latin typeface="Times New Roman"/>
                <a:cs typeface="Times New Roman"/>
              </a:rPr>
              <a:t> </a:t>
            </a:r>
            <a:r>
              <a:rPr sz="2400" b="1" dirty="0">
                <a:latin typeface="Times New Roman"/>
                <a:cs typeface="Times New Roman"/>
              </a:rPr>
              <a:t>Decomposition</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5715" lvl="1" indent="-287020" algn="just">
              <a:lnSpc>
                <a:spcPct val="100000"/>
              </a:lnSpc>
              <a:spcBef>
                <a:spcPts val="5"/>
              </a:spcBef>
              <a:buFont typeface="Wingdings"/>
              <a:buChar char=""/>
              <a:tabLst>
                <a:tab pos="756920" algn="l"/>
              </a:tabLst>
            </a:pPr>
            <a:r>
              <a:rPr sz="2000" spc="-5" dirty="0">
                <a:latin typeface="Times New Roman"/>
                <a:cs typeface="Times New Roman"/>
              </a:rPr>
              <a:t>Third, the </a:t>
            </a:r>
            <a:r>
              <a:rPr sz="2000" dirty="0">
                <a:latin typeface="Times New Roman"/>
                <a:cs typeface="Times New Roman"/>
              </a:rPr>
              <a:t>correct </a:t>
            </a:r>
            <a:r>
              <a:rPr sz="2000" spc="-5" dirty="0">
                <a:latin typeface="Times New Roman"/>
                <a:cs typeface="Times New Roman"/>
              </a:rPr>
              <a:t>query is simplified. One </a:t>
            </a:r>
            <a:r>
              <a:rPr sz="2000" dirty="0">
                <a:latin typeface="Times New Roman"/>
                <a:cs typeface="Times New Roman"/>
              </a:rPr>
              <a:t>way </a:t>
            </a:r>
            <a:r>
              <a:rPr sz="2000" spc="-5" dirty="0">
                <a:latin typeface="Times New Roman"/>
                <a:cs typeface="Times New Roman"/>
              </a:rPr>
              <a:t>to simplify </a:t>
            </a:r>
            <a:r>
              <a:rPr sz="2000" dirty="0">
                <a:latin typeface="Times New Roman"/>
                <a:cs typeface="Times New Roman"/>
              </a:rPr>
              <a:t>a  query </a:t>
            </a:r>
            <a:r>
              <a:rPr sz="2000" spc="-5" dirty="0">
                <a:latin typeface="Times New Roman"/>
                <a:cs typeface="Times New Roman"/>
              </a:rPr>
              <a:t>is to eliminate </a:t>
            </a:r>
            <a:r>
              <a:rPr sz="2000" dirty="0">
                <a:latin typeface="Times New Roman"/>
                <a:cs typeface="Times New Roman"/>
              </a:rPr>
              <a:t>redundant</a:t>
            </a:r>
            <a:r>
              <a:rPr sz="2000" spc="-90" dirty="0">
                <a:latin typeface="Times New Roman"/>
                <a:cs typeface="Times New Roman"/>
              </a:rPr>
              <a:t> </a:t>
            </a:r>
            <a:r>
              <a:rPr sz="2000" dirty="0">
                <a:latin typeface="Times New Roman"/>
                <a:cs typeface="Times New Roman"/>
              </a:rPr>
              <a:t>predicates.</a:t>
            </a:r>
            <a:endParaRPr sz="2000">
              <a:latin typeface="Times New Roman"/>
              <a:cs typeface="Times New Roman"/>
            </a:endParaRPr>
          </a:p>
          <a:p>
            <a:pPr lvl="1">
              <a:lnSpc>
                <a:spcPct val="100000"/>
              </a:lnSpc>
              <a:spcBef>
                <a:spcPts val="20"/>
              </a:spcBef>
              <a:buFont typeface="Wingdings"/>
              <a:buChar char=""/>
            </a:pPr>
            <a:endParaRPr sz="2900">
              <a:latin typeface="Times New Roman"/>
              <a:cs typeface="Times New Roman"/>
            </a:endParaRPr>
          </a:p>
          <a:p>
            <a:pPr marL="756285" marR="5080" lvl="1" indent="-287020" algn="just">
              <a:lnSpc>
                <a:spcPct val="100000"/>
              </a:lnSpc>
              <a:spcBef>
                <a:spcPts val="5"/>
              </a:spcBef>
              <a:buFont typeface="Wingdings"/>
              <a:buChar char=""/>
              <a:tabLst>
                <a:tab pos="756920" algn="l"/>
              </a:tabLst>
            </a:pPr>
            <a:r>
              <a:rPr sz="2000" spc="-5" dirty="0">
                <a:latin typeface="Times New Roman"/>
                <a:cs typeface="Times New Roman"/>
              </a:rPr>
              <a:t>Fourth, the calculus query </a:t>
            </a:r>
            <a:r>
              <a:rPr sz="2000" spc="-10" dirty="0">
                <a:latin typeface="Times New Roman"/>
                <a:cs typeface="Times New Roman"/>
              </a:rPr>
              <a:t>is </a:t>
            </a:r>
            <a:r>
              <a:rPr sz="2000" spc="-5" dirty="0">
                <a:latin typeface="Times New Roman"/>
                <a:cs typeface="Times New Roman"/>
              </a:rPr>
              <a:t>restructured </a:t>
            </a:r>
            <a:r>
              <a:rPr sz="2000" dirty="0">
                <a:latin typeface="Times New Roman"/>
                <a:cs typeface="Times New Roman"/>
              </a:rPr>
              <a:t>as </a:t>
            </a:r>
            <a:r>
              <a:rPr sz="2000" spc="-5" dirty="0">
                <a:latin typeface="Times New Roman"/>
                <a:cs typeface="Times New Roman"/>
              </a:rPr>
              <a:t>an algebraic  </a:t>
            </a:r>
            <a:r>
              <a:rPr sz="2000" spc="-25" dirty="0">
                <a:latin typeface="Times New Roman"/>
                <a:cs typeface="Times New Roman"/>
              </a:rPr>
              <a:t>query. </a:t>
            </a:r>
            <a:r>
              <a:rPr sz="2000" dirty="0">
                <a:latin typeface="Times New Roman"/>
                <a:cs typeface="Times New Roman"/>
              </a:rPr>
              <a:t>Several </a:t>
            </a:r>
            <a:r>
              <a:rPr sz="2000" spc="-5" dirty="0">
                <a:latin typeface="Times New Roman"/>
                <a:cs typeface="Times New Roman"/>
              </a:rPr>
              <a:t>algebraic queries can </a:t>
            </a:r>
            <a:r>
              <a:rPr sz="2000" dirty="0">
                <a:latin typeface="Times New Roman"/>
                <a:cs typeface="Times New Roman"/>
              </a:rPr>
              <a:t>be </a:t>
            </a:r>
            <a:r>
              <a:rPr sz="2000" spc="-5" dirty="0">
                <a:latin typeface="Times New Roman"/>
                <a:cs typeface="Times New Roman"/>
              </a:rPr>
              <a:t>derived from the   same calculus </a:t>
            </a:r>
            <a:r>
              <a:rPr sz="2000" spc="-25" dirty="0">
                <a:latin typeface="Times New Roman"/>
                <a:cs typeface="Times New Roman"/>
              </a:rPr>
              <a:t>query, </a:t>
            </a:r>
            <a:r>
              <a:rPr sz="2000" spc="-5" dirty="0">
                <a:latin typeface="Times New Roman"/>
                <a:cs typeface="Times New Roman"/>
              </a:rPr>
              <a:t>and </a:t>
            </a:r>
            <a:r>
              <a:rPr sz="2000" spc="-10" dirty="0">
                <a:latin typeface="Times New Roman"/>
                <a:cs typeface="Times New Roman"/>
              </a:rPr>
              <a:t>that some </a:t>
            </a:r>
            <a:r>
              <a:rPr sz="2000" spc="-5" dirty="0">
                <a:latin typeface="Times New Roman"/>
                <a:cs typeface="Times New Roman"/>
              </a:rPr>
              <a:t>algebraic queries </a:t>
            </a:r>
            <a:r>
              <a:rPr sz="2000" spc="-10" dirty="0">
                <a:latin typeface="Times New Roman"/>
                <a:cs typeface="Times New Roman"/>
              </a:rPr>
              <a:t>are  </a:t>
            </a:r>
            <a:r>
              <a:rPr sz="2000" spc="-5" dirty="0">
                <a:latin typeface="Times New Roman"/>
                <a:cs typeface="Times New Roman"/>
              </a:rPr>
              <a:t>“better” </a:t>
            </a:r>
            <a:r>
              <a:rPr sz="2000" spc="-10" dirty="0">
                <a:latin typeface="Times New Roman"/>
                <a:cs typeface="Times New Roman"/>
              </a:rPr>
              <a:t>than </a:t>
            </a:r>
            <a:r>
              <a:rPr sz="2000" spc="-5" dirty="0">
                <a:latin typeface="Times New Roman"/>
                <a:cs typeface="Times New Roman"/>
              </a:rPr>
              <a:t>others. The quality of an algebraic query </a:t>
            </a:r>
            <a:r>
              <a:rPr sz="2000" spc="-20" dirty="0">
                <a:latin typeface="Times New Roman"/>
                <a:cs typeface="Times New Roman"/>
              </a:rPr>
              <a:t>is  </a:t>
            </a:r>
            <a:r>
              <a:rPr sz="2000" dirty="0">
                <a:latin typeface="Times New Roman"/>
                <a:cs typeface="Times New Roman"/>
              </a:rPr>
              <a:t>defined </a:t>
            </a:r>
            <a:r>
              <a:rPr sz="2000" spc="-5" dirty="0">
                <a:latin typeface="Times New Roman"/>
                <a:cs typeface="Times New Roman"/>
              </a:rPr>
              <a:t>in terms </a:t>
            </a:r>
            <a:r>
              <a:rPr sz="2000" dirty="0">
                <a:latin typeface="Times New Roman"/>
                <a:cs typeface="Times New Roman"/>
              </a:rPr>
              <a:t>of expected</a:t>
            </a:r>
            <a:r>
              <a:rPr sz="2000" spc="-90" dirty="0">
                <a:latin typeface="Times New Roman"/>
                <a:cs typeface="Times New Roman"/>
              </a:rPr>
              <a:t> </a:t>
            </a:r>
            <a:r>
              <a:rPr sz="2000" dirty="0">
                <a:latin typeface="Times New Roman"/>
                <a:cs typeface="Times New Roman"/>
              </a:rPr>
              <a:t>performance.</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37</a:t>
            </a:fld>
            <a:endParaRPr spc="-6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4" name="object 4"/>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38</a:t>
            </a:fld>
            <a:endParaRPr spc="-60" dirty="0"/>
          </a:p>
        </p:txBody>
      </p:sp>
      <p:sp>
        <p:nvSpPr>
          <p:cNvPr id="5" name="object 5"/>
          <p:cNvSpPr txBox="1"/>
          <p:nvPr/>
        </p:nvSpPr>
        <p:spPr>
          <a:xfrm>
            <a:off x="1145844" y="1396028"/>
            <a:ext cx="6932930" cy="510159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Normalization</a:t>
            </a:r>
            <a:endParaRPr sz="2400">
              <a:latin typeface="Times New Roman"/>
              <a:cs typeface="Times New Roman"/>
            </a:endParaRPr>
          </a:p>
          <a:p>
            <a:pPr marL="756285" lvl="1" indent="-287020">
              <a:lnSpc>
                <a:spcPct val="100000"/>
              </a:lnSpc>
              <a:spcBef>
                <a:spcPts val="495"/>
              </a:spcBef>
              <a:buFont typeface="Wingdings"/>
              <a:buChar char=""/>
              <a:tabLst>
                <a:tab pos="756920" algn="l"/>
              </a:tabLst>
            </a:pPr>
            <a:r>
              <a:rPr sz="2000" dirty="0">
                <a:latin typeface="Times New Roman"/>
                <a:cs typeface="Times New Roman"/>
              </a:rPr>
              <a:t>The input query </a:t>
            </a:r>
            <a:r>
              <a:rPr sz="2000" spc="-5" dirty="0">
                <a:latin typeface="Times New Roman"/>
                <a:cs typeface="Times New Roman"/>
              </a:rPr>
              <a:t>may </a:t>
            </a:r>
            <a:r>
              <a:rPr sz="2000" dirty="0">
                <a:latin typeface="Times New Roman"/>
                <a:cs typeface="Times New Roman"/>
              </a:rPr>
              <a:t>be arbitrarily</a:t>
            </a:r>
            <a:r>
              <a:rPr sz="2000" spc="-130" dirty="0">
                <a:latin typeface="Times New Roman"/>
                <a:cs typeface="Times New Roman"/>
              </a:rPr>
              <a:t> </a:t>
            </a:r>
            <a:r>
              <a:rPr sz="2000" spc="-5" dirty="0">
                <a:latin typeface="Times New Roman"/>
                <a:cs typeface="Times New Roman"/>
              </a:rPr>
              <a:t>complex.</a:t>
            </a:r>
            <a:endParaRPr sz="2000">
              <a:latin typeface="Times New Roman"/>
              <a:cs typeface="Times New Roman"/>
            </a:endParaRPr>
          </a:p>
          <a:p>
            <a:pPr marL="756285" marR="6985" lvl="1" indent="-287020" algn="just">
              <a:lnSpc>
                <a:spcPct val="100000"/>
              </a:lnSpc>
              <a:spcBef>
                <a:spcPts val="484"/>
              </a:spcBef>
              <a:buFont typeface="Wingdings"/>
              <a:buChar char=""/>
              <a:tabLst>
                <a:tab pos="756920" algn="l"/>
              </a:tabLst>
            </a:pPr>
            <a:r>
              <a:rPr sz="2000" dirty="0">
                <a:latin typeface="Times New Roman"/>
                <a:cs typeface="Times New Roman"/>
              </a:rPr>
              <a:t>It </a:t>
            </a:r>
            <a:r>
              <a:rPr sz="2000" spc="-5" dirty="0">
                <a:latin typeface="Times New Roman"/>
                <a:cs typeface="Times New Roman"/>
              </a:rPr>
              <a:t>is the </a:t>
            </a:r>
            <a:r>
              <a:rPr sz="2000" dirty="0">
                <a:latin typeface="Times New Roman"/>
                <a:cs typeface="Times New Roman"/>
              </a:rPr>
              <a:t>goal of </a:t>
            </a:r>
            <a:r>
              <a:rPr sz="2000" spc="-5" dirty="0">
                <a:latin typeface="Times New Roman"/>
                <a:cs typeface="Times New Roman"/>
              </a:rPr>
              <a:t>normalization </a:t>
            </a:r>
            <a:r>
              <a:rPr sz="2000" spc="-10" dirty="0">
                <a:latin typeface="Times New Roman"/>
                <a:cs typeface="Times New Roman"/>
              </a:rPr>
              <a:t>to </a:t>
            </a:r>
            <a:r>
              <a:rPr sz="2000" spc="-5" dirty="0">
                <a:latin typeface="Times New Roman"/>
                <a:cs typeface="Times New Roman"/>
              </a:rPr>
              <a:t>transform </a:t>
            </a:r>
            <a:r>
              <a:rPr sz="2000" dirty="0">
                <a:latin typeface="Times New Roman"/>
                <a:cs typeface="Times New Roman"/>
              </a:rPr>
              <a:t>the query </a:t>
            </a:r>
            <a:r>
              <a:rPr sz="2000" spc="-10" dirty="0">
                <a:latin typeface="Times New Roman"/>
                <a:cs typeface="Times New Roman"/>
              </a:rPr>
              <a:t>to </a:t>
            </a:r>
            <a:r>
              <a:rPr sz="2000" dirty="0">
                <a:latin typeface="Times New Roman"/>
                <a:cs typeface="Times New Roman"/>
              </a:rPr>
              <a:t>a  </a:t>
            </a:r>
            <a:r>
              <a:rPr sz="2000" spc="-5" dirty="0">
                <a:latin typeface="Times New Roman"/>
                <a:cs typeface="Times New Roman"/>
              </a:rPr>
              <a:t>normalized </a:t>
            </a:r>
            <a:r>
              <a:rPr sz="2000" dirty="0">
                <a:latin typeface="Times New Roman"/>
                <a:cs typeface="Times New Roman"/>
              </a:rPr>
              <a:t>form </a:t>
            </a:r>
            <a:r>
              <a:rPr sz="2000" spc="-5" dirty="0">
                <a:latin typeface="Times New Roman"/>
                <a:cs typeface="Times New Roman"/>
              </a:rPr>
              <a:t>to facilitate </a:t>
            </a:r>
            <a:r>
              <a:rPr sz="2000" dirty="0">
                <a:latin typeface="Times New Roman"/>
                <a:cs typeface="Times New Roman"/>
              </a:rPr>
              <a:t>further</a:t>
            </a:r>
            <a:r>
              <a:rPr sz="2000" spc="-100" dirty="0">
                <a:latin typeface="Times New Roman"/>
                <a:cs typeface="Times New Roman"/>
              </a:rPr>
              <a:t> </a:t>
            </a:r>
            <a:r>
              <a:rPr sz="2000" dirty="0">
                <a:latin typeface="Times New Roman"/>
                <a:cs typeface="Times New Roman"/>
              </a:rPr>
              <a:t>processing.</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spc="-25" dirty="0">
                <a:latin typeface="Times New Roman"/>
                <a:cs typeface="Times New Roman"/>
              </a:rPr>
              <a:t>With </a:t>
            </a:r>
            <a:r>
              <a:rPr sz="2000" spc="-5" dirty="0">
                <a:latin typeface="Times New Roman"/>
                <a:cs typeface="Times New Roman"/>
              </a:rPr>
              <a:t>relational languages such </a:t>
            </a:r>
            <a:r>
              <a:rPr sz="2000" spc="-10" dirty="0">
                <a:latin typeface="Times New Roman"/>
                <a:cs typeface="Times New Roman"/>
              </a:rPr>
              <a:t>as </a:t>
            </a:r>
            <a:r>
              <a:rPr sz="2000" dirty="0">
                <a:latin typeface="Times New Roman"/>
                <a:cs typeface="Times New Roman"/>
              </a:rPr>
              <a:t>SQL, </a:t>
            </a:r>
            <a:r>
              <a:rPr sz="2000" spc="-5" dirty="0">
                <a:latin typeface="Times New Roman"/>
                <a:cs typeface="Times New Roman"/>
              </a:rPr>
              <a:t>the most important  transformation is that of </a:t>
            </a:r>
            <a:r>
              <a:rPr sz="2000" dirty="0">
                <a:latin typeface="Times New Roman"/>
                <a:cs typeface="Times New Roman"/>
              </a:rPr>
              <a:t>the </a:t>
            </a:r>
            <a:r>
              <a:rPr sz="2000" spc="-5" dirty="0">
                <a:latin typeface="Times New Roman"/>
                <a:cs typeface="Times New Roman"/>
              </a:rPr>
              <a:t>query qualification (the  </a:t>
            </a:r>
            <a:r>
              <a:rPr sz="2000" dirty="0">
                <a:latin typeface="Times New Roman"/>
                <a:cs typeface="Times New Roman"/>
              </a:rPr>
              <a:t>WHERE clause), </a:t>
            </a:r>
            <a:r>
              <a:rPr sz="2000" spc="-5" dirty="0">
                <a:latin typeface="Times New Roman"/>
                <a:cs typeface="Times New Roman"/>
              </a:rPr>
              <a:t>which may </a:t>
            </a:r>
            <a:r>
              <a:rPr sz="2000" dirty="0">
                <a:latin typeface="Times New Roman"/>
                <a:cs typeface="Times New Roman"/>
              </a:rPr>
              <a:t>be </a:t>
            </a:r>
            <a:r>
              <a:rPr sz="2000" spc="-5" dirty="0">
                <a:latin typeface="Times New Roman"/>
                <a:cs typeface="Times New Roman"/>
              </a:rPr>
              <a:t>an arbitrarily complex,  quantifier-free predicate, preceded </a:t>
            </a:r>
            <a:r>
              <a:rPr sz="2000" dirty="0">
                <a:latin typeface="Times New Roman"/>
                <a:cs typeface="Times New Roman"/>
              </a:rPr>
              <a:t>by </a:t>
            </a:r>
            <a:r>
              <a:rPr sz="2000" spc="-5" dirty="0">
                <a:latin typeface="Times New Roman"/>
                <a:cs typeface="Times New Roman"/>
              </a:rPr>
              <a:t>all </a:t>
            </a:r>
            <a:r>
              <a:rPr sz="2000" dirty="0">
                <a:latin typeface="Times New Roman"/>
                <a:cs typeface="Times New Roman"/>
              </a:rPr>
              <a:t>necessary  quantifiers </a:t>
            </a:r>
            <a:r>
              <a:rPr sz="2000" spc="150" dirty="0">
                <a:latin typeface="Times New Roman"/>
                <a:cs typeface="Times New Roman"/>
              </a:rPr>
              <a:t>(</a:t>
            </a:r>
            <a:r>
              <a:rPr sz="2625" spc="225" baseline="9523" dirty="0">
                <a:latin typeface="Symbol"/>
                <a:cs typeface="Symbol"/>
              </a:rPr>
              <a:t></a:t>
            </a:r>
            <a:r>
              <a:rPr sz="2000" spc="150" dirty="0">
                <a:latin typeface="Times New Roman"/>
                <a:cs typeface="Times New Roman"/>
              </a:rPr>
              <a:t>or</a:t>
            </a:r>
            <a:r>
              <a:rPr sz="2000" spc="-35" dirty="0">
                <a:latin typeface="Times New Roman"/>
                <a:cs typeface="Times New Roman"/>
              </a:rPr>
              <a:t> </a:t>
            </a:r>
            <a:r>
              <a:rPr sz="3000" spc="60" baseline="11111" dirty="0">
                <a:latin typeface="Symbol"/>
                <a:cs typeface="Symbol"/>
              </a:rPr>
              <a:t></a:t>
            </a:r>
            <a:r>
              <a:rPr sz="2000" spc="40" dirty="0">
                <a:latin typeface="Times New Roman"/>
                <a:cs typeface="Times New Roman"/>
              </a:rPr>
              <a:t>).</a:t>
            </a:r>
            <a:endParaRPr sz="2000">
              <a:latin typeface="Times New Roman"/>
              <a:cs typeface="Times New Roman"/>
            </a:endParaRPr>
          </a:p>
          <a:p>
            <a:pPr marL="756285" marR="6985" lvl="1" indent="-287020" algn="just">
              <a:lnSpc>
                <a:spcPct val="100000"/>
              </a:lnSpc>
              <a:spcBef>
                <a:spcPts val="480"/>
              </a:spcBef>
              <a:buFont typeface="Wingdings"/>
              <a:buChar char=""/>
              <a:tabLst>
                <a:tab pos="756920" algn="l"/>
              </a:tabLst>
            </a:pPr>
            <a:r>
              <a:rPr sz="2000" dirty="0">
                <a:latin typeface="Times New Roman"/>
                <a:cs typeface="Times New Roman"/>
              </a:rPr>
              <a:t>There </a:t>
            </a:r>
            <a:r>
              <a:rPr sz="2000" spc="-5" dirty="0">
                <a:latin typeface="Times New Roman"/>
                <a:cs typeface="Times New Roman"/>
              </a:rPr>
              <a:t>are </a:t>
            </a:r>
            <a:r>
              <a:rPr sz="2000" dirty="0">
                <a:latin typeface="Times New Roman"/>
                <a:cs typeface="Times New Roman"/>
              </a:rPr>
              <a:t>two </a:t>
            </a:r>
            <a:r>
              <a:rPr sz="2000" spc="-5" dirty="0">
                <a:latin typeface="Times New Roman"/>
                <a:cs typeface="Times New Roman"/>
              </a:rPr>
              <a:t>possible normal forms </a:t>
            </a:r>
            <a:r>
              <a:rPr sz="2000" dirty="0">
                <a:latin typeface="Times New Roman"/>
                <a:cs typeface="Times New Roman"/>
              </a:rPr>
              <a:t>for </a:t>
            </a:r>
            <a:r>
              <a:rPr sz="2000" spc="-5" dirty="0">
                <a:latin typeface="Times New Roman"/>
                <a:cs typeface="Times New Roman"/>
              </a:rPr>
              <a:t>the predicate, </a:t>
            </a:r>
            <a:r>
              <a:rPr sz="2000" dirty="0">
                <a:latin typeface="Times New Roman"/>
                <a:cs typeface="Times New Roman"/>
              </a:rPr>
              <a:t>one  </a:t>
            </a:r>
            <a:r>
              <a:rPr sz="2000" spc="-5" dirty="0">
                <a:latin typeface="Times New Roman"/>
                <a:cs typeface="Times New Roman"/>
              </a:rPr>
              <a:t>giving precedence </a:t>
            </a:r>
            <a:r>
              <a:rPr sz="2000" spc="-10" dirty="0">
                <a:latin typeface="Times New Roman"/>
                <a:cs typeface="Times New Roman"/>
              </a:rPr>
              <a:t>to </a:t>
            </a:r>
            <a:r>
              <a:rPr sz="2000" spc="-5" dirty="0">
                <a:latin typeface="Times New Roman"/>
                <a:cs typeface="Times New Roman"/>
              </a:rPr>
              <a:t>the </a:t>
            </a:r>
            <a:r>
              <a:rPr sz="2000" dirty="0">
                <a:latin typeface="Times New Roman"/>
                <a:cs typeface="Times New Roman"/>
              </a:rPr>
              <a:t>AND </a:t>
            </a:r>
            <a:r>
              <a:rPr sz="2000" spc="-5" dirty="0">
                <a:latin typeface="Times New Roman"/>
                <a:cs typeface="Times New Roman"/>
              </a:rPr>
              <a:t>(^) and the other </a:t>
            </a:r>
            <a:r>
              <a:rPr sz="2000" spc="-10" dirty="0">
                <a:latin typeface="Times New Roman"/>
                <a:cs typeface="Times New Roman"/>
              </a:rPr>
              <a:t>to </a:t>
            </a:r>
            <a:r>
              <a:rPr sz="2000" spc="-5" dirty="0">
                <a:latin typeface="Times New Roman"/>
                <a:cs typeface="Times New Roman"/>
              </a:rPr>
              <a:t>the </a:t>
            </a:r>
            <a:r>
              <a:rPr sz="2000" spc="-10" dirty="0">
                <a:latin typeface="Times New Roman"/>
                <a:cs typeface="Times New Roman"/>
              </a:rPr>
              <a:t>OR  </a:t>
            </a:r>
            <a:r>
              <a:rPr sz="2000" spc="-130" dirty="0">
                <a:latin typeface="Times New Roman"/>
                <a:cs typeface="Times New Roman"/>
              </a:rPr>
              <a:t>(˅). </a:t>
            </a:r>
            <a:r>
              <a:rPr sz="2000" spc="-5" dirty="0">
                <a:latin typeface="Times New Roman"/>
                <a:cs typeface="Times New Roman"/>
              </a:rPr>
              <a:t>The </a:t>
            </a:r>
            <a:r>
              <a:rPr sz="2000" b="1" spc="-5" dirty="0">
                <a:latin typeface="Times New Roman"/>
                <a:cs typeface="Times New Roman"/>
              </a:rPr>
              <a:t>conjunctive normal form </a:t>
            </a:r>
            <a:r>
              <a:rPr sz="2000" spc="-5" dirty="0">
                <a:latin typeface="Times New Roman"/>
                <a:cs typeface="Times New Roman"/>
              </a:rPr>
              <a:t>is </a:t>
            </a:r>
            <a:r>
              <a:rPr sz="2000" dirty="0">
                <a:latin typeface="Times New Roman"/>
                <a:cs typeface="Times New Roman"/>
              </a:rPr>
              <a:t>a </a:t>
            </a:r>
            <a:r>
              <a:rPr sz="2000" spc="-5" dirty="0">
                <a:latin typeface="Times New Roman"/>
                <a:cs typeface="Times New Roman"/>
              </a:rPr>
              <a:t>conjunction </a:t>
            </a:r>
            <a:r>
              <a:rPr sz="2000" spc="-360" dirty="0">
                <a:latin typeface="Times New Roman"/>
                <a:cs typeface="Times New Roman"/>
              </a:rPr>
              <a:t>(^  </a:t>
            </a:r>
            <a:r>
              <a:rPr sz="2000" dirty="0">
                <a:latin typeface="Times New Roman"/>
                <a:cs typeface="Times New Roman"/>
              </a:rPr>
              <a:t>predicate) of disjunctions </a:t>
            </a:r>
            <a:r>
              <a:rPr sz="2000" spc="-254" dirty="0">
                <a:latin typeface="Times New Roman"/>
                <a:cs typeface="Times New Roman"/>
              </a:rPr>
              <a:t>(˅ </a:t>
            </a:r>
            <a:r>
              <a:rPr sz="2000" dirty="0">
                <a:latin typeface="Times New Roman"/>
                <a:cs typeface="Times New Roman"/>
              </a:rPr>
              <a:t>predicates) </a:t>
            </a:r>
            <a:r>
              <a:rPr sz="2000" spc="-5" dirty="0">
                <a:latin typeface="Times New Roman"/>
                <a:cs typeface="Times New Roman"/>
              </a:rPr>
              <a:t>as</a:t>
            </a:r>
            <a:r>
              <a:rPr sz="2000" spc="-160" dirty="0">
                <a:latin typeface="Times New Roman"/>
                <a:cs typeface="Times New Roman"/>
              </a:rPr>
              <a:t> </a:t>
            </a:r>
            <a:r>
              <a:rPr sz="2000" dirty="0">
                <a:latin typeface="Times New Roman"/>
                <a:cs typeface="Times New Roman"/>
              </a:rPr>
              <a:t>follows:</a:t>
            </a:r>
            <a:endParaRPr sz="2000">
              <a:latin typeface="Times New Roman"/>
              <a:cs typeface="Times New Roman"/>
            </a:endParaRPr>
          </a:p>
          <a:p>
            <a:pPr marL="926465">
              <a:lnSpc>
                <a:spcPct val="100000"/>
              </a:lnSpc>
              <a:spcBef>
                <a:spcPts val="484"/>
              </a:spcBef>
            </a:pPr>
            <a:r>
              <a:rPr sz="2000" b="1" spc="-10" dirty="0">
                <a:latin typeface="Times New Roman"/>
                <a:cs typeface="Times New Roman"/>
              </a:rPr>
              <a:t>(p</a:t>
            </a:r>
            <a:r>
              <a:rPr sz="1950" b="1" spc="-15" baseline="-21367" dirty="0">
                <a:latin typeface="Times New Roman"/>
                <a:cs typeface="Times New Roman"/>
              </a:rPr>
              <a:t>11 </a:t>
            </a:r>
            <a:r>
              <a:rPr sz="2000" b="1" spc="-535" dirty="0">
                <a:latin typeface="Times New Roman"/>
                <a:cs typeface="Times New Roman"/>
              </a:rPr>
              <a:t>˅</a:t>
            </a:r>
            <a:r>
              <a:rPr sz="2000" b="1" spc="-15" dirty="0">
                <a:latin typeface="Times New Roman"/>
                <a:cs typeface="Times New Roman"/>
              </a:rPr>
              <a:t> </a:t>
            </a:r>
            <a:r>
              <a:rPr sz="2000" b="1" spc="10" dirty="0">
                <a:latin typeface="Times New Roman"/>
                <a:cs typeface="Times New Roman"/>
              </a:rPr>
              <a:t>p</a:t>
            </a:r>
            <a:r>
              <a:rPr sz="1950" b="1" spc="15" baseline="-21367" dirty="0">
                <a:latin typeface="Times New Roman"/>
                <a:cs typeface="Times New Roman"/>
              </a:rPr>
              <a:t>12 </a:t>
            </a:r>
            <a:r>
              <a:rPr sz="2000" b="1" spc="-535" dirty="0">
                <a:latin typeface="Times New Roman"/>
                <a:cs typeface="Times New Roman"/>
              </a:rPr>
              <a:t>˅</a:t>
            </a:r>
            <a:r>
              <a:rPr sz="2000" b="1" spc="-10" dirty="0">
                <a:latin typeface="Times New Roman"/>
                <a:cs typeface="Times New Roman"/>
              </a:rPr>
              <a:t> </a:t>
            </a:r>
            <a:r>
              <a:rPr sz="2000" b="1" dirty="0">
                <a:latin typeface="Times New Roman"/>
                <a:cs typeface="Times New Roman"/>
              </a:rPr>
              <a:t>. . . </a:t>
            </a:r>
            <a:r>
              <a:rPr sz="2000" b="1" spc="-535" dirty="0">
                <a:latin typeface="Times New Roman"/>
                <a:cs typeface="Times New Roman"/>
              </a:rPr>
              <a:t>˅</a:t>
            </a:r>
            <a:r>
              <a:rPr sz="2000" b="1" dirty="0">
                <a:latin typeface="Times New Roman"/>
                <a:cs typeface="Times New Roman"/>
              </a:rPr>
              <a:t> </a:t>
            </a:r>
            <a:r>
              <a:rPr sz="2000" b="1" spc="10" dirty="0">
                <a:latin typeface="Times New Roman"/>
                <a:cs typeface="Times New Roman"/>
              </a:rPr>
              <a:t>p</a:t>
            </a:r>
            <a:r>
              <a:rPr sz="1950" b="1" spc="15" baseline="-21367" dirty="0">
                <a:latin typeface="Times New Roman"/>
                <a:cs typeface="Times New Roman"/>
              </a:rPr>
              <a:t>1n</a:t>
            </a:r>
            <a:r>
              <a:rPr sz="2000" b="1" spc="10" dirty="0">
                <a:latin typeface="Times New Roman"/>
                <a:cs typeface="Times New Roman"/>
              </a:rPr>
              <a:t>) </a:t>
            </a:r>
            <a:r>
              <a:rPr sz="2000" b="1" dirty="0">
                <a:latin typeface="Times New Roman"/>
                <a:cs typeface="Times New Roman"/>
              </a:rPr>
              <a:t>^ . . . . ^ (p</a:t>
            </a:r>
            <a:r>
              <a:rPr sz="1950" b="1" baseline="-21367" dirty="0">
                <a:latin typeface="Times New Roman"/>
                <a:cs typeface="Times New Roman"/>
              </a:rPr>
              <a:t>m1 </a:t>
            </a:r>
            <a:r>
              <a:rPr sz="2000" b="1" spc="-535" dirty="0">
                <a:latin typeface="Times New Roman"/>
                <a:cs typeface="Times New Roman"/>
              </a:rPr>
              <a:t>˅</a:t>
            </a:r>
            <a:r>
              <a:rPr sz="2000" b="1" spc="-10" dirty="0">
                <a:latin typeface="Times New Roman"/>
                <a:cs typeface="Times New Roman"/>
              </a:rPr>
              <a:t> </a:t>
            </a:r>
            <a:r>
              <a:rPr sz="2000" b="1" dirty="0">
                <a:latin typeface="Times New Roman"/>
                <a:cs typeface="Times New Roman"/>
              </a:rPr>
              <a:t>p</a:t>
            </a:r>
            <a:r>
              <a:rPr sz="1950" b="1" baseline="-21367" dirty="0">
                <a:latin typeface="Times New Roman"/>
                <a:cs typeface="Times New Roman"/>
              </a:rPr>
              <a:t>m2 </a:t>
            </a:r>
            <a:r>
              <a:rPr sz="2000" b="1" spc="-535" dirty="0">
                <a:latin typeface="Times New Roman"/>
                <a:cs typeface="Times New Roman"/>
              </a:rPr>
              <a:t>˅</a:t>
            </a:r>
            <a:r>
              <a:rPr sz="2000" b="1" dirty="0">
                <a:latin typeface="Times New Roman"/>
                <a:cs typeface="Times New Roman"/>
              </a:rPr>
              <a:t> . . .</a:t>
            </a:r>
            <a:r>
              <a:rPr sz="2000" b="1" spc="-180" dirty="0">
                <a:latin typeface="Times New Roman"/>
                <a:cs typeface="Times New Roman"/>
              </a:rPr>
              <a:t> </a:t>
            </a:r>
            <a:r>
              <a:rPr sz="2000" b="1" spc="-535" dirty="0">
                <a:latin typeface="Times New Roman"/>
                <a:cs typeface="Times New Roman"/>
              </a:rPr>
              <a:t>˅</a:t>
            </a:r>
            <a:r>
              <a:rPr sz="2000" b="1" spc="-10" dirty="0">
                <a:latin typeface="Times New Roman"/>
                <a:cs typeface="Times New Roman"/>
              </a:rPr>
              <a:t> </a:t>
            </a:r>
            <a:r>
              <a:rPr sz="2000" b="1" dirty="0">
                <a:latin typeface="Times New Roman"/>
                <a:cs typeface="Times New Roman"/>
              </a:rPr>
              <a:t>p</a:t>
            </a:r>
            <a:r>
              <a:rPr sz="1950" b="1" baseline="-21367" dirty="0">
                <a:latin typeface="Times New Roman"/>
                <a:cs typeface="Times New Roman"/>
              </a:rPr>
              <a:t>mn</a:t>
            </a:r>
            <a:r>
              <a:rPr sz="2000" b="1" dirty="0">
                <a:latin typeface="Times New Roman"/>
                <a:cs typeface="Times New Roman"/>
              </a:rPr>
              <a:t>)</a:t>
            </a:r>
            <a:endParaRPr sz="2000">
              <a:latin typeface="Times New Roman"/>
              <a:cs typeface="Times New Roman"/>
            </a:endParaRPr>
          </a:p>
          <a:p>
            <a:pPr marL="756285">
              <a:lnSpc>
                <a:spcPct val="100000"/>
              </a:lnSpc>
              <a:spcBef>
                <a:spcPts val="480"/>
              </a:spcBef>
            </a:pPr>
            <a:r>
              <a:rPr sz="2000" dirty="0">
                <a:latin typeface="Times New Roman"/>
                <a:cs typeface="Times New Roman"/>
              </a:rPr>
              <a:t>where pi j </a:t>
            </a:r>
            <a:r>
              <a:rPr sz="2000" spc="-5" dirty="0">
                <a:latin typeface="Times New Roman"/>
                <a:cs typeface="Times New Roman"/>
              </a:rPr>
              <a:t>is </a:t>
            </a:r>
            <a:r>
              <a:rPr sz="2000" dirty="0">
                <a:latin typeface="Times New Roman"/>
                <a:cs typeface="Times New Roman"/>
              </a:rPr>
              <a:t>a </a:t>
            </a:r>
            <a:r>
              <a:rPr sz="2000" spc="-5" dirty="0">
                <a:latin typeface="Times New Roman"/>
                <a:cs typeface="Times New Roman"/>
              </a:rPr>
              <a:t>simple</a:t>
            </a:r>
            <a:r>
              <a:rPr sz="2000" spc="-70" dirty="0">
                <a:latin typeface="Times New Roman"/>
                <a:cs typeface="Times New Roman"/>
              </a:rPr>
              <a:t> </a:t>
            </a:r>
            <a:r>
              <a:rPr sz="2000" dirty="0">
                <a:latin typeface="Times New Roman"/>
                <a:cs typeface="Times New Roman"/>
              </a:rPr>
              <a:t>predicate.</a:t>
            </a:r>
            <a:endParaRPr sz="20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C79B7A0B-1719-4D43-8DA0-DA4A643D9199}"/>
              </a:ext>
            </a:extLst>
          </p:cNvPr>
          <p:cNvSpPr>
            <a:spLocks noGrp="1" noChangeArrowheads="1"/>
          </p:cNvSpPr>
          <p:nvPr>
            <p:ph type="title"/>
          </p:nvPr>
        </p:nvSpPr>
        <p:spPr>
          <a:xfrm>
            <a:off x="1295400" y="358520"/>
            <a:ext cx="6671944" cy="615553"/>
          </a:xfrm>
        </p:spPr>
        <p:txBody>
          <a:bodyPr/>
          <a:lstStyle/>
          <a:p>
            <a:r>
              <a:rPr lang="en-US" sz="4000" dirty="0"/>
              <a:t>Overview of Query Processing</a:t>
            </a:r>
            <a:endParaRPr lang="en-US" altLang="en-US" sz="4000" dirty="0">
              <a:effectLst>
                <a:outerShdw blurRad="38100" dist="38100" dir="2700000" algn="tl">
                  <a:srgbClr val="C0C0C0"/>
                </a:outerShdw>
              </a:effectLst>
              <a:ea typeface="ＭＳ Ｐゴシック" panose="020B0600070205080204" pitchFamily="34" charset="-128"/>
            </a:endParaRPr>
          </a:p>
        </p:txBody>
      </p:sp>
      <p:sp>
        <p:nvSpPr>
          <p:cNvPr id="20482" name="Rectangle 7">
            <a:extLst>
              <a:ext uri="{FF2B5EF4-FFF2-40B4-BE49-F238E27FC236}">
                <a16:creationId xmlns:a16="http://schemas.microsoft.com/office/drawing/2014/main" id="{09154A25-5C8F-47DA-9F1B-6BF93A9E30B5}"/>
              </a:ext>
            </a:extLst>
          </p:cNvPr>
          <p:cNvSpPr>
            <a:spLocks noGrp="1" noChangeArrowheads="1"/>
          </p:cNvSpPr>
          <p:nvPr>
            <p:ph type="body" idx="1"/>
          </p:nvPr>
        </p:nvSpPr>
        <p:spPr>
          <a:xfrm>
            <a:off x="1143000" y="1524000"/>
            <a:ext cx="7467600" cy="2806987"/>
          </a:xfrm>
        </p:spPr>
        <p:txBody>
          <a:bodyPr/>
          <a:lstStyle/>
          <a:p>
            <a:pPr marL="285750" indent="-285750">
              <a:lnSpc>
                <a:spcPct val="150000"/>
              </a:lnSpc>
              <a:buFont typeface="Wingdings" panose="05000000000000000000" pitchFamily="2" charset="2"/>
              <a:buChar char="q"/>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Alternative ways of evaluating a given query</a:t>
            </a:r>
          </a:p>
          <a:p>
            <a:pPr marL="800100" lvl="1" indent="-342900">
              <a:lnSpc>
                <a:spcPct val="150000"/>
              </a:lnSpc>
              <a:buFont typeface="Wingdings" panose="05000000000000000000" pitchFamily="2" charset="2"/>
              <a:buChar char="Ø"/>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Equivalent expressions</a:t>
            </a:r>
          </a:p>
          <a:p>
            <a:pPr marL="800100" lvl="1" indent="-342900">
              <a:lnSpc>
                <a:spcPct val="150000"/>
              </a:lnSpc>
              <a:buFont typeface="Wingdings" panose="05000000000000000000" pitchFamily="2" charset="2"/>
              <a:buChar char="Ø"/>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Different algorithms for each operation</a:t>
            </a:r>
          </a:p>
          <a:p>
            <a:pPr marL="800100" lvl="1" indent="-342900">
              <a:lnSpc>
                <a:spcPct val="150000"/>
              </a:lnSpc>
              <a:buFont typeface="Wingdings" panose="05000000000000000000" pitchFamily="2" charset="2"/>
              <a:buChar char="Ø"/>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An evaluation plan defines exactly what algorithm is used for each operation, and how the execution of the operations is coordinated.</a:t>
            </a:r>
          </a:p>
          <a:p>
            <a:pPr marL="800100" lvl="1" indent="-342900">
              <a:lnSpc>
                <a:spcPct val="150000"/>
              </a:lnSpc>
              <a:buFont typeface="Wingdings" panose="05000000000000000000" pitchFamily="2" charset="2"/>
              <a:buChar char="Ø"/>
            </a:pP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cxnSp>
        <p:nvCxnSpPr>
          <p:cNvPr id="3" name="Straight Connector 2">
            <a:extLst>
              <a:ext uri="{FF2B5EF4-FFF2-40B4-BE49-F238E27FC236}">
                <a16:creationId xmlns:a16="http://schemas.microsoft.com/office/drawing/2014/main" id="{4C7AE104-0DF9-4837-88B1-B55577DB0C3F}"/>
              </a:ext>
            </a:extLst>
          </p:cNvPr>
          <p:cNvCxnSpPr/>
          <p:nvPr/>
        </p:nvCxnSpPr>
        <p:spPr>
          <a:xfrm>
            <a:off x="1066800" y="11430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689C20F-5B26-E445-BCC5-609603F8389C}"/>
              </a:ext>
            </a:extLst>
          </p:cNvPr>
          <p:cNvSpPr>
            <a:spLocks noGrp="1"/>
          </p:cNvSpPr>
          <p:nvPr>
            <p:ph type="sldNum" sz="quarter" idx="7"/>
          </p:nvPr>
        </p:nvSpPr>
        <p:spPr/>
        <p:txBody>
          <a:bodyPr/>
          <a:lstStyle/>
          <a:p>
            <a:pPr marL="25400">
              <a:lnSpc>
                <a:spcPts val="1240"/>
              </a:lnSpc>
            </a:pPr>
            <a:fld id="{81D60167-4931-47E6-BA6A-407CBD079E47}" type="slidenum">
              <a:rPr lang="en-US" spc="-60" smtClean="0"/>
              <a:t>3</a:t>
            </a:fld>
            <a:endParaRPr lang="en-US" spc="-60" dirty="0"/>
          </a:p>
        </p:txBody>
      </p:sp>
    </p:spTree>
    <p:extLst>
      <p:ext uri="{BB962C8B-B14F-4D97-AF65-F5344CB8AC3E}">
        <p14:creationId xmlns:p14="http://schemas.microsoft.com/office/powerpoint/2010/main" val="1571314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929755" cy="187071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Normalization</a:t>
            </a:r>
            <a:endParaRPr sz="2400">
              <a:latin typeface="Times New Roman"/>
              <a:cs typeface="Times New Roman"/>
            </a:endParaRPr>
          </a:p>
          <a:p>
            <a:pPr marL="756285" lvl="1" indent="-287020">
              <a:lnSpc>
                <a:spcPct val="100000"/>
              </a:lnSpc>
              <a:spcBef>
                <a:spcPts val="495"/>
              </a:spcBef>
              <a:buFont typeface="Wingdings"/>
              <a:buChar char=""/>
              <a:tabLst>
                <a:tab pos="756920" algn="l"/>
              </a:tabLst>
            </a:pPr>
            <a:r>
              <a:rPr sz="2000" dirty="0">
                <a:latin typeface="Times New Roman"/>
                <a:cs typeface="Times New Roman"/>
              </a:rPr>
              <a:t>A</a:t>
            </a:r>
            <a:r>
              <a:rPr sz="2000" spc="235" dirty="0">
                <a:latin typeface="Times New Roman"/>
                <a:cs typeface="Times New Roman"/>
              </a:rPr>
              <a:t> </a:t>
            </a:r>
            <a:r>
              <a:rPr sz="2000" spc="-5" dirty="0">
                <a:latin typeface="Times New Roman"/>
                <a:cs typeface="Times New Roman"/>
              </a:rPr>
              <a:t>qualification</a:t>
            </a:r>
            <a:r>
              <a:rPr sz="2000" spc="350" dirty="0">
                <a:latin typeface="Times New Roman"/>
                <a:cs typeface="Times New Roman"/>
              </a:rPr>
              <a:t> </a:t>
            </a:r>
            <a:r>
              <a:rPr sz="2000" spc="-5" dirty="0">
                <a:latin typeface="Times New Roman"/>
                <a:cs typeface="Times New Roman"/>
              </a:rPr>
              <a:t>in</a:t>
            </a:r>
            <a:r>
              <a:rPr sz="2000" spc="350" dirty="0">
                <a:latin typeface="Times New Roman"/>
                <a:cs typeface="Times New Roman"/>
              </a:rPr>
              <a:t> </a:t>
            </a:r>
            <a:r>
              <a:rPr sz="2000" b="1" spc="-5" dirty="0">
                <a:latin typeface="Times New Roman"/>
                <a:cs typeface="Times New Roman"/>
              </a:rPr>
              <a:t>disjunctive</a:t>
            </a:r>
            <a:r>
              <a:rPr sz="2000" b="1" spc="350" dirty="0">
                <a:latin typeface="Times New Roman"/>
                <a:cs typeface="Times New Roman"/>
              </a:rPr>
              <a:t> </a:t>
            </a:r>
            <a:r>
              <a:rPr sz="2000" b="1" spc="-5" dirty="0">
                <a:latin typeface="Times New Roman"/>
                <a:cs typeface="Times New Roman"/>
              </a:rPr>
              <a:t>normal</a:t>
            </a:r>
            <a:r>
              <a:rPr sz="2000" b="1" spc="345" dirty="0">
                <a:latin typeface="Times New Roman"/>
                <a:cs typeface="Times New Roman"/>
              </a:rPr>
              <a:t> </a:t>
            </a:r>
            <a:r>
              <a:rPr sz="2000" b="1" spc="-5" dirty="0">
                <a:latin typeface="Times New Roman"/>
                <a:cs typeface="Times New Roman"/>
              </a:rPr>
              <a:t>form</a:t>
            </a:r>
            <a:r>
              <a:rPr sz="2000" spc="-5" dirty="0">
                <a:latin typeface="Times New Roman"/>
                <a:cs typeface="Times New Roman"/>
              </a:rPr>
              <a:t>,</a:t>
            </a:r>
            <a:r>
              <a:rPr sz="2000" spc="340" dirty="0">
                <a:latin typeface="Times New Roman"/>
                <a:cs typeface="Times New Roman"/>
              </a:rPr>
              <a:t> </a:t>
            </a:r>
            <a:r>
              <a:rPr sz="2000" spc="-5" dirty="0">
                <a:latin typeface="Times New Roman"/>
                <a:cs typeface="Times New Roman"/>
              </a:rPr>
              <a:t>on</a:t>
            </a:r>
            <a:r>
              <a:rPr sz="2000" spc="355" dirty="0">
                <a:latin typeface="Times New Roman"/>
                <a:cs typeface="Times New Roman"/>
              </a:rPr>
              <a:t> </a:t>
            </a:r>
            <a:r>
              <a:rPr sz="2000" spc="-5" dirty="0">
                <a:latin typeface="Times New Roman"/>
                <a:cs typeface="Times New Roman"/>
              </a:rPr>
              <a:t>the</a:t>
            </a:r>
            <a:r>
              <a:rPr sz="2000" spc="340" dirty="0">
                <a:latin typeface="Times New Roman"/>
                <a:cs typeface="Times New Roman"/>
              </a:rPr>
              <a:t> </a:t>
            </a:r>
            <a:r>
              <a:rPr sz="2000" spc="-10" dirty="0">
                <a:latin typeface="Times New Roman"/>
                <a:cs typeface="Times New Roman"/>
              </a:rPr>
              <a:t>other</a:t>
            </a:r>
            <a:endParaRPr sz="2000">
              <a:latin typeface="Times New Roman"/>
              <a:cs typeface="Times New Roman"/>
            </a:endParaRPr>
          </a:p>
          <a:p>
            <a:pPr marL="756285">
              <a:lnSpc>
                <a:spcPct val="100000"/>
              </a:lnSpc>
              <a:spcBef>
                <a:spcPts val="5"/>
              </a:spcBef>
            </a:pPr>
            <a:r>
              <a:rPr sz="2000" dirty="0">
                <a:latin typeface="Times New Roman"/>
                <a:cs typeface="Times New Roman"/>
              </a:rPr>
              <a:t>hand, </a:t>
            </a:r>
            <a:r>
              <a:rPr sz="2000" spc="-5" dirty="0">
                <a:latin typeface="Times New Roman"/>
                <a:cs typeface="Times New Roman"/>
              </a:rPr>
              <a:t>is as</a:t>
            </a:r>
            <a:r>
              <a:rPr sz="2000" spc="-30" dirty="0">
                <a:latin typeface="Times New Roman"/>
                <a:cs typeface="Times New Roman"/>
              </a:rPr>
              <a:t> </a:t>
            </a:r>
            <a:r>
              <a:rPr sz="2000" dirty="0">
                <a:latin typeface="Times New Roman"/>
                <a:cs typeface="Times New Roman"/>
              </a:rPr>
              <a:t>follows:</a:t>
            </a:r>
            <a:endParaRPr sz="2000">
              <a:latin typeface="Times New Roman"/>
              <a:cs typeface="Times New Roman"/>
            </a:endParaRPr>
          </a:p>
          <a:p>
            <a:pPr marL="567690" algn="ctr">
              <a:lnSpc>
                <a:spcPct val="100000"/>
              </a:lnSpc>
              <a:spcBef>
                <a:spcPts val="480"/>
              </a:spcBef>
            </a:pPr>
            <a:r>
              <a:rPr sz="2000" b="1" spc="-10" dirty="0">
                <a:latin typeface="Times New Roman"/>
                <a:cs typeface="Times New Roman"/>
              </a:rPr>
              <a:t>(p</a:t>
            </a:r>
            <a:r>
              <a:rPr sz="1950" b="1" spc="-15" baseline="-21367" dirty="0">
                <a:latin typeface="Times New Roman"/>
                <a:cs typeface="Times New Roman"/>
              </a:rPr>
              <a:t>11 </a:t>
            </a:r>
            <a:r>
              <a:rPr sz="2000" b="1" dirty="0">
                <a:latin typeface="Times New Roman"/>
                <a:cs typeface="Times New Roman"/>
              </a:rPr>
              <a:t>^ </a:t>
            </a:r>
            <a:r>
              <a:rPr sz="2000" b="1" spc="10" dirty="0">
                <a:latin typeface="Times New Roman"/>
                <a:cs typeface="Times New Roman"/>
              </a:rPr>
              <a:t>p</a:t>
            </a:r>
            <a:r>
              <a:rPr sz="1950" b="1" spc="15" baseline="-21367" dirty="0">
                <a:latin typeface="Times New Roman"/>
                <a:cs typeface="Times New Roman"/>
              </a:rPr>
              <a:t>12 </a:t>
            </a:r>
            <a:r>
              <a:rPr sz="2000" b="1" dirty="0">
                <a:latin typeface="Times New Roman"/>
                <a:cs typeface="Times New Roman"/>
              </a:rPr>
              <a:t>^ . . . ^ </a:t>
            </a:r>
            <a:r>
              <a:rPr sz="2000" b="1" spc="10" dirty="0">
                <a:latin typeface="Times New Roman"/>
                <a:cs typeface="Times New Roman"/>
              </a:rPr>
              <a:t>p</a:t>
            </a:r>
            <a:r>
              <a:rPr sz="1950" b="1" spc="15" baseline="-21367" dirty="0">
                <a:latin typeface="Times New Roman"/>
                <a:cs typeface="Times New Roman"/>
              </a:rPr>
              <a:t>1n</a:t>
            </a:r>
            <a:r>
              <a:rPr sz="2000" b="1" spc="10" dirty="0">
                <a:latin typeface="Times New Roman"/>
                <a:cs typeface="Times New Roman"/>
              </a:rPr>
              <a:t>) </a:t>
            </a:r>
            <a:r>
              <a:rPr sz="2000" b="1" spc="-535" dirty="0">
                <a:latin typeface="Times New Roman"/>
                <a:cs typeface="Times New Roman"/>
              </a:rPr>
              <a:t>˅</a:t>
            </a:r>
            <a:r>
              <a:rPr sz="2000" b="1" spc="-15" dirty="0">
                <a:latin typeface="Times New Roman"/>
                <a:cs typeface="Times New Roman"/>
              </a:rPr>
              <a:t> </a:t>
            </a:r>
            <a:r>
              <a:rPr sz="2000" b="1" dirty="0">
                <a:latin typeface="Times New Roman"/>
                <a:cs typeface="Times New Roman"/>
              </a:rPr>
              <a:t>. . . . </a:t>
            </a:r>
            <a:r>
              <a:rPr sz="2000" b="1" spc="-535" dirty="0">
                <a:latin typeface="Times New Roman"/>
                <a:cs typeface="Times New Roman"/>
              </a:rPr>
              <a:t>˅</a:t>
            </a:r>
            <a:r>
              <a:rPr sz="2000" b="1" dirty="0">
                <a:latin typeface="Times New Roman"/>
                <a:cs typeface="Times New Roman"/>
              </a:rPr>
              <a:t> (p</a:t>
            </a:r>
            <a:r>
              <a:rPr sz="1950" b="1" baseline="-21367" dirty="0">
                <a:latin typeface="Times New Roman"/>
                <a:cs typeface="Times New Roman"/>
              </a:rPr>
              <a:t>m1 </a:t>
            </a:r>
            <a:r>
              <a:rPr sz="2000" b="1" dirty="0">
                <a:latin typeface="Times New Roman"/>
                <a:cs typeface="Times New Roman"/>
              </a:rPr>
              <a:t>^ p</a:t>
            </a:r>
            <a:r>
              <a:rPr sz="1950" b="1" baseline="-21367" dirty="0">
                <a:latin typeface="Times New Roman"/>
                <a:cs typeface="Times New Roman"/>
              </a:rPr>
              <a:t>m2 </a:t>
            </a:r>
            <a:r>
              <a:rPr sz="2000" b="1" dirty="0">
                <a:latin typeface="Times New Roman"/>
                <a:cs typeface="Times New Roman"/>
              </a:rPr>
              <a:t>^ . . . ^</a:t>
            </a:r>
            <a:r>
              <a:rPr sz="2000" b="1" spc="-50" dirty="0">
                <a:latin typeface="Times New Roman"/>
                <a:cs typeface="Times New Roman"/>
              </a:rPr>
              <a:t> </a:t>
            </a:r>
            <a:r>
              <a:rPr sz="2000" b="1" dirty="0">
                <a:latin typeface="Times New Roman"/>
                <a:cs typeface="Times New Roman"/>
              </a:rPr>
              <a:t>p</a:t>
            </a:r>
            <a:r>
              <a:rPr sz="1950" b="1" baseline="-21367" dirty="0">
                <a:latin typeface="Times New Roman"/>
                <a:cs typeface="Times New Roman"/>
              </a:rPr>
              <a:t>mn</a:t>
            </a:r>
            <a:r>
              <a:rPr sz="2000" b="1" dirty="0">
                <a:latin typeface="Times New Roman"/>
                <a:cs typeface="Times New Roman"/>
              </a:rPr>
              <a:t>)</a:t>
            </a:r>
            <a:endParaRPr sz="2000">
              <a:latin typeface="Times New Roman"/>
              <a:cs typeface="Times New Roman"/>
            </a:endParaRPr>
          </a:p>
          <a:p>
            <a:pPr marL="756285" lvl="1" indent="-287020">
              <a:lnSpc>
                <a:spcPct val="100000"/>
              </a:lnSpc>
              <a:spcBef>
                <a:spcPts val="480"/>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transformation</a:t>
            </a:r>
            <a:r>
              <a:rPr sz="2000" spc="240" dirty="0">
                <a:latin typeface="Times New Roman"/>
                <a:cs typeface="Times New Roman"/>
              </a:rPr>
              <a:t> </a:t>
            </a:r>
            <a:r>
              <a:rPr sz="2000" spc="-10" dirty="0">
                <a:latin typeface="Times New Roman"/>
                <a:cs typeface="Times New Roman"/>
              </a:rPr>
              <a:t>is </a:t>
            </a:r>
            <a:r>
              <a:rPr sz="2000" spc="-5" dirty="0">
                <a:latin typeface="Times New Roman"/>
                <a:cs typeface="Times New Roman"/>
              </a:rPr>
              <a:t>straightforward using </a:t>
            </a:r>
            <a:r>
              <a:rPr sz="2000" dirty="0">
                <a:latin typeface="Times New Roman"/>
                <a:cs typeface="Times New Roman"/>
              </a:rPr>
              <a:t>the </a:t>
            </a:r>
            <a:r>
              <a:rPr sz="2000" spc="-5" dirty="0">
                <a:latin typeface="Times New Roman"/>
                <a:cs typeface="Times New Roman"/>
              </a:rPr>
              <a:t>well-known</a:t>
            </a:r>
            <a:endParaRPr sz="2000">
              <a:latin typeface="Times New Roman"/>
              <a:cs typeface="Times New Roman"/>
            </a:endParaRPr>
          </a:p>
        </p:txBody>
      </p:sp>
      <p:sp>
        <p:nvSpPr>
          <p:cNvPr id="3" name="object 3"/>
          <p:cNvSpPr txBox="1"/>
          <p:nvPr/>
        </p:nvSpPr>
        <p:spPr>
          <a:xfrm>
            <a:off x="1889505" y="3240151"/>
            <a:ext cx="535368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equivalence rules for logical operations (^, </a:t>
            </a:r>
            <a:r>
              <a:rPr sz="2000" spc="-550" dirty="0">
                <a:latin typeface="Times New Roman"/>
                <a:cs typeface="Times New Roman"/>
              </a:rPr>
              <a:t>˅</a:t>
            </a:r>
            <a:r>
              <a:rPr sz="2000" spc="-5" dirty="0">
                <a:latin typeface="Times New Roman"/>
                <a:cs typeface="Times New Roman"/>
              </a:rPr>
              <a:t> </a:t>
            </a:r>
            <a:r>
              <a:rPr sz="2000" dirty="0">
                <a:latin typeface="Times New Roman"/>
                <a:cs typeface="Times New Roman"/>
              </a:rPr>
              <a:t>and</a:t>
            </a:r>
            <a:r>
              <a:rPr sz="2000" spc="-204" dirty="0">
                <a:latin typeface="Times New Roman"/>
                <a:cs typeface="Times New Roman"/>
              </a:rPr>
              <a:t> </a:t>
            </a:r>
            <a:r>
              <a:rPr sz="2000" spc="-75" dirty="0">
                <a:latin typeface="Times New Roman"/>
                <a:cs typeface="Times New Roman"/>
              </a:rPr>
              <a:t>¬):</a:t>
            </a:r>
            <a:endParaRPr sz="2000">
              <a:latin typeface="Times New Roman"/>
              <a:cs typeface="Times New Roman"/>
            </a:endParaRPr>
          </a:p>
        </p:txBody>
      </p:sp>
      <p:sp>
        <p:nvSpPr>
          <p:cNvPr id="4" name="object 4"/>
          <p:cNvSpPr txBox="1"/>
          <p:nvPr/>
        </p:nvSpPr>
        <p:spPr>
          <a:xfrm>
            <a:off x="2665222" y="5709615"/>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a:t>
            </a:r>
            <a:endParaRPr sz="1200">
              <a:latin typeface="Times New Roman"/>
              <a:cs typeface="Times New Roman"/>
            </a:endParaRPr>
          </a:p>
        </p:txBody>
      </p:sp>
      <p:sp>
        <p:nvSpPr>
          <p:cNvPr id="5" name="object 5"/>
          <p:cNvSpPr txBox="1"/>
          <p:nvPr/>
        </p:nvSpPr>
        <p:spPr>
          <a:xfrm>
            <a:off x="3078607" y="5709615"/>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a:t>
            </a:r>
            <a:endParaRPr sz="1200">
              <a:latin typeface="Times New Roman"/>
              <a:cs typeface="Times New Roman"/>
            </a:endParaRPr>
          </a:p>
        </p:txBody>
      </p:sp>
      <p:sp>
        <p:nvSpPr>
          <p:cNvPr id="6" name="object 6"/>
          <p:cNvSpPr txBox="1"/>
          <p:nvPr/>
        </p:nvSpPr>
        <p:spPr>
          <a:xfrm>
            <a:off x="4102734" y="5709615"/>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a:t>
            </a:r>
            <a:endParaRPr sz="1200">
              <a:latin typeface="Times New Roman"/>
              <a:cs typeface="Times New Roman"/>
            </a:endParaRPr>
          </a:p>
        </p:txBody>
      </p:sp>
      <p:sp>
        <p:nvSpPr>
          <p:cNvPr id="7" name="object 7"/>
          <p:cNvSpPr txBox="1"/>
          <p:nvPr/>
        </p:nvSpPr>
        <p:spPr>
          <a:xfrm>
            <a:off x="4721478" y="5709615"/>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a:t>
            </a:r>
            <a:endParaRPr sz="1200">
              <a:latin typeface="Times New Roman"/>
              <a:cs typeface="Times New Roman"/>
            </a:endParaRPr>
          </a:p>
        </p:txBody>
      </p:sp>
      <p:sp>
        <p:nvSpPr>
          <p:cNvPr id="8" name="object 8"/>
          <p:cNvSpPr txBox="1"/>
          <p:nvPr/>
        </p:nvSpPr>
        <p:spPr>
          <a:xfrm>
            <a:off x="2665222" y="6038799"/>
            <a:ext cx="535305" cy="208279"/>
          </a:xfrm>
          <a:prstGeom prst="rect">
            <a:avLst/>
          </a:prstGeom>
        </p:spPr>
        <p:txBody>
          <a:bodyPr vert="horz" wrap="square" lIns="0" tIns="12700" rIns="0" bIns="0" rtlCol="0">
            <a:spAutoFit/>
          </a:bodyPr>
          <a:lstStyle/>
          <a:p>
            <a:pPr marL="12700">
              <a:lnSpc>
                <a:spcPct val="100000"/>
              </a:lnSpc>
              <a:spcBef>
                <a:spcPts val="100"/>
              </a:spcBef>
              <a:tabLst>
                <a:tab pos="445770" algn="l"/>
              </a:tabLst>
            </a:pPr>
            <a:r>
              <a:rPr sz="1200" dirty="0">
                <a:latin typeface="Times New Roman"/>
                <a:cs typeface="Times New Roman"/>
              </a:rPr>
              <a:t>1	2</a:t>
            </a:r>
            <a:endParaRPr sz="1200">
              <a:latin typeface="Times New Roman"/>
              <a:cs typeface="Times New Roman"/>
            </a:endParaRPr>
          </a:p>
        </p:txBody>
      </p:sp>
      <p:sp>
        <p:nvSpPr>
          <p:cNvPr id="9" name="object 9"/>
          <p:cNvSpPr txBox="1"/>
          <p:nvPr/>
        </p:nvSpPr>
        <p:spPr>
          <a:xfrm>
            <a:off x="2060194" y="5906211"/>
            <a:ext cx="1216025" cy="299720"/>
          </a:xfrm>
          <a:prstGeom prst="rect">
            <a:avLst/>
          </a:prstGeom>
        </p:spPr>
        <p:txBody>
          <a:bodyPr vert="horz" wrap="square" lIns="0" tIns="12700" rIns="0" bIns="0" rtlCol="0">
            <a:spAutoFit/>
          </a:bodyPr>
          <a:lstStyle/>
          <a:p>
            <a:pPr marL="12700">
              <a:lnSpc>
                <a:spcPct val="100000"/>
              </a:lnSpc>
              <a:spcBef>
                <a:spcPts val="100"/>
              </a:spcBef>
              <a:tabLst>
                <a:tab pos="749935" algn="l"/>
              </a:tabLst>
            </a:pPr>
            <a:r>
              <a:rPr sz="1800" dirty="0">
                <a:latin typeface="Times New Roman"/>
                <a:cs typeface="Times New Roman"/>
              </a:rPr>
              <a:t>8. ¬</a:t>
            </a:r>
            <a:r>
              <a:rPr sz="1800" spc="-5" dirty="0">
                <a:latin typeface="Times New Roman"/>
                <a:cs typeface="Times New Roman"/>
              </a:rPr>
              <a:t> </a:t>
            </a:r>
            <a:r>
              <a:rPr sz="1800" dirty="0">
                <a:latin typeface="Times New Roman"/>
                <a:cs typeface="Times New Roman"/>
              </a:rPr>
              <a:t>(p	</a:t>
            </a:r>
            <a:r>
              <a:rPr sz="1800" spc="-495" dirty="0">
                <a:latin typeface="Times New Roman"/>
                <a:cs typeface="Times New Roman"/>
              </a:rPr>
              <a:t>˅</a:t>
            </a:r>
            <a:r>
              <a:rPr sz="1800" spc="-45" dirty="0">
                <a:latin typeface="Times New Roman"/>
                <a:cs typeface="Times New Roman"/>
              </a:rPr>
              <a:t> </a:t>
            </a:r>
            <a:r>
              <a:rPr sz="1800" dirty="0">
                <a:latin typeface="Times New Roman"/>
                <a:cs typeface="Times New Roman"/>
              </a:rPr>
              <a:t>p</a:t>
            </a:r>
            <a:r>
              <a:rPr sz="1800" spc="95" dirty="0">
                <a:latin typeface="Times New Roman"/>
                <a:cs typeface="Times New Roman"/>
              </a:rPr>
              <a:t> </a:t>
            </a:r>
            <a:r>
              <a:rPr sz="1800" spc="-235" dirty="0">
                <a:latin typeface="Times New Roman"/>
                <a:cs typeface="Times New Roman"/>
              </a:rPr>
              <a:t>)</a:t>
            </a:r>
            <a:endParaRPr sz="1800">
              <a:latin typeface="Times New Roman"/>
              <a:cs typeface="Times New Roman"/>
            </a:endParaRPr>
          </a:p>
        </p:txBody>
      </p:sp>
      <p:sp>
        <p:nvSpPr>
          <p:cNvPr id="10" name="object 10"/>
          <p:cNvSpPr txBox="1"/>
          <p:nvPr/>
        </p:nvSpPr>
        <p:spPr>
          <a:xfrm>
            <a:off x="4122546" y="6038799"/>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a:t>
            </a:r>
            <a:endParaRPr sz="1200">
              <a:latin typeface="Times New Roman"/>
              <a:cs typeface="Times New Roman"/>
            </a:endParaRPr>
          </a:p>
        </p:txBody>
      </p:sp>
      <p:sp>
        <p:nvSpPr>
          <p:cNvPr id="11" name="object 11"/>
          <p:cNvSpPr txBox="1"/>
          <p:nvPr/>
        </p:nvSpPr>
        <p:spPr>
          <a:xfrm>
            <a:off x="4721478" y="6038799"/>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a:t>
            </a:r>
            <a:endParaRPr sz="1200">
              <a:latin typeface="Times New Roman"/>
              <a:cs typeface="Times New Roman"/>
            </a:endParaRPr>
          </a:p>
        </p:txBody>
      </p:sp>
      <p:sp>
        <p:nvSpPr>
          <p:cNvPr id="13" name="object 13"/>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14" name="object 14"/>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26" name="Slide Number Placeholder 25">
            <a:extLst>
              <a:ext uri="{FF2B5EF4-FFF2-40B4-BE49-F238E27FC236}">
                <a16:creationId xmlns:a16="http://schemas.microsoft.com/office/drawing/2014/main" id="{10EA62D8-F2AA-8D44-B642-A0339FD91D14}"/>
              </a:ext>
            </a:extLst>
          </p:cNvPr>
          <p:cNvSpPr>
            <a:spLocks noGrp="1"/>
          </p:cNvSpPr>
          <p:nvPr>
            <p:ph type="sldNum" sz="quarter" idx="7"/>
          </p:nvPr>
        </p:nvSpPr>
        <p:spPr/>
        <p:txBody>
          <a:bodyPr/>
          <a:lstStyle/>
          <a:p>
            <a:pPr marL="25400">
              <a:lnSpc>
                <a:spcPts val="1240"/>
              </a:lnSpc>
            </a:pPr>
            <a:fld id="{81D60167-4931-47E6-BA6A-407CBD079E47}" type="slidenum">
              <a:rPr lang="en-US" spc="-60" smtClean="0"/>
              <a:t>39</a:t>
            </a:fld>
            <a:endParaRPr lang="en-US" spc="-60" dirty="0"/>
          </a:p>
        </p:txBody>
      </p:sp>
      <p:sp>
        <p:nvSpPr>
          <p:cNvPr id="15" name="object 15"/>
          <p:cNvSpPr txBox="1"/>
          <p:nvPr/>
        </p:nvSpPr>
        <p:spPr>
          <a:xfrm>
            <a:off x="2060194" y="3435062"/>
            <a:ext cx="2033270" cy="499745"/>
          </a:xfrm>
          <a:prstGeom prst="rect">
            <a:avLst/>
          </a:prstGeom>
        </p:spPr>
        <p:txBody>
          <a:bodyPr vert="horz" wrap="square" lIns="0" tIns="13970" rIns="0" bIns="0" rtlCol="0">
            <a:spAutoFit/>
          </a:bodyPr>
          <a:lstStyle/>
          <a:p>
            <a:pPr marL="12700">
              <a:lnSpc>
                <a:spcPct val="100000"/>
              </a:lnSpc>
              <a:spcBef>
                <a:spcPts val="110"/>
              </a:spcBef>
            </a:pPr>
            <a:r>
              <a:rPr sz="1800" dirty="0">
                <a:latin typeface="Times New Roman"/>
                <a:cs typeface="Times New Roman"/>
              </a:rPr>
              <a:t>1. p</a:t>
            </a:r>
            <a:r>
              <a:rPr sz="1800" baseline="-20833" dirty="0">
                <a:latin typeface="Times New Roman"/>
                <a:cs typeface="Times New Roman"/>
              </a:rPr>
              <a:t>1</a:t>
            </a:r>
            <a:r>
              <a:rPr sz="1800" spc="209"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dirty="0">
                <a:latin typeface="Times New Roman"/>
                <a:cs typeface="Times New Roman"/>
              </a:rPr>
              <a:t>p</a:t>
            </a:r>
            <a:r>
              <a:rPr sz="1800" baseline="-20833" dirty="0">
                <a:latin typeface="Times New Roman"/>
                <a:cs typeface="Times New Roman"/>
              </a:rPr>
              <a:t>2</a:t>
            </a:r>
            <a:r>
              <a:rPr sz="1800" spc="-187" baseline="-20833" dirty="0">
                <a:latin typeface="Times New Roman"/>
                <a:cs typeface="Times New Roman"/>
              </a:rPr>
              <a:t> </a:t>
            </a:r>
            <a:r>
              <a:rPr sz="4650" spc="1155" baseline="-2688" dirty="0">
                <a:latin typeface="Symbol"/>
                <a:cs typeface="Symbol"/>
              </a:rPr>
              <a:t></a:t>
            </a:r>
            <a:r>
              <a:rPr sz="1800" dirty="0">
                <a:latin typeface="Times New Roman"/>
                <a:cs typeface="Times New Roman"/>
              </a:rPr>
              <a:t>p</a:t>
            </a:r>
            <a:r>
              <a:rPr sz="1800" baseline="-20833" dirty="0">
                <a:latin typeface="Times New Roman"/>
                <a:cs typeface="Times New Roman"/>
              </a:rPr>
              <a:t>2</a:t>
            </a:r>
            <a:r>
              <a:rPr sz="1800" spc="209"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dirty="0">
                <a:latin typeface="Times New Roman"/>
                <a:cs typeface="Times New Roman"/>
              </a:rPr>
              <a:t>p</a:t>
            </a:r>
            <a:r>
              <a:rPr sz="1800" baseline="-20833" dirty="0">
                <a:latin typeface="Times New Roman"/>
                <a:cs typeface="Times New Roman"/>
              </a:rPr>
              <a:t>1</a:t>
            </a:r>
            <a:endParaRPr sz="1800" baseline="-20833">
              <a:latin typeface="Times New Roman"/>
              <a:cs typeface="Times New Roman"/>
            </a:endParaRPr>
          </a:p>
        </p:txBody>
      </p:sp>
      <p:sp>
        <p:nvSpPr>
          <p:cNvPr id="16" name="object 16"/>
          <p:cNvSpPr txBox="1"/>
          <p:nvPr/>
        </p:nvSpPr>
        <p:spPr>
          <a:xfrm>
            <a:off x="2060194" y="3764246"/>
            <a:ext cx="2074545" cy="499745"/>
          </a:xfrm>
          <a:prstGeom prst="rect">
            <a:avLst/>
          </a:prstGeom>
        </p:spPr>
        <p:txBody>
          <a:bodyPr vert="horz" wrap="square" lIns="0" tIns="13970" rIns="0" bIns="0" rtlCol="0">
            <a:spAutoFit/>
          </a:bodyPr>
          <a:lstStyle/>
          <a:p>
            <a:pPr marL="12700">
              <a:lnSpc>
                <a:spcPct val="100000"/>
              </a:lnSpc>
              <a:spcBef>
                <a:spcPts val="110"/>
              </a:spcBef>
            </a:pPr>
            <a:r>
              <a:rPr sz="1800" dirty="0">
                <a:latin typeface="Times New Roman"/>
                <a:cs typeface="Times New Roman"/>
              </a:rPr>
              <a:t>2. p</a:t>
            </a:r>
            <a:r>
              <a:rPr sz="1800" baseline="-20833" dirty="0">
                <a:latin typeface="Times New Roman"/>
                <a:cs typeface="Times New Roman"/>
              </a:rPr>
              <a:t>1</a:t>
            </a:r>
            <a:r>
              <a:rPr sz="1800" spc="209" baseline="-20833"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p</a:t>
            </a:r>
            <a:r>
              <a:rPr sz="1800" baseline="-20833" dirty="0">
                <a:latin typeface="Times New Roman"/>
                <a:cs typeface="Times New Roman"/>
              </a:rPr>
              <a:t>2</a:t>
            </a:r>
            <a:r>
              <a:rPr sz="1800" spc="-240" baseline="-20833" dirty="0">
                <a:latin typeface="Times New Roman"/>
                <a:cs typeface="Times New Roman"/>
              </a:rPr>
              <a:t> </a:t>
            </a:r>
            <a:r>
              <a:rPr sz="4650" spc="1297" baseline="-3584" dirty="0">
                <a:latin typeface="Symbol"/>
                <a:cs typeface="Symbol"/>
              </a:rPr>
              <a:t></a:t>
            </a:r>
            <a:r>
              <a:rPr sz="1800" dirty="0">
                <a:latin typeface="Times New Roman"/>
                <a:cs typeface="Times New Roman"/>
              </a:rPr>
              <a:t>p</a:t>
            </a:r>
            <a:r>
              <a:rPr sz="1800" baseline="-20833" dirty="0">
                <a:latin typeface="Times New Roman"/>
                <a:cs typeface="Times New Roman"/>
              </a:rPr>
              <a:t>2 </a:t>
            </a:r>
            <a:r>
              <a:rPr sz="1800" spc="-217" baseline="-20833"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spc="-125" dirty="0">
                <a:latin typeface="Times New Roman"/>
                <a:cs typeface="Times New Roman"/>
              </a:rPr>
              <a:t>p</a:t>
            </a:r>
            <a:r>
              <a:rPr sz="1800" spc="-187" baseline="-20833" dirty="0">
                <a:latin typeface="Times New Roman"/>
                <a:cs typeface="Times New Roman"/>
              </a:rPr>
              <a:t>1</a:t>
            </a:r>
            <a:endParaRPr sz="1800" baseline="-20833">
              <a:latin typeface="Times New Roman"/>
              <a:cs typeface="Times New Roman"/>
            </a:endParaRPr>
          </a:p>
        </p:txBody>
      </p:sp>
      <p:sp>
        <p:nvSpPr>
          <p:cNvPr id="17" name="object 17"/>
          <p:cNvSpPr txBox="1"/>
          <p:nvPr/>
        </p:nvSpPr>
        <p:spPr>
          <a:xfrm>
            <a:off x="2060194" y="4093430"/>
            <a:ext cx="3106420" cy="499745"/>
          </a:xfrm>
          <a:prstGeom prst="rect">
            <a:avLst/>
          </a:prstGeom>
        </p:spPr>
        <p:txBody>
          <a:bodyPr vert="horz" wrap="square" lIns="0" tIns="13970" rIns="0" bIns="0" rtlCol="0">
            <a:spAutoFit/>
          </a:bodyPr>
          <a:lstStyle/>
          <a:p>
            <a:pPr marL="12700">
              <a:lnSpc>
                <a:spcPct val="100000"/>
              </a:lnSpc>
              <a:spcBef>
                <a:spcPts val="110"/>
              </a:spcBef>
            </a:pPr>
            <a:r>
              <a:rPr sz="1800" dirty="0">
                <a:latin typeface="Times New Roman"/>
                <a:cs typeface="Times New Roman"/>
              </a:rPr>
              <a:t>3. p</a:t>
            </a:r>
            <a:r>
              <a:rPr sz="1800" baseline="-20833" dirty="0">
                <a:latin typeface="Times New Roman"/>
                <a:cs typeface="Times New Roman"/>
              </a:rPr>
              <a:t>1</a:t>
            </a:r>
            <a:r>
              <a:rPr sz="1800" spc="209"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dirty="0">
                <a:latin typeface="Times New Roman"/>
                <a:cs typeface="Times New Roman"/>
              </a:rPr>
              <a:t>(p</a:t>
            </a:r>
            <a:r>
              <a:rPr sz="1800" baseline="-20833" dirty="0">
                <a:latin typeface="Times New Roman"/>
                <a:cs typeface="Times New Roman"/>
              </a:rPr>
              <a:t>2</a:t>
            </a:r>
            <a:r>
              <a:rPr sz="1800" spc="217"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dirty="0">
                <a:latin typeface="Times New Roman"/>
                <a:cs typeface="Times New Roman"/>
              </a:rPr>
              <a:t>p</a:t>
            </a:r>
            <a:r>
              <a:rPr sz="1800" baseline="-20833" dirty="0">
                <a:latin typeface="Times New Roman"/>
                <a:cs typeface="Times New Roman"/>
              </a:rPr>
              <a:t>3</a:t>
            </a:r>
            <a:r>
              <a:rPr sz="1800" spc="105" dirty="0">
                <a:latin typeface="Times New Roman"/>
                <a:cs typeface="Times New Roman"/>
              </a:rPr>
              <a:t>)</a:t>
            </a:r>
            <a:r>
              <a:rPr sz="3100" spc="505" dirty="0">
                <a:latin typeface="Symbol"/>
                <a:cs typeface="Symbol"/>
              </a:rPr>
              <a:t></a:t>
            </a:r>
            <a:r>
              <a:rPr sz="1800" dirty="0">
                <a:latin typeface="Times New Roman"/>
                <a:cs typeface="Times New Roman"/>
              </a:rPr>
              <a:t>(p</a:t>
            </a:r>
            <a:r>
              <a:rPr sz="1800" baseline="-20833" dirty="0">
                <a:latin typeface="Times New Roman"/>
                <a:cs typeface="Times New Roman"/>
              </a:rPr>
              <a:t>1 </a:t>
            </a:r>
            <a:r>
              <a:rPr sz="1800" spc="-217" baseline="-20833" dirty="0">
                <a:latin typeface="Times New Roman"/>
                <a:cs typeface="Times New Roman"/>
              </a:rPr>
              <a:t> </a:t>
            </a:r>
            <a:r>
              <a:rPr sz="1800" spc="-5" dirty="0">
                <a:latin typeface="Times New Roman"/>
                <a:cs typeface="Times New Roman"/>
              </a:rPr>
              <a:t>^</a:t>
            </a:r>
            <a:r>
              <a:rPr sz="1800" dirty="0">
                <a:latin typeface="Times New Roman"/>
                <a:cs typeface="Times New Roman"/>
              </a:rPr>
              <a:t> p</a:t>
            </a:r>
            <a:r>
              <a:rPr sz="1800" baseline="-20833" dirty="0">
                <a:latin typeface="Times New Roman"/>
                <a:cs typeface="Times New Roman"/>
              </a:rPr>
              <a:t>2</a:t>
            </a:r>
            <a:r>
              <a:rPr sz="1800" dirty="0">
                <a:latin typeface="Times New Roman"/>
                <a:cs typeface="Times New Roman"/>
              </a:rPr>
              <a:t>)</a:t>
            </a:r>
            <a:r>
              <a:rPr sz="1800" spc="5" dirty="0">
                <a:latin typeface="Times New Roman"/>
                <a:cs typeface="Times New Roman"/>
              </a:rPr>
              <a:t> </a:t>
            </a:r>
            <a:r>
              <a:rPr sz="1800" spc="-5" dirty="0">
                <a:latin typeface="Times New Roman"/>
                <a:cs typeface="Times New Roman"/>
              </a:rPr>
              <a:t>^</a:t>
            </a:r>
            <a:r>
              <a:rPr sz="1800" dirty="0">
                <a:latin typeface="Times New Roman"/>
                <a:cs typeface="Times New Roman"/>
              </a:rPr>
              <a:t> p</a:t>
            </a:r>
            <a:r>
              <a:rPr sz="1800" baseline="-20833" dirty="0">
                <a:latin typeface="Times New Roman"/>
                <a:cs typeface="Times New Roman"/>
              </a:rPr>
              <a:t>3</a:t>
            </a:r>
            <a:endParaRPr sz="1800" baseline="-20833">
              <a:latin typeface="Times New Roman"/>
              <a:cs typeface="Times New Roman"/>
            </a:endParaRPr>
          </a:p>
        </p:txBody>
      </p:sp>
      <p:sp>
        <p:nvSpPr>
          <p:cNvPr id="18" name="object 18"/>
          <p:cNvSpPr txBox="1"/>
          <p:nvPr/>
        </p:nvSpPr>
        <p:spPr>
          <a:xfrm>
            <a:off x="2060194" y="4422614"/>
            <a:ext cx="3712845" cy="829310"/>
          </a:xfrm>
          <a:prstGeom prst="rect">
            <a:avLst/>
          </a:prstGeom>
        </p:spPr>
        <p:txBody>
          <a:bodyPr vert="horz" wrap="square" lIns="0" tIns="13970" rIns="0" bIns="0" rtlCol="0">
            <a:spAutoFit/>
          </a:bodyPr>
          <a:lstStyle/>
          <a:p>
            <a:pPr marL="12700">
              <a:lnSpc>
                <a:spcPts val="3155"/>
              </a:lnSpc>
              <a:spcBef>
                <a:spcPts val="110"/>
              </a:spcBef>
            </a:pPr>
            <a:r>
              <a:rPr sz="1800" dirty="0">
                <a:latin typeface="Times New Roman"/>
                <a:cs typeface="Times New Roman"/>
              </a:rPr>
              <a:t>4. p</a:t>
            </a:r>
            <a:r>
              <a:rPr sz="1800" baseline="-20833" dirty="0">
                <a:latin typeface="Times New Roman"/>
                <a:cs typeface="Times New Roman"/>
              </a:rPr>
              <a:t>1</a:t>
            </a:r>
            <a:r>
              <a:rPr sz="1800" spc="209" baseline="-20833"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(p</a:t>
            </a:r>
            <a:r>
              <a:rPr sz="1800" baseline="-20833" dirty="0">
                <a:latin typeface="Times New Roman"/>
                <a:cs typeface="Times New Roman"/>
              </a:rPr>
              <a:t>2 </a:t>
            </a:r>
            <a:r>
              <a:rPr sz="1800" spc="-217" baseline="-20833"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p</a:t>
            </a:r>
            <a:r>
              <a:rPr sz="1800" baseline="-20833" dirty="0">
                <a:latin typeface="Times New Roman"/>
                <a:cs typeface="Times New Roman"/>
              </a:rPr>
              <a:t>3</a:t>
            </a:r>
            <a:r>
              <a:rPr sz="1800" spc="55" dirty="0">
                <a:latin typeface="Times New Roman"/>
                <a:cs typeface="Times New Roman"/>
              </a:rPr>
              <a:t>)</a:t>
            </a:r>
            <a:r>
              <a:rPr sz="3100" spc="204" dirty="0">
                <a:latin typeface="Symbol"/>
                <a:cs typeface="Symbol"/>
              </a:rPr>
              <a:t></a:t>
            </a:r>
            <a:r>
              <a:rPr sz="1800" dirty="0">
                <a:latin typeface="Times New Roman"/>
                <a:cs typeface="Times New Roman"/>
              </a:rPr>
              <a:t>(p</a:t>
            </a:r>
            <a:r>
              <a:rPr sz="1800" baseline="-20833" dirty="0">
                <a:latin typeface="Times New Roman"/>
                <a:cs typeface="Times New Roman"/>
              </a:rPr>
              <a:t>1</a:t>
            </a:r>
            <a:r>
              <a:rPr sz="1800" spc="209" baseline="-20833"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p</a:t>
            </a:r>
            <a:r>
              <a:rPr sz="1800" baseline="-20833" dirty="0">
                <a:latin typeface="Times New Roman"/>
                <a:cs typeface="Times New Roman"/>
              </a:rPr>
              <a:t>2</a:t>
            </a:r>
            <a:r>
              <a:rPr sz="1800" dirty="0">
                <a:latin typeface="Times New Roman"/>
                <a:cs typeface="Times New Roman"/>
              </a:rPr>
              <a:t>)</a:t>
            </a:r>
            <a:r>
              <a:rPr sz="1800" spc="5"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p</a:t>
            </a:r>
            <a:r>
              <a:rPr sz="1800" baseline="-20833" dirty="0">
                <a:latin typeface="Times New Roman"/>
                <a:cs typeface="Times New Roman"/>
              </a:rPr>
              <a:t>3</a:t>
            </a:r>
            <a:endParaRPr sz="1800" baseline="-20833">
              <a:latin typeface="Times New Roman"/>
              <a:cs typeface="Times New Roman"/>
            </a:endParaRPr>
          </a:p>
          <a:p>
            <a:pPr marL="12700">
              <a:lnSpc>
                <a:spcPts val="3155"/>
              </a:lnSpc>
            </a:pPr>
            <a:r>
              <a:rPr sz="1800" dirty="0">
                <a:latin typeface="Times New Roman"/>
                <a:cs typeface="Times New Roman"/>
              </a:rPr>
              <a:t>5. p</a:t>
            </a:r>
            <a:r>
              <a:rPr sz="1800" baseline="-20833" dirty="0">
                <a:latin typeface="Times New Roman"/>
                <a:cs typeface="Times New Roman"/>
              </a:rPr>
              <a:t>1</a:t>
            </a:r>
            <a:r>
              <a:rPr sz="1800" spc="209"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dirty="0">
                <a:latin typeface="Times New Roman"/>
                <a:cs typeface="Times New Roman"/>
              </a:rPr>
              <a:t>(p</a:t>
            </a:r>
            <a:r>
              <a:rPr sz="1800" baseline="-20833" dirty="0">
                <a:latin typeface="Times New Roman"/>
                <a:cs typeface="Times New Roman"/>
              </a:rPr>
              <a:t>2</a:t>
            </a:r>
            <a:r>
              <a:rPr sz="1800" spc="217" baseline="-20833"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p</a:t>
            </a:r>
            <a:r>
              <a:rPr sz="1800" spc="-7" baseline="-20833" dirty="0">
                <a:latin typeface="Times New Roman"/>
                <a:cs typeface="Times New Roman"/>
              </a:rPr>
              <a:t>3</a:t>
            </a:r>
            <a:r>
              <a:rPr sz="1800" spc="150" dirty="0">
                <a:latin typeface="Times New Roman"/>
                <a:cs typeface="Times New Roman"/>
              </a:rPr>
              <a:t>)</a:t>
            </a:r>
            <a:r>
              <a:rPr sz="4650" spc="592" baseline="-2688" dirty="0">
                <a:latin typeface="Symbol"/>
                <a:cs typeface="Symbol"/>
              </a:rPr>
              <a:t></a:t>
            </a:r>
            <a:r>
              <a:rPr sz="1800" dirty="0">
                <a:latin typeface="Times New Roman"/>
                <a:cs typeface="Times New Roman"/>
              </a:rPr>
              <a:t>(p</a:t>
            </a:r>
            <a:r>
              <a:rPr sz="1800" baseline="-20833" dirty="0">
                <a:latin typeface="Times New Roman"/>
                <a:cs typeface="Times New Roman"/>
              </a:rPr>
              <a:t>1</a:t>
            </a:r>
            <a:r>
              <a:rPr sz="1800" spc="209"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dirty="0">
                <a:latin typeface="Times New Roman"/>
                <a:cs typeface="Times New Roman"/>
              </a:rPr>
              <a:t>p</a:t>
            </a:r>
            <a:r>
              <a:rPr sz="1800" spc="-7" baseline="-20833" dirty="0">
                <a:latin typeface="Times New Roman"/>
                <a:cs typeface="Times New Roman"/>
              </a:rPr>
              <a:t>2</a:t>
            </a:r>
            <a:r>
              <a:rPr sz="1800" dirty="0">
                <a:latin typeface="Times New Roman"/>
                <a:cs typeface="Times New Roman"/>
              </a:rPr>
              <a:t>)</a:t>
            </a:r>
            <a:r>
              <a:rPr sz="1800" spc="-10" dirty="0">
                <a:latin typeface="Times New Roman"/>
                <a:cs typeface="Times New Roman"/>
              </a:rPr>
              <a:t> </a:t>
            </a:r>
            <a:r>
              <a:rPr sz="1800" spc="-495" dirty="0">
                <a:latin typeface="Times New Roman"/>
                <a:cs typeface="Times New Roman"/>
              </a:rPr>
              <a:t>˅</a:t>
            </a:r>
            <a:r>
              <a:rPr sz="1800" spc="-5" dirty="0">
                <a:latin typeface="Times New Roman"/>
                <a:cs typeface="Times New Roman"/>
              </a:rPr>
              <a:t> </a:t>
            </a:r>
            <a:r>
              <a:rPr sz="1800" dirty="0">
                <a:latin typeface="Times New Roman"/>
                <a:cs typeface="Times New Roman"/>
              </a:rPr>
              <a:t>(</a:t>
            </a:r>
            <a:r>
              <a:rPr sz="1800" spc="-5" dirty="0">
                <a:latin typeface="Times New Roman"/>
                <a:cs typeface="Times New Roman"/>
              </a:rPr>
              <a:t>p</a:t>
            </a:r>
            <a:r>
              <a:rPr sz="1800" baseline="-20833" dirty="0">
                <a:latin typeface="Times New Roman"/>
                <a:cs typeface="Times New Roman"/>
              </a:rPr>
              <a:t>1</a:t>
            </a:r>
            <a:r>
              <a:rPr sz="1800" spc="209" baseline="-20833" dirty="0">
                <a:latin typeface="Times New Roman"/>
                <a:cs typeface="Times New Roman"/>
              </a:rPr>
              <a:t> </a:t>
            </a:r>
            <a:r>
              <a:rPr sz="1800" spc="-5" dirty="0">
                <a:latin typeface="Times New Roman"/>
                <a:cs typeface="Times New Roman"/>
              </a:rPr>
              <a:t>^</a:t>
            </a:r>
            <a:r>
              <a:rPr sz="1800" spc="10" dirty="0">
                <a:latin typeface="Times New Roman"/>
                <a:cs typeface="Times New Roman"/>
              </a:rPr>
              <a:t> </a:t>
            </a:r>
            <a:r>
              <a:rPr sz="1800" spc="-70" dirty="0">
                <a:latin typeface="Times New Roman"/>
                <a:cs typeface="Times New Roman"/>
              </a:rPr>
              <a:t>p</a:t>
            </a:r>
            <a:r>
              <a:rPr sz="1800" spc="-112" baseline="-20833" dirty="0">
                <a:latin typeface="Times New Roman"/>
                <a:cs typeface="Times New Roman"/>
              </a:rPr>
              <a:t>3</a:t>
            </a:r>
            <a:r>
              <a:rPr sz="1800" spc="-70" dirty="0">
                <a:latin typeface="Times New Roman"/>
                <a:cs typeface="Times New Roman"/>
              </a:rPr>
              <a:t>)</a:t>
            </a:r>
            <a:endParaRPr sz="1800">
              <a:latin typeface="Times New Roman"/>
              <a:cs typeface="Times New Roman"/>
            </a:endParaRPr>
          </a:p>
        </p:txBody>
      </p:sp>
      <p:sp>
        <p:nvSpPr>
          <p:cNvPr id="19" name="object 19"/>
          <p:cNvSpPr txBox="1"/>
          <p:nvPr/>
        </p:nvSpPr>
        <p:spPr>
          <a:xfrm>
            <a:off x="2060194" y="5088388"/>
            <a:ext cx="3732529" cy="499745"/>
          </a:xfrm>
          <a:prstGeom prst="rect">
            <a:avLst/>
          </a:prstGeom>
        </p:spPr>
        <p:txBody>
          <a:bodyPr vert="horz" wrap="square" lIns="0" tIns="13970" rIns="0" bIns="0" rtlCol="0">
            <a:spAutoFit/>
          </a:bodyPr>
          <a:lstStyle/>
          <a:p>
            <a:pPr marL="12700">
              <a:lnSpc>
                <a:spcPct val="100000"/>
              </a:lnSpc>
              <a:spcBef>
                <a:spcPts val="110"/>
              </a:spcBef>
            </a:pPr>
            <a:r>
              <a:rPr sz="2700" baseline="1543" dirty="0">
                <a:latin typeface="Times New Roman"/>
                <a:cs typeface="Times New Roman"/>
              </a:rPr>
              <a:t>6. p</a:t>
            </a:r>
            <a:r>
              <a:rPr sz="1800" baseline="-18518" dirty="0">
                <a:latin typeface="Times New Roman"/>
                <a:cs typeface="Times New Roman"/>
              </a:rPr>
              <a:t>1</a:t>
            </a:r>
            <a:r>
              <a:rPr sz="1800" spc="209" baseline="-18518" dirty="0">
                <a:latin typeface="Times New Roman"/>
                <a:cs typeface="Times New Roman"/>
              </a:rPr>
              <a:t> </a:t>
            </a:r>
            <a:r>
              <a:rPr sz="2700" spc="-742" baseline="1543" dirty="0">
                <a:latin typeface="Times New Roman"/>
                <a:cs typeface="Times New Roman"/>
              </a:rPr>
              <a:t>˅</a:t>
            </a:r>
            <a:r>
              <a:rPr sz="2700" spc="-7" baseline="1543" dirty="0">
                <a:latin typeface="Times New Roman"/>
                <a:cs typeface="Times New Roman"/>
              </a:rPr>
              <a:t> </a:t>
            </a:r>
            <a:r>
              <a:rPr sz="2700" baseline="1543" dirty="0">
                <a:latin typeface="Times New Roman"/>
                <a:cs typeface="Times New Roman"/>
              </a:rPr>
              <a:t>(p</a:t>
            </a:r>
            <a:r>
              <a:rPr sz="1800" baseline="-18518" dirty="0">
                <a:latin typeface="Times New Roman"/>
                <a:cs typeface="Times New Roman"/>
              </a:rPr>
              <a:t>2 </a:t>
            </a:r>
            <a:r>
              <a:rPr sz="1800" spc="-217" baseline="-18518" dirty="0">
                <a:latin typeface="Times New Roman"/>
                <a:cs typeface="Times New Roman"/>
              </a:rPr>
              <a:t> </a:t>
            </a:r>
            <a:r>
              <a:rPr sz="2700" spc="-7" baseline="1543" dirty="0">
                <a:latin typeface="Times New Roman"/>
                <a:cs typeface="Times New Roman"/>
              </a:rPr>
              <a:t>^</a:t>
            </a:r>
            <a:r>
              <a:rPr sz="2700" baseline="1543" dirty="0">
                <a:latin typeface="Times New Roman"/>
                <a:cs typeface="Times New Roman"/>
              </a:rPr>
              <a:t> p</a:t>
            </a:r>
            <a:r>
              <a:rPr sz="1800" baseline="-18518" dirty="0">
                <a:latin typeface="Times New Roman"/>
                <a:cs typeface="Times New Roman"/>
              </a:rPr>
              <a:t>3</a:t>
            </a:r>
            <a:r>
              <a:rPr sz="2700" baseline="1543" dirty="0">
                <a:latin typeface="Times New Roman"/>
                <a:cs typeface="Times New Roman"/>
              </a:rPr>
              <a:t>)</a:t>
            </a:r>
            <a:r>
              <a:rPr sz="2700" spc="-442" baseline="1543" dirty="0">
                <a:latin typeface="Times New Roman"/>
                <a:cs typeface="Times New Roman"/>
              </a:rPr>
              <a:t> </a:t>
            </a:r>
            <a:r>
              <a:rPr sz="3100" spc="385" dirty="0">
                <a:latin typeface="Symbol"/>
                <a:cs typeface="Symbol"/>
              </a:rPr>
              <a:t></a:t>
            </a:r>
            <a:r>
              <a:rPr sz="2700" baseline="1543" dirty="0">
                <a:latin typeface="Times New Roman"/>
                <a:cs typeface="Times New Roman"/>
              </a:rPr>
              <a:t>(p</a:t>
            </a:r>
            <a:r>
              <a:rPr sz="1800" baseline="-18518" dirty="0">
                <a:latin typeface="Times New Roman"/>
                <a:cs typeface="Times New Roman"/>
              </a:rPr>
              <a:t>1</a:t>
            </a:r>
            <a:r>
              <a:rPr sz="1800" spc="209" baseline="-18518" dirty="0">
                <a:latin typeface="Times New Roman"/>
                <a:cs typeface="Times New Roman"/>
              </a:rPr>
              <a:t> </a:t>
            </a:r>
            <a:r>
              <a:rPr sz="2700" spc="-742" baseline="1543" dirty="0">
                <a:latin typeface="Times New Roman"/>
                <a:cs typeface="Times New Roman"/>
              </a:rPr>
              <a:t>˅</a:t>
            </a:r>
            <a:r>
              <a:rPr sz="2700" spc="-7" baseline="1543" dirty="0">
                <a:latin typeface="Times New Roman"/>
                <a:cs typeface="Times New Roman"/>
              </a:rPr>
              <a:t> </a:t>
            </a:r>
            <a:r>
              <a:rPr sz="2700" baseline="1543" dirty="0">
                <a:latin typeface="Times New Roman"/>
                <a:cs typeface="Times New Roman"/>
              </a:rPr>
              <a:t>p</a:t>
            </a:r>
            <a:r>
              <a:rPr sz="1800" baseline="-18518" dirty="0">
                <a:latin typeface="Times New Roman"/>
                <a:cs typeface="Times New Roman"/>
              </a:rPr>
              <a:t>2</a:t>
            </a:r>
            <a:r>
              <a:rPr sz="2700" baseline="1543" dirty="0">
                <a:latin typeface="Times New Roman"/>
                <a:cs typeface="Times New Roman"/>
              </a:rPr>
              <a:t>)</a:t>
            </a:r>
            <a:r>
              <a:rPr sz="2700" spc="7" baseline="1543" dirty="0">
                <a:latin typeface="Times New Roman"/>
                <a:cs typeface="Times New Roman"/>
              </a:rPr>
              <a:t> </a:t>
            </a:r>
            <a:r>
              <a:rPr sz="2700" spc="-7" baseline="1543" dirty="0">
                <a:latin typeface="Times New Roman"/>
                <a:cs typeface="Times New Roman"/>
              </a:rPr>
              <a:t>^</a:t>
            </a:r>
            <a:r>
              <a:rPr sz="2700" baseline="1543" dirty="0">
                <a:latin typeface="Times New Roman"/>
                <a:cs typeface="Times New Roman"/>
              </a:rPr>
              <a:t> (</a:t>
            </a:r>
            <a:r>
              <a:rPr sz="2700" spc="-7" baseline="1543" dirty="0">
                <a:latin typeface="Times New Roman"/>
                <a:cs typeface="Times New Roman"/>
              </a:rPr>
              <a:t>p</a:t>
            </a:r>
            <a:r>
              <a:rPr sz="1800" baseline="-18518" dirty="0">
                <a:latin typeface="Times New Roman"/>
                <a:cs typeface="Times New Roman"/>
              </a:rPr>
              <a:t>1</a:t>
            </a:r>
            <a:r>
              <a:rPr sz="1800" spc="209" baseline="-18518" dirty="0">
                <a:latin typeface="Times New Roman"/>
                <a:cs typeface="Times New Roman"/>
              </a:rPr>
              <a:t> </a:t>
            </a:r>
            <a:r>
              <a:rPr sz="2700" spc="-742" baseline="1543" dirty="0">
                <a:latin typeface="Times New Roman"/>
                <a:cs typeface="Times New Roman"/>
              </a:rPr>
              <a:t>˅</a:t>
            </a:r>
            <a:r>
              <a:rPr sz="2700" spc="-7" baseline="1543" dirty="0">
                <a:latin typeface="Times New Roman"/>
                <a:cs typeface="Times New Roman"/>
              </a:rPr>
              <a:t> </a:t>
            </a:r>
            <a:r>
              <a:rPr sz="2700" spc="-247" baseline="1543" dirty="0">
                <a:latin typeface="Times New Roman"/>
                <a:cs typeface="Times New Roman"/>
              </a:rPr>
              <a:t>p</a:t>
            </a:r>
            <a:r>
              <a:rPr sz="1800" spc="-247" baseline="-18518" dirty="0">
                <a:latin typeface="Times New Roman"/>
                <a:cs typeface="Times New Roman"/>
              </a:rPr>
              <a:t>3</a:t>
            </a:r>
            <a:r>
              <a:rPr sz="2700" spc="-247" baseline="1543" dirty="0">
                <a:latin typeface="Times New Roman"/>
                <a:cs typeface="Times New Roman"/>
              </a:rPr>
              <a:t>)</a:t>
            </a:r>
            <a:endParaRPr sz="2700" baseline="1543">
              <a:latin typeface="Times New Roman"/>
              <a:cs typeface="Times New Roman"/>
            </a:endParaRPr>
          </a:p>
        </p:txBody>
      </p:sp>
      <p:sp>
        <p:nvSpPr>
          <p:cNvPr id="20" name="object 20"/>
          <p:cNvSpPr txBox="1"/>
          <p:nvPr/>
        </p:nvSpPr>
        <p:spPr>
          <a:xfrm>
            <a:off x="2060194" y="5410496"/>
            <a:ext cx="2686685" cy="499745"/>
          </a:xfrm>
          <a:prstGeom prst="rect">
            <a:avLst/>
          </a:prstGeom>
        </p:spPr>
        <p:txBody>
          <a:bodyPr vert="horz" wrap="square" lIns="0" tIns="13970" rIns="0" bIns="0" rtlCol="0">
            <a:spAutoFit/>
          </a:bodyPr>
          <a:lstStyle/>
          <a:p>
            <a:pPr marL="12700">
              <a:lnSpc>
                <a:spcPct val="100000"/>
              </a:lnSpc>
              <a:spcBef>
                <a:spcPts val="110"/>
              </a:spcBef>
              <a:tabLst>
                <a:tab pos="749935" algn="l"/>
                <a:tab pos="2187575" algn="l"/>
              </a:tabLst>
            </a:pPr>
            <a:r>
              <a:rPr sz="1800" dirty="0">
                <a:latin typeface="Times New Roman"/>
                <a:cs typeface="Times New Roman"/>
              </a:rPr>
              <a:t>7. ¬</a:t>
            </a:r>
            <a:r>
              <a:rPr sz="1800" spc="-5" dirty="0">
                <a:latin typeface="Times New Roman"/>
                <a:cs typeface="Times New Roman"/>
              </a:rPr>
              <a:t> </a:t>
            </a:r>
            <a:r>
              <a:rPr sz="1800" dirty="0">
                <a:latin typeface="Times New Roman"/>
                <a:cs typeface="Times New Roman"/>
              </a:rPr>
              <a:t>(p	</a:t>
            </a:r>
            <a:r>
              <a:rPr sz="1800" spc="-5" dirty="0">
                <a:latin typeface="Times New Roman"/>
                <a:cs typeface="Times New Roman"/>
              </a:rPr>
              <a:t>^ </a:t>
            </a:r>
            <a:r>
              <a:rPr sz="1800" dirty="0">
                <a:latin typeface="Times New Roman"/>
                <a:cs typeface="Times New Roman"/>
              </a:rPr>
              <a:t>p )</a:t>
            </a:r>
            <a:r>
              <a:rPr sz="1800" spc="-35" dirty="0">
                <a:latin typeface="Times New Roman"/>
                <a:cs typeface="Times New Roman"/>
              </a:rPr>
              <a:t> </a:t>
            </a:r>
            <a:r>
              <a:rPr sz="3100" spc="275" dirty="0">
                <a:latin typeface="Symbol"/>
                <a:cs typeface="Symbol"/>
              </a:rPr>
              <a:t></a:t>
            </a:r>
            <a:r>
              <a:rPr sz="1800" spc="275" dirty="0">
                <a:latin typeface="Times New Roman"/>
                <a:cs typeface="Times New Roman"/>
              </a:rPr>
              <a:t>¬</a:t>
            </a:r>
            <a:r>
              <a:rPr sz="1800" spc="-5" dirty="0">
                <a:latin typeface="Times New Roman"/>
                <a:cs typeface="Times New Roman"/>
              </a:rPr>
              <a:t> </a:t>
            </a:r>
            <a:r>
              <a:rPr sz="1800" dirty="0">
                <a:latin typeface="Times New Roman"/>
                <a:cs typeface="Times New Roman"/>
              </a:rPr>
              <a:t>p	</a:t>
            </a:r>
            <a:r>
              <a:rPr sz="1800" spc="-495" dirty="0">
                <a:latin typeface="Times New Roman"/>
                <a:cs typeface="Times New Roman"/>
              </a:rPr>
              <a:t>˅</a:t>
            </a:r>
            <a:r>
              <a:rPr sz="1800" spc="-50" dirty="0">
                <a:latin typeface="Times New Roman"/>
                <a:cs typeface="Times New Roman"/>
              </a:rPr>
              <a:t> </a:t>
            </a:r>
            <a:r>
              <a:rPr sz="1800" dirty="0">
                <a:latin typeface="Times New Roman"/>
                <a:cs typeface="Times New Roman"/>
              </a:rPr>
              <a:t>¬</a:t>
            </a:r>
            <a:r>
              <a:rPr sz="1800" spc="-50" dirty="0">
                <a:latin typeface="Times New Roman"/>
                <a:cs typeface="Times New Roman"/>
              </a:rPr>
              <a:t> </a:t>
            </a:r>
            <a:r>
              <a:rPr sz="1800" spc="-235" dirty="0">
                <a:latin typeface="Times New Roman"/>
                <a:cs typeface="Times New Roman"/>
              </a:rPr>
              <a:t>p</a:t>
            </a:r>
            <a:endParaRPr sz="1800">
              <a:latin typeface="Times New Roman"/>
              <a:cs typeface="Times New Roman"/>
            </a:endParaRPr>
          </a:p>
        </p:txBody>
      </p:sp>
      <p:sp>
        <p:nvSpPr>
          <p:cNvPr id="21" name="object 21"/>
          <p:cNvSpPr txBox="1"/>
          <p:nvPr/>
        </p:nvSpPr>
        <p:spPr>
          <a:xfrm>
            <a:off x="3330981" y="5746756"/>
            <a:ext cx="1416050" cy="499745"/>
          </a:xfrm>
          <a:prstGeom prst="rect">
            <a:avLst/>
          </a:prstGeom>
        </p:spPr>
        <p:txBody>
          <a:bodyPr vert="horz" wrap="square" lIns="0" tIns="13970" rIns="0" bIns="0" rtlCol="0">
            <a:spAutoFit/>
          </a:bodyPr>
          <a:lstStyle/>
          <a:p>
            <a:pPr marL="12700">
              <a:lnSpc>
                <a:spcPct val="100000"/>
              </a:lnSpc>
              <a:spcBef>
                <a:spcPts val="110"/>
              </a:spcBef>
              <a:tabLst>
                <a:tab pos="937894" algn="l"/>
              </a:tabLst>
            </a:pPr>
            <a:r>
              <a:rPr sz="3100" spc="315" dirty="0">
                <a:latin typeface="Symbol"/>
                <a:cs typeface="Symbol"/>
              </a:rPr>
              <a:t></a:t>
            </a:r>
            <a:r>
              <a:rPr sz="2700" spc="472" baseline="1543" dirty="0">
                <a:latin typeface="Times New Roman"/>
                <a:cs typeface="Times New Roman"/>
              </a:rPr>
              <a:t>¬</a:t>
            </a:r>
            <a:r>
              <a:rPr sz="2700" spc="-7" baseline="1543" dirty="0">
                <a:latin typeface="Times New Roman"/>
                <a:cs typeface="Times New Roman"/>
              </a:rPr>
              <a:t> </a:t>
            </a:r>
            <a:r>
              <a:rPr sz="2700" baseline="1543" dirty="0">
                <a:latin typeface="Times New Roman"/>
                <a:cs typeface="Times New Roman"/>
              </a:rPr>
              <a:t>p	</a:t>
            </a:r>
            <a:r>
              <a:rPr sz="2700" spc="-7" baseline="1543" dirty="0">
                <a:latin typeface="Times New Roman"/>
                <a:cs typeface="Times New Roman"/>
              </a:rPr>
              <a:t>^ </a:t>
            </a:r>
            <a:r>
              <a:rPr sz="2700" baseline="1543" dirty="0">
                <a:latin typeface="Times New Roman"/>
                <a:cs typeface="Times New Roman"/>
              </a:rPr>
              <a:t>¬</a:t>
            </a:r>
            <a:r>
              <a:rPr sz="2700" spc="-127" baseline="1543" dirty="0">
                <a:latin typeface="Times New Roman"/>
                <a:cs typeface="Times New Roman"/>
              </a:rPr>
              <a:t> </a:t>
            </a:r>
            <a:r>
              <a:rPr sz="2700" baseline="1543" dirty="0">
                <a:latin typeface="Times New Roman"/>
                <a:cs typeface="Times New Roman"/>
              </a:rPr>
              <a:t>p</a:t>
            </a:r>
            <a:endParaRPr sz="2700" baseline="1543">
              <a:latin typeface="Times New Roman"/>
              <a:cs typeface="Times New Roman"/>
            </a:endParaRPr>
          </a:p>
        </p:txBody>
      </p:sp>
      <p:sp>
        <p:nvSpPr>
          <p:cNvPr id="22" name="object 22"/>
          <p:cNvSpPr txBox="1"/>
          <p:nvPr/>
        </p:nvSpPr>
        <p:spPr>
          <a:xfrm>
            <a:off x="2060194" y="6068864"/>
            <a:ext cx="1520825" cy="499745"/>
          </a:xfrm>
          <a:prstGeom prst="rect">
            <a:avLst/>
          </a:prstGeom>
        </p:spPr>
        <p:txBody>
          <a:bodyPr vert="horz" wrap="square" lIns="0" tIns="13970" rIns="0" bIns="0" rtlCol="0">
            <a:spAutoFit/>
          </a:bodyPr>
          <a:lstStyle/>
          <a:p>
            <a:pPr marL="12700">
              <a:lnSpc>
                <a:spcPct val="100000"/>
              </a:lnSpc>
              <a:spcBef>
                <a:spcPts val="110"/>
              </a:spcBef>
            </a:pPr>
            <a:r>
              <a:rPr sz="1800" dirty="0">
                <a:latin typeface="Times New Roman"/>
                <a:cs typeface="Times New Roman"/>
              </a:rPr>
              <a:t>9. ¬ (¬</a:t>
            </a:r>
            <a:r>
              <a:rPr sz="1800" spc="-80" dirty="0">
                <a:latin typeface="Times New Roman"/>
                <a:cs typeface="Times New Roman"/>
              </a:rPr>
              <a:t> </a:t>
            </a:r>
            <a:r>
              <a:rPr sz="1800" spc="135" dirty="0">
                <a:latin typeface="Times New Roman"/>
                <a:cs typeface="Times New Roman"/>
              </a:rPr>
              <a:t>p)</a:t>
            </a:r>
            <a:r>
              <a:rPr sz="3100" spc="135" dirty="0">
                <a:latin typeface="Symbol"/>
                <a:cs typeface="Symbol"/>
              </a:rPr>
              <a:t></a:t>
            </a:r>
            <a:r>
              <a:rPr sz="1800" spc="135" dirty="0">
                <a:latin typeface="Times New Roman"/>
                <a:cs typeface="Times New Roman"/>
              </a:rPr>
              <a:t>p</a:t>
            </a:r>
            <a:endParaRPr sz="18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1930"/>
            <a:ext cx="6929120" cy="4711065"/>
          </a:xfrm>
          <a:prstGeom prst="rect">
            <a:avLst/>
          </a:prstGeom>
        </p:spPr>
        <p:txBody>
          <a:bodyPr vert="horz" wrap="square" lIns="0" tIns="13335" rIns="0" bIns="0" rtlCol="0">
            <a:spAutoFit/>
          </a:bodyPr>
          <a:lstStyle/>
          <a:p>
            <a:pPr marL="354965" indent="-342265">
              <a:lnSpc>
                <a:spcPct val="100000"/>
              </a:lnSpc>
              <a:spcBef>
                <a:spcPts val="105"/>
              </a:spcBef>
              <a:buFont typeface="Wingdings"/>
              <a:buChar char=""/>
              <a:tabLst>
                <a:tab pos="355600" algn="l"/>
                <a:tab pos="1606550" algn="l"/>
                <a:tab pos="2150745" algn="l"/>
                <a:tab pos="2585085" algn="l"/>
                <a:tab pos="3650615" algn="l"/>
                <a:tab pos="4165600" algn="l"/>
                <a:tab pos="5359400" algn="l"/>
                <a:tab pos="6144260" algn="l"/>
                <a:tab pos="6604634" algn="l"/>
              </a:tabLst>
            </a:pPr>
            <a:r>
              <a:rPr sz="2000" b="1" dirty="0">
                <a:latin typeface="Times New Roman"/>
                <a:cs typeface="Times New Roman"/>
              </a:rPr>
              <a:t>Ex</a:t>
            </a:r>
            <a:r>
              <a:rPr sz="2000" b="1" spc="5" dirty="0">
                <a:latin typeface="Times New Roman"/>
                <a:cs typeface="Times New Roman"/>
              </a:rPr>
              <a:t>a</a:t>
            </a:r>
            <a:r>
              <a:rPr sz="2000" b="1" spc="-15" dirty="0">
                <a:latin typeface="Times New Roman"/>
                <a:cs typeface="Times New Roman"/>
              </a:rPr>
              <a:t>m</a:t>
            </a:r>
            <a:r>
              <a:rPr sz="2000" b="1" dirty="0">
                <a:latin typeface="Times New Roman"/>
                <a:cs typeface="Times New Roman"/>
              </a:rPr>
              <a:t>pl</a:t>
            </a:r>
            <a:r>
              <a:rPr sz="2000" b="1" spc="-15" dirty="0">
                <a:latin typeface="Times New Roman"/>
                <a:cs typeface="Times New Roman"/>
              </a:rPr>
              <a:t>e</a:t>
            </a:r>
            <a:r>
              <a:rPr sz="2000" b="1" dirty="0">
                <a:latin typeface="Times New Roman"/>
                <a:cs typeface="Times New Roman"/>
              </a:rPr>
              <a:t>:	</a:t>
            </a:r>
            <a:r>
              <a:rPr sz="2000" dirty="0">
                <a:latin typeface="Times New Roman"/>
                <a:cs typeface="Times New Roman"/>
              </a:rPr>
              <a:t>L</a:t>
            </a:r>
            <a:r>
              <a:rPr sz="2000" spc="-15" dirty="0">
                <a:latin typeface="Times New Roman"/>
                <a:cs typeface="Times New Roman"/>
              </a:rPr>
              <a:t>e</a:t>
            </a:r>
            <a:r>
              <a:rPr sz="2000" dirty="0">
                <a:latin typeface="Times New Roman"/>
                <a:cs typeface="Times New Roman"/>
              </a:rPr>
              <a:t>t	</a:t>
            </a:r>
            <a:r>
              <a:rPr sz="2000" spc="5" dirty="0">
                <a:latin typeface="Times New Roman"/>
                <a:cs typeface="Times New Roman"/>
              </a:rPr>
              <a:t>u</a:t>
            </a:r>
            <a:r>
              <a:rPr sz="2000" dirty="0">
                <a:latin typeface="Times New Roman"/>
                <a:cs typeface="Times New Roman"/>
              </a:rPr>
              <a:t>s	</a:t>
            </a:r>
            <a:r>
              <a:rPr sz="2000" spc="-15" dirty="0">
                <a:latin typeface="Times New Roman"/>
                <a:cs typeface="Times New Roman"/>
              </a:rPr>
              <a:t>c</a:t>
            </a:r>
            <a:r>
              <a:rPr sz="2000" dirty="0">
                <a:latin typeface="Times New Roman"/>
                <a:cs typeface="Times New Roman"/>
              </a:rPr>
              <a:t>ons</a:t>
            </a:r>
            <a:r>
              <a:rPr sz="2000" spc="-20" dirty="0">
                <a:latin typeface="Times New Roman"/>
                <a:cs typeface="Times New Roman"/>
              </a:rPr>
              <a:t>i</a:t>
            </a:r>
            <a:r>
              <a:rPr sz="2000" dirty="0">
                <a:latin typeface="Times New Roman"/>
                <a:cs typeface="Times New Roman"/>
              </a:rPr>
              <a:t>d</a:t>
            </a:r>
            <a:r>
              <a:rPr sz="2000" spc="-10" dirty="0">
                <a:latin typeface="Times New Roman"/>
                <a:cs typeface="Times New Roman"/>
              </a:rPr>
              <a:t>e</a:t>
            </a:r>
            <a:r>
              <a:rPr sz="2000" dirty="0">
                <a:latin typeface="Times New Roman"/>
                <a:cs typeface="Times New Roman"/>
              </a:rPr>
              <a:t>r	</a:t>
            </a:r>
            <a:r>
              <a:rPr sz="2000" spc="-20" dirty="0">
                <a:latin typeface="Times New Roman"/>
                <a:cs typeface="Times New Roman"/>
              </a:rPr>
              <a:t>t</a:t>
            </a:r>
            <a:r>
              <a:rPr sz="2000" dirty="0">
                <a:latin typeface="Times New Roman"/>
                <a:cs typeface="Times New Roman"/>
              </a:rPr>
              <a:t>he	f</a:t>
            </a:r>
            <a:r>
              <a:rPr sz="2000" spc="5" dirty="0">
                <a:latin typeface="Times New Roman"/>
                <a:cs typeface="Times New Roman"/>
              </a:rPr>
              <a:t>o</a:t>
            </a:r>
            <a:r>
              <a:rPr sz="2000" spc="-20" dirty="0">
                <a:latin typeface="Times New Roman"/>
                <a:cs typeface="Times New Roman"/>
              </a:rPr>
              <a:t>l</a:t>
            </a:r>
            <a:r>
              <a:rPr sz="2000" dirty="0">
                <a:latin typeface="Times New Roman"/>
                <a:cs typeface="Times New Roman"/>
              </a:rPr>
              <a:t>low</a:t>
            </a:r>
            <a:r>
              <a:rPr sz="2000" spc="-25" dirty="0">
                <a:latin typeface="Times New Roman"/>
                <a:cs typeface="Times New Roman"/>
              </a:rPr>
              <a:t>i</a:t>
            </a:r>
            <a:r>
              <a:rPr sz="2000" dirty="0">
                <a:latin typeface="Times New Roman"/>
                <a:cs typeface="Times New Roman"/>
              </a:rPr>
              <a:t>ng	qu</a:t>
            </a:r>
            <a:r>
              <a:rPr sz="2000" spc="-15" dirty="0">
                <a:latin typeface="Times New Roman"/>
                <a:cs typeface="Times New Roman"/>
              </a:rPr>
              <a:t>e</a:t>
            </a:r>
            <a:r>
              <a:rPr sz="2000" dirty="0">
                <a:latin typeface="Times New Roman"/>
                <a:cs typeface="Times New Roman"/>
              </a:rPr>
              <a:t>ry	</a:t>
            </a:r>
            <a:r>
              <a:rPr sz="2000" spc="-10" dirty="0">
                <a:latin typeface="Times New Roman"/>
                <a:cs typeface="Times New Roman"/>
              </a:rPr>
              <a:t>o</a:t>
            </a:r>
            <a:r>
              <a:rPr sz="2000" dirty="0">
                <a:latin typeface="Times New Roman"/>
                <a:cs typeface="Times New Roman"/>
              </a:rPr>
              <a:t>n	the</a:t>
            </a:r>
            <a:endParaRPr sz="2000">
              <a:latin typeface="Times New Roman"/>
              <a:cs typeface="Times New Roman"/>
            </a:endParaRPr>
          </a:p>
          <a:p>
            <a:pPr marL="354965">
              <a:lnSpc>
                <a:spcPct val="100000"/>
              </a:lnSpc>
            </a:pPr>
            <a:r>
              <a:rPr sz="2000" dirty="0">
                <a:latin typeface="Times New Roman"/>
                <a:cs typeface="Times New Roman"/>
              </a:rPr>
              <a:t>engineering database that we have been referring</a:t>
            </a:r>
            <a:r>
              <a:rPr sz="2000" spc="-175" dirty="0">
                <a:latin typeface="Times New Roman"/>
                <a:cs typeface="Times New Roman"/>
              </a:rPr>
              <a:t> </a:t>
            </a:r>
            <a:r>
              <a:rPr sz="2000" dirty="0">
                <a:latin typeface="Times New Roman"/>
                <a:cs typeface="Times New Roman"/>
              </a:rPr>
              <a:t>to:</a:t>
            </a:r>
            <a:endParaRPr sz="2000">
              <a:latin typeface="Times New Roman"/>
              <a:cs typeface="Times New Roman"/>
            </a:endParaRPr>
          </a:p>
          <a:p>
            <a:pPr>
              <a:lnSpc>
                <a:spcPct val="100000"/>
              </a:lnSpc>
              <a:spcBef>
                <a:spcPts val="25"/>
              </a:spcBef>
            </a:pPr>
            <a:endParaRPr sz="1900">
              <a:latin typeface="Times New Roman"/>
              <a:cs typeface="Times New Roman"/>
            </a:endParaRPr>
          </a:p>
          <a:p>
            <a:pPr marL="756285" marR="5080">
              <a:lnSpc>
                <a:spcPct val="100000"/>
              </a:lnSpc>
            </a:pPr>
            <a:r>
              <a:rPr sz="2000" spc="-5" dirty="0">
                <a:latin typeface="Times New Roman"/>
                <a:cs typeface="Times New Roman"/>
              </a:rPr>
              <a:t>“Find the names </a:t>
            </a:r>
            <a:r>
              <a:rPr sz="2000" dirty="0">
                <a:latin typeface="Times New Roman"/>
                <a:cs typeface="Times New Roman"/>
              </a:rPr>
              <a:t>of </a:t>
            </a:r>
            <a:r>
              <a:rPr sz="2000" spc="-5" dirty="0">
                <a:latin typeface="Times New Roman"/>
                <a:cs typeface="Times New Roman"/>
              </a:rPr>
              <a:t>employees who have been working </a:t>
            </a:r>
            <a:r>
              <a:rPr sz="2000" spc="-10" dirty="0">
                <a:latin typeface="Times New Roman"/>
                <a:cs typeface="Times New Roman"/>
              </a:rPr>
              <a:t>on  </a:t>
            </a:r>
            <a:r>
              <a:rPr sz="2000" dirty="0">
                <a:latin typeface="Times New Roman"/>
                <a:cs typeface="Times New Roman"/>
              </a:rPr>
              <a:t>project P1 for 12 or 24</a:t>
            </a:r>
            <a:r>
              <a:rPr sz="2000" spc="-125" dirty="0">
                <a:latin typeface="Times New Roman"/>
                <a:cs typeface="Times New Roman"/>
              </a:rPr>
              <a:t> </a:t>
            </a:r>
            <a:r>
              <a:rPr sz="2000" spc="-5" dirty="0">
                <a:latin typeface="Times New Roman"/>
                <a:cs typeface="Times New Roman"/>
              </a:rPr>
              <a:t>months”</a:t>
            </a:r>
            <a:endParaRPr sz="2000">
              <a:latin typeface="Times New Roman"/>
              <a:cs typeface="Times New Roman"/>
            </a:endParaRPr>
          </a:p>
          <a:p>
            <a:pPr>
              <a:lnSpc>
                <a:spcPct val="100000"/>
              </a:lnSpc>
              <a:spcBef>
                <a:spcPts val="20"/>
              </a:spcBef>
            </a:pPr>
            <a:endParaRPr sz="1900">
              <a:latin typeface="Times New Roman"/>
              <a:cs typeface="Times New Roman"/>
            </a:endParaRPr>
          </a:p>
          <a:p>
            <a:pPr marL="469265">
              <a:lnSpc>
                <a:spcPct val="100000"/>
              </a:lnSpc>
            </a:pPr>
            <a:r>
              <a:rPr sz="2000" b="1" dirty="0">
                <a:latin typeface="Times New Roman"/>
                <a:cs typeface="Times New Roman"/>
              </a:rPr>
              <a:t>Engineering</a:t>
            </a:r>
            <a:r>
              <a:rPr sz="2000" b="1" spc="-30" dirty="0">
                <a:latin typeface="Times New Roman"/>
                <a:cs typeface="Times New Roman"/>
              </a:rPr>
              <a:t> </a:t>
            </a:r>
            <a:r>
              <a:rPr sz="2000" b="1" dirty="0">
                <a:latin typeface="Times New Roman"/>
                <a:cs typeface="Times New Roman"/>
              </a:rPr>
              <a:t>Database:</a:t>
            </a:r>
            <a:endParaRPr sz="2000">
              <a:latin typeface="Times New Roman"/>
              <a:cs typeface="Times New Roman"/>
            </a:endParaRPr>
          </a:p>
          <a:p>
            <a:pPr marL="926465" marR="2479040">
              <a:lnSpc>
                <a:spcPct val="120000"/>
              </a:lnSpc>
              <a:spcBef>
                <a:spcPts val="5"/>
              </a:spcBef>
            </a:pPr>
            <a:r>
              <a:rPr sz="2000" dirty="0">
                <a:latin typeface="Times New Roman"/>
                <a:cs typeface="Times New Roman"/>
              </a:rPr>
              <a:t>EMP(</a:t>
            </a:r>
            <a:r>
              <a:rPr sz="2000" u="sng" dirty="0">
                <a:uFill>
                  <a:solidFill>
                    <a:srgbClr val="000000"/>
                  </a:solidFill>
                </a:uFill>
                <a:latin typeface="Times New Roman"/>
                <a:cs typeface="Times New Roman"/>
              </a:rPr>
              <a:t>ENO</a:t>
            </a:r>
            <a:r>
              <a:rPr sz="2000" dirty="0">
                <a:latin typeface="Times New Roman"/>
                <a:cs typeface="Times New Roman"/>
              </a:rPr>
              <a:t>, ENAME, TITLE)  PROJ(</a:t>
            </a:r>
            <a:r>
              <a:rPr sz="2000" u="sng" dirty="0">
                <a:uFill>
                  <a:solidFill>
                    <a:srgbClr val="000000"/>
                  </a:solidFill>
                </a:uFill>
                <a:latin typeface="Times New Roman"/>
                <a:cs typeface="Times New Roman"/>
              </a:rPr>
              <a:t>PNO</a:t>
            </a:r>
            <a:r>
              <a:rPr sz="2000" dirty="0">
                <a:latin typeface="Times New Roman"/>
                <a:cs typeface="Times New Roman"/>
              </a:rPr>
              <a:t>, PNAME,</a:t>
            </a:r>
            <a:r>
              <a:rPr sz="2000" spc="-60" dirty="0">
                <a:latin typeface="Times New Roman"/>
                <a:cs typeface="Times New Roman"/>
              </a:rPr>
              <a:t> </a:t>
            </a:r>
            <a:r>
              <a:rPr sz="2000" dirty="0">
                <a:latin typeface="Times New Roman"/>
                <a:cs typeface="Times New Roman"/>
              </a:rPr>
              <a:t>BUDGET).  SAL(</a:t>
            </a:r>
            <a:r>
              <a:rPr sz="2000" u="sng" dirty="0">
                <a:uFill>
                  <a:solidFill>
                    <a:srgbClr val="000000"/>
                  </a:solidFill>
                </a:uFill>
                <a:latin typeface="Times New Roman"/>
                <a:cs typeface="Times New Roman"/>
              </a:rPr>
              <a:t>TITLE, AMT</a:t>
            </a:r>
            <a:r>
              <a:rPr sz="2000" dirty="0">
                <a:latin typeface="Times New Roman"/>
                <a:cs typeface="Times New Roman"/>
              </a:rPr>
              <a:t>)  ASG(</a:t>
            </a:r>
            <a:r>
              <a:rPr sz="2000" u="sng" dirty="0">
                <a:uFill>
                  <a:solidFill>
                    <a:srgbClr val="000000"/>
                  </a:solidFill>
                </a:uFill>
                <a:latin typeface="Times New Roman"/>
                <a:cs typeface="Times New Roman"/>
              </a:rPr>
              <a:t>ENO, PNO</a:t>
            </a:r>
            <a:r>
              <a:rPr sz="2000" dirty="0">
                <a:latin typeface="Times New Roman"/>
                <a:cs typeface="Times New Roman"/>
              </a:rPr>
              <a:t>, </a:t>
            </a:r>
            <a:r>
              <a:rPr sz="2000" spc="-45" dirty="0">
                <a:latin typeface="Times New Roman"/>
                <a:cs typeface="Times New Roman"/>
              </a:rPr>
              <a:t>RESP,</a:t>
            </a:r>
            <a:r>
              <a:rPr sz="2000" spc="-50" dirty="0">
                <a:latin typeface="Times New Roman"/>
                <a:cs typeface="Times New Roman"/>
              </a:rPr>
              <a:t> </a:t>
            </a:r>
            <a:r>
              <a:rPr sz="2000" dirty="0">
                <a:latin typeface="Times New Roman"/>
                <a:cs typeface="Times New Roman"/>
              </a:rPr>
              <a:t>DUR)</a:t>
            </a:r>
            <a:endParaRPr sz="2000">
              <a:latin typeface="Times New Roman"/>
              <a:cs typeface="Times New Roman"/>
            </a:endParaRPr>
          </a:p>
          <a:p>
            <a:pPr>
              <a:lnSpc>
                <a:spcPct val="100000"/>
              </a:lnSpc>
            </a:pPr>
            <a:endParaRPr sz="2100">
              <a:latin typeface="Times New Roman"/>
              <a:cs typeface="Times New Roman"/>
            </a:endParaRPr>
          </a:p>
          <a:p>
            <a:pPr marL="926465">
              <a:lnSpc>
                <a:spcPct val="100000"/>
              </a:lnSpc>
              <a:spcBef>
                <a:spcPts val="5"/>
              </a:spcBef>
              <a:tabLst>
                <a:tab pos="2179955" algn="l"/>
              </a:tabLst>
            </a:pPr>
            <a:r>
              <a:rPr sz="1600" spc="-15" dirty="0">
                <a:latin typeface="Times New Roman"/>
                <a:cs typeface="Times New Roman"/>
              </a:rPr>
              <a:t>;SAL=Salary,	</a:t>
            </a:r>
            <a:r>
              <a:rPr sz="1600" spc="-10" dirty="0">
                <a:latin typeface="Times New Roman"/>
                <a:cs typeface="Times New Roman"/>
              </a:rPr>
              <a:t>AMT=Amount</a:t>
            </a:r>
            <a:endParaRPr sz="1600">
              <a:latin typeface="Times New Roman"/>
              <a:cs typeface="Times New Roman"/>
            </a:endParaRPr>
          </a:p>
          <a:p>
            <a:pPr marL="926465">
              <a:lnSpc>
                <a:spcPct val="100000"/>
              </a:lnSpc>
              <a:spcBef>
                <a:spcPts val="380"/>
              </a:spcBef>
            </a:pPr>
            <a:r>
              <a:rPr sz="1600" spc="-5" dirty="0">
                <a:latin typeface="Times New Roman"/>
                <a:cs typeface="Times New Roman"/>
              </a:rPr>
              <a:t>; </a:t>
            </a:r>
            <a:r>
              <a:rPr sz="1600" spc="-10" dirty="0">
                <a:latin typeface="Times New Roman"/>
                <a:cs typeface="Times New Roman"/>
              </a:rPr>
              <a:t>Employees </a:t>
            </a:r>
            <a:r>
              <a:rPr sz="1600" spc="-5" dirty="0">
                <a:latin typeface="Times New Roman"/>
                <a:cs typeface="Times New Roman"/>
              </a:rPr>
              <a:t>assigned to</a:t>
            </a:r>
            <a:r>
              <a:rPr sz="1600" spc="100" dirty="0">
                <a:latin typeface="Times New Roman"/>
                <a:cs typeface="Times New Roman"/>
              </a:rPr>
              <a:t> </a:t>
            </a:r>
            <a:r>
              <a:rPr sz="1600" spc="-5" dirty="0">
                <a:latin typeface="Times New Roman"/>
                <a:cs typeface="Times New Roman"/>
              </a:rPr>
              <a:t>projects</a:t>
            </a:r>
            <a:endParaRPr sz="1600">
              <a:latin typeface="Times New Roman"/>
              <a:cs typeface="Times New Roman"/>
            </a:endParaRPr>
          </a:p>
          <a:p>
            <a:pPr marL="926465">
              <a:lnSpc>
                <a:spcPct val="100000"/>
              </a:lnSpc>
              <a:spcBef>
                <a:spcPts val="385"/>
              </a:spcBef>
            </a:pPr>
            <a:r>
              <a:rPr sz="1600" spc="-5" dirty="0">
                <a:latin typeface="Times New Roman"/>
                <a:cs typeface="Times New Roman"/>
              </a:rPr>
              <a:t>; </a:t>
            </a:r>
            <a:r>
              <a:rPr sz="1600" spc="-10" dirty="0">
                <a:latin typeface="Times New Roman"/>
                <a:cs typeface="Times New Roman"/>
              </a:rPr>
              <a:t>RESP=Responsibility,</a:t>
            </a:r>
            <a:r>
              <a:rPr sz="1600" spc="35" dirty="0">
                <a:latin typeface="Times New Roman"/>
                <a:cs typeface="Times New Roman"/>
              </a:rPr>
              <a:t> </a:t>
            </a:r>
            <a:r>
              <a:rPr sz="1600" spc="-5" dirty="0">
                <a:latin typeface="Times New Roman"/>
                <a:cs typeface="Times New Roman"/>
              </a:rPr>
              <a:t>DUR=Duration</a:t>
            </a:r>
            <a:endParaRPr sz="16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40</a:t>
            </a:fld>
            <a:endParaRPr spc="-6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1930"/>
            <a:ext cx="6929120" cy="2185035"/>
          </a:xfrm>
          <a:prstGeom prst="rect">
            <a:avLst/>
          </a:prstGeom>
        </p:spPr>
        <p:txBody>
          <a:bodyPr vert="horz" wrap="square" lIns="0" tIns="13335" rIns="0" bIns="0" rtlCol="0">
            <a:spAutoFit/>
          </a:bodyPr>
          <a:lstStyle/>
          <a:p>
            <a:pPr marL="354965" indent="-342265">
              <a:lnSpc>
                <a:spcPct val="100000"/>
              </a:lnSpc>
              <a:spcBef>
                <a:spcPts val="105"/>
              </a:spcBef>
              <a:buFont typeface="Wingdings"/>
              <a:buChar char=""/>
              <a:tabLst>
                <a:tab pos="355600" algn="l"/>
                <a:tab pos="1606550" algn="l"/>
                <a:tab pos="2150745" algn="l"/>
                <a:tab pos="2585085" algn="l"/>
                <a:tab pos="3650615" algn="l"/>
                <a:tab pos="4165600" algn="l"/>
                <a:tab pos="5359400" algn="l"/>
                <a:tab pos="6144260" algn="l"/>
                <a:tab pos="6604634" algn="l"/>
              </a:tabLst>
            </a:pPr>
            <a:r>
              <a:rPr sz="2000" b="1" dirty="0">
                <a:latin typeface="Times New Roman"/>
                <a:cs typeface="Times New Roman"/>
              </a:rPr>
              <a:t>Ex</a:t>
            </a:r>
            <a:r>
              <a:rPr sz="2000" b="1" spc="5" dirty="0">
                <a:latin typeface="Times New Roman"/>
                <a:cs typeface="Times New Roman"/>
              </a:rPr>
              <a:t>a</a:t>
            </a:r>
            <a:r>
              <a:rPr sz="2000" b="1" spc="-15" dirty="0">
                <a:latin typeface="Times New Roman"/>
                <a:cs typeface="Times New Roman"/>
              </a:rPr>
              <a:t>m</a:t>
            </a:r>
            <a:r>
              <a:rPr sz="2000" b="1" dirty="0">
                <a:latin typeface="Times New Roman"/>
                <a:cs typeface="Times New Roman"/>
              </a:rPr>
              <a:t>pl</a:t>
            </a:r>
            <a:r>
              <a:rPr sz="2000" b="1" spc="-15" dirty="0">
                <a:latin typeface="Times New Roman"/>
                <a:cs typeface="Times New Roman"/>
              </a:rPr>
              <a:t>e</a:t>
            </a:r>
            <a:r>
              <a:rPr sz="2000" b="1" dirty="0">
                <a:latin typeface="Times New Roman"/>
                <a:cs typeface="Times New Roman"/>
              </a:rPr>
              <a:t>:	</a:t>
            </a:r>
            <a:r>
              <a:rPr sz="2000" dirty="0">
                <a:latin typeface="Times New Roman"/>
                <a:cs typeface="Times New Roman"/>
              </a:rPr>
              <a:t>L</a:t>
            </a:r>
            <a:r>
              <a:rPr sz="2000" spc="-15" dirty="0">
                <a:latin typeface="Times New Roman"/>
                <a:cs typeface="Times New Roman"/>
              </a:rPr>
              <a:t>e</a:t>
            </a:r>
            <a:r>
              <a:rPr sz="2000" dirty="0">
                <a:latin typeface="Times New Roman"/>
                <a:cs typeface="Times New Roman"/>
              </a:rPr>
              <a:t>t	</a:t>
            </a:r>
            <a:r>
              <a:rPr sz="2000" spc="5" dirty="0">
                <a:latin typeface="Times New Roman"/>
                <a:cs typeface="Times New Roman"/>
              </a:rPr>
              <a:t>u</a:t>
            </a:r>
            <a:r>
              <a:rPr sz="2000" dirty="0">
                <a:latin typeface="Times New Roman"/>
                <a:cs typeface="Times New Roman"/>
              </a:rPr>
              <a:t>s	</a:t>
            </a:r>
            <a:r>
              <a:rPr sz="2000" spc="-15" dirty="0">
                <a:latin typeface="Times New Roman"/>
                <a:cs typeface="Times New Roman"/>
              </a:rPr>
              <a:t>c</a:t>
            </a:r>
            <a:r>
              <a:rPr sz="2000" dirty="0">
                <a:latin typeface="Times New Roman"/>
                <a:cs typeface="Times New Roman"/>
              </a:rPr>
              <a:t>ons</a:t>
            </a:r>
            <a:r>
              <a:rPr sz="2000" spc="-20" dirty="0">
                <a:latin typeface="Times New Roman"/>
                <a:cs typeface="Times New Roman"/>
              </a:rPr>
              <a:t>i</a:t>
            </a:r>
            <a:r>
              <a:rPr sz="2000" dirty="0">
                <a:latin typeface="Times New Roman"/>
                <a:cs typeface="Times New Roman"/>
              </a:rPr>
              <a:t>d</a:t>
            </a:r>
            <a:r>
              <a:rPr sz="2000" spc="-10" dirty="0">
                <a:latin typeface="Times New Roman"/>
                <a:cs typeface="Times New Roman"/>
              </a:rPr>
              <a:t>e</a:t>
            </a:r>
            <a:r>
              <a:rPr sz="2000" dirty="0">
                <a:latin typeface="Times New Roman"/>
                <a:cs typeface="Times New Roman"/>
              </a:rPr>
              <a:t>r	</a:t>
            </a:r>
            <a:r>
              <a:rPr sz="2000" spc="-20" dirty="0">
                <a:latin typeface="Times New Roman"/>
                <a:cs typeface="Times New Roman"/>
              </a:rPr>
              <a:t>t</a:t>
            </a:r>
            <a:r>
              <a:rPr sz="2000" dirty="0">
                <a:latin typeface="Times New Roman"/>
                <a:cs typeface="Times New Roman"/>
              </a:rPr>
              <a:t>he	f</a:t>
            </a:r>
            <a:r>
              <a:rPr sz="2000" spc="5" dirty="0">
                <a:latin typeface="Times New Roman"/>
                <a:cs typeface="Times New Roman"/>
              </a:rPr>
              <a:t>o</a:t>
            </a:r>
            <a:r>
              <a:rPr sz="2000" spc="-20" dirty="0">
                <a:latin typeface="Times New Roman"/>
                <a:cs typeface="Times New Roman"/>
              </a:rPr>
              <a:t>l</a:t>
            </a:r>
            <a:r>
              <a:rPr sz="2000" dirty="0">
                <a:latin typeface="Times New Roman"/>
                <a:cs typeface="Times New Roman"/>
              </a:rPr>
              <a:t>low</a:t>
            </a:r>
            <a:r>
              <a:rPr sz="2000" spc="-25" dirty="0">
                <a:latin typeface="Times New Roman"/>
                <a:cs typeface="Times New Roman"/>
              </a:rPr>
              <a:t>i</a:t>
            </a:r>
            <a:r>
              <a:rPr sz="2000" dirty="0">
                <a:latin typeface="Times New Roman"/>
                <a:cs typeface="Times New Roman"/>
              </a:rPr>
              <a:t>ng	qu</a:t>
            </a:r>
            <a:r>
              <a:rPr sz="2000" spc="-15" dirty="0">
                <a:latin typeface="Times New Roman"/>
                <a:cs typeface="Times New Roman"/>
              </a:rPr>
              <a:t>e</a:t>
            </a:r>
            <a:r>
              <a:rPr sz="2000" dirty="0">
                <a:latin typeface="Times New Roman"/>
                <a:cs typeface="Times New Roman"/>
              </a:rPr>
              <a:t>ry	</a:t>
            </a:r>
            <a:r>
              <a:rPr sz="2000" spc="-10" dirty="0">
                <a:latin typeface="Times New Roman"/>
                <a:cs typeface="Times New Roman"/>
              </a:rPr>
              <a:t>o</a:t>
            </a:r>
            <a:r>
              <a:rPr sz="2000" dirty="0">
                <a:latin typeface="Times New Roman"/>
                <a:cs typeface="Times New Roman"/>
              </a:rPr>
              <a:t>n	the</a:t>
            </a:r>
            <a:endParaRPr sz="2000">
              <a:latin typeface="Times New Roman"/>
              <a:cs typeface="Times New Roman"/>
            </a:endParaRPr>
          </a:p>
          <a:p>
            <a:pPr marL="354965">
              <a:lnSpc>
                <a:spcPct val="100000"/>
              </a:lnSpc>
            </a:pPr>
            <a:r>
              <a:rPr sz="2000" dirty="0">
                <a:latin typeface="Times New Roman"/>
                <a:cs typeface="Times New Roman"/>
              </a:rPr>
              <a:t>engineering database that we have been referring</a:t>
            </a:r>
            <a:r>
              <a:rPr sz="2000" spc="-175" dirty="0">
                <a:latin typeface="Times New Roman"/>
                <a:cs typeface="Times New Roman"/>
              </a:rPr>
              <a:t> </a:t>
            </a:r>
            <a:r>
              <a:rPr sz="2000" dirty="0">
                <a:latin typeface="Times New Roman"/>
                <a:cs typeface="Times New Roman"/>
              </a:rPr>
              <a:t>to:</a:t>
            </a:r>
            <a:endParaRPr sz="2000">
              <a:latin typeface="Times New Roman"/>
              <a:cs typeface="Times New Roman"/>
            </a:endParaRPr>
          </a:p>
          <a:p>
            <a:pPr>
              <a:lnSpc>
                <a:spcPct val="100000"/>
              </a:lnSpc>
              <a:spcBef>
                <a:spcPts val="25"/>
              </a:spcBef>
            </a:pPr>
            <a:endParaRPr sz="2150">
              <a:latin typeface="Times New Roman"/>
              <a:cs typeface="Times New Roman"/>
            </a:endParaRPr>
          </a:p>
          <a:p>
            <a:pPr marL="756285" marR="5080">
              <a:lnSpc>
                <a:spcPct val="100000"/>
              </a:lnSpc>
            </a:pPr>
            <a:r>
              <a:rPr sz="2000" spc="-5" dirty="0">
                <a:latin typeface="Times New Roman"/>
                <a:cs typeface="Times New Roman"/>
              </a:rPr>
              <a:t>“Find the names </a:t>
            </a:r>
            <a:r>
              <a:rPr sz="2000" dirty="0">
                <a:latin typeface="Times New Roman"/>
                <a:cs typeface="Times New Roman"/>
              </a:rPr>
              <a:t>of </a:t>
            </a:r>
            <a:r>
              <a:rPr sz="2000" spc="-5" dirty="0">
                <a:latin typeface="Times New Roman"/>
                <a:cs typeface="Times New Roman"/>
              </a:rPr>
              <a:t>employees who have been working </a:t>
            </a:r>
            <a:r>
              <a:rPr sz="2000" spc="-10" dirty="0">
                <a:latin typeface="Times New Roman"/>
                <a:cs typeface="Times New Roman"/>
              </a:rPr>
              <a:t>on  </a:t>
            </a:r>
            <a:r>
              <a:rPr sz="2000" dirty="0">
                <a:latin typeface="Times New Roman"/>
                <a:cs typeface="Times New Roman"/>
              </a:rPr>
              <a:t>project P1 for 12 or 24</a:t>
            </a:r>
            <a:r>
              <a:rPr sz="2000" spc="-125" dirty="0">
                <a:latin typeface="Times New Roman"/>
                <a:cs typeface="Times New Roman"/>
              </a:rPr>
              <a:t> </a:t>
            </a:r>
            <a:r>
              <a:rPr sz="2000" spc="-5" dirty="0">
                <a:latin typeface="Times New Roman"/>
                <a:cs typeface="Times New Roman"/>
              </a:rPr>
              <a:t>months”</a:t>
            </a:r>
            <a:endParaRPr sz="2000">
              <a:latin typeface="Times New Roman"/>
              <a:cs typeface="Times New Roman"/>
            </a:endParaRPr>
          </a:p>
          <a:p>
            <a:pPr>
              <a:lnSpc>
                <a:spcPct val="100000"/>
              </a:lnSpc>
              <a:spcBef>
                <a:spcPts val="20"/>
              </a:spcBef>
            </a:pPr>
            <a:endParaRPr sz="2150">
              <a:latin typeface="Times New Roman"/>
              <a:cs typeface="Times New Roman"/>
            </a:endParaRPr>
          </a:p>
          <a:p>
            <a:pPr marL="354965">
              <a:lnSpc>
                <a:spcPct val="100000"/>
              </a:lnSpc>
              <a:spcBef>
                <a:spcPts val="5"/>
              </a:spcBef>
            </a:pPr>
            <a:r>
              <a:rPr sz="2000" dirty="0">
                <a:latin typeface="Times New Roman"/>
                <a:cs typeface="Times New Roman"/>
              </a:rPr>
              <a:t>The query expressed </a:t>
            </a:r>
            <a:r>
              <a:rPr sz="2000" spc="-5" dirty="0">
                <a:latin typeface="Times New Roman"/>
                <a:cs typeface="Times New Roman"/>
              </a:rPr>
              <a:t>in </a:t>
            </a:r>
            <a:r>
              <a:rPr sz="2000" dirty="0">
                <a:latin typeface="Times New Roman"/>
                <a:cs typeface="Times New Roman"/>
              </a:rPr>
              <a:t>SQL</a:t>
            </a:r>
            <a:r>
              <a:rPr sz="2000" spc="-160" dirty="0">
                <a:latin typeface="Times New Roman"/>
                <a:cs typeface="Times New Roman"/>
              </a:rPr>
              <a:t> </a:t>
            </a:r>
            <a:r>
              <a:rPr sz="2000" spc="-10" dirty="0">
                <a:latin typeface="Times New Roman"/>
                <a:cs typeface="Times New Roman"/>
              </a:rPr>
              <a:t>is</a:t>
            </a:r>
            <a:endParaRPr sz="2000">
              <a:latin typeface="Times New Roman"/>
              <a:cs typeface="Times New Roman"/>
            </a:endParaRPr>
          </a:p>
        </p:txBody>
      </p:sp>
      <p:sp>
        <p:nvSpPr>
          <p:cNvPr id="3" name="object 3"/>
          <p:cNvSpPr txBox="1"/>
          <p:nvPr/>
        </p:nvSpPr>
        <p:spPr>
          <a:xfrm>
            <a:off x="2060194" y="3850614"/>
            <a:ext cx="958850" cy="1122680"/>
          </a:xfrm>
          <a:prstGeom prst="rect">
            <a:avLst/>
          </a:prstGeom>
        </p:spPr>
        <p:txBody>
          <a:bodyPr vert="horz" wrap="square" lIns="0" tIns="12700" rIns="0" bIns="0" rtlCol="0">
            <a:spAutoFit/>
          </a:bodyPr>
          <a:lstStyle/>
          <a:p>
            <a:pPr marL="12700" marR="5080">
              <a:lnSpc>
                <a:spcPct val="120000"/>
              </a:lnSpc>
              <a:spcBef>
                <a:spcPts val="100"/>
              </a:spcBef>
            </a:pPr>
            <a:r>
              <a:rPr sz="2000" dirty="0">
                <a:latin typeface="Times New Roman"/>
                <a:cs typeface="Times New Roman"/>
              </a:rPr>
              <a:t>SELECT  FROM  WHERE</a:t>
            </a:r>
            <a:endParaRPr sz="2000">
              <a:latin typeface="Times New Roman"/>
              <a:cs typeface="Times New Roman"/>
            </a:endParaRPr>
          </a:p>
        </p:txBody>
      </p:sp>
      <p:sp>
        <p:nvSpPr>
          <p:cNvPr id="4" name="object 4"/>
          <p:cNvSpPr txBox="1"/>
          <p:nvPr/>
        </p:nvSpPr>
        <p:spPr>
          <a:xfrm>
            <a:off x="3226435" y="3850614"/>
            <a:ext cx="3912235" cy="1854835"/>
          </a:xfrm>
          <a:prstGeom prst="rect">
            <a:avLst/>
          </a:prstGeom>
        </p:spPr>
        <p:txBody>
          <a:bodyPr vert="horz" wrap="square" lIns="0" tIns="12700" rIns="0" bIns="0" rtlCol="0">
            <a:spAutoFit/>
          </a:bodyPr>
          <a:lstStyle/>
          <a:p>
            <a:pPr marL="12700" marR="2648585" indent="16510">
              <a:lnSpc>
                <a:spcPct val="120000"/>
              </a:lnSpc>
              <a:spcBef>
                <a:spcPts val="100"/>
              </a:spcBef>
              <a:tabLst>
                <a:tab pos="745490" algn="l"/>
              </a:tabLst>
            </a:pPr>
            <a:r>
              <a:rPr sz="2000" dirty="0">
                <a:latin typeface="Times New Roman"/>
                <a:cs typeface="Times New Roman"/>
              </a:rPr>
              <a:t>ENAME  EM</a:t>
            </a:r>
            <a:r>
              <a:rPr sz="2000" spc="-225" dirty="0">
                <a:latin typeface="Times New Roman"/>
                <a:cs typeface="Times New Roman"/>
              </a:rPr>
              <a:t>P</a:t>
            </a:r>
            <a:r>
              <a:rPr sz="2000" dirty="0">
                <a:latin typeface="Times New Roman"/>
                <a:cs typeface="Times New Roman"/>
              </a:rPr>
              <a:t>,	ASG</a:t>
            </a:r>
            <a:endParaRPr sz="2000">
              <a:latin typeface="Times New Roman"/>
              <a:cs typeface="Times New Roman"/>
            </a:endParaRPr>
          </a:p>
          <a:p>
            <a:pPr marL="675005">
              <a:lnSpc>
                <a:spcPct val="100000"/>
              </a:lnSpc>
              <a:spcBef>
                <a:spcPts val="480"/>
              </a:spcBef>
            </a:pPr>
            <a:r>
              <a:rPr sz="2000" spc="-30" dirty="0">
                <a:latin typeface="Times New Roman"/>
                <a:cs typeface="Times New Roman"/>
              </a:rPr>
              <a:t>EMP.ENO </a:t>
            </a:r>
            <a:r>
              <a:rPr sz="2000" dirty="0">
                <a:latin typeface="Times New Roman"/>
                <a:cs typeface="Times New Roman"/>
              </a:rPr>
              <a:t>=</a:t>
            </a:r>
            <a:r>
              <a:rPr sz="2000" spc="-170" dirty="0">
                <a:latin typeface="Times New Roman"/>
                <a:cs typeface="Times New Roman"/>
              </a:rPr>
              <a:t> </a:t>
            </a:r>
            <a:r>
              <a:rPr sz="2000" dirty="0">
                <a:latin typeface="Times New Roman"/>
                <a:cs typeface="Times New Roman"/>
              </a:rPr>
              <a:t>ASG.ENO</a:t>
            </a:r>
            <a:endParaRPr sz="2000">
              <a:latin typeface="Times New Roman"/>
              <a:cs typeface="Times New Roman"/>
            </a:endParaRPr>
          </a:p>
          <a:p>
            <a:pPr marL="675005">
              <a:lnSpc>
                <a:spcPct val="100000"/>
              </a:lnSpc>
              <a:spcBef>
                <a:spcPts val="480"/>
              </a:spcBef>
            </a:pPr>
            <a:r>
              <a:rPr sz="2000" dirty="0">
                <a:latin typeface="Times New Roman"/>
                <a:cs typeface="Times New Roman"/>
              </a:rPr>
              <a:t>AND ASG.PNO =</a:t>
            </a:r>
            <a:r>
              <a:rPr sz="2000" spc="-195" dirty="0">
                <a:latin typeface="Times New Roman"/>
                <a:cs typeface="Times New Roman"/>
              </a:rPr>
              <a:t> </a:t>
            </a:r>
            <a:r>
              <a:rPr sz="2000" dirty="0">
                <a:latin typeface="Times New Roman"/>
                <a:cs typeface="Times New Roman"/>
              </a:rPr>
              <a:t>"P1"</a:t>
            </a:r>
            <a:endParaRPr sz="2000">
              <a:latin typeface="Times New Roman"/>
              <a:cs typeface="Times New Roman"/>
            </a:endParaRPr>
          </a:p>
          <a:p>
            <a:pPr marL="675005">
              <a:lnSpc>
                <a:spcPct val="100000"/>
              </a:lnSpc>
              <a:spcBef>
                <a:spcPts val="480"/>
              </a:spcBef>
            </a:pPr>
            <a:r>
              <a:rPr sz="2000" spc="5" dirty="0">
                <a:latin typeface="Times New Roman"/>
                <a:cs typeface="Times New Roman"/>
              </a:rPr>
              <a:t>AND DUR </a:t>
            </a:r>
            <a:r>
              <a:rPr sz="2000" dirty="0">
                <a:latin typeface="Times New Roman"/>
                <a:cs typeface="Times New Roman"/>
              </a:rPr>
              <a:t>= 12 </a:t>
            </a:r>
            <a:r>
              <a:rPr sz="2000" spc="5" dirty="0">
                <a:latin typeface="Times New Roman"/>
                <a:cs typeface="Times New Roman"/>
              </a:rPr>
              <a:t>OR DUR </a:t>
            </a:r>
            <a:r>
              <a:rPr sz="2000" dirty="0">
                <a:latin typeface="Times New Roman"/>
                <a:cs typeface="Times New Roman"/>
              </a:rPr>
              <a:t>=</a:t>
            </a:r>
            <a:r>
              <a:rPr sz="2000" spc="-140" dirty="0">
                <a:latin typeface="Times New Roman"/>
                <a:cs typeface="Times New Roman"/>
              </a:rPr>
              <a:t> </a:t>
            </a:r>
            <a:r>
              <a:rPr sz="2000" spc="5" dirty="0">
                <a:latin typeface="Times New Roman"/>
                <a:cs typeface="Times New Roman"/>
              </a:rPr>
              <a:t>24</a:t>
            </a:r>
            <a:endParaRPr sz="2000">
              <a:latin typeface="Times New Roman"/>
              <a:cs typeface="Times New Roman"/>
            </a:endParaRPr>
          </a:p>
        </p:txBody>
      </p:sp>
      <p:sp>
        <p:nvSpPr>
          <p:cNvPr id="6" name="object 6"/>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7" name="object 7"/>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41</a:t>
            </a:fld>
            <a:endParaRPr spc="-6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1930"/>
            <a:ext cx="6929120" cy="4172585"/>
          </a:xfrm>
          <a:prstGeom prst="rect">
            <a:avLst/>
          </a:prstGeom>
        </p:spPr>
        <p:txBody>
          <a:bodyPr vert="horz" wrap="square" lIns="0" tIns="13335" rIns="0" bIns="0" rtlCol="0">
            <a:spAutoFit/>
          </a:bodyPr>
          <a:lstStyle/>
          <a:p>
            <a:pPr marL="354965" indent="-342265">
              <a:lnSpc>
                <a:spcPct val="100000"/>
              </a:lnSpc>
              <a:spcBef>
                <a:spcPts val="105"/>
              </a:spcBef>
              <a:buFont typeface="Wingdings"/>
              <a:buChar char=""/>
              <a:tabLst>
                <a:tab pos="355600" algn="l"/>
                <a:tab pos="1606550" algn="l"/>
                <a:tab pos="2150745" algn="l"/>
                <a:tab pos="2585085" algn="l"/>
                <a:tab pos="3650615" algn="l"/>
                <a:tab pos="4165600" algn="l"/>
                <a:tab pos="5359400" algn="l"/>
                <a:tab pos="6144260" algn="l"/>
                <a:tab pos="6604634" algn="l"/>
              </a:tabLst>
            </a:pPr>
            <a:r>
              <a:rPr sz="2000" b="1" dirty="0">
                <a:latin typeface="Times New Roman"/>
                <a:cs typeface="Times New Roman"/>
              </a:rPr>
              <a:t>Ex</a:t>
            </a:r>
            <a:r>
              <a:rPr sz="2000" b="1" spc="5" dirty="0">
                <a:latin typeface="Times New Roman"/>
                <a:cs typeface="Times New Roman"/>
              </a:rPr>
              <a:t>a</a:t>
            </a:r>
            <a:r>
              <a:rPr sz="2000" b="1" spc="-15" dirty="0">
                <a:latin typeface="Times New Roman"/>
                <a:cs typeface="Times New Roman"/>
              </a:rPr>
              <a:t>m</a:t>
            </a:r>
            <a:r>
              <a:rPr sz="2000" b="1" dirty="0">
                <a:latin typeface="Times New Roman"/>
                <a:cs typeface="Times New Roman"/>
              </a:rPr>
              <a:t>pl</a:t>
            </a:r>
            <a:r>
              <a:rPr sz="2000" b="1" spc="-15" dirty="0">
                <a:latin typeface="Times New Roman"/>
                <a:cs typeface="Times New Roman"/>
              </a:rPr>
              <a:t>e</a:t>
            </a:r>
            <a:r>
              <a:rPr sz="2000" b="1" dirty="0">
                <a:latin typeface="Times New Roman"/>
                <a:cs typeface="Times New Roman"/>
              </a:rPr>
              <a:t>:	</a:t>
            </a:r>
            <a:r>
              <a:rPr sz="2000" dirty="0">
                <a:latin typeface="Times New Roman"/>
                <a:cs typeface="Times New Roman"/>
              </a:rPr>
              <a:t>L</a:t>
            </a:r>
            <a:r>
              <a:rPr sz="2000" spc="-15" dirty="0">
                <a:latin typeface="Times New Roman"/>
                <a:cs typeface="Times New Roman"/>
              </a:rPr>
              <a:t>e</a:t>
            </a:r>
            <a:r>
              <a:rPr sz="2000" dirty="0">
                <a:latin typeface="Times New Roman"/>
                <a:cs typeface="Times New Roman"/>
              </a:rPr>
              <a:t>t	</a:t>
            </a:r>
            <a:r>
              <a:rPr sz="2000" spc="5" dirty="0">
                <a:latin typeface="Times New Roman"/>
                <a:cs typeface="Times New Roman"/>
              </a:rPr>
              <a:t>u</a:t>
            </a:r>
            <a:r>
              <a:rPr sz="2000" dirty="0">
                <a:latin typeface="Times New Roman"/>
                <a:cs typeface="Times New Roman"/>
              </a:rPr>
              <a:t>s	</a:t>
            </a:r>
            <a:r>
              <a:rPr sz="2000" spc="-15" dirty="0">
                <a:latin typeface="Times New Roman"/>
                <a:cs typeface="Times New Roman"/>
              </a:rPr>
              <a:t>c</a:t>
            </a:r>
            <a:r>
              <a:rPr sz="2000" dirty="0">
                <a:latin typeface="Times New Roman"/>
                <a:cs typeface="Times New Roman"/>
              </a:rPr>
              <a:t>ons</a:t>
            </a:r>
            <a:r>
              <a:rPr sz="2000" spc="-20" dirty="0">
                <a:latin typeface="Times New Roman"/>
                <a:cs typeface="Times New Roman"/>
              </a:rPr>
              <a:t>i</a:t>
            </a:r>
            <a:r>
              <a:rPr sz="2000" dirty="0">
                <a:latin typeface="Times New Roman"/>
                <a:cs typeface="Times New Roman"/>
              </a:rPr>
              <a:t>d</a:t>
            </a:r>
            <a:r>
              <a:rPr sz="2000" spc="-10" dirty="0">
                <a:latin typeface="Times New Roman"/>
                <a:cs typeface="Times New Roman"/>
              </a:rPr>
              <a:t>e</a:t>
            </a:r>
            <a:r>
              <a:rPr sz="2000" dirty="0">
                <a:latin typeface="Times New Roman"/>
                <a:cs typeface="Times New Roman"/>
              </a:rPr>
              <a:t>r	</a:t>
            </a:r>
            <a:r>
              <a:rPr sz="2000" spc="-20" dirty="0">
                <a:latin typeface="Times New Roman"/>
                <a:cs typeface="Times New Roman"/>
              </a:rPr>
              <a:t>t</a:t>
            </a:r>
            <a:r>
              <a:rPr sz="2000" dirty="0">
                <a:latin typeface="Times New Roman"/>
                <a:cs typeface="Times New Roman"/>
              </a:rPr>
              <a:t>he	f</a:t>
            </a:r>
            <a:r>
              <a:rPr sz="2000" spc="5" dirty="0">
                <a:latin typeface="Times New Roman"/>
                <a:cs typeface="Times New Roman"/>
              </a:rPr>
              <a:t>o</a:t>
            </a:r>
            <a:r>
              <a:rPr sz="2000" spc="-20" dirty="0">
                <a:latin typeface="Times New Roman"/>
                <a:cs typeface="Times New Roman"/>
              </a:rPr>
              <a:t>l</a:t>
            </a:r>
            <a:r>
              <a:rPr sz="2000" dirty="0">
                <a:latin typeface="Times New Roman"/>
                <a:cs typeface="Times New Roman"/>
              </a:rPr>
              <a:t>low</a:t>
            </a:r>
            <a:r>
              <a:rPr sz="2000" spc="-25" dirty="0">
                <a:latin typeface="Times New Roman"/>
                <a:cs typeface="Times New Roman"/>
              </a:rPr>
              <a:t>i</a:t>
            </a:r>
            <a:r>
              <a:rPr sz="2000" dirty="0">
                <a:latin typeface="Times New Roman"/>
                <a:cs typeface="Times New Roman"/>
              </a:rPr>
              <a:t>ng	qu</a:t>
            </a:r>
            <a:r>
              <a:rPr sz="2000" spc="-15" dirty="0">
                <a:latin typeface="Times New Roman"/>
                <a:cs typeface="Times New Roman"/>
              </a:rPr>
              <a:t>e</a:t>
            </a:r>
            <a:r>
              <a:rPr sz="2000" dirty="0">
                <a:latin typeface="Times New Roman"/>
                <a:cs typeface="Times New Roman"/>
              </a:rPr>
              <a:t>ry	</a:t>
            </a:r>
            <a:r>
              <a:rPr sz="2000" spc="-10" dirty="0">
                <a:latin typeface="Times New Roman"/>
                <a:cs typeface="Times New Roman"/>
              </a:rPr>
              <a:t>o</a:t>
            </a:r>
            <a:r>
              <a:rPr sz="2000" dirty="0">
                <a:latin typeface="Times New Roman"/>
                <a:cs typeface="Times New Roman"/>
              </a:rPr>
              <a:t>n	the</a:t>
            </a:r>
            <a:endParaRPr sz="2000">
              <a:latin typeface="Times New Roman"/>
              <a:cs typeface="Times New Roman"/>
            </a:endParaRPr>
          </a:p>
          <a:p>
            <a:pPr marL="354965">
              <a:lnSpc>
                <a:spcPct val="100000"/>
              </a:lnSpc>
            </a:pPr>
            <a:r>
              <a:rPr sz="2000" dirty="0">
                <a:latin typeface="Times New Roman"/>
                <a:cs typeface="Times New Roman"/>
              </a:rPr>
              <a:t>engineering database that we have been referring</a:t>
            </a:r>
            <a:r>
              <a:rPr sz="2000" spc="-175" dirty="0">
                <a:latin typeface="Times New Roman"/>
                <a:cs typeface="Times New Roman"/>
              </a:rPr>
              <a:t> </a:t>
            </a:r>
            <a:r>
              <a:rPr sz="2000" dirty="0">
                <a:latin typeface="Times New Roman"/>
                <a:cs typeface="Times New Roman"/>
              </a:rPr>
              <a:t>to:</a:t>
            </a:r>
            <a:endParaRPr sz="2000">
              <a:latin typeface="Times New Roman"/>
              <a:cs typeface="Times New Roman"/>
            </a:endParaRPr>
          </a:p>
          <a:p>
            <a:pPr>
              <a:lnSpc>
                <a:spcPct val="100000"/>
              </a:lnSpc>
              <a:spcBef>
                <a:spcPts val="25"/>
              </a:spcBef>
            </a:pPr>
            <a:endParaRPr sz="1900">
              <a:latin typeface="Times New Roman"/>
              <a:cs typeface="Times New Roman"/>
            </a:endParaRPr>
          </a:p>
          <a:p>
            <a:pPr marL="756285" marR="5080">
              <a:lnSpc>
                <a:spcPct val="100000"/>
              </a:lnSpc>
            </a:pPr>
            <a:r>
              <a:rPr sz="2000" spc="-5" dirty="0">
                <a:latin typeface="Times New Roman"/>
                <a:cs typeface="Times New Roman"/>
              </a:rPr>
              <a:t>“Find the names </a:t>
            </a:r>
            <a:r>
              <a:rPr sz="2000" dirty="0">
                <a:latin typeface="Times New Roman"/>
                <a:cs typeface="Times New Roman"/>
              </a:rPr>
              <a:t>of </a:t>
            </a:r>
            <a:r>
              <a:rPr sz="2000" spc="-5" dirty="0">
                <a:latin typeface="Times New Roman"/>
                <a:cs typeface="Times New Roman"/>
              </a:rPr>
              <a:t>employees who have been working </a:t>
            </a:r>
            <a:r>
              <a:rPr sz="2000" spc="-10" dirty="0">
                <a:latin typeface="Times New Roman"/>
                <a:cs typeface="Times New Roman"/>
              </a:rPr>
              <a:t>on  </a:t>
            </a:r>
            <a:r>
              <a:rPr sz="2000" dirty="0">
                <a:latin typeface="Times New Roman"/>
                <a:cs typeface="Times New Roman"/>
              </a:rPr>
              <a:t>project P1 for 12 or 24</a:t>
            </a:r>
            <a:r>
              <a:rPr sz="2000" spc="-125" dirty="0">
                <a:latin typeface="Times New Roman"/>
                <a:cs typeface="Times New Roman"/>
              </a:rPr>
              <a:t> </a:t>
            </a:r>
            <a:r>
              <a:rPr sz="2000" spc="-5" dirty="0">
                <a:latin typeface="Times New Roman"/>
                <a:cs typeface="Times New Roman"/>
              </a:rPr>
              <a:t>months”</a:t>
            </a:r>
            <a:endParaRPr sz="2000">
              <a:latin typeface="Times New Roman"/>
              <a:cs typeface="Times New Roman"/>
            </a:endParaRPr>
          </a:p>
          <a:p>
            <a:pPr>
              <a:lnSpc>
                <a:spcPct val="100000"/>
              </a:lnSpc>
              <a:spcBef>
                <a:spcPts val="20"/>
              </a:spcBef>
            </a:pPr>
            <a:endParaRPr sz="2150">
              <a:latin typeface="Times New Roman"/>
              <a:cs typeface="Times New Roman"/>
            </a:endParaRPr>
          </a:p>
          <a:p>
            <a:pPr marL="469265">
              <a:lnSpc>
                <a:spcPct val="100000"/>
              </a:lnSpc>
            </a:pPr>
            <a:r>
              <a:rPr sz="2000" dirty="0">
                <a:latin typeface="Times New Roman"/>
                <a:cs typeface="Times New Roman"/>
              </a:rPr>
              <a:t>The </a:t>
            </a:r>
            <a:r>
              <a:rPr sz="2000" spc="-5" dirty="0">
                <a:latin typeface="Times New Roman"/>
                <a:cs typeface="Times New Roman"/>
              </a:rPr>
              <a:t>qualification in </a:t>
            </a:r>
            <a:r>
              <a:rPr sz="2000" b="1" dirty="0">
                <a:latin typeface="Times New Roman"/>
                <a:cs typeface="Times New Roman"/>
              </a:rPr>
              <a:t>conjunctive normal form</a:t>
            </a:r>
            <a:r>
              <a:rPr sz="2000" b="1" spc="-135" dirty="0">
                <a:latin typeface="Times New Roman"/>
                <a:cs typeface="Times New Roman"/>
              </a:rPr>
              <a:t> </a:t>
            </a:r>
            <a:r>
              <a:rPr sz="2000" spc="-10" dirty="0">
                <a:latin typeface="Times New Roman"/>
                <a:cs typeface="Times New Roman"/>
              </a:rPr>
              <a:t>is</a:t>
            </a:r>
            <a:endParaRPr sz="2000">
              <a:latin typeface="Times New Roman"/>
              <a:cs typeface="Times New Roman"/>
            </a:endParaRPr>
          </a:p>
          <a:p>
            <a:pPr marL="756285" marR="5080">
              <a:lnSpc>
                <a:spcPct val="100000"/>
              </a:lnSpc>
              <a:spcBef>
                <a:spcPts val="484"/>
              </a:spcBef>
            </a:pPr>
            <a:r>
              <a:rPr sz="2000" spc="-30" dirty="0">
                <a:latin typeface="Times New Roman"/>
                <a:cs typeface="Times New Roman"/>
              </a:rPr>
              <a:t>EMP.ENO </a:t>
            </a:r>
            <a:r>
              <a:rPr sz="2000" dirty="0">
                <a:latin typeface="Times New Roman"/>
                <a:cs typeface="Times New Roman"/>
              </a:rPr>
              <a:t>= ASG.ENO ^ ASG.PNO = </a:t>
            </a:r>
            <a:r>
              <a:rPr sz="2000" spc="-5" dirty="0">
                <a:latin typeface="Times New Roman"/>
                <a:cs typeface="Times New Roman"/>
              </a:rPr>
              <a:t>“P1” </a:t>
            </a:r>
            <a:r>
              <a:rPr sz="2000" dirty="0">
                <a:latin typeface="Times New Roman"/>
                <a:cs typeface="Times New Roman"/>
              </a:rPr>
              <a:t>^ (DUR = </a:t>
            </a:r>
            <a:r>
              <a:rPr sz="2000" spc="-5" dirty="0">
                <a:latin typeface="Times New Roman"/>
                <a:cs typeface="Times New Roman"/>
              </a:rPr>
              <a:t>12 </a:t>
            </a:r>
            <a:r>
              <a:rPr sz="2000" spc="-840" dirty="0">
                <a:latin typeface="Times New Roman"/>
                <a:cs typeface="Times New Roman"/>
              </a:rPr>
              <a:t>˅ </a:t>
            </a:r>
            <a:r>
              <a:rPr sz="2000" spc="-380" dirty="0">
                <a:latin typeface="Times New Roman"/>
                <a:cs typeface="Times New Roman"/>
              </a:rPr>
              <a:t> </a:t>
            </a:r>
            <a:r>
              <a:rPr sz="2000" spc="5" dirty="0">
                <a:latin typeface="Times New Roman"/>
                <a:cs typeface="Times New Roman"/>
              </a:rPr>
              <a:t>DUR </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24)</a:t>
            </a:r>
            <a:endParaRPr sz="2000">
              <a:latin typeface="Times New Roman"/>
              <a:cs typeface="Times New Roman"/>
            </a:endParaRPr>
          </a:p>
          <a:p>
            <a:pPr>
              <a:lnSpc>
                <a:spcPct val="100000"/>
              </a:lnSpc>
              <a:spcBef>
                <a:spcPts val="20"/>
              </a:spcBef>
            </a:pPr>
            <a:endParaRPr sz="2150">
              <a:latin typeface="Times New Roman"/>
              <a:cs typeface="Times New Roman"/>
            </a:endParaRPr>
          </a:p>
          <a:p>
            <a:pPr marL="469265">
              <a:lnSpc>
                <a:spcPct val="100000"/>
              </a:lnSpc>
              <a:spcBef>
                <a:spcPts val="5"/>
              </a:spcBef>
            </a:pPr>
            <a:r>
              <a:rPr sz="2000" dirty="0">
                <a:latin typeface="Times New Roman"/>
                <a:cs typeface="Times New Roman"/>
              </a:rPr>
              <a:t>The </a:t>
            </a:r>
            <a:r>
              <a:rPr sz="2000" spc="-5" dirty="0">
                <a:latin typeface="Times New Roman"/>
                <a:cs typeface="Times New Roman"/>
              </a:rPr>
              <a:t>qualification in </a:t>
            </a:r>
            <a:r>
              <a:rPr sz="2000" b="1" dirty="0">
                <a:latin typeface="Times New Roman"/>
                <a:cs typeface="Times New Roman"/>
              </a:rPr>
              <a:t>disjunctive normal form</a:t>
            </a:r>
            <a:r>
              <a:rPr sz="2000" b="1" spc="-125" dirty="0">
                <a:latin typeface="Times New Roman"/>
                <a:cs typeface="Times New Roman"/>
              </a:rPr>
              <a:t> </a:t>
            </a:r>
            <a:r>
              <a:rPr sz="2000" spc="-5" dirty="0">
                <a:latin typeface="Times New Roman"/>
                <a:cs typeface="Times New Roman"/>
              </a:rPr>
              <a:t>is</a:t>
            </a:r>
            <a:endParaRPr sz="2000">
              <a:latin typeface="Times New Roman"/>
              <a:cs typeface="Times New Roman"/>
            </a:endParaRPr>
          </a:p>
          <a:p>
            <a:pPr marL="469265">
              <a:lnSpc>
                <a:spcPct val="100000"/>
              </a:lnSpc>
              <a:spcBef>
                <a:spcPts val="480"/>
              </a:spcBef>
            </a:pPr>
            <a:r>
              <a:rPr sz="2000" spc="-25" dirty="0">
                <a:latin typeface="Times New Roman"/>
                <a:cs typeface="Times New Roman"/>
              </a:rPr>
              <a:t>(EMP.ENO </a:t>
            </a:r>
            <a:r>
              <a:rPr sz="2000" dirty="0">
                <a:latin typeface="Times New Roman"/>
                <a:cs typeface="Times New Roman"/>
              </a:rPr>
              <a:t>= ASG.ENO ^ ASG.PNO = “P1” ^ DUR = 12)</a:t>
            </a:r>
            <a:r>
              <a:rPr sz="2000" spc="175" dirty="0">
                <a:latin typeface="Times New Roman"/>
                <a:cs typeface="Times New Roman"/>
              </a:rPr>
              <a:t> </a:t>
            </a:r>
            <a:r>
              <a:rPr sz="2000" spc="-550" dirty="0">
                <a:latin typeface="Times New Roman"/>
                <a:cs typeface="Times New Roman"/>
              </a:rPr>
              <a:t>˅</a:t>
            </a:r>
            <a:endParaRPr sz="2000">
              <a:latin typeface="Times New Roman"/>
              <a:cs typeface="Times New Roman"/>
            </a:endParaRPr>
          </a:p>
          <a:p>
            <a:pPr marL="469265">
              <a:lnSpc>
                <a:spcPct val="100000"/>
              </a:lnSpc>
              <a:spcBef>
                <a:spcPts val="480"/>
              </a:spcBef>
            </a:pPr>
            <a:r>
              <a:rPr sz="2000" spc="-30" dirty="0">
                <a:latin typeface="Times New Roman"/>
                <a:cs typeface="Times New Roman"/>
              </a:rPr>
              <a:t>(EMP.ENO </a:t>
            </a:r>
            <a:r>
              <a:rPr sz="2000" dirty="0">
                <a:latin typeface="Times New Roman"/>
                <a:cs typeface="Times New Roman"/>
              </a:rPr>
              <a:t>= ASG.ENO ^ ASG.PNO = “P1” ^ </a:t>
            </a:r>
            <a:r>
              <a:rPr sz="2000" spc="5" dirty="0">
                <a:latin typeface="Times New Roman"/>
                <a:cs typeface="Times New Roman"/>
              </a:rPr>
              <a:t>DUR </a:t>
            </a:r>
            <a:r>
              <a:rPr sz="2000" dirty="0">
                <a:latin typeface="Times New Roman"/>
                <a:cs typeface="Times New Roman"/>
              </a:rPr>
              <a:t>=</a:t>
            </a:r>
            <a:r>
              <a:rPr sz="2000" spc="-290" dirty="0">
                <a:latin typeface="Times New Roman"/>
                <a:cs typeface="Times New Roman"/>
              </a:rPr>
              <a:t> </a:t>
            </a:r>
            <a:r>
              <a:rPr sz="2000" spc="5" dirty="0">
                <a:latin typeface="Times New Roman"/>
                <a:cs typeface="Times New Roman"/>
              </a:rPr>
              <a:t>24)</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42</a:t>
            </a:fld>
            <a:endParaRPr spc="-6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2295" cy="405193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spc="-5" dirty="0">
                <a:latin typeface="Times New Roman"/>
                <a:cs typeface="Times New Roman"/>
              </a:rPr>
              <a:t>Analysis</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6350" lvl="1" indent="-287020" algn="just">
              <a:lnSpc>
                <a:spcPct val="100000"/>
              </a:lnSpc>
              <a:spcBef>
                <a:spcPts val="5"/>
              </a:spcBef>
              <a:buFont typeface="Wingdings"/>
              <a:buChar char=""/>
              <a:tabLst>
                <a:tab pos="756920" algn="l"/>
              </a:tabLst>
            </a:pPr>
            <a:r>
              <a:rPr sz="2000" dirty="0">
                <a:latin typeface="Times New Roman"/>
                <a:cs typeface="Times New Roman"/>
              </a:rPr>
              <a:t>Query </a:t>
            </a:r>
            <a:r>
              <a:rPr sz="2000" spc="-5" dirty="0">
                <a:latin typeface="Times New Roman"/>
                <a:cs typeface="Times New Roman"/>
              </a:rPr>
              <a:t>analysis enables rejection of normalized queries for  which further processing is </a:t>
            </a:r>
            <a:r>
              <a:rPr sz="2000" spc="-10" dirty="0">
                <a:latin typeface="Times New Roman"/>
                <a:cs typeface="Times New Roman"/>
              </a:rPr>
              <a:t>either </a:t>
            </a:r>
            <a:r>
              <a:rPr sz="2000" spc="-5" dirty="0">
                <a:latin typeface="Times New Roman"/>
                <a:cs typeface="Times New Roman"/>
              </a:rPr>
              <a:t>impossible </a:t>
            </a:r>
            <a:r>
              <a:rPr sz="2000" spc="-10" dirty="0">
                <a:latin typeface="Times New Roman"/>
                <a:cs typeface="Times New Roman"/>
              </a:rPr>
              <a:t>or  unnecessary.</a:t>
            </a:r>
            <a:endParaRPr sz="2000">
              <a:latin typeface="Times New Roman"/>
              <a:cs typeface="Times New Roman"/>
            </a:endParaRPr>
          </a:p>
          <a:p>
            <a:pPr marL="756285" lvl="1" indent="-287020">
              <a:lnSpc>
                <a:spcPct val="100000"/>
              </a:lnSpc>
              <a:spcBef>
                <a:spcPts val="480"/>
              </a:spcBef>
              <a:buFont typeface="Wingdings"/>
              <a:buChar char=""/>
              <a:tabLst>
                <a:tab pos="756920" algn="l"/>
              </a:tabLst>
            </a:pPr>
            <a:r>
              <a:rPr sz="2000" dirty="0">
                <a:latin typeface="Times New Roman"/>
                <a:cs typeface="Times New Roman"/>
              </a:rPr>
              <a:t>The</a:t>
            </a:r>
            <a:r>
              <a:rPr sz="2000" spc="380" dirty="0">
                <a:latin typeface="Times New Roman"/>
                <a:cs typeface="Times New Roman"/>
              </a:rPr>
              <a:t> </a:t>
            </a:r>
            <a:r>
              <a:rPr sz="2000" spc="-10" dirty="0">
                <a:latin typeface="Times New Roman"/>
                <a:cs typeface="Times New Roman"/>
              </a:rPr>
              <a:t>main</a:t>
            </a:r>
            <a:r>
              <a:rPr sz="2000" spc="370" dirty="0">
                <a:latin typeface="Times New Roman"/>
                <a:cs typeface="Times New Roman"/>
              </a:rPr>
              <a:t> </a:t>
            </a:r>
            <a:r>
              <a:rPr sz="2000" dirty="0">
                <a:latin typeface="Times New Roman"/>
                <a:cs typeface="Times New Roman"/>
              </a:rPr>
              <a:t>reasons</a:t>
            </a:r>
            <a:r>
              <a:rPr sz="2000" spc="360" dirty="0">
                <a:latin typeface="Times New Roman"/>
                <a:cs typeface="Times New Roman"/>
              </a:rPr>
              <a:t> </a:t>
            </a:r>
            <a:r>
              <a:rPr sz="2000" spc="-5" dirty="0">
                <a:latin typeface="Times New Roman"/>
                <a:cs typeface="Times New Roman"/>
              </a:rPr>
              <a:t>for</a:t>
            </a:r>
            <a:r>
              <a:rPr sz="2000" spc="365" dirty="0">
                <a:latin typeface="Times New Roman"/>
                <a:cs typeface="Times New Roman"/>
              </a:rPr>
              <a:t> </a:t>
            </a:r>
            <a:r>
              <a:rPr sz="2000" spc="-5" dirty="0">
                <a:latin typeface="Times New Roman"/>
                <a:cs typeface="Times New Roman"/>
              </a:rPr>
              <a:t>rejection</a:t>
            </a:r>
            <a:r>
              <a:rPr sz="2000" spc="380" dirty="0">
                <a:latin typeface="Times New Roman"/>
                <a:cs typeface="Times New Roman"/>
              </a:rPr>
              <a:t> </a:t>
            </a:r>
            <a:r>
              <a:rPr sz="2000" spc="-5" dirty="0">
                <a:latin typeface="Times New Roman"/>
                <a:cs typeface="Times New Roman"/>
              </a:rPr>
              <a:t>are</a:t>
            </a:r>
            <a:r>
              <a:rPr sz="2000" spc="375" dirty="0">
                <a:latin typeface="Times New Roman"/>
                <a:cs typeface="Times New Roman"/>
              </a:rPr>
              <a:t> </a:t>
            </a:r>
            <a:r>
              <a:rPr sz="2000" spc="-5" dirty="0">
                <a:latin typeface="Times New Roman"/>
                <a:cs typeface="Times New Roman"/>
              </a:rPr>
              <a:t>that</a:t>
            </a:r>
            <a:r>
              <a:rPr sz="2000" spc="360" dirty="0">
                <a:latin typeface="Times New Roman"/>
                <a:cs typeface="Times New Roman"/>
              </a:rPr>
              <a:t> </a:t>
            </a:r>
            <a:r>
              <a:rPr sz="2000" spc="-5" dirty="0">
                <a:latin typeface="Times New Roman"/>
                <a:cs typeface="Times New Roman"/>
              </a:rPr>
              <a:t>the</a:t>
            </a:r>
            <a:r>
              <a:rPr sz="2000" spc="375" dirty="0">
                <a:latin typeface="Times New Roman"/>
                <a:cs typeface="Times New Roman"/>
              </a:rPr>
              <a:t> </a:t>
            </a:r>
            <a:r>
              <a:rPr sz="2000" spc="-5" dirty="0">
                <a:latin typeface="Times New Roman"/>
                <a:cs typeface="Times New Roman"/>
              </a:rPr>
              <a:t>query</a:t>
            </a:r>
            <a:r>
              <a:rPr sz="2000" spc="375" dirty="0">
                <a:latin typeface="Times New Roman"/>
                <a:cs typeface="Times New Roman"/>
              </a:rPr>
              <a:t> </a:t>
            </a:r>
            <a:r>
              <a:rPr sz="2000" spc="-5" dirty="0">
                <a:latin typeface="Times New Roman"/>
                <a:cs typeface="Times New Roman"/>
              </a:rPr>
              <a:t>is</a:t>
            </a:r>
            <a:r>
              <a:rPr sz="2000" spc="360" dirty="0">
                <a:latin typeface="Times New Roman"/>
                <a:cs typeface="Times New Roman"/>
              </a:rPr>
              <a:t> </a:t>
            </a:r>
            <a:r>
              <a:rPr sz="2000" b="1" spc="-10" dirty="0">
                <a:latin typeface="Times New Roman"/>
                <a:cs typeface="Times New Roman"/>
              </a:rPr>
              <a:t>type</a:t>
            </a:r>
            <a:endParaRPr sz="2000">
              <a:latin typeface="Times New Roman"/>
              <a:cs typeface="Times New Roman"/>
            </a:endParaRPr>
          </a:p>
          <a:p>
            <a:pPr marL="756285">
              <a:lnSpc>
                <a:spcPct val="100000"/>
              </a:lnSpc>
            </a:pPr>
            <a:r>
              <a:rPr sz="2000" b="1" spc="-5" dirty="0">
                <a:latin typeface="Times New Roman"/>
                <a:cs typeface="Times New Roman"/>
              </a:rPr>
              <a:t>incorrect </a:t>
            </a:r>
            <a:r>
              <a:rPr sz="2000" spc="5" dirty="0">
                <a:latin typeface="Times New Roman"/>
                <a:cs typeface="Times New Roman"/>
              </a:rPr>
              <a:t>or </a:t>
            </a:r>
            <a:r>
              <a:rPr sz="2000" b="1" spc="-5" dirty="0">
                <a:latin typeface="Times New Roman"/>
                <a:cs typeface="Times New Roman"/>
              </a:rPr>
              <a:t>semantically</a:t>
            </a:r>
            <a:r>
              <a:rPr sz="2000" b="1" spc="-85" dirty="0">
                <a:latin typeface="Times New Roman"/>
                <a:cs typeface="Times New Roman"/>
              </a:rPr>
              <a:t> </a:t>
            </a:r>
            <a:r>
              <a:rPr sz="2000" b="1" spc="-5" dirty="0">
                <a:latin typeface="Times New Roman"/>
                <a:cs typeface="Times New Roman"/>
              </a:rPr>
              <a:t>incorrect</a:t>
            </a:r>
            <a:r>
              <a:rPr sz="2000" spc="-5" dirty="0">
                <a:latin typeface="Times New Roman"/>
                <a:cs typeface="Times New Roman"/>
              </a:rPr>
              <a:t>.</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dirty="0">
                <a:latin typeface="Times New Roman"/>
                <a:cs typeface="Times New Roman"/>
              </a:rPr>
              <a:t>A query </a:t>
            </a:r>
            <a:r>
              <a:rPr sz="2000" spc="-5" dirty="0">
                <a:latin typeface="Times New Roman"/>
                <a:cs typeface="Times New Roman"/>
              </a:rPr>
              <a:t>is type incorrect </a:t>
            </a:r>
            <a:r>
              <a:rPr sz="2000" spc="-10" dirty="0">
                <a:latin typeface="Times New Roman"/>
                <a:cs typeface="Times New Roman"/>
              </a:rPr>
              <a:t>if </a:t>
            </a:r>
            <a:r>
              <a:rPr sz="2000" dirty="0">
                <a:latin typeface="Times New Roman"/>
                <a:cs typeface="Times New Roman"/>
              </a:rPr>
              <a:t>any </a:t>
            </a:r>
            <a:r>
              <a:rPr sz="2000" spc="-5" dirty="0">
                <a:latin typeface="Times New Roman"/>
                <a:cs typeface="Times New Roman"/>
              </a:rPr>
              <a:t>of its attribute or relation   names </a:t>
            </a:r>
            <a:r>
              <a:rPr sz="2000" dirty="0">
                <a:latin typeface="Times New Roman"/>
                <a:cs typeface="Times New Roman"/>
              </a:rPr>
              <a:t>are not </a:t>
            </a:r>
            <a:r>
              <a:rPr sz="2000" spc="-5" dirty="0">
                <a:latin typeface="Times New Roman"/>
                <a:cs typeface="Times New Roman"/>
              </a:rPr>
              <a:t>defined </a:t>
            </a:r>
            <a:r>
              <a:rPr sz="2000" spc="-10" dirty="0">
                <a:latin typeface="Times New Roman"/>
                <a:cs typeface="Times New Roman"/>
              </a:rPr>
              <a:t>in </a:t>
            </a:r>
            <a:r>
              <a:rPr sz="2000" spc="-5" dirty="0">
                <a:latin typeface="Times New Roman"/>
                <a:cs typeface="Times New Roman"/>
              </a:rPr>
              <a:t>the </a:t>
            </a:r>
            <a:r>
              <a:rPr sz="2000" dirty="0">
                <a:latin typeface="Times New Roman"/>
                <a:cs typeface="Times New Roman"/>
              </a:rPr>
              <a:t>global </a:t>
            </a:r>
            <a:r>
              <a:rPr sz="2000" spc="-5" dirty="0">
                <a:latin typeface="Times New Roman"/>
                <a:cs typeface="Times New Roman"/>
              </a:rPr>
              <a:t>schema, </a:t>
            </a:r>
            <a:r>
              <a:rPr sz="2000" dirty="0">
                <a:latin typeface="Times New Roman"/>
                <a:cs typeface="Times New Roman"/>
              </a:rPr>
              <a:t>or </a:t>
            </a:r>
            <a:r>
              <a:rPr sz="2000" spc="-10" dirty="0">
                <a:latin typeface="Times New Roman"/>
                <a:cs typeface="Times New Roman"/>
              </a:rPr>
              <a:t>if </a:t>
            </a:r>
            <a:r>
              <a:rPr sz="2000" spc="-5" dirty="0">
                <a:latin typeface="Times New Roman"/>
                <a:cs typeface="Times New Roman"/>
              </a:rPr>
              <a:t>operations  </a:t>
            </a:r>
            <a:r>
              <a:rPr sz="2000" dirty="0">
                <a:latin typeface="Times New Roman"/>
                <a:cs typeface="Times New Roman"/>
              </a:rPr>
              <a:t>are being applied </a:t>
            </a:r>
            <a:r>
              <a:rPr sz="2000" spc="-5" dirty="0">
                <a:latin typeface="Times New Roman"/>
                <a:cs typeface="Times New Roman"/>
              </a:rPr>
              <a:t>to attributes </a:t>
            </a:r>
            <a:r>
              <a:rPr sz="2000" dirty="0">
                <a:latin typeface="Times New Roman"/>
                <a:cs typeface="Times New Roman"/>
              </a:rPr>
              <a:t>of the </a:t>
            </a:r>
            <a:r>
              <a:rPr sz="2000" spc="5" dirty="0">
                <a:latin typeface="Times New Roman"/>
                <a:cs typeface="Times New Roman"/>
              </a:rPr>
              <a:t>wrong</a:t>
            </a:r>
            <a:r>
              <a:rPr sz="2000" spc="-170" dirty="0">
                <a:latin typeface="Times New Roman"/>
                <a:cs typeface="Times New Roman"/>
              </a:rPr>
              <a:t> </a:t>
            </a:r>
            <a:r>
              <a:rPr sz="2000" spc="-5" dirty="0">
                <a:latin typeface="Times New Roman"/>
                <a:cs typeface="Times New Roman"/>
              </a:rPr>
              <a:t>type.</a:t>
            </a:r>
            <a:endParaRPr sz="2000">
              <a:latin typeface="Times New Roman"/>
              <a:cs typeface="Times New Roman"/>
            </a:endParaRPr>
          </a:p>
          <a:p>
            <a:pPr marL="756285" lvl="1" indent="-287020">
              <a:lnSpc>
                <a:spcPct val="100000"/>
              </a:lnSpc>
              <a:spcBef>
                <a:spcPts val="480"/>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technique </a:t>
            </a:r>
            <a:r>
              <a:rPr sz="2000" dirty="0">
                <a:latin typeface="Times New Roman"/>
                <a:cs typeface="Times New Roman"/>
              </a:rPr>
              <a:t>used </a:t>
            </a:r>
            <a:r>
              <a:rPr sz="2000" spc="-10" dirty="0">
                <a:latin typeface="Times New Roman"/>
                <a:cs typeface="Times New Roman"/>
              </a:rPr>
              <a:t>to </a:t>
            </a:r>
            <a:r>
              <a:rPr sz="2000" dirty="0">
                <a:latin typeface="Times New Roman"/>
                <a:cs typeface="Times New Roman"/>
              </a:rPr>
              <a:t>detect </a:t>
            </a:r>
            <a:r>
              <a:rPr sz="2000" spc="-5" dirty="0">
                <a:latin typeface="Times New Roman"/>
                <a:cs typeface="Times New Roman"/>
              </a:rPr>
              <a:t>type incorrect queries is</a:t>
            </a:r>
            <a:r>
              <a:rPr sz="2000" spc="-15" dirty="0">
                <a:latin typeface="Times New Roman"/>
                <a:cs typeface="Times New Roman"/>
              </a:rPr>
              <a:t> </a:t>
            </a:r>
            <a:r>
              <a:rPr sz="2000" spc="-5" dirty="0">
                <a:latin typeface="Times New Roman"/>
                <a:cs typeface="Times New Roman"/>
              </a:rPr>
              <a:t>similar</a:t>
            </a:r>
            <a:endParaRPr sz="2000">
              <a:latin typeface="Times New Roman"/>
              <a:cs typeface="Times New Roman"/>
            </a:endParaRPr>
          </a:p>
          <a:p>
            <a:pPr marL="756285">
              <a:lnSpc>
                <a:spcPct val="100000"/>
              </a:lnSpc>
              <a:spcBef>
                <a:spcPts val="5"/>
              </a:spcBef>
            </a:pPr>
            <a:r>
              <a:rPr sz="2000" spc="-5" dirty="0">
                <a:latin typeface="Times New Roman"/>
                <a:cs typeface="Times New Roman"/>
              </a:rPr>
              <a:t>to type </a:t>
            </a:r>
            <a:r>
              <a:rPr sz="2000" dirty="0">
                <a:latin typeface="Times New Roman"/>
                <a:cs typeface="Times New Roman"/>
              </a:rPr>
              <a:t>checking for </a:t>
            </a:r>
            <a:r>
              <a:rPr sz="2000" spc="-5" dirty="0">
                <a:latin typeface="Times New Roman"/>
                <a:cs typeface="Times New Roman"/>
              </a:rPr>
              <a:t>programming</a:t>
            </a:r>
            <a:r>
              <a:rPr sz="2000" spc="-55" dirty="0">
                <a:latin typeface="Times New Roman"/>
                <a:cs typeface="Times New Roman"/>
              </a:rPr>
              <a:t> </a:t>
            </a:r>
            <a:r>
              <a:rPr sz="2000" dirty="0">
                <a:latin typeface="Times New Roman"/>
                <a:cs typeface="Times New Roman"/>
              </a:rPr>
              <a:t>languages.</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43</a:t>
            </a:fld>
            <a:endParaRPr spc="-6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929755" cy="321183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Analysis</a:t>
            </a:r>
            <a:endParaRPr sz="2400">
              <a:latin typeface="Times New Roman"/>
              <a:cs typeface="Times New Roman"/>
            </a:endParaRPr>
          </a:p>
          <a:p>
            <a:pPr marL="354965" marR="5080" algn="just">
              <a:lnSpc>
                <a:spcPct val="100000"/>
              </a:lnSpc>
              <a:spcBef>
                <a:spcPts val="495"/>
              </a:spcBef>
            </a:pPr>
            <a:r>
              <a:rPr sz="2000" b="1" spc="-5" dirty="0">
                <a:latin typeface="Times New Roman"/>
                <a:cs typeface="Times New Roman"/>
              </a:rPr>
              <a:t>Example</a:t>
            </a:r>
            <a:r>
              <a:rPr sz="2000" spc="-5" dirty="0">
                <a:latin typeface="Times New Roman"/>
                <a:cs typeface="Times New Roman"/>
              </a:rPr>
              <a:t>: The following </a:t>
            </a:r>
            <a:r>
              <a:rPr sz="2000" dirty="0">
                <a:latin typeface="Times New Roman"/>
                <a:cs typeface="Times New Roman"/>
              </a:rPr>
              <a:t>SQL query </a:t>
            </a:r>
            <a:r>
              <a:rPr sz="2000" spc="-5" dirty="0">
                <a:latin typeface="Times New Roman"/>
                <a:cs typeface="Times New Roman"/>
              </a:rPr>
              <a:t>on the engineering  database </a:t>
            </a:r>
            <a:r>
              <a:rPr sz="2000" spc="-10" dirty="0">
                <a:latin typeface="Times New Roman"/>
                <a:cs typeface="Times New Roman"/>
              </a:rPr>
              <a:t>is </a:t>
            </a:r>
            <a:r>
              <a:rPr sz="2000" spc="-5" dirty="0">
                <a:latin typeface="Times New Roman"/>
                <a:cs typeface="Times New Roman"/>
              </a:rPr>
              <a:t>type incorrect for </a:t>
            </a:r>
            <a:r>
              <a:rPr sz="2000" dirty="0">
                <a:latin typeface="Times New Roman"/>
                <a:cs typeface="Times New Roman"/>
              </a:rPr>
              <a:t>two </a:t>
            </a:r>
            <a:r>
              <a:rPr sz="2000" spc="-5" dirty="0">
                <a:latin typeface="Times New Roman"/>
                <a:cs typeface="Times New Roman"/>
              </a:rPr>
              <a:t>reasons. First, </a:t>
            </a:r>
            <a:r>
              <a:rPr sz="2000" b="1" spc="-5" dirty="0">
                <a:latin typeface="Times New Roman"/>
                <a:cs typeface="Times New Roman"/>
              </a:rPr>
              <a:t>attribute E# is  </a:t>
            </a:r>
            <a:r>
              <a:rPr sz="2000" b="1" dirty="0">
                <a:latin typeface="Times New Roman"/>
                <a:cs typeface="Times New Roman"/>
              </a:rPr>
              <a:t>not </a:t>
            </a:r>
            <a:r>
              <a:rPr sz="2000" b="1" spc="-10" dirty="0">
                <a:latin typeface="Times New Roman"/>
                <a:cs typeface="Times New Roman"/>
              </a:rPr>
              <a:t>declared </a:t>
            </a:r>
            <a:r>
              <a:rPr sz="2000" spc="-10" dirty="0">
                <a:latin typeface="Times New Roman"/>
                <a:cs typeface="Times New Roman"/>
              </a:rPr>
              <a:t>in </a:t>
            </a:r>
            <a:r>
              <a:rPr sz="2000" spc="-5" dirty="0">
                <a:latin typeface="Times New Roman"/>
                <a:cs typeface="Times New Roman"/>
              </a:rPr>
              <a:t>the schema. Second, the operation </a:t>
            </a:r>
            <a:r>
              <a:rPr sz="2000" b="1" spc="-5" dirty="0">
                <a:latin typeface="Times New Roman"/>
                <a:cs typeface="Times New Roman"/>
              </a:rPr>
              <a:t>“&gt;200” is  </a:t>
            </a:r>
            <a:r>
              <a:rPr sz="2000" b="1" dirty="0">
                <a:latin typeface="Times New Roman"/>
                <a:cs typeface="Times New Roman"/>
              </a:rPr>
              <a:t>incompatible with the type string of</a:t>
            </a:r>
            <a:r>
              <a:rPr sz="2000" b="1" spc="-135" dirty="0">
                <a:latin typeface="Times New Roman"/>
                <a:cs typeface="Times New Roman"/>
              </a:rPr>
              <a:t> </a:t>
            </a:r>
            <a:r>
              <a:rPr sz="2000" b="1" dirty="0">
                <a:latin typeface="Times New Roman"/>
                <a:cs typeface="Times New Roman"/>
              </a:rPr>
              <a:t>ENAME</a:t>
            </a:r>
            <a:r>
              <a:rPr sz="2000" dirty="0">
                <a:latin typeface="Times New Roman"/>
                <a:cs typeface="Times New Roman"/>
              </a:rPr>
              <a:t>.</a:t>
            </a:r>
            <a:endParaRPr sz="2000">
              <a:latin typeface="Times New Roman"/>
              <a:cs typeface="Times New Roman"/>
            </a:endParaRPr>
          </a:p>
          <a:p>
            <a:pPr>
              <a:lnSpc>
                <a:spcPct val="100000"/>
              </a:lnSpc>
              <a:spcBef>
                <a:spcPts val="25"/>
              </a:spcBef>
            </a:pPr>
            <a:endParaRPr sz="2900">
              <a:latin typeface="Times New Roman"/>
              <a:cs typeface="Times New Roman"/>
            </a:endParaRPr>
          </a:p>
          <a:p>
            <a:pPr marR="3663950" algn="ctr">
              <a:lnSpc>
                <a:spcPct val="100000"/>
              </a:lnSpc>
              <a:spcBef>
                <a:spcPts val="5"/>
              </a:spcBef>
            </a:pPr>
            <a:r>
              <a:rPr sz="2000" dirty="0">
                <a:latin typeface="Times New Roman"/>
                <a:cs typeface="Times New Roman"/>
              </a:rPr>
              <a:t>SELECT</a:t>
            </a:r>
            <a:r>
              <a:rPr sz="2000" spc="-35" dirty="0">
                <a:latin typeface="Times New Roman"/>
                <a:cs typeface="Times New Roman"/>
              </a:rPr>
              <a:t> </a:t>
            </a:r>
            <a:r>
              <a:rPr sz="2000" spc="-5" dirty="0">
                <a:latin typeface="Times New Roman"/>
                <a:cs typeface="Times New Roman"/>
              </a:rPr>
              <a:t>E#</a:t>
            </a:r>
            <a:endParaRPr sz="2000">
              <a:latin typeface="Times New Roman"/>
              <a:cs typeface="Times New Roman"/>
            </a:endParaRPr>
          </a:p>
          <a:p>
            <a:pPr marL="926465">
              <a:lnSpc>
                <a:spcPct val="100000"/>
              </a:lnSpc>
              <a:spcBef>
                <a:spcPts val="480"/>
              </a:spcBef>
            </a:pPr>
            <a:r>
              <a:rPr sz="2000" dirty="0">
                <a:latin typeface="Times New Roman"/>
                <a:cs typeface="Times New Roman"/>
              </a:rPr>
              <a:t>FROM</a:t>
            </a:r>
            <a:r>
              <a:rPr sz="2000" spc="-5" dirty="0">
                <a:latin typeface="Times New Roman"/>
                <a:cs typeface="Times New Roman"/>
              </a:rPr>
              <a:t> </a:t>
            </a:r>
            <a:r>
              <a:rPr sz="2000" dirty="0">
                <a:latin typeface="Times New Roman"/>
                <a:cs typeface="Times New Roman"/>
              </a:rPr>
              <a:t>EMP</a:t>
            </a:r>
            <a:endParaRPr sz="2000">
              <a:latin typeface="Times New Roman"/>
              <a:cs typeface="Times New Roman"/>
            </a:endParaRPr>
          </a:p>
          <a:p>
            <a:pPr marL="926465">
              <a:lnSpc>
                <a:spcPct val="100000"/>
              </a:lnSpc>
              <a:spcBef>
                <a:spcPts val="480"/>
              </a:spcBef>
            </a:pPr>
            <a:r>
              <a:rPr sz="2000" dirty="0">
                <a:latin typeface="Times New Roman"/>
                <a:cs typeface="Times New Roman"/>
              </a:rPr>
              <a:t>WHERE ENAME &gt;</a:t>
            </a:r>
            <a:r>
              <a:rPr sz="2000" spc="-40" dirty="0">
                <a:latin typeface="Times New Roman"/>
                <a:cs typeface="Times New Roman"/>
              </a:rPr>
              <a:t> </a:t>
            </a:r>
            <a:r>
              <a:rPr sz="2000" spc="5" dirty="0">
                <a:latin typeface="Times New Roman"/>
                <a:cs typeface="Times New Roman"/>
              </a:rPr>
              <a:t>200</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44</a:t>
            </a:fld>
            <a:endParaRPr spc="-6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1025" cy="435673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spc="-5" dirty="0">
                <a:latin typeface="Times New Roman"/>
                <a:cs typeface="Times New Roman"/>
              </a:rPr>
              <a:t>Analysis</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5715" lvl="1" indent="-287020" algn="just">
              <a:lnSpc>
                <a:spcPct val="100000"/>
              </a:lnSpc>
              <a:spcBef>
                <a:spcPts val="5"/>
              </a:spcBef>
              <a:buFont typeface="Wingdings"/>
              <a:buChar char=""/>
              <a:tabLst>
                <a:tab pos="756920" algn="l"/>
              </a:tabLst>
            </a:pPr>
            <a:r>
              <a:rPr sz="2000" dirty="0">
                <a:latin typeface="Times New Roman"/>
                <a:cs typeface="Times New Roman"/>
              </a:rPr>
              <a:t>A </a:t>
            </a:r>
            <a:r>
              <a:rPr sz="2000" spc="-5" dirty="0">
                <a:latin typeface="Times New Roman"/>
                <a:cs typeface="Times New Roman"/>
              </a:rPr>
              <a:t>query is semantically incorrect </a:t>
            </a:r>
            <a:r>
              <a:rPr sz="2000" spc="-10" dirty="0">
                <a:latin typeface="Times New Roman"/>
                <a:cs typeface="Times New Roman"/>
              </a:rPr>
              <a:t>if </a:t>
            </a:r>
            <a:r>
              <a:rPr sz="2000" b="1" spc="-10" dirty="0">
                <a:latin typeface="Times New Roman"/>
                <a:cs typeface="Times New Roman"/>
              </a:rPr>
              <a:t>its </a:t>
            </a:r>
            <a:r>
              <a:rPr sz="2000" b="1" spc="-5" dirty="0">
                <a:latin typeface="Times New Roman"/>
                <a:cs typeface="Times New Roman"/>
              </a:rPr>
              <a:t>components </a:t>
            </a:r>
            <a:r>
              <a:rPr sz="2000" b="1" dirty="0">
                <a:latin typeface="Times New Roman"/>
                <a:cs typeface="Times New Roman"/>
              </a:rPr>
              <a:t>do not  contribute </a:t>
            </a:r>
            <a:r>
              <a:rPr sz="2000" b="1" spc="-5" dirty="0">
                <a:latin typeface="Times New Roman"/>
                <a:cs typeface="Times New Roman"/>
              </a:rPr>
              <a:t>in </a:t>
            </a:r>
            <a:r>
              <a:rPr sz="2000" b="1" dirty="0">
                <a:latin typeface="Times New Roman"/>
                <a:cs typeface="Times New Roman"/>
              </a:rPr>
              <a:t>any </a:t>
            </a:r>
            <a:r>
              <a:rPr sz="2000" b="1" spc="-5" dirty="0">
                <a:latin typeface="Times New Roman"/>
                <a:cs typeface="Times New Roman"/>
              </a:rPr>
              <a:t>way </a:t>
            </a:r>
            <a:r>
              <a:rPr sz="2000" b="1" dirty="0">
                <a:latin typeface="Times New Roman"/>
                <a:cs typeface="Times New Roman"/>
              </a:rPr>
              <a:t>to the generation of the</a:t>
            </a:r>
            <a:r>
              <a:rPr sz="2000" b="1" spc="-155" dirty="0">
                <a:latin typeface="Times New Roman"/>
                <a:cs typeface="Times New Roman"/>
              </a:rPr>
              <a:t> </a:t>
            </a:r>
            <a:r>
              <a:rPr sz="2000" b="1" spc="-5" dirty="0">
                <a:latin typeface="Times New Roman"/>
                <a:cs typeface="Times New Roman"/>
              </a:rPr>
              <a:t>result.</a:t>
            </a:r>
            <a:endParaRPr sz="2000">
              <a:latin typeface="Times New Roman"/>
              <a:cs typeface="Times New Roman"/>
            </a:endParaRPr>
          </a:p>
          <a:p>
            <a:pPr marL="756285" marR="7620" lvl="1" indent="-287020" algn="just">
              <a:lnSpc>
                <a:spcPct val="100000"/>
              </a:lnSpc>
              <a:spcBef>
                <a:spcPts val="480"/>
              </a:spcBef>
              <a:buFont typeface="Wingdings"/>
              <a:buChar char=""/>
              <a:tabLst>
                <a:tab pos="756920" algn="l"/>
              </a:tabLst>
            </a:pPr>
            <a:r>
              <a:rPr sz="2000" dirty="0">
                <a:latin typeface="Times New Roman"/>
                <a:cs typeface="Times New Roman"/>
              </a:rPr>
              <a:t>This </a:t>
            </a:r>
            <a:r>
              <a:rPr sz="2000" spc="-5" dirty="0">
                <a:latin typeface="Times New Roman"/>
                <a:cs typeface="Times New Roman"/>
              </a:rPr>
              <a:t>is based </a:t>
            </a:r>
            <a:r>
              <a:rPr sz="2000" dirty="0">
                <a:latin typeface="Times New Roman"/>
                <a:cs typeface="Times New Roman"/>
              </a:rPr>
              <a:t>on </a:t>
            </a:r>
            <a:r>
              <a:rPr sz="2000" spc="-5" dirty="0">
                <a:latin typeface="Times New Roman"/>
                <a:cs typeface="Times New Roman"/>
              </a:rPr>
              <a:t>the representation </a:t>
            </a:r>
            <a:r>
              <a:rPr sz="2000" dirty="0">
                <a:latin typeface="Times New Roman"/>
                <a:cs typeface="Times New Roman"/>
              </a:rPr>
              <a:t>of the query </a:t>
            </a:r>
            <a:r>
              <a:rPr sz="2000" spc="-10" dirty="0">
                <a:latin typeface="Times New Roman"/>
                <a:cs typeface="Times New Roman"/>
              </a:rPr>
              <a:t>as </a:t>
            </a:r>
            <a:r>
              <a:rPr sz="2000" dirty="0">
                <a:latin typeface="Times New Roman"/>
                <a:cs typeface="Times New Roman"/>
              </a:rPr>
              <a:t>a </a:t>
            </a:r>
            <a:r>
              <a:rPr sz="2000" spc="-5" dirty="0">
                <a:latin typeface="Times New Roman"/>
                <a:cs typeface="Times New Roman"/>
              </a:rPr>
              <a:t>graph,  called </a:t>
            </a:r>
            <a:r>
              <a:rPr sz="2000" dirty="0">
                <a:latin typeface="Times New Roman"/>
                <a:cs typeface="Times New Roman"/>
              </a:rPr>
              <a:t>a </a:t>
            </a:r>
            <a:r>
              <a:rPr sz="2000" b="1" dirty="0">
                <a:latin typeface="Times New Roman"/>
                <a:cs typeface="Times New Roman"/>
              </a:rPr>
              <a:t>query graph </a:t>
            </a:r>
            <a:r>
              <a:rPr sz="2000" dirty="0">
                <a:latin typeface="Times New Roman"/>
                <a:cs typeface="Times New Roman"/>
              </a:rPr>
              <a:t>or </a:t>
            </a:r>
            <a:r>
              <a:rPr sz="2000" b="1" dirty="0">
                <a:latin typeface="Times New Roman"/>
                <a:cs typeface="Times New Roman"/>
              </a:rPr>
              <a:t>connection</a:t>
            </a:r>
            <a:r>
              <a:rPr sz="2000" b="1" spc="-90" dirty="0">
                <a:latin typeface="Times New Roman"/>
                <a:cs typeface="Times New Roman"/>
              </a:rPr>
              <a:t> </a:t>
            </a:r>
            <a:r>
              <a:rPr sz="2000" b="1" dirty="0">
                <a:latin typeface="Times New Roman"/>
                <a:cs typeface="Times New Roman"/>
              </a:rPr>
              <a:t>graph</a:t>
            </a:r>
            <a:r>
              <a:rPr sz="2000" dirty="0">
                <a:latin typeface="Times New Roman"/>
                <a:cs typeface="Times New Roman"/>
              </a:rPr>
              <a:t>.</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dirty="0">
                <a:latin typeface="Times New Roman"/>
                <a:cs typeface="Times New Roman"/>
              </a:rPr>
              <a:t>In a query </a:t>
            </a:r>
            <a:r>
              <a:rPr sz="2000" spc="-5" dirty="0">
                <a:latin typeface="Times New Roman"/>
                <a:cs typeface="Times New Roman"/>
              </a:rPr>
              <a:t>graph, </a:t>
            </a:r>
            <a:r>
              <a:rPr sz="2000" dirty="0">
                <a:latin typeface="Times New Roman"/>
                <a:cs typeface="Times New Roman"/>
              </a:rPr>
              <a:t>one </a:t>
            </a:r>
            <a:r>
              <a:rPr sz="2000" spc="-5" dirty="0">
                <a:latin typeface="Times New Roman"/>
                <a:cs typeface="Times New Roman"/>
              </a:rPr>
              <a:t>node indicates the result relation, and  </a:t>
            </a:r>
            <a:r>
              <a:rPr sz="2000" dirty="0">
                <a:latin typeface="Times New Roman"/>
                <a:cs typeface="Times New Roman"/>
              </a:rPr>
              <a:t>any </a:t>
            </a:r>
            <a:r>
              <a:rPr sz="2000" spc="-5" dirty="0">
                <a:latin typeface="Times New Roman"/>
                <a:cs typeface="Times New Roman"/>
              </a:rPr>
              <a:t>other </a:t>
            </a:r>
            <a:r>
              <a:rPr sz="2000" dirty="0">
                <a:latin typeface="Times New Roman"/>
                <a:cs typeface="Times New Roman"/>
              </a:rPr>
              <a:t>node </a:t>
            </a:r>
            <a:r>
              <a:rPr sz="2000" spc="-5" dirty="0">
                <a:latin typeface="Times New Roman"/>
                <a:cs typeface="Times New Roman"/>
              </a:rPr>
              <a:t>indicates </a:t>
            </a:r>
            <a:r>
              <a:rPr sz="2000" spc="-10" dirty="0">
                <a:latin typeface="Times New Roman"/>
                <a:cs typeface="Times New Roman"/>
              </a:rPr>
              <a:t>an </a:t>
            </a:r>
            <a:r>
              <a:rPr sz="2000" spc="-5" dirty="0">
                <a:latin typeface="Times New Roman"/>
                <a:cs typeface="Times New Roman"/>
              </a:rPr>
              <a:t>operand relation. An </a:t>
            </a:r>
            <a:r>
              <a:rPr sz="2000" spc="-10" dirty="0">
                <a:latin typeface="Times New Roman"/>
                <a:cs typeface="Times New Roman"/>
              </a:rPr>
              <a:t>edge  </a:t>
            </a:r>
            <a:r>
              <a:rPr sz="2000" spc="-5" dirty="0">
                <a:latin typeface="Times New Roman"/>
                <a:cs typeface="Times New Roman"/>
              </a:rPr>
              <a:t>between two nodes </a:t>
            </a:r>
            <a:r>
              <a:rPr sz="2000" dirty="0">
                <a:latin typeface="Times New Roman"/>
                <a:cs typeface="Times New Roman"/>
              </a:rPr>
              <a:t>one of </a:t>
            </a:r>
            <a:r>
              <a:rPr sz="2000" spc="-5" dirty="0">
                <a:latin typeface="Times New Roman"/>
                <a:cs typeface="Times New Roman"/>
              </a:rPr>
              <a:t>which </a:t>
            </a:r>
            <a:r>
              <a:rPr sz="2000" dirty="0">
                <a:latin typeface="Times New Roman"/>
                <a:cs typeface="Times New Roman"/>
              </a:rPr>
              <a:t>does </a:t>
            </a:r>
            <a:r>
              <a:rPr sz="2000" spc="5" dirty="0">
                <a:latin typeface="Times New Roman"/>
                <a:cs typeface="Times New Roman"/>
              </a:rPr>
              <a:t>not </a:t>
            </a:r>
            <a:r>
              <a:rPr sz="2000" spc="-5" dirty="0">
                <a:latin typeface="Times New Roman"/>
                <a:cs typeface="Times New Roman"/>
              </a:rPr>
              <a:t>correspond </a:t>
            </a:r>
            <a:r>
              <a:rPr sz="2000" spc="-10" dirty="0">
                <a:latin typeface="Times New Roman"/>
                <a:cs typeface="Times New Roman"/>
              </a:rPr>
              <a:t>to </a:t>
            </a:r>
            <a:r>
              <a:rPr sz="2000" spc="-5" dirty="0">
                <a:latin typeface="Times New Roman"/>
                <a:cs typeface="Times New Roman"/>
              </a:rPr>
              <a:t>the  result represents </a:t>
            </a:r>
            <a:r>
              <a:rPr sz="2000" dirty="0">
                <a:latin typeface="Times New Roman"/>
                <a:cs typeface="Times New Roman"/>
              </a:rPr>
              <a:t>a </a:t>
            </a:r>
            <a:r>
              <a:rPr sz="2000" spc="-5" dirty="0">
                <a:latin typeface="Times New Roman"/>
                <a:cs typeface="Times New Roman"/>
              </a:rPr>
              <a:t>join, whereas </a:t>
            </a:r>
            <a:r>
              <a:rPr sz="2000" spc="-10" dirty="0">
                <a:latin typeface="Times New Roman"/>
                <a:cs typeface="Times New Roman"/>
              </a:rPr>
              <a:t>an </a:t>
            </a:r>
            <a:r>
              <a:rPr sz="2000" spc="-5" dirty="0">
                <a:latin typeface="Times New Roman"/>
                <a:cs typeface="Times New Roman"/>
              </a:rPr>
              <a:t>edge whose destination  </a:t>
            </a:r>
            <a:r>
              <a:rPr sz="2000" spc="5" dirty="0">
                <a:latin typeface="Times New Roman"/>
                <a:cs typeface="Times New Roman"/>
              </a:rPr>
              <a:t>node </a:t>
            </a:r>
            <a:r>
              <a:rPr sz="2000" spc="-5" dirty="0">
                <a:latin typeface="Times New Roman"/>
                <a:cs typeface="Times New Roman"/>
              </a:rPr>
              <a:t>is </a:t>
            </a:r>
            <a:r>
              <a:rPr sz="2000" dirty="0">
                <a:latin typeface="Times New Roman"/>
                <a:cs typeface="Times New Roman"/>
              </a:rPr>
              <a:t>the result represents a</a:t>
            </a:r>
            <a:r>
              <a:rPr sz="2000" spc="-130" dirty="0">
                <a:latin typeface="Times New Roman"/>
                <a:cs typeface="Times New Roman"/>
              </a:rPr>
              <a:t> </a:t>
            </a:r>
            <a:r>
              <a:rPr sz="2000" dirty="0">
                <a:latin typeface="Times New Roman"/>
                <a:cs typeface="Times New Roman"/>
              </a:rPr>
              <a:t>project.</a:t>
            </a:r>
            <a:endParaRPr sz="2000">
              <a:latin typeface="Times New Roman"/>
              <a:cs typeface="Times New Roman"/>
            </a:endParaRPr>
          </a:p>
          <a:p>
            <a:pPr marL="756285" marR="7620" lvl="1" indent="-287020" algn="just">
              <a:lnSpc>
                <a:spcPct val="100000"/>
              </a:lnSpc>
              <a:spcBef>
                <a:spcPts val="484"/>
              </a:spcBef>
              <a:buFont typeface="Wingdings"/>
              <a:buChar char=""/>
              <a:tabLst>
                <a:tab pos="756920" algn="l"/>
              </a:tabLst>
            </a:pPr>
            <a:r>
              <a:rPr sz="2000" dirty="0">
                <a:latin typeface="Times New Roman"/>
                <a:cs typeface="Times New Roman"/>
              </a:rPr>
              <a:t>An </a:t>
            </a:r>
            <a:r>
              <a:rPr sz="2000" spc="-5" dirty="0">
                <a:latin typeface="Times New Roman"/>
                <a:cs typeface="Times New Roman"/>
              </a:rPr>
              <a:t>important subgraph of the </a:t>
            </a:r>
            <a:r>
              <a:rPr sz="2000" dirty="0">
                <a:latin typeface="Times New Roman"/>
                <a:cs typeface="Times New Roman"/>
              </a:rPr>
              <a:t>query </a:t>
            </a:r>
            <a:r>
              <a:rPr sz="2000" spc="-5" dirty="0">
                <a:latin typeface="Times New Roman"/>
                <a:cs typeface="Times New Roman"/>
              </a:rPr>
              <a:t>graph </a:t>
            </a:r>
            <a:r>
              <a:rPr sz="2000" spc="-10" dirty="0">
                <a:latin typeface="Times New Roman"/>
                <a:cs typeface="Times New Roman"/>
              </a:rPr>
              <a:t>is </a:t>
            </a:r>
            <a:r>
              <a:rPr sz="2000" dirty="0">
                <a:latin typeface="Times New Roman"/>
                <a:cs typeface="Times New Roman"/>
              </a:rPr>
              <a:t>the </a:t>
            </a:r>
            <a:r>
              <a:rPr sz="2000" spc="-5" dirty="0">
                <a:latin typeface="Times New Roman"/>
                <a:cs typeface="Times New Roman"/>
              </a:rPr>
              <a:t>join graph,  in </a:t>
            </a:r>
            <a:r>
              <a:rPr sz="2000" dirty="0">
                <a:latin typeface="Times New Roman"/>
                <a:cs typeface="Times New Roman"/>
              </a:rPr>
              <a:t>which only the joins are</a:t>
            </a:r>
            <a:r>
              <a:rPr sz="2000" spc="-110" dirty="0">
                <a:latin typeface="Times New Roman"/>
                <a:cs typeface="Times New Roman"/>
              </a:rPr>
              <a:t> </a:t>
            </a:r>
            <a:r>
              <a:rPr sz="2000" dirty="0">
                <a:latin typeface="Times New Roman"/>
                <a:cs typeface="Times New Roman"/>
              </a:rPr>
              <a:t>considered.</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45</a:t>
            </a:fld>
            <a:endParaRPr spc="-6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2" name="object 2"/>
          <p:cNvSpPr txBox="1">
            <a:spLocks noGrp="1"/>
          </p:cNvSpPr>
          <p:nvPr>
            <p:ph type="body" idx="1"/>
          </p:nvPr>
        </p:nvSpPr>
        <p:spPr>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pc="-5" dirty="0"/>
              <a:t>Analysis</a:t>
            </a:r>
          </a:p>
          <a:p>
            <a:pPr marL="354965">
              <a:lnSpc>
                <a:spcPct val="100000"/>
              </a:lnSpc>
              <a:spcBef>
                <a:spcPts val="495"/>
              </a:spcBef>
            </a:pPr>
            <a:r>
              <a:rPr sz="2000" dirty="0"/>
              <a:t>Example: </a:t>
            </a:r>
            <a:r>
              <a:rPr sz="2000" b="0" spc="-5" dirty="0">
                <a:latin typeface="Times New Roman"/>
                <a:cs typeface="Times New Roman"/>
              </a:rPr>
              <a:t>Let </a:t>
            </a:r>
            <a:r>
              <a:rPr sz="2000" b="0" spc="5" dirty="0">
                <a:latin typeface="Times New Roman"/>
                <a:cs typeface="Times New Roman"/>
              </a:rPr>
              <a:t>us </a:t>
            </a:r>
            <a:r>
              <a:rPr sz="2000" b="0" dirty="0">
                <a:latin typeface="Times New Roman"/>
                <a:cs typeface="Times New Roman"/>
              </a:rPr>
              <a:t>consider the following</a:t>
            </a:r>
            <a:r>
              <a:rPr sz="2000" b="0" spc="-150" dirty="0">
                <a:latin typeface="Times New Roman"/>
                <a:cs typeface="Times New Roman"/>
              </a:rPr>
              <a:t> </a:t>
            </a:r>
            <a:r>
              <a:rPr sz="2000" b="0" dirty="0">
                <a:latin typeface="Times New Roman"/>
                <a:cs typeface="Times New Roman"/>
              </a:rPr>
              <a:t>query:</a:t>
            </a:r>
            <a:endParaRPr sz="2000">
              <a:latin typeface="Times New Roman"/>
              <a:cs typeface="Times New Roman"/>
            </a:endParaRPr>
          </a:p>
          <a:p>
            <a:pPr marL="354965" marR="5080">
              <a:lnSpc>
                <a:spcPct val="100000"/>
              </a:lnSpc>
              <a:spcBef>
                <a:spcPts val="484"/>
              </a:spcBef>
            </a:pPr>
            <a:r>
              <a:rPr sz="2000" b="0" spc="-5" dirty="0">
                <a:latin typeface="Times New Roman"/>
                <a:cs typeface="Times New Roman"/>
              </a:rPr>
              <a:t>“Find the names and responsibilities of programmers </a:t>
            </a:r>
            <a:r>
              <a:rPr sz="2000" b="0" dirty="0">
                <a:latin typeface="Times New Roman"/>
                <a:cs typeface="Times New Roman"/>
              </a:rPr>
              <a:t>who have  been working on the CAD/CAM project for </a:t>
            </a:r>
            <a:r>
              <a:rPr sz="2000" b="0" spc="-5" dirty="0">
                <a:latin typeface="Times New Roman"/>
                <a:cs typeface="Times New Roman"/>
              </a:rPr>
              <a:t>more </a:t>
            </a:r>
            <a:r>
              <a:rPr sz="2000" b="0" dirty="0">
                <a:latin typeface="Times New Roman"/>
                <a:cs typeface="Times New Roman"/>
              </a:rPr>
              <a:t>than 3</a:t>
            </a:r>
            <a:r>
              <a:rPr sz="2000" b="0" spc="-145" dirty="0">
                <a:latin typeface="Times New Roman"/>
                <a:cs typeface="Times New Roman"/>
              </a:rPr>
              <a:t> </a:t>
            </a:r>
            <a:r>
              <a:rPr sz="2000" b="0" dirty="0">
                <a:latin typeface="Times New Roman"/>
                <a:cs typeface="Times New Roman"/>
              </a:rPr>
              <a:t>years.”</a:t>
            </a:r>
            <a:endParaRPr sz="2000">
              <a:latin typeface="Times New Roman"/>
              <a:cs typeface="Times New Roman"/>
            </a:endParaRPr>
          </a:p>
          <a:p>
            <a:pPr>
              <a:lnSpc>
                <a:spcPct val="100000"/>
              </a:lnSpc>
              <a:spcBef>
                <a:spcPts val="20"/>
              </a:spcBef>
            </a:pPr>
            <a:endParaRPr sz="2900">
              <a:latin typeface="Times New Roman"/>
              <a:cs typeface="Times New Roman"/>
            </a:endParaRPr>
          </a:p>
          <a:p>
            <a:pPr marL="469265">
              <a:lnSpc>
                <a:spcPct val="100000"/>
              </a:lnSpc>
              <a:spcBef>
                <a:spcPts val="5"/>
              </a:spcBef>
            </a:pPr>
            <a:r>
              <a:rPr sz="2000" b="0" dirty="0">
                <a:latin typeface="Times New Roman"/>
                <a:cs typeface="Times New Roman"/>
              </a:rPr>
              <a:t>The query expressed </a:t>
            </a:r>
            <a:r>
              <a:rPr sz="2000" b="0" spc="-5" dirty="0">
                <a:latin typeface="Times New Roman"/>
                <a:cs typeface="Times New Roman"/>
              </a:rPr>
              <a:t>in </a:t>
            </a:r>
            <a:r>
              <a:rPr sz="2000" b="0" dirty="0">
                <a:latin typeface="Times New Roman"/>
                <a:cs typeface="Times New Roman"/>
              </a:rPr>
              <a:t>SQL</a:t>
            </a:r>
            <a:r>
              <a:rPr sz="2000" b="0" spc="-160" dirty="0">
                <a:latin typeface="Times New Roman"/>
                <a:cs typeface="Times New Roman"/>
              </a:rPr>
              <a:t> </a:t>
            </a:r>
            <a:r>
              <a:rPr sz="2000" b="0" spc="-10" dirty="0">
                <a:latin typeface="Times New Roman"/>
                <a:cs typeface="Times New Roman"/>
              </a:rPr>
              <a:t>is</a:t>
            </a:r>
            <a:endParaRPr sz="20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46</a:t>
            </a:fld>
            <a:endParaRPr spc="-60" dirty="0"/>
          </a:p>
        </p:txBody>
      </p:sp>
      <p:sp>
        <p:nvSpPr>
          <p:cNvPr id="3" name="object 3"/>
          <p:cNvSpPr txBox="1"/>
          <p:nvPr/>
        </p:nvSpPr>
        <p:spPr>
          <a:xfrm>
            <a:off x="2060194" y="3607689"/>
            <a:ext cx="864235" cy="1013460"/>
          </a:xfrm>
          <a:prstGeom prst="rect">
            <a:avLst/>
          </a:prstGeom>
        </p:spPr>
        <p:txBody>
          <a:bodyPr vert="horz" wrap="square" lIns="0" tIns="12700" rIns="0" bIns="0" rtlCol="0">
            <a:spAutoFit/>
          </a:bodyPr>
          <a:lstStyle/>
          <a:p>
            <a:pPr marL="12700" marR="5080">
              <a:lnSpc>
                <a:spcPct val="120000"/>
              </a:lnSpc>
              <a:spcBef>
                <a:spcPts val="100"/>
              </a:spcBef>
            </a:pPr>
            <a:r>
              <a:rPr sz="1800" spc="-5" dirty="0">
                <a:latin typeface="Times New Roman"/>
                <a:cs typeface="Times New Roman"/>
              </a:rPr>
              <a:t>SEL</a:t>
            </a:r>
            <a:r>
              <a:rPr sz="1800" dirty="0">
                <a:latin typeface="Times New Roman"/>
                <a:cs typeface="Times New Roman"/>
              </a:rPr>
              <a:t>ECT  </a:t>
            </a:r>
            <a:r>
              <a:rPr sz="1800" spc="-5" dirty="0">
                <a:latin typeface="Times New Roman"/>
                <a:cs typeface="Times New Roman"/>
              </a:rPr>
              <a:t>FROM  WHERE</a:t>
            </a:r>
            <a:endParaRPr sz="1800">
              <a:latin typeface="Times New Roman"/>
              <a:cs typeface="Times New Roman"/>
            </a:endParaRPr>
          </a:p>
        </p:txBody>
      </p:sp>
      <p:sp>
        <p:nvSpPr>
          <p:cNvPr id="4" name="object 4"/>
          <p:cNvSpPr txBox="1"/>
          <p:nvPr/>
        </p:nvSpPr>
        <p:spPr>
          <a:xfrm>
            <a:off x="3374263" y="3607689"/>
            <a:ext cx="2223770" cy="1013460"/>
          </a:xfrm>
          <a:prstGeom prst="rect">
            <a:avLst/>
          </a:prstGeom>
        </p:spPr>
        <p:txBody>
          <a:bodyPr vert="horz" wrap="square" lIns="0" tIns="12700" rIns="0" bIns="0" rtlCol="0">
            <a:spAutoFit/>
          </a:bodyPr>
          <a:lstStyle/>
          <a:p>
            <a:pPr marL="32384" marR="361315" indent="-20320">
              <a:lnSpc>
                <a:spcPct val="120000"/>
              </a:lnSpc>
              <a:spcBef>
                <a:spcPts val="100"/>
              </a:spcBef>
              <a:tabLst>
                <a:tab pos="693420" algn="l"/>
                <a:tab pos="1054735" algn="l"/>
              </a:tabLst>
            </a:pPr>
            <a:r>
              <a:rPr sz="1800" spc="-5" dirty="0">
                <a:latin typeface="Times New Roman"/>
                <a:cs typeface="Times New Roman"/>
              </a:rPr>
              <a:t>ENAME,	RESP  </a:t>
            </a:r>
            <a:r>
              <a:rPr sz="1800" spc="-55" dirty="0">
                <a:latin typeface="Times New Roman"/>
                <a:cs typeface="Times New Roman"/>
              </a:rPr>
              <a:t>EMP,	</a:t>
            </a:r>
            <a:r>
              <a:rPr sz="1800" spc="-5" dirty="0">
                <a:latin typeface="Times New Roman"/>
                <a:cs typeface="Times New Roman"/>
              </a:rPr>
              <a:t>ASG,</a:t>
            </a:r>
            <a:r>
              <a:rPr sz="1800" spc="370" dirty="0">
                <a:latin typeface="Times New Roman"/>
                <a:cs typeface="Times New Roman"/>
              </a:rPr>
              <a:t> </a:t>
            </a:r>
            <a:r>
              <a:rPr sz="1800" spc="-5" dirty="0">
                <a:latin typeface="Times New Roman"/>
                <a:cs typeface="Times New Roman"/>
              </a:rPr>
              <a:t>PROJ</a:t>
            </a:r>
            <a:endParaRPr sz="1800">
              <a:latin typeface="Times New Roman"/>
              <a:cs typeface="Times New Roman"/>
            </a:endParaRPr>
          </a:p>
          <a:p>
            <a:pPr marL="26034">
              <a:lnSpc>
                <a:spcPct val="100000"/>
              </a:lnSpc>
              <a:spcBef>
                <a:spcPts val="430"/>
              </a:spcBef>
            </a:pPr>
            <a:r>
              <a:rPr sz="1800" spc="-30" dirty="0">
                <a:latin typeface="Times New Roman"/>
                <a:cs typeface="Times New Roman"/>
              </a:rPr>
              <a:t>EMP.ENO </a:t>
            </a:r>
            <a:r>
              <a:rPr sz="1800" dirty="0">
                <a:latin typeface="Times New Roman"/>
                <a:cs typeface="Times New Roman"/>
              </a:rPr>
              <a:t>=</a:t>
            </a:r>
            <a:r>
              <a:rPr sz="1800" spc="-145" dirty="0">
                <a:latin typeface="Times New Roman"/>
                <a:cs typeface="Times New Roman"/>
              </a:rPr>
              <a:t> </a:t>
            </a:r>
            <a:r>
              <a:rPr sz="1800" spc="-5" dirty="0">
                <a:latin typeface="Times New Roman"/>
                <a:cs typeface="Times New Roman"/>
              </a:rPr>
              <a:t>ASG.ENO</a:t>
            </a:r>
            <a:endParaRPr sz="1800">
              <a:latin typeface="Times New Roman"/>
              <a:cs typeface="Times New Roman"/>
            </a:endParaRPr>
          </a:p>
        </p:txBody>
      </p:sp>
      <p:sp>
        <p:nvSpPr>
          <p:cNvPr id="5" name="object 5"/>
          <p:cNvSpPr txBox="1"/>
          <p:nvPr/>
        </p:nvSpPr>
        <p:spPr>
          <a:xfrm>
            <a:off x="2790189" y="4595618"/>
            <a:ext cx="2873375" cy="1342390"/>
          </a:xfrm>
          <a:prstGeom prst="rect">
            <a:avLst/>
          </a:prstGeom>
        </p:spPr>
        <p:txBody>
          <a:bodyPr vert="horz" wrap="square" lIns="0" tIns="12065" rIns="0" bIns="0" rtlCol="0">
            <a:spAutoFit/>
          </a:bodyPr>
          <a:lstStyle/>
          <a:p>
            <a:pPr marL="12700" marR="5080" algn="just">
              <a:lnSpc>
                <a:spcPct val="120100"/>
              </a:lnSpc>
              <a:spcBef>
                <a:spcPts val="95"/>
              </a:spcBef>
            </a:pPr>
            <a:r>
              <a:rPr sz="1800" spc="-5" dirty="0">
                <a:latin typeface="Times New Roman"/>
                <a:cs typeface="Times New Roman"/>
              </a:rPr>
              <a:t>AND ASG.PNO </a:t>
            </a:r>
            <a:r>
              <a:rPr sz="1800" dirty="0">
                <a:latin typeface="Times New Roman"/>
                <a:cs typeface="Times New Roman"/>
              </a:rPr>
              <a:t>= </a:t>
            </a:r>
            <a:r>
              <a:rPr sz="1800" spc="-5" dirty="0">
                <a:latin typeface="Times New Roman"/>
                <a:cs typeface="Times New Roman"/>
              </a:rPr>
              <a:t>PROJ.PNO  </a:t>
            </a:r>
            <a:r>
              <a:rPr sz="1800" spc="-10" dirty="0">
                <a:latin typeface="Times New Roman"/>
                <a:cs typeface="Times New Roman"/>
              </a:rPr>
              <a:t>AND PNAME </a:t>
            </a:r>
            <a:r>
              <a:rPr sz="1800" dirty="0">
                <a:latin typeface="Times New Roman"/>
                <a:cs typeface="Times New Roman"/>
              </a:rPr>
              <a:t>= </a:t>
            </a:r>
            <a:r>
              <a:rPr sz="1800" spc="-5" dirty="0">
                <a:latin typeface="Times New Roman"/>
                <a:cs typeface="Times New Roman"/>
              </a:rPr>
              <a:t>"CAD/CAM"  AND DUR </a:t>
            </a:r>
            <a:r>
              <a:rPr sz="1800" dirty="0">
                <a:latin typeface="Times New Roman"/>
                <a:cs typeface="Times New Roman"/>
              </a:rPr>
              <a:t>≥</a:t>
            </a:r>
            <a:r>
              <a:rPr sz="1800" spc="15" dirty="0">
                <a:latin typeface="Times New Roman"/>
                <a:cs typeface="Times New Roman"/>
              </a:rPr>
              <a:t> </a:t>
            </a:r>
            <a:r>
              <a:rPr sz="1800" dirty="0">
                <a:latin typeface="Times New Roman"/>
                <a:cs typeface="Times New Roman"/>
              </a:rPr>
              <a:t>36</a:t>
            </a:r>
            <a:endParaRPr sz="1800">
              <a:latin typeface="Times New Roman"/>
              <a:cs typeface="Times New Roman"/>
            </a:endParaRPr>
          </a:p>
          <a:p>
            <a:pPr marL="12700" algn="just">
              <a:lnSpc>
                <a:spcPct val="100000"/>
              </a:lnSpc>
              <a:spcBef>
                <a:spcPts val="430"/>
              </a:spcBef>
            </a:pPr>
            <a:r>
              <a:rPr sz="1800" spc="-5" dirty="0">
                <a:latin typeface="Times New Roman"/>
                <a:cs typeface="Times New Roman"/>
              </a:rPr>
              <a:t>AND </a:t>
            </a:r>
            <a:r>
              <a:rPr sz="1800" dirty="0">
                <a:latin typeface="Times New Roman"/>
                <a:cs typeface="Times New Roman"/>
              </a:rPr>
              <a:t>TITLE =</a:t>
            </a:r>
            <a:r>
              <a:rPr sz="1800" spc="-75" dirty="0">
                <a:latin typeface="Times New Roman"/>
                <a:cs typeface="Times New Roman"/>
              </a:rPr>
              <a:t> </a:t>
            </a:r>
            <a:r>
              <a:rPr sz="1800" spc="-5" dirty="0">
                <a:latin typeface="Times New Roman"/>
                <a:cs typeface="Times New Roman"/>
              </a:rPr>
              <a:t>"Programmer“</a:t>
            </a:r>
            <a:endParaRPr sz="1800">
              <a:latin typeface="Times New Roman"/>
              <a:cs typeface="Times New Roman"/>
            </a:endParaRPr>
          </a:p>
        </p:txBody>
      </p:sp>
      <p:sp>
        <p:nvSpPr>
          <p:cNvPr id="7" name="object 7"/>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1776095" cy="833755"/>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Analysis</a:t>
            </a:r>
            <a:endParaRPr sz="2400">
              <a:latin typeface="Times New Roman"/>
              <a:cs typeface="Times New Roman"/>
            </a:endParaRPr>
          </a:p>
          <a:p>
            <a:pPr marL="354965">
              <a:lnSpc>
                <a:spcPct val="100000"/>
              </a:lnSpc>
              <a:spcBef>
                <a:spcPts val="495"/>
              </a:spcBef>
            </a:pPr>
            <a:r>
              <a:rPr sz="2000" dirty="0">
                <a:latin typeface="Times New Roman"/>
                <a:cs typeface="Times New Roman"/>
              </a:rPr>
              <a:t>Query</a:t>
            </a:r>
            <a:r>
              <a:rPr sz="2000" spc="-70" dirty="0">
                <a:latin typeface="Times New Roman"/>
                <a:cs typeface="Times New Roman"/>
              </a:rPr>
              <a:t> </a:t>
            </a:r>
            <a:r>
              <a:rPr sz="2000" dirty="0">
                <a:latin typeface="Times New Roman"/>
                <a:cs typeface="Times New Roman"/>
              </a:rPr>
              <a:t>Graph:</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47</a:t>
            </a:fld>
            <a:endParaRPr spc="-60" dirty="0"/>
          </a:p>
        </p:txBody>
      </p:sp>
      <p:sp>
        <p:nvSpPr>
          <p:cNvPr id="6" name="object 6"/>
          <p:cNvSpPr/>
          <p:nvPr/>
        </p:nvSpPr>
        <p:spPr>
          <a:xfrm>
            <a:off x="4189476" y="3006851"/>
            <a:ext cx="789940" cy="571500"/>
          </a:xfrm>
          <a:custGeom>
            <a:avLst/>
            <a:gdLst/>
            <a:ahLst/>
            <a:cxnLst/>
            <a:rect l="l" t="t" r="r" b="b"/>
            <a:pathLst>
              <a:path w="789939" h="571500">
                <a:moveTo>
                  <a:pt x="0" y="285750"/>
                </a:moveTo>
                <a:lnTo>
                  <a:pt x="3602" y="246965"/>
                </a:lnTo>
                <a:lnTo>
                  <a:pt x="14095" y="209770"/>
                </a:lnTo>
                <a:lnTo>
                  <a:pt x="31009" y="174503"/>
                </a:lnTo>
                <a:lnTo>
                  <a:pt x="53876" y="141506"/>
                </a:lnTo>
                <a:lnTo>
                  <a:pt x="82224" y="111117"/>
                </a:lnTo>
                <a:lnTo>
                  <a:pt x="115585" y="83677"/>
                </a:lnTo>
                <a:lnTo>
                  <a:pt x="153489" y="59525"/>
                </a:lnTo>
                <a:lnTo>
                  <a:pt x="195467" y="39003"/>
                </a:lnTo>
                <a:lnTo>
                  <a:pt x="241047" y="22449"/>
                </a:lnTo>
                <a:lnTo>
                  <a:pt x="289762" y="10204"/>
                </a:lnTo>
                <a:lnTo>
                  <a:pt x="341142" y="2607"/>
                </a:lnTo>
                <a:lnTo>
                  <a:pt x="394715" y="0"/>
                </a:lnTo>
                <a:lnTo>
                  <a:pt x="448263" y="2607"/>
                </a:lnTo>
                <a:lnTo>
                  <a:pt x="499625" y="10204"/>
                </a:lnTo>
                <a:lnTo>
                  <a:pt x="548330" y="22449"/>
                </a:lnTo>
                <a:lnTo>
                  <a:pt x="593908" y="39003"/>
                </a:lnTo>
                <a:lnTo>
                  <a:pt x="635888" y="59525"/>
                </a:lnTo>
                <a:lnTo>
                  <a:pt x="673798" y="83677"/>
                </a:lnTo>
                <a:lnTo>
                  <a:pt x="707168" y="111117"/>
                </a:lnTo>
                <a:lnTo>
                  <a:pt x="735527" y="141506"/>
                </a:lnTo>
                <a:lnTo>
                  <a:pt x="758404" y="174503"/>
                </a:lnTo>
                <a:lnTo>
                  <a:pt x="775327" y="209770"/>
                </a:lnTo>
                <a:lnTo>
                  <a:pt x="785827" y="246965"/>
                </a:lnTo>
                <a:lnTo>
                  <a:pt x="789432" y="285750"/>
                </a:lnTo>
                <a:lnTo>
                  <a:pt x="785827" y="324534"/>
                </a:lnTo>
                <a:lnTo>
                  <a:pt x="775327" y="361729"/>
                </a:lnTo>
                <a:lnTo>
                  <a:pt x="758404" y="396996"/>
                </a:lnTo>
                <a:lnTo>
                  <a:pt x="735527" y="429993"/>
                </a:lnTo>
                <a:lnTo>
                  <a:pt x="707168" y="460382"/>
                </a:lnTo>
                <a:lnTo>
                  <a:pt x="673798" y="487822"/>
                </a:lnTo>
                <a:lnTo>
                  <a:pt x="635888" y="511974"/>
                </a:lnTo>
                <a:lnTo>
                  <a:pt x="593908" y="532496"/>
                </a:lnTo>
                <a:lnTo>
                  <a:pt x="548330" y="549050"/>
                </a:lnTo>
                <a:lnTo>
                  <a:pt x="499625" y="561295"/>
                </a:lnTo>
                <a:lnTo>
                  <a:pt x="448263" y="568892"/>
                </a:lnTo>
                <a:lnTo>
                  <a:pt x="394715" y="571500"/>
                </a:lnTo>
                <a:lnTo>
                  <a:pt x="341142" y="568892"/>
                </a:lnTo>
                <a:lnTo>
                  <a:pt x="289762" y="561295"/>
                </a:lnTo>
                <a:lnTo>
                  <a:pt x="241047" y="549050"/>
                </a:lnTo>
                <a:lnTo>
                  <a:pt x="195467" y="532496"/>
                </a:lnTo>
                <a:lnTo>
                  <a:pt x="153489" y="511974"/>
                </a:lnTo>
                <a:lnTo>
                  <a:pt x="115585" y="487822"/>
                </a:lnTo>
                <a:lnTo>
                  <a:pt x="82224" y="460382"/>
                </a:lnTo>
                <a:lnTo>
                  <a:pt x="53876" y="429993"/>
                </a:lnTo>
                <a:lnTo>
                  <a:pt x="31009" y="396996"/>
                </a:lnTo>
                <a:lnTo>
                  <a:pt x="14095" y="361729"/>
                </a:lnTo>
                <a:lnTo>
                  <a:pt x="3602" y="324534"/>
                </a:lnTo>
                <a:lnTo>
                  <a:pt x="0" y="285750"/>
                </a:lnTo>
                <a:close/>
              </a:path>
            </a:pathLst>
          </a:custGeom>
          <a:ln w="9144">
            <a:solidFill>
              <a:srgbClr val="000000"/>
            </a:solidFill>
          </a:ln>
        </p:spPr>
        <p:txBody>
          <a:bodyPr wrap="square" lIns="0" tIns="0" rIns="0" bIns="0" rtlCol="0"/>
          <a:lstStyle/>
          <a:p>
            <a:endParaRPr/>
          </a:p>
        </p:txBody>
      </p:sp>
      <p:sp>
        <p:nvSpPr>
          <p:cNvPr id="7" name="object 7"/>
          <p:cNvSpPr/>
          <p:nvPr/>
        </p:nvSpPr>
        <p:spPr>
          <a:xfrm>
            <a:off x="5440679" y="3738371"/>
            <a:ext cx="789940" cy="571500"/>
          </a:xfrm>
          <a:custGeom>
            <a:avLst/>
            <a:gdLst/>
            <a:ahLst/>
            <a:cxnLst/>
            <a:rect l="l" t="t" r="r" b="b"/>
            <a:pathLst>
              <a:path w="789939" h="571500">
                <a:moveTo>
                  <a:pt x="0" y="285750"/>
                </a:moveTo>
                <a:lnTo>
                  <a:pt x="3602" y="246965"/>
                </a:lnTo>
                <a:lnTo>
                  <a:pt x="14095" y="209770"/>
                </a:lnTo>
                <a:lnTo>
                  <a:pt x="31009" y="174503"/>
                </a:lnTo>
                <a:lnTo>
                  <a:pt x="53876" y="141506"/>
                </a:lnTo>
                <a:lnTo>
                  <a:pt x="82224" y="111117"/>
                </a:lnTo>
                <a:lnTo>
                  <a:pt x="115585" y="83677"/>
                </a:lnTo>
                <a:lnTo>
                  <a:pt x="153489" y="59525"/>
                </a:lnTo>
                <a:lnTo>
                  <a:pt x="195467" y="39003"/>
                </a:lnTo>
                <a:lnTo>
                  <a:pt x="241047" y="22449"/>
                </a:lnTo>
                <a:lnTo>
                  <a:pt x="289762" y="10204"/>
                </a:lnTo>
                <a:lnTo>
                  <a:pt x="341142" y="2607"/>
                </a:lnTo>
                <a:lnTo>
                  <a:pt x="394716" y="0"/>
                </a:lnTo>
                <a:lnTo>
                  <a:pt x="448263" y="2607"/>
                </a:lnTo>
                <a:lnTo>
                  <a:pt x="499625" y="10204"/>
                </a:lnTo>
                <a:lnTo>
                  <a:pt x="548330" y="22449"/>
                </a:lnTo>
                <a:lnTo>
                  <a:pt x="593908" y="39003"/>
                </a:lnTo>
                <a:lnTo>
                  <a:pt x="635888" y="59525"/>
                </a:lnTo>
                <a:lnTo>
                  <a:pt x="673798" y="83677"/>
                </a:lnTo>
                <a:lnTo>
                  <a:pt x="707168" y="111117"/>
                </a:lnTo>
                <a:lnTo>
                  <a:pt x="735527" y="141506"/>
                </a:lnTo>
                <a:lnTo>
                  <a:pt x="758404" y="174503"/>
                </a:lnTo>
                <a:lnTo>
                  <a:pt x="775327" y="209770"/>
                </a:lnTo>
                <a:lnTo>
                  <a:pt x="785827" y="246965"/>
                </a:lnTo>
                <a:lnTo>
                  <a:pt x="789432" y="285750"/>
                </a:lnTo>
                <a:lnTo>
                  <a:pt x="785827" y="324534"/>
                </a:lnTo>
                <a:lnTo>
                  <a:pt x="775327" y="361729"/>
                </a:lnTo>
                <a:lnTo>
                  <a:pt x="758404" y="396996"/>
                </a:lnTo>
                <a:lnTo>
                  <a:pt x="735527" y="429993"/>
                </a:lnTo>
                <a:lnTo>
                  <a:pt x="707168" y="460382"/>
                </a:lnTo>
                <a:lnTo>
                  <a:pt x="673798" y="487822"/>
                </a:lnTo>
                <a:lnTo>
                  <a:pt x="635888" y="511974"/>
                </a:lnTo>
                <a:lnTo>
                  <a:pt x="593908" y="532496"/>
                </a:lnTo>
                <a:lnTo>
                  <a:pt x="548330" y="549050"/>
                </a:lnTo>
                <a:lnTo>
                  <a:pt x="499625" y="561295"/>
                </a:lnTo>
                <a:lnTo>
                  <a:pt x="448263" y="568892"/>
                </a:lnTo>
                <a:lnTo>
                  <a:pt x="394716" y="571500"/>
                </a:lnTo>
                <a:lnTo>
                  <a:pt x="341142" y="568892"/>
                </a:lnTo>
                <a:lnTo>
                  <a:pt x="289762" y="561295"/>
                </a:lnTo>
                <a:lnTo>
                  <a:pt x="241047" y="549050"/>
                </a:lnTo>
                <a:lnTo>
                  <a:pt x="195467" y="532496"/>
                </a:lnTo>
                <a:lnTo>
                  <a:pt x="153489" y="511974"/>
                </a:lnTo>
                <a:lnTo>
                  <a:pt x="115585" y="487822"/>
                </a:lnTo>
                <a:lnTo>
                  <a:pt x="82224" y="460382"/>
                </a:lnTo>
                <a:lnTo>
                  <a:pt x="53876" y="429993"/>
                </a:lnTo>
                <a:lnTo>
                  <a:pt x="31009" y="396996"/>
                </a:lnTo>
                <a:lnTo>
                  <a:pt x="14095" y="361729"/>
                </a:lnTo>
                <a:lnTo>
                  <a:pt x="3602" y="324534"/>
                </a:lnTo>
                <a:lnTo>
                  <a:pt x="0" y="285750"/>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5615685" y="3850004"/>
            <a:ext cx="44069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PR</a:t>
            </a:r>
            <a:r>
              <a:rPr sz="1400" spc="-10" dirty="0">
                <a:latin typeface="Times New Roman"/>
                <a:cs typeface="Times New Roman"/>
              </a:rPr>
              <a:t>O</a:t>
            </a:r>
            <a:r>
              <a:rPr sz="1400" dirty="0">
                <a:latin typeface="Times New Roman"/>
                <a:cs typeface="Times New Roman"/>
              </a:rPr>
              <a:t>J</a:t>
            </a:r>
            <a:endParaRPr sz="1400">
              <a:latin typeface="Times New Roman"/>
              <a:cs typeface="Times New Roman"/>
            </a:endParaRPr>
          </a:p>
        </p:txBody>
      </p:sp>
      <p:sp>
        <p:nvSpPr>
          <p:cNvPr id="9" name="object 9"/>
          <p:cNvSpPr/>
          <p:nvPr/>
        </p:nvSpPr>
        <p:spPr>
          <a:xfrm>
            <a:off x="2965704" y="3998976"/>
            <a:ext cx="789940" cy="571500"/>
          </a:xfrm>
          <a:custGeom>
            <a:avLst/>
            <a:gdLst/>
            <a:ahLst/>
            <a:cxnLst/>
            <a:rect l="l" t="t" r="r" b="b"/>
            <a:pathLst>
              <a:path w="789939" h="571500">
                <a:moveTo>
                  <a:pt x="0" y="285750"/>
                </a:moveTo>
                <a:lnTo>
                  <a:pt x="3602" y="246965"/>
                </a:lnTo>
                <a:lnTo>
                  <a:pt x="14095" y="209770"/>
                </a:lnTo>
                <a:lnTo>
                  <a:pt x="31009" y="174503"/>
                </a:lnTo>
                <a:lnTo>
                  <a:pt x="53876" y="141506"/>
                </a:lnTo>
                <a:lnTo>
                  <a:pt x="82224" y="111117"/>
                </a:lnTo>
                <a:lnTo>
                  <a:pt x="115585" y="83677"/>
                </a:lnTo>
                <a:lnTo>
                  <a:pt x="153489" y="59525"/>
                </a:lnTo>
                <a:lnTo>
                  <a:pt x="195467" y="39003"/>
                </a:lnTo>
                <a:lnTo>
                  <a:pt x="241047" y="22449"/>
                </a:lnTo>
                <a:lnTo>
                  <a:pt x="289762" y="10204"/>
                </a:lnTo>
                <a:lnTo>
                  <a:pt x="341142" y="2607"/>
                </a:lnTo>
                <a:lnTo>
                  <a:pt x="394716" y="0"/>
                </a:lnTo>
                <a:lnTo>
                  <a:pt x="448263" y="2607"/>
                </a:lnTo>
                <a:lnTo>
                  <a:pt x="499625" y="10204"/>
                </a:lnTo>
                <a:lnTo>
                  <a:pt x="548330" y="22449"/>
                </a:lnTo>
                <a:lnTo>
                  <a:pt x="593908" y="39003"/>
                </a:lnTo>
                <a:lnTo>
                  <a:pt x="635888" y="59525"/>
                </a:lnTo>
                <a:lnTo>
                  <a:pt x="673798" y="83677"/>
                </a:lnTo>
                <a:lnTo>
                  <a:pt x="707168" y="111117"/>
                </a:lnTo>
                <a:lnTo>
                  <a:pt x="735527" y="141506"/>
                </a:lnTo>
                <a:lnTo>
                  <a:pt x="758404" y="174503"/>
                </a:lnTo>
                <a:lnTo>
                  <a:pt x="775327" y="209770"/>
                </a:lnTo>
                <a:lnTo>
                  <a:pt x="785827" y="246965"/>
                </a:lnTo>
                <a:lnTo>
                  <a:pt x="789432" y="285750"/>
                </a:lnTo>
                <a:lnTo>
                  <a:pt x="785827" y="324534"/>
                </a:lnTo>
                <a:lnTo>
                  <a:pt x="775327" y="361729"/>
                </a:lnTo>
                <a:lnTo>
                  <a:pt x="758404" y="396996"/>
                </a:lnTo>
                <a:lnTo>
                  <a:pt x="735527" y="429993"/>
                </a:lnTo>
                <a:lnTo>
                  <a:pt x="707168" y="460382"/>
                </a:lnTo>
                <a:lnTo>
                  <a:pt x="673798" y="487822"/>
                </a:lnTo>
                <a:lnTo>
                  <a:pt x="635888" y="511974"/>
                </a:lnTo>
                <a:lnTo>
                  <a:pt x="593908" y="532496"/>
                </a:lnTo>
                <a:lnTo>
                  <a:pt x="548330" y="549050"/>
                </a:lnTo>
                <a:lnTo>
                  <a:pt x="499625" y="561295"/>
                </a:lnTo>
                <a:lnTo>
                  <a:pt x="448263" y="568892"/>
                </a:lnTo>
                <a:lnTo>
                  <a:pt x="394716" y="571500"/>
                </a:lnTo>
                <a:lnTo>
                  <a:pt x="341142" y="568892"/>
                </a:lnTo>
                <a:lnTo>
                  <a:pt x="289762" y="561295"/>
                </a:lnTo>
                <a:lnTo>
                  <a:pt x="241047" y="549050"/>
                </a:lnTo>
                <a:lnTo>
                  <a:pt x="195467" y="532496"/>
                </a:lnTo>
                <a:lnTo>
                  <a:pt x="153489" y="511974"/>
                </a:lnTo>
                <a:lnTo>
                  <a:pt x="115585" y="487822"/>
                </a:lnTo>
                <a:lnTo>
                  <a:pt x="82224" y="460382"/>
                </a:lnTo>
                <a:lnTo>
                  <a:pt x="53876" y="429993"/>
                </a:lnTo>
                <a:lnTo>
                  <a:pt x="31009" y="396996"/>
                </a:lnTo>
                <a:lnTo>
                  <a:pt x="14095" y="361729"/>
                </a:lnTo>
                <a:lnTo>
                  <a:pt x="3602" y="324534"/>
                </a:lnTo>
                <a:lnTo>
                  <a:pt x="0" y="285750"/>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3160014" y="4110609"/>
            <a:ext cx="39179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E</a:t>
            </a:r>
            <a:r>
              <a:rPr sz="1400" dirty="0">
                <a:latin typeface="Times New Roman"/>
                <a:cs typeface="Times New Roman"/>
              </a:rPr>
              <a:t>MP</a:t>
            </a:r>
            <a:endParaRPr sz="1400">
              <a:latin typeface="Times New Roman"/>
              <a:cs typeface="Times New Roman"/>
            </a:endParaRPr>
          </a:p>
        </p:txBody>
      </p:sp>
      <p:sp>
        <p:nvSpPr>
          <p:cNvPr id="11" name="object 11"/>
          <p:cNvSpPr/>
          <p:nvPr/>
        </p:nvSpPr>
        <p:spPr>
          <a:xfrm>
            <a:off x="4044696" y="4764023"/>
            <a:ext cx="1132840" cy="571500"/>
          </a:xfrm>
          <a:custGeom>
            <a:avLst/>
            <a:gdLst/>
            <a:ahLst/>
            <a:cxnLst/>
            <a:rect l="l" t="t" r="r" b="b"/>
            <a:pathLst>
              <a:path w="1132839" h="571500">
                <a:moveTo>
                  <a:pt x="0" y="285750"/>
                </a:moveTo>
                <a:lnTo>
                  <a:pt x="13058" y="224436"/>
                </a:lnTo>
                <a:lnTo>
                  <a:pt x="50393" y="167712"/>
                </a:lnTo>
                <a:lnTo>
                  <a:pt x="109240" y="116970"/>
                </a:lnTo>
                <a:lnTo>
                  <a:pt x="145867" y="94277"/>
                </a:lnTo>
                <a:lnTo>
                  <a:pt x="186835" y="73602"/>
                </a:lnTo>
                <a:lnTo>
                  <a:pt x="231800" y="55120"/>
                </a:lnTo>
                <a:lnTo>
                  <a:pt x="280415" y="39003"/>
                </a:lnTo>
                <a:lnTo>
                  <a:pt x="332336" y="25426"/>
                </a:lnTo>
                <a:lnTo>
                  <a:pt x="387217" y="14563"/>
                </a:lnTo>
                <a:lnTo>
                  <a:pt x="444713" y="6588"/>
                </a:lnTo>
                <a:lnTo>
                  <a:pt x="504477" y="1676"/>
                </a:lnTo>
                <a:lnTo>
                  <a:pt x="566165" y="0"/>
                </a:lnTo>
                <a:lnTo>
                  <a:pt x="627854" y="1676"/>
                </a:lnTo>
                <a:lnTo>
                  <a:pt x="687618" y="6588"/>
                </a:lnTo>
                <a:lnTo>
                  <a:pt x="745114" y="14563"/>
                </a:lnTo>
                <a:lnTo>
                  <a:pt x="799995" y="25426"/>
                </a:lnTo>
                <a:lnTo>
                  <a:pt x="851915" y="39003"/>
                </a:lnTo>
                <a:lnTo>
                  <a:pt x="900531" y="55120"/>
                </a:lnTo>
                <a:lnTo>
                  <a:pt x="945496" y="73602"/>
                </a:lnTo>
                <a:lnTo>
                  <a:pt x="986464" y="94277"/>
                </a:lnTo>
                <a:lnTo>
                  <a:pt x="1023091" y="116970"/>
                </a:lnTo>
                <a:lnTo>
                  <a:pt x="1055031" y="141506"/>
                </a:lnTo>
                <a:lnTo>
                  <a:pt x="1103467" y="195413"/>
                </a:lnTo>
                <a:lnTo>
                  <a:pt x="1129009" y="254606"/>
                </a:lnTo>
                <a:lnTo>
                  <a:pt x="1132331" y="285750"/>
                </a:lnTo>
                <a:lnTo>
                  <a:pt x="1129009" y="316893"/>
                </a:lnTo>
                <a:lnTo>
                  <a:pt x="1103467" y="376086"/>
                </a:lnTo>
                <a:lnTo>
                  <a:pt x="1055031" y="429993"/>
                </a:lnTo>
                <a:lnTo>
                  <a:pt x="1023091" y="454529"/>
                </a:lnTo>
                <a:lnTo>
                  <a:pt x="986464" y="477222"/>
                </a:lnTo>
                <a:lnTo>
                  <a:pt x="945496" y="497897"/>
                </a:lnTo>
                <a:lnTo>
                  <a:pt x="900531" y="516379"/>
                </a:lnTo>
                <a:lnTo>
                  <a:pt x="851916" y="532496"/>
                </a:lnTo>
                <a:lnTo>
                  <a:pt x="799995" y="546073"/>
                </a:lnTo>
                <a:lnTo>
                  <a:pt x="745114" y="556936"/>
                </a:lnTo>
                <a:lnTo>
                  <a:pt x="687618" y="564911"/>
                </a:lnTo>
                <a:lnTo>
                  <a:pt x="627854" y="569823"/>
                </a:lnTo>
                <a:lnTo>
                  <a:pt x="566165" y="571500"/>
                </a:lnTo>
                <a:lnTo>
                  <a:pt x="504477" y="569823"/>
                </a:lnTo>
                <a:lnTo>
                  <a:pt x="444713" y="564911"/>
                </a:lnTo>
                <a:lnTo>
                  <a:pt x="387217" y="556936"/>
                </a:lnTo>
                <a:lnTo>
                  <a:pt x="332336" y="546073"/>
                </a:lnTo>
                <a:lnTo>
                  <a:pt x="280416" y="532496"/>
                </a:lnTo>
                <a:lnTo>
                  <a:pt x="231800" y="516379"/>
                </a:lnTo>
                <a:lnTo>
                  <a:pt x="186835" y="497897"/>
                </a:lnTo>
                <a:lnTo>
                  <a:pt x="145867" y="477222"/>
                </a:lnTo>
                <a:lnTo>
                  <a:pt x="109240" y="454529"/>
                </a:lnTo>
                <a:lnTo>
                  <a:pt x="77300" y="429993"/>
                </a:lnTo>
                <a:lnTo>
                  <a:pt x="28864" y="376086"/>
                </a:lnTo>
                <a:lnTo>
                  <a:pt x="3322" y="316893"/>
                </a:lnTo>
                <a:lnTo>
                  <a:pt x="0" y="285750"/>
                </a:lnTo>
                <a:close/>
              </a:path>
            </a:pathLst>
          </a:custGeom>
          <a:ln w="9144">
            <a:solidFill>
              <a:srgbClr val="000000"/>
            </a:solidFill>
          </a:ln>
        </p:spPr>
        <p:txBody>
          <a:bodyPr wrap="square" lIns="0" tIns="0" rIns="0" bIns="0" rtlCol="0"/>
          <a:lstStyle/>
          <a:p>
            <a:endParaRPr/>
          </a:p>
        </p:txBody>
      </p:sp>
      <p:sp>
        <p:nvSpPr>
          <p:cNvPr id="12" name="object 12"/>
          <p:cNvSpPr txBox="1"/>
          <p:nvPr/>
        </p:nvSpPr>
        <p:spPr>
          <a:xfrm>
            <a:off x="4272153" y="4876291"/>
            <a:ext cx="6800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R</a:t>
            </a:r>
            <a:r>
              <a:rPr sz="1400" spc="-10" dirty="0">
                <a:latin typeface="Times New Roman"/>
                <a:cs typeface="Times New Roman"/>
              </a:rPr>
              <a:t>E</a:t>
            </a:r>
            <a:r>
              <a:rPr sz="1400" dirty="0">
                <a:latin typeface="Times New Roman"/>
                <a:cs typeface="Times New Roman"/>
              </a:rPr>
              <a:t>S</a:t>
            </a:r>
            <a:r>
              <a:rPr sz="1400" spc="-10" dirty="0">
                <a:latin typeface="Times New Roman"/>
                <a:cs typeface="Times New Roman"/>
              </a:rPr>
              <a:t>U</a:t>
            </a:r>
            <a:r>
              <a:rPr sz="1400" spc="-140" dirty="0">
                <a:latin typeface="Times New Roman"/>
                <a:cs typeface="Times New Roman"/>
              </a:rPr>
              <a:t>L</a:t>
            </a:r>
            <a:r>
              <a:rPr sz="1400" dirty="0">
                <a:latin typeface="Times New Roman"/>
                <a:cs typeface="Times New Roman"/>
              </a:rPr>
              <a:t>T</a:t>
            </a:r>
            <a:endParaRPr sz="1400">
              <a:latin typeface="Times New Roman"/>
              <a:cs typeface="Times New Roman"/>
            </a:endParaRPr>
          </a:p>
        </p:txBody>
      </p:sp>
      <p:sp>
        <p:nvSpPr>
          <p:cNvPr id="13" name="object 13"/>
          <p:cNvSpPr/>
          <p:nvPr/>
        </p:nvSpPr>
        <p:spPr>
          <a:xfrm>
            <a:off x="3639311" y="3494532"/>
            <a:ext cx="667385" cy="588645"/>
          </a:xfrm>
          <a:custGeom>
            <a:avLst/>
            <a:gdLst/>
            <a:ahLst/>
            <a:cxnLst/>
            <a:rect l="l" t="t" r="r" b="b"/>
            <a:pathLst>
              <a:path w="667385" h="588645">
                <a:moveTo>
                  <a:pt x="667385" y="0"/>
                </a:moveTo>
                <a:lnTo>
                  <a:pt x="0" y="588517"/>
                </a:lnTo>
              </a:path>
            </a:pathLst>
          </a:custGeom>
          <a:ln w="9144">
            <a:solidFill>
              <a:srgbClr val="000000"/>
            </a:solidFill>
          </a:ln>
        </p:spPr>
        <p:txBody>
          <a:bodyPr wrap="square" lIns="0" tIns="0" rIns="0" bIns="0" rtlCol="0"/>
          <a:lstStyle/>
          <a:p>
            <a:endParaRPr/>
          </a:p>
        </p:txBody>
      </p:sp>
      <p:sp>
        <p:nvSpPr>
          <p:cNvPr id="14" name="object 14"/>
          <p:cNvSpPr/>
          <p:nvPr/>
        </p:nvSpPr>
        <p:spPr>
          <a:xfrm>
            <a:off x="4863084" y="3494532"/>
            <a:ext cx="694055" cy="328295"/>
          </a:xfrm>
          <a:custGeom>
            <a:avLst/>
            <a:gdLst/>
            <a:ahLst/>
            <a:cxnLst/>
            <a:rect l="l" t="t" r="r" b="b"/>
            <a:pathLst>
              <a:path w="694054" h="328295">
                <a:moveTo>
                  <a:pt x="0" y="0"/>
                </a:moveTo>
                <a:lnTo>
                  <a:pt x="693674" y="327913"/>
                </a:lnTo>
              </a:path>
            </a:pathLst>
          </a:custGeom>
          <a:ln w="9144">
            <a:solidFill>
              <a:srgbClr val="000000"/>
            </a:solidFill>
          </a:ln>
        </p:spPr>
        <p:txBody>
          <a:bodyPr wrap="square" lIns="0" tIns="0" rIns="0" bIns="0" rtlCol="0"/>
          <a:lstStyle/>
          <a:p>
            <a:endParaRPr/>
          </a:p>
        </p:txBody>
      </p:sp>
      <p:sp>
        <p:nvSpPr>
          <p:cNvPr id="15" name="object 15"/>
          <p:cNvSpPr/>
          <p:nvPr/>
        </p:nvSpPr>
        <p:spPr>
          <a:xfrm>
            <a:off x="4585715" y="3578352"/>
            <a:ext cx="26670" cy="1186815"/>
          </a:xfrm>
          <a:custGeom>
            <a:avLst/>
            <a:gdLst/>
            <a:ahLst/>
            <a:cxnLst/>
            <a:rect l="l" t="t" r="r" b="b"/>
            <a:pathLst>
              <a:path w="26670" h="1186814">
                <a:moveTo>
                  <a:pt x="0" y="0"/>
                </a:moveTo>
                <a:lnTo>
                  <a:pt x="26288" y="1186815"/>
                </a:lnTo>
              </a:path>
            </a:pathLst>
          </a:custGeom>
          <a:ln w="9144">
            <a:solidFill>
              <a:srgbClr val="000000"/>
            </a:solidFill>
          </a:ln>
        </p:spPr>
        <p:txBody>
          <a:bodyPr wrap="square" lIns="0" tIns="0" rIns="0" bIns="0" rtlCol="0"/>
          <a:lstStyle/>
          <a:p>
            <a:endParaRPr/>
          </a:p>
        </p:txBody>
      </p:sp>
      <p:sp>
        <p:nvSpPr>
          <p:cNvPr id="16" name="object 16"/>
          <p:cNvSpPr/>
          <p:nvPr/>
        </p:nvSpPr>
        <p:spPr>
          <a:xfrm>
            <a:off x="3639311" y="4486655"/>
            <a:ext cx="407034" cy="563880"/>
          </a:xfrm>
          <a:custGeom>
            <a:avLst/>
            <a:gdLst/>
            <a:ahLst/>
            <a:cxnLst/>
            <a:rect l="l" t="t" r="r" b="b"/>
            <a:pathLst>
              <a:path w="407035" h="563879">
                <a:moveTo>
                  <a:pt x="0" y="0"/>
                </a:moveTo>
                <a:lnTo>
                  <a:pt x="406526" y="563499"/>
                </a:lnTo>
              </a:path>
            </a:pathLst>
          </a:custGeom>
          <a:ln w="9144">
            <a:solidFill>
              <a:srgbClr val="000000"/>
            </a:solidFill>
          </a:ln>
        </p:spPr>
        <p:txBody>
          <a:bodyPr wrap="square" lIns="0" tIns="0" rIns="0" bIns="0" rtlCol="0"/>
          <a:lstStyle/>
          <a:p>
            <a:endParaRPr/>
          </a:p>
        </p:txBody>
      </p:sp>
      <p:sp>
        <p:nvSpPr>
          <p:cNvPr id="17" name="object 17"/>
          <p:cNvSpPr/>
          <p:nvPr/>
        </p:nvSpPr>
        <p:spPr>
          <a:xfrm>
            <a:off x="5556503" y="4226052"/>
            <a:ext cx="557530" cy="474980"/>
          </a:xfrm>
          <a:custGeom>
            <a:avLst/>
            <a:gdLst/>
            <a:ahLst/>
            <a:cxnLst/>
            <a:rect l="l" t="t" r="r" b="b"/>
            <a:pathLst>
              <a:path w="557529" h="474979">
                <a:moveTo>
                  <a:pt x="557530" y="0"/>
                </a:moveTo>
                <a:lnTo>
                  <a:pt x="555120" y="54640"/>
                </a:lnTo>
                <a:lnTo>
                  <a:pt x="548144" y="108637"/>
                </a:lnTo>
                <a:lnTo>
                  <a:pt x="536982" y="161341"/>
                </a:lnTo>
                <a:lnTo>
                  <a:pt x="522014" y="212104"/>
                </a:lnTo>
                <a:lnTo>
                  <a:pt x="503621" y="260278"/>
                </a:lnTo>
                <a:lnTo>
                  <a:pt x="482182" y="305212"/>
                </a:lnTo>
                <a:lnTo>
                  <a:pt x="458078" y="346260"/>
                </a:lnTo>
                <a:lnTo>
                  <a:pt x="431688" y="382772"/>
                </a:lnTo>
                <a:lnTo>
                  <a:pt x="403393" y="414100"/>
                </a:lnTo>
                <a:lnTo>
                  <a:pt x="373573" y="439595"/>
                </a:lnTo>
                <a:lnTo>
                  <a:pt x="310879" y="470493"/>
                </a:lnTo>
                <a:lnTo>
                  <a:pt x="278765" y="474599"/>
                </a:lnTo>
                <a:lnTo>
                  <a:pt x="246675" y="470504"/>
                </a:lnTo>
                <a:lnTo>
                  <a:pt x="184008" y="439687"/>
                </a:lnTo>
                <a:lnTo>
                  <a:pt x="154192" y="414258"/>
                </a:lnTo>
                <a:lnTo>
                  <a:pt x="125897" y="383011"/>
                </a:lnTo>
                <a:lnTo>
                  <a:pt x="99502" y="346591"/>
                </a:lnTo>
                <a:lnTo>
                  <a:pt x="75391" y="305646"/>
                </a:lnTo>
                <a:lnTo>
                  <a:pt x="53943" y="260821"/>
                </a:lnTo>
                <a:lnTo>
                  <a:pt x="35540" y="212765"/>
                </a:lnTo>
                <a:lnTo>
                  <a:pt x="20563" y="162122"/>
                </a:lnTo>
                <a:lnTo>
                  <a:pt x="9393" y="109540"/>
                </a:lnTo>
                <a:lnTo>
                  <a:pt x="2411" y="55664"/>
                </a:lnTo>
                <a:lnTo>
                  <a:pt x="0" y="1143"/>
                </a:lnTo>
              </a:path>
            </a:pathLst>
          </a:custGeom>
          <a:ln w="9144">
            <a:solidFill>
              <a:srgbClr val="000000"/>
            </a:solidFill>
          </a:ln>
        </p:spPr>
        <p:txBody>
          <a:bodyPr wrap="square" lIns="0" tIns="0" rIns="0" bIns="0" rtlCol="0"/>
          <a:lstStyle/>
          <a:p>
            <a:endParaRPr/>
          </a:p>
        </p:txBody>
      </p:sp>
      <p:sp>
        <p:nvSpPr>
          <p:cNvPr id="18" name="object 18"/>
          <p:cNvSpPr/>
          <p:nvPr/>
        </p:nvSpPr>
        <p:spPr>
          <a:xfrm>
            <a:off x="2555620" y="4000246"/>
            <a:ext cx="527050" cy="635635"/>
          </a:xfrm>
          <a:custGeom>
            <a:avLst/>
            <a:gdLst/>
            <a:ahLst/>
            <a:cxnLst/>
            <a:rect l="l" t="t" r="r" b="b"/>
            <a:pathLst>
              <a:path w="527050" h="635635">
                <a:moveTo>
                  <a:pt x="525907" y="486409"/>
                </a:moveTo>
                <a:lnTo>
                  <a:pt x="496779" y="548464"/>
                </a:lnTo>
                <a:lnTo>
                  <a:pt x="463815" y="576237"/>
                </a:lnTo>
                <a:lnTo>
                  <a:pt x="421647" y="600104"/>
                </a:lnTo>
                <a:lnTo>
                  <a:pt x="372572" y="618763"/>
                </a:lnTo>
                <a:lnTo>
                  <a:pt x="318887" y="630914"/>
                </a:lnTo>
                <a:lnTo>
                  <a:pt x="262890" y="635253"/>
                </a:lnTo>
                <a:lnTo>
                  <a:pt x="223587" y="630646"/>
                </a:lnTo>
                <a:lnTo>
                  <a:pt x="185074" y="617460"/>
                </a:lnTo>
                <a:lnTo>
                  <a:pt x="148138" y="596650"/>
                </a:lnTo>
                <a:lnTo>
                  <a:pt x="113568" y="569169"/>
                </a:lnTo>
                <a:lnTo>
                  <a:pt x="82153" y="535971"/>
                </a:lnTo>
                <a:lnTo>
                  <a:pt x="54681" y="498011"/>
                </a:lnTo>
                <a:lnTo>
                  <a:pt x="31941" y="456243"/>
                </a:lnTo>
                <a:lnTo>
                  <a:pt x="14721" y="411620"/>
                </a:lnTo>
                <a:lnTo>
                  <a:pt x="3811" y="365096"/>
                </a:lnTo>
                <a:lnTo>
                  <a:pt x="0" y="317626"/>
                </a:lnTo>
                <a:lnTo>
                  <a:pt x="3819" y="270157"/>
                </a:lnTo>
                <a:lnTo>
                  <a:pt x="14750" y="223633"/>
                </a:lnTo>
                <a:lnTo>
                  <a:pt x="32002" y="179010"/>
                </a:lnTo>
                <a:lnTo>
                  <a:pt x="54786" y="137242"/>
                </a:lnTo>
                <a:lnTo>
                  <a:pt x="82311" y="99282"/>
                </a:lnTo>
                <a:lnTo>
                  <a:pt x="113787" y="66084"/>
                </a:lnTo>
                <a:lnTo>
                  <a:pt x="148424" y="38603"/>
                </a:lnTo>
                <a:lnTo>
                  <a:pt x="185432" y="17793"/>
                </a:lnTo>
                <a:lnTo>
                  <a:pt x="224019" y="4607"/>
                </a:lnTo>
                <a:lnTo>
                  <a:pt x="263398" y="0"/>
                </a:lnTo>
                <a:lnTo>
                  <a:pt x="328637" y="3248"/>
                </a:lnTo>
                <a:lnTo>
                  <a:pt x="390219" y="12229"/>
                </a:lnTo>
                <a:lnTo>
                  <a:pt x="444484" y="25796"/>
                </a:lnTo>
                <a:lnTo>
                  <a:pt x="487774" y="42803"/>
                </a:lnTo>
                <a:lnTo>
                  <a:pt x="526796" y="82549"/>
                </a:lnTo>
              </a:path>
            </a:pathLst>
          </a:custGeom>
          <a:ln w="9144">
            <a:solidFill>
              <a:srgbClr val="000000"/>
            </a:solidFill>
          </a:ln>
        </p:spPr>
        <p:txBody>
          <a:bodyPr wrap="square" lIns="0" tIns="0" rIns="0" bIns="0" rtlCol="0"/>
          <a:lstStyle/>
          <a:p>
            <a:endParaRPr/>
          </a:p>
        </p:txBody>
      </p:sp>
      <p:sp>
        <p:nvSpPr>
          <p:cNvPr id="19" name="object 19"/>
          <p:cNvSpPr/>
          <p:nvPr/>
        </p:nvSpPr>
        <p:spPr>
          <a:xfrm>
            <a:off x="4305300" y="2616073"/>
            <a:ext cx="557530" cy="476250"/>
          </a:xfrm>
          <a:custGeom>
            <a:avLst/>
            <a:gdLst/>
            <a:ahLst/>
            <a:cxnLst/>
            <a:rect l="l" t="t" r="r" b="b"/>
            <a:pathLst>
              <a:path w="557529" h="476250">
                <a:moveTo>
                  <a:pt x="0" y="474599"/>
                </a:moveTo>
                <a:lnTo>
                  <a:pt x="2411" y="419958"/>
                </a:lnTo>
                <a:lnTo>
                  <a:pt x="9393" y="365961"/>
                </a:lnTo>
                <a:lnTo>
                  <a:pt x="20563" y="313257"/>
                </a:lnTo>
                <a:lnTo>
                  <a:pt x="35540" y="262494"/>
                </a:lnTo>
                <a:lnTo>
                  <a:pt x="53943" y="214320"/>
                </a:lnTo>
                <a:lnTo>
                  <a:pt x="75391" y="169386"/>
                </a:lnTo>
                <a:lnTo>
                  <a:pt x="99502" y="128338"/>
                </a:lnTo>
                <a:lnTo>
                  <a:pt x="125897" y="91826"/>
                </a:lnTo>
                <a:lnTo>
                  <a:pt x="154192" y="60498"/>
                </a:lnTo>
                <a:lnTo>
                  <a:pt x="184008" y="35003"/>
                </a:lnTo>
                <a:lnTo>
                  <a:pt x="246675" y="4105"/>
                </a:lnTo>
                <a:lnTo>
                  <a:pt x="278764" y="0"/>
                </a:lnTo>
                <a:lnTo>
                  <a:pt x="310879" y="4114"/>
                </a:lnTo>
                <a:lnTo>
                  <a:pt x="373573" y="35079"/>
                </a:lnTo>
                <a:lnTo>
                  <a:pt x="403393" y="60631"/>
                </a:lnTo>
                <a:lnTo>
                  <a:pt x="431688" y="92030"/>
                </a:lnTo>
                <a:lnTo>
                  <a:pt x="458078" y="128625"/>
                </a:lnTo>
                <a:lnTo>
                  <a:pt x="482182" y="169768"/>
                </a:lnTo>
                <a:lnTo>
                  <a:pt x="503621" y="214809"/>
                </a:lnTo>
                <a:lnTo>
                  <a:pt x="522014" y="263098"/>
                </a:lnTo>
                <a:lnTo>
                  <a:pt x="536982" y="313985"/>
                </a:lnTo>
                <a:lnTo>
                  <a:pt x="548144" y="366821"/>
                </a:lnTo>
                <a:lnTo>
                  <a:pt x="555120" y="420956"/>
                </a:lnTo>
                <a:lnTo>
                  <a:pt x="557529" y="475741"/>
                </a:lnTo>
              </a:path>
            </a:pathLst>
          </a:custGeom>
          <a:ln w="9144">
            <a:solidFill>
              <a:srgbClr val="000000"/>
            </a:solidFill>
          </a:ln>
        </p:spPr>
        <p:txBody>
          <a:bodyPr wrap="square" lIns="0" tIns="0" rIns="0" bIns="0" rtlCol="0"/>
          <a:lstStyle/>
          <a:p>
            <a:endParaRPr/>
          </a:p>
        </p:txBody>
      </p:sp>
      <p:sp>
        <p:nvSpPr>
          <p:cNvPr id="20" name="object 20"/>
          <p:cNvSpPr txBox="1"/>
          <p:nvPr/>
        </p:nvSpPr>
        <p:spPr>
          <a:xfrm>
            <a:off x="2341879" y="3105886"/>
            <a:ext cx="4606925" cy="640715"/>
          </a:xfrm>
          <a:prstGeom prst="rect">
            <a:avLst/>
          </a:prstGeom>
        </p:spPr>
        <p:txBody>
          <a:bodyPr vert="horz" wrap="square" lIns="0" tIns="24765" rIns="0" bIns="0" rtlCol="0">
            <a:spAutoFit/>
          </a:bodyPr>
          <a:lstStyle/>
          <a:p>
            <a:pPr marR="130175" algn="ctr">
              <a:lnSpc>
                <a:spcPct val="100000"/>
              </a:lnSpc>
              <a:spcBef>
                <a:spcPts val="195"/>
              </a:spcBef>
            </a:pPr>
            <a:r>
              <a:rPr sz="1400" dirty="0">
                <a:latin typeface="Times New Roman"/>
                <a:cs typeface="Times New Roman"/>
              </a:rPr>
              <a:t>ASG</a:t>
            </a:r>
            <a:endParaRPr sz="1400">
              <a:latin typeface="Times New Roman"/>
              <a:cs typeface="Times New Roman"/>
            </a:endParaRPr>
          </a:p>
          <a:p>
            <a:pPr marL="2832100">
              <a:lnSpc>
                <a:spcPts val="1480"/>
              </a:lnSpc>
              <a:spcBef>
                <a:spcPts val="100"/>
              </a:spcBef>
            </a:pPr>
            <a:r>
              <a:rPr sz="1400" spc="-5" dirty="0">
                <a:latin typeface="Times New Roman"/>
                <a:cs typeface="Times New Roman"/>
              </a:rPr>
              <a:t>ASG.PNO </a:t>
            </a:r>
            <a:r>
              <a:rPr sz="1400" dirty="0">
                <a:latin typeface="Times New Roman"/>
                <a:cs typeface="Times New Roman"/>
              </a:rPr>
              <a:t>=</a:t>
            </a:r>
            <a:r>
              <a:rPr sz="1400" spc="-30" dirty="0">
                <a:latin typeface="Times New Roman"/>
                <a:cs typeface="Times New Roman"/>
              </a:rPr>
              <a:t> </a:t>
            </a:r>
            <a:r>
              <a:rPr sz="1400" spc="-5" dirty="0">
                <a:latin typeface="Times New Roman"/>
                <a:cs typeface="Times New Roman"/>
              </a:rPr>
              <a:t>PROJ.PNO</a:t>
            </a:r>
            <a:endParaRPr sz="1400">
              <a:latin typeface="Times New Roman"/>
              <a:cs typeface="Times New Roman"/>
            </a:endParaRPr>
          </a:p>
          <a:p>
            <a:pPr marL="12700">
              <a:lnSpc>
                <a:spcPts val="1480"/>
              </a:lnSpc>
            </a:pPr>
            <a:r>
              <a:rPr sz="1400" spc="-30" dirty="0">
                <a:latin typeface="Times New Roman"/>
                <a:cs typeface="Times New Roman"/>
              </a:rPr>
              <a:t>EMP.ENO </a:t>
            </a:r>
            <a:r>
              <a:rPr sz="1400" dirty="0">
                <a:latin typeface="Times New Roman"/>
                <a:cs typeface="Times New Roman"/>
              </a:rPr>
              <a:t>=</a:t>
            </a:r>
            <a:r>
              <a:rPr sz="1400" spc="-65" dirty="0">
                <a:latin typeface="Times New Roman"/>
                <a:cs typeface="Times New Roman"/>
              </a:rPr>
              <a:t> </a:t>
            </a:r>
            <a:r>
              <a:rPr sz="1400" spc="-5" dirty="0">
                <a:latin typeface="Times New Roman"/>
                <a:cs typeface="Times New Roman"/>
              </a:rPr>
              <a:t>ASG.ENO</a:t>
            </a:r>
            <a:endParaRPr sz="1400">
              <a:latin typeface="Times New Roman"/>
              <a:cs typeface="Times New Roman"/>
            </a:endParaRPr>
          </a:p>
        </p:txBody>
      </p:sp>
      <p:sp>
        <p:nvSpPr>
          <p:cNvPr id="21" name="object 21"/>
          <p:cNvSpPr txBox="1"/>
          <p:nvPr/>
        </p:nvSpPr>
        <p:spPr>
          <a:xfrm>
            <a:off x="1831594" y="4519929"/>
            <a:ext cx="1067435" cy="45275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TITLE=</a:t>
            </a:r>
            <a:endParaRPr sz="1400">
              <a:latin typeface="Times New Roman"/>
              <a:cs typeface="Times New Roman"/>
            </a:endParaRPr>
          </a:p>
          <a:p>
            <a:pPr marL="12700">
              <a:lnSpc>
                <a:spcPct val="100000"/>
              </a:lnSpc>
              <a:spcBef>
                <a:spcPts val="5"/>
              </a:spcBef>
            </a:pPr>
            <a:r>
              <a:rPr sz="1400" spc="-10" dirty="0">
                <a:latin typeface="Times New Roman"/>
                <a:cs typeface="Times New Roman"/>
              </a:rPr>
              <a:t>“Programmer”</a:t>
            </a:r>
            <a:endParaRPr sz="1400">
              <a:latin typeface="Times New Roman"/>
              <a:cs typeface="Times New Roman"/>
            </a:endParaRPr>
          </a:p>
        </p:txBody>
      </p:sp>
      <p:sp>
        <p:nvSpPr>
          <p:cNvPr id="22" name="object 22"/>
          <p:cNvSpPr txBox="1"/>
          <p:nvPr/>
        </p:nvSpPr>
        <p:spPr>
          <a:xfrm>
            <a:off x="5503290" y="4728464"/>
            <a:ext cx="182245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PNAME </a:t>
            </a:r>
            <a:r>
              <a:rPr sz="1400" dirty="0">
                <a:latin typeface="Times New Roman"/>
                <a:cs typeface="Times New Roman"/>
              </a:rPr>
              <a:t>=</a:t>
            </a:r>
            <a:r>
              <a:rPr sz="1400" spc="-75" dirty="0">
                <a:latin typeface="Times New Roman"/>
                <a:cs typeface="Times New Roman"/>
              </a:rPr>
              <a:t> </a:t>
            </a:r>
            <a:r>
              <a:rPr sz="1400" spc="-5" dirty="0">
                <a:latin typeface="Times New Roman"/>
                <a:cs typeface="Times New Roman"/>
              </a:rPr>
              <a:t>“CAD/CAM”</a:t>
            </a:r>
            <a:endParaRPr sz="1400">
              <a:latin typeface="Times New Roman"/>
              <a:cs typeface="Times New Roman"/>
            </a:endParaRPr>
          </a:p>
        </p:txBody>
      </p:sp>
      <p:sp>
        <p:nvSpPr>
          <p:cNvPr id="23" name="object 23"/>
          <p:cNvSpPr txBox="1"/>
          <p:nvPr/>
        </p:nvSpPr>
        <p:spPr>
          <a:xfrm>
            <a:off x="3253485" y="4761102"/>
            <a:ext cx="65722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ENA</a:t>
            </a:r>
            <a:r>
              <a:rPr sz="1400" dirty="0">
                <a:latin typeface="Times New Roman"/>
                <a:cs typeface="Times New Roman"/>
              </a:rPr>
              <a:t>ME</a:t>
            </a:r>
            <a:endParaRPr sz="1400">
              <a:latin typeface="Times New Roman"/>
              <a:cs typeface="Times New Roman"/>
            </a:endParaRPr>
          </a:p>
        </p:txBody>
      </p:sp>
      <p:sp>
        <p:nvSpPr>
          <p:cNvPr id="24" name="object 24"/>
          <p:cNvSpPr txBox="1"/>
          <p:nvPr/>
        </p:nvSpPr>
        <p:spPr>
          <a:xfrm>
            <a:off x="4595240" y="3930141"/>
            <a:ext cx="45085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R</a:t>
            </a:r>
            <a:r>
              <a:rPr sz="1400" spc="-10" dirty="0">
                <a:latin typeface="Times New Roman"/>
                <a:cs typeface="Times New Roman"/>
              </a:rPr>
              <a:t>E</a:t>
            </a:r>
            <a:r>
              <a:rPr sz="1400" dirty="0">
                <a:latin typeface="Times New Roman"/>
                <a:cs typeface="Times New Roman"/>
              </a:rPr>
              <a:t>SP</a:t>
            </a:r>
            <a:endParaRPr sz="1400">
              <a:latin typeface="Times New Roman"/>
              <a:cs typeface="Times New Roman"/>
            </a:endParaRPr>
          </a:p>
        </p:txBody>
      </p:sp>
      <p:sp>
        <p:nvSpPr>
          <p:cNvPr id="25" name="object 25"/>
          <p:cNvSpPr txBox="1"/>
          <p:nvPr/>
        </p:nvSpPr>
        <p:spPr>
          <a:xfrm>
            <a:off x="3812794" y="5662371"/>
            <a:ext cx="1453515"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Fig.: Query</a:t>
            </a:r>
            <a:r>
              <a:rPr sz="1400" b="1" spc="-80" dirty="0">
                <a:latin typeface="Times New Roman"/>
                <a:cs typeface="Times New Roman"/>
              </a:rPr>
              <a:t> </a:t>
            </a:r>
            <a:r>
              <a:rPr sz="1400" b="1" dirty="0">
                <a:latin typeface="Times New Roman"/>
                <a:cs typeface="Times New Roman"/>
              </a:rPr>
              <a:t>Graph</a:t>
            </a:r>
            <a:endParaRPr sz="1400">
              <a:latin typeface="Times New Roman"/>
              <a:cs typeface="Times New Roman"/>
            </a:endParaRPr>
          </a:p>
        </p:txBody>
      </p:sp>
      <p:sp>
        <p:nvSpPr>
          <p:cNvPr id="26" name="object 26"/>
          <p:cNvSpPr txBox="1"/>
          <p:nvPr/>
        </p:nvSpPr>
        <p:spPr>
          <a:xfrm>
            <a:off x="4214240" y="2237358"/>
            <a:ext cx="76771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DUR </a:t>
            </a:r>
            <a:r>
              <a:rPr sz="1400" dirty="0">
                <a:latin typeface="Times New Roman"/>
                <a:cs typeface="Times New Roman"/>
              </a:rPr>
              <a:t>≥</a:t>
            </a:r>
            <a:r>
              <a:rPr sz="1400" spc="-75" dirty="0">
                <a:latin typeface="Times New Roman"/>
                <a:cs typeface="Times New Roman"/>
              </a:rPr>
              <a:t> </a:t>
            </a:r>
            <a:r>
              <a:rPr sz="1400" spc="5" dirty="0">
                <a:latin typeface="Times New Roman"/>
                <a:cs typeface="Times New Roman"/>
              </a:rPr>
              <a:t>36</a:t>
            </a:r>
            <a:endParaRPr sz="14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1564005" cy="833755"/>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Analysis</a:t>
            </a:r>
            <a:endParaRPr sz="2400">
              <a:latin typeface="Times New Roman"/>
              <a:cs typeface="Times New Roman"/>
            </a:endParaRPr>
          </a:p>
          <a:p>
            <a:pPr marL="354965">
              <a:lnSpc>
                <a:spcPct val="100000"/>
              </a:lnSpc>
              <a:spcBef>
                <a:spcPts val="495"/>
              </a:spcBef>
            </a:pPr>
            <a:r>
              <a:rPr sz="2000" dirty="0">
                <a:latin typeface="Times New Roman"/>
                <a:cs typeface="Times New Roman"/>
              </a:rPr>
              <a:t>Join</a:t>
            </a:r>
            <a:r>
              <a:rPr sz="2000" spc="-75" dirty="0">
                <a:latin typeface="Times New Roman"/>
                <a:cs typeface="Times New Roman"/>
              </a:rPr>
              <a:t> </a:t>
            </a:r>
            <a:r>
              <a:rPr sz="2000" dirty="0">
                <a:latin typeface="Times New Roman"/>
                <a:cs typeface="Times New Roman"/>
              </a:rPr>
              <a:t>Graph:</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48</a:t>
            </a:fld>
            <a:endParaRPr spc="-60" dirty="0"/>
          </a:p>
        </p:txBody>
      </p:sp>
      <p:sp>
        <p:nvSpPr>
          <p:cNvPr id="6" name="object 6"/>
          <p:cNvSpPr/>
          <p:nvPr/>
        </p:nvSpPr>
        <p:spPr>
          <a:xfrm>
            <a:off x="4166615" y="2610611"/>
            <a:ext cx="864235" cy="672465"/>
          </a:xfrm>
          <a:custGeom>
            <a:avLst/>
            <a:gdLst/>
            <a:ahLst/>
            <a:cxnLst/>
            <a:rect l="l" t="t" r="r" b="b"/>
            <a:pathLst>
              <a:path w="864235" h="672464">
                <a:moveTo>
                  <a:pt x="0" y="336041"/>
                </a:moveTo>
                <a:lnTo>
                  <a:pt x="3366" y="293898"/>
                </a:lnTo>
                <a:lnTo>
                  <a:pt x="13194" y="253314"/>
                </a:lnTo>
                <a:lnTo>
                  <a:pt x="29080" y="214605"/>
                </a:lnTo>
                <a:lnTo>
                  <a:pt x="50618" y="178086"/>
                </a:lnTo>
                <a:lnTo>
                  <a:pt x="77405" y="144073"/>
                </a:lnTo>
                <a:lnTo>
                  <a:pt x="109035" y="112880"/>
                </a:lnTo>
                <a:lnTo>
                  <a:pt x="145103" y="84824"/>
                </a:lnTo>
                <a:lnTo>
                  <a:pt x="185205" y="60219"/>
                </a:lnTo>
                <a:lnTo>
                  <a:pt x="228936" y="39381"/>
                </a:lnTo>
                <a:lnTo>
                  <a:pt x="275891" y="22624"/>
                </a:lnTo>
                <a:lnTo>
                  <a:pt x="325665" y="10265"/>
                </a:lnTo>
                <a:lnTo>
                  <a:pt x="377854" y="2618"/>
                </a:lnTo>
                <a:lnTo>
                  <a:pt x="432054" y="0"/>
                </a:lnTo>
                <a:lnTo>
                  <a:pt x="486253" y="2618"/>
                </a:lnTo>
                <a:lnTo>
                  <a:pt x="538442" y="10265"/>
                </a:lnTo>
                <a:lnTo>
                  <a:pt x="588216" y="22624"/>
                </a:lnTo>
                <a:lnTo>
                  <a:pt x="635171" y="39381"/>
                </a:lnTo>
                <a:lnTo>
                  <a:pt x="678902" y="60219"/>
                </a:lnTo>
                <a:lnTo>
                  <a:pt x="719004" y="84824"/>
                </a:lnTo>
                <a:lnTo>
                  <a:pt x="755072" y="112880"/>
                </a:lnTo>
                <a:lnTo>
                  <a:pt x="786702" y="144073"/>
                </a:lnTo>
                <a:lnTo>
                  <a:pt x="813489" y="178086"/>
                </a:lnTo>
                <a:lnTo>
                  <a:pt x="835027" y="214605"/>
                </a:lnTo>
                <a:lnTo>
                  <a:pt x="850913" y="253314"/>
                </a:lnTo>
                <a:lnTo>
                  <a:pt x="860741" y="293898"/>
                </a:lnTo>
                <a:lnTo>
                  <a:pt x="864108" y="336041"/>
                </a:lnTo>
                <a:lnTo>
                  <a:pt x="860741" y="378185"/>
                </a:lnTo>
                <a:lnTo>
                  <a:pt x="850913" y="418769"/>
                </a:lnTo>
                <a:lnTo>
                  <a:pt x="835027" y="457478"/>
                </a:lnTo>
                <a:lnTo>
                  <a:pt x="813489" y="493997"/>
                </a:lnTo>
                <a:lnTo>
                  <a:pt x="786702" y="528010"/>
                </a:lnTo>
                <a:lnTo>
                  <a:pt x="755072" y="559203"/>
                </a:lnTo>
                <a:lnTo>
                  <a:pt x="719004" y="587259"/>
                </a:lnTo>
                <a:lnTo>
                  <a:pt x="678902" y="611864"/>
                </a:lnTo>
                <a:lnTo>
                  <a:pt x="635171" y="632702"/>
                </a:lnTo>
                <a:lnTo>
                  <a:pt x="588216" y="649459"/>
                </a:lnTo>
                <a:lnTo>
                  <a:pt x="538442" y="661818"/>
                </a:lnTo>
                <a:lnTo>
                  <a:pt x="486253" y="669465"/>
                </a:lnTo>
                <a:lnTo>
                  <a:pt x="432054" y="672084"/>
                </a:lnTo>
                <a:lnTo>
                  <a:pt x="377854" y="669465"/>
                </a:lnTo>
                <a:lnTo>
                  <a:pt x="325665" y="661818"/>
                </a:lnTo>
                <a:lnTo>
                  <a:pt x="275891" y="649459"/>
                </a:lnTo>
                <a:lnTo>
                  <a:pt x="228936" y="632702"/>
                </a:lnTo>
                <a:lnTo>
                  <a:pt x="185205" y="611864"/>
                </a:lnTo>
                <a:lnTo>
                  <a:pt x="145103" y="587259"/>
                </a:lnTo>
                <a:lnTo>
                  <a:pt x="109035" y="559203"/>
                </a:lnTo>
                <a:lnTo>
                  <a:pt x="77405" y="528010"/>
                </a:lnTo>
                <a:lnTo>
                  <a:pt x="50618" y="493997"/>
                </a:lnTo>
                <a:lnTo>
                  <a:pt x="29080" y="457478"/>
                </a:lnTo>
                <a:lnTo>
                  <a:pt x="13194" y="418769"/>
                </a:lnTo>
                <a:lnTo>
                  <a:pt x="3366" y="378185"/>
                </a:lnTo>
                <a:lnTo>
                  <a:pt x="0" y="336041"/>
                </a:lnTo>
                <a:close/>
              </a:path>
            </a:pathLst>
          </a:custGeom>
          <a:ln w="9144">
            <a:solidFill>
              <a:srgbClr val="000000"/>
            </a:solidFill>
          </a:ln>
        </p:spPr>
        <p:txBody>
          <a:bodyPr wrap="square" lIns="0" tIns="0" rIns="0" bIns="0" rtlCol="0"/>
          <a:lstStyle/>
          <a:p>
            <a:endParaRPr/>
          </a:p>
        </p:txBody>
      </p:sp>
      <p:sp>
        <p:nvSpPr>
          <p:cNvPr id="7" name="object 7"/>
          <p:cNvSpPr/>
          <p:nvPr/>
        </p:nvSpPr>
        <p:spPr>
          <a:xfrm>
            <a:off x="5535167" y="3471671"/>
            <a:ext cx="864235" cy="673735"/>
          </a:xfrm>
          <a:custGeom>
            <a:avLst/>
            <a:gdLst/>
            <a:ahLst/>
            <a:cxnLst/>
            <a:rect l="l" t="t" r="r" b="b"/>
            <a:pathLst>
              <a:path w="864235" h="673735">
                <a:moveTo>
                  <a:pt x="0" y="336803"/>
                </a:moveTo>
                <a:lnTo>
                  <a:pt x="3366" y="294547"/>
                </a:lnTo>
                <a:lnTo>
                  <a:pt x="13194" y="253859"/>
                </a:lnTo>
                <a:lnTo>
                  <a:pt x="29080" y="215056"/>
                </a:lnTo>
                <a:lnTo>
                  <a:pt x="50618" y="178451"/>
                </a:lnTo>
                <a:lnTo>
                  <a:pt x="77405" y="144361"/>
                </a:lnTo>
                <a:lnTo>
                  <a:pt x="109035" y="113101"/>
                </a:lnTo>
                <a:lnTo>
                  <a:pt x="145103" y="84986"/>
                </a:lnTo>
                <a:lnTo>
                  <a:pt x="185205" y="60332"/>
                </a:lnTo>
                <a:lnTo>
                  <a:pt x="228936" y="39453"/>
                </a:lnTo>
                <a:lnTo>
                  <a:pt x="275891" y="22665"/>
                </a:lnTo>
                <a:lnTo>
                  <a:pt x="325665" y="10283"/>
                </a:lnTo>
                <a:lnTo>
                  <a:pt x="377854" y="2623"/>
                </a:lnTo>
                <a:lnTo>
                  <a:pt x="432054" y="0"/>
                </a:lnTo>
                <a:lnTo>
                  <a:pt x="486253" y="2623"/>
                </a:lnTo>
                <a:lnTo>
                  <a:pt x="538442" y="10283"/>
                </a:lnTo>
                <a:lnTo>
                  <a:pt x="588216" y="22665"/>
                </a:lnTo>
                <a:lnTo>
                  <a:pt x="635171" y="39453"/>
                </a:lnTo>
                <a:lnTo>
                  <a:pt x="678902" y="60332"/>
                </a:lnTo>
                <a:lnTo>
                  <a:pt x="719004" y="84986"/>
                </a:lnTo>
                <a:lnTo>
                  <a:pt x="755072" y="113101"/>
                </a:lnTo>
                <a:lnTo>
                  <a:pt x="786702" y="144361"/>
                </a:lnTo>
                <a:lnTo>
                  <a:pt x="813489" y="178451"/>
                </a:lnTo>
                <a:lnTo>
                  <a:pt x="835027" y="215056"/>
                </a:lnTo>
                <a:lnTo>
                  <a:pt x="850913" y="253859"/>
                </a:lnTo>
                <a:lnTo>
                  <a:pt x="860741" y="294547"/>
                </a:lnTo>
                <a:lnTo>
                  <a:pt x="864108" y="336803"/>
                </a:lnTo>
                <a:lnTo>
                  <a:pt x="860741" y="379060"/>
                </a:lnTo>
                <a:lnTo>
                  <a:pt x="850913" y="419748"/>
                </a:lnTo>
                <a:lnTo>
                  <a:pt x="835027" y="458551"/>
                </a:lnTo>
                <a:lnTo>
                  <a:pt x="813489" y="495156"/>
                </a:lnTo>
                <a:lnTo>
                  <a:pt x="786702" y="529246"/>
                </a:lnTo>
                <a:lnTo>
                  <a:pt x="755072" y="560506"/>
                </a:lnTo>
                <a:lnTo>
                  <a:pt x="719004" y="588621"/>
                </a:lnTo>
                <a:lnTo>
                  <a:pt x="678902" y="613275"/>
                </a:lnTo>
                <a:lnTo>
                  <a:pt x="635171" y="634154"/>
                </a:lnTo>
                <a:lnTo>
                  <a:pt x="588216" y="650942"/>
                </a:lnTo>
                <a:lnTo>
                  <a:pt x="538442" y="663324"/>
                </a:lnTo>
                <a:lnTo>
                  <a:pt x="486253" y="670984"/>
                </a:lnTo>
                <a:lnTo>
                  <a:pt x="432054" y="673607"/>
                </a:lnTo>
                <a:lnTo>
                  <a:pt x="377854" y="670984"/>
                </a:lnTo>
                <a:lnTo>
                  <a:pt x="325665" y="663324"/>
                </a:lnTo>
                <a:lnTo>
                  <a:pt x="275891" y="650942"/>
                </a:lnTo>
                <a:lnTo>
                  <a:pt x="228936" y="634154"/>
                </a:lnTo>
                <a:lnTo>
                  <a:pt x="185205" y="613275"/>
                </a:lnTo>
                <a:lnTo>
                  <a:pt x="145103" y="588621"/>
                </a:lnTo>
                <a:lnTo>
                  <a:pt x="109035" y="560506"/>
                </a:lnTo>
                <a:lnTo>
                  <a:pt x="77405" y="529246"/>
                </a:lnTo>
                <a:lnTo>
                  <a:pt x="50618" y="495156"/>
                </a:lnTo>
                <a:lnTo>
                  <a:pt x="29080" y="458551"/>
                </a:lnTo>
                <a:lnTo>
                  <a:pt x="13194" y="419748"/>
                </a:lnTo>
                <a:lnTo>
                  <a:pt x="3366" y="379060"/>
                </a:lnTo>
                <a:lnTo>
                  <a:pt x="0" y="336803"/>
                </a:lnTo>
                <a:close/>
              </a:path>
            </a:pathLst>
          </a:custGeom>
          <a:ln w="9144">
            <a:solidFill>
              <a:srgbClr val="000000"/>
            </a:solidFill>
          </a:ln>
        </p:spPr>
        <p:txBody>
          <a:bodyPr wrap="square" lIns="0" tIns="0" rIns="0" bIns="0" rtlCol="0"/>
          <a:lstStyle/>
          <a:p>
            <a:endParaRPr/>
          </a:p>
        </p:txBody>
      </p:sp>
      <p:sp>
        <p:nvSpPr>
          <p:cNvPr id="8" name="object 8"/>
          <p:cNvSpPr/>
          <p:nvPr/>
        </p:nvSpPr>
        <p:spPr>
          <a:xfrm>
            <a:off x="2825495" y="3779520"/>
            <a:ext cx="864235" cy="672465"/>
          </a:xfrm>
          <a:custGeom>
            <a:avLst/>
            <a:gdLst/>
            <a:ahLst/>
            <a:cxnLst/>
            <a:rect l="l" t="t" r="r" b="b"/>
            <a:pathLst>
              <a:path w="864235" h="672464">
                <a:moveTo>
                  <a:pt x="0" y="336041"/>
                </a:moveTo>
                <a:lnTo>
                  <a:pt x="3366" y="293898"/>
                </a:lnTo>
                <a:lnTo>
                  <a:pt x="13194" y="253314"/>
                </a:lnTo>
                <a:lnTo>
                  <a:pt x="29080" y="214605"/>
                </a:lnTo>
                <a:lnTo>
                  <a:pt x="50618" y="178086"/>
                </a:lnTo>
                <a:lnTo>
                  <a:pt x="77405" y="144073"/>
                </a:lnTo>
                <a:lnTo>
                  <a:pt x="109035" y="112880"/>
                </a:lnTo>
                <a:lnTo>
                  <a:pt x="145103" y="84824"/>
                </a:lnTo>
                <a:lnTo>
                  <a:pt x="185205" y="60219"/>
                </a:lnTo>
                <a:lnTo>
                  <a:pt x="228936" y="39381"/>
                </a:lnTo>
                <a:lnTo>
                  <a:pt x="275891" y="22624"/>
                </a:lnTo>
                <a:lnTo>
                  <a:pt x="325665" y="10265"/>
                </a:lnTo>
                <a:lnTo>
                  <a:pt x="377854" y="2618"/>
                </a:lnTo>
                <a:lnTo>
                  <a:pt x="432054" y="0"/>
                </a:lnTo>
                <a:lnTo>
                  <a:pt x="486253" y="2618"/>
                </a:lnTo>
                <a:lnTo>
                  <a:pt x="538442" y="10265"/>
                </a:lnTo>
                <a:lnTo>
                  <a:pt x="588216" y="22624"/>
                </a:lnTo>
                <a:lnTo>
                  <a:pt x="635171" y="39381"/>
                </a:lnTo>
                <a:lnTo>
                  <a:pt x="678902" y="60219"/>
                </a:lnTo>
                <a:lnTo>
                  <a:pt x="719004" y="84824"/>
                </a:lnTo>
                <a:lnTo>
                  <a:pt x="755072" y="112880"/>
                </a:lnTo>
                <a:lnTo>
                  <a:pt x="786702" y="144073"/>
                </a:lnTo>
                <a:lnTo>
                  <a:pt x="813489" y="178086"/>
                </a:lnTo>
                <a:lnTo>
                  <a:pt x="835027" y="214605"/>
                </a:lnTo>
                <a:lnTo>
                  <a:pt x="850913" y="253314"/>
                </a:lnTo>
                <a:lnTo>
                  <a:pt x="860741" y="293898"/>
                </a:lnTo>
                <a:lnTo>
                  <a:pt x="864107" y="336041"/>
                </a:lnTo>
                <a:lnTo>
                  <a:pt x="860741" y="378185"/>
                </a:lnTo>
                <a:lnTo>
                  <a:pt x="850913" y="418769"/>
                </a:lnTo>
                <a:lnTo>
                  <a:pt x="835027" y="457478"/>
                </a:lnTo>
                <a:lnTo>
                  <a:pt x="813489" y="493997"/>
                </a:lnTo>
                <a:lnTo>
                  <a:pt x="786702" y="528010"/>
                </a:lnTo>
                <a:lnTo>
                  <a:pt x="755072" y="559203"/>
                </a:lnTo>
                <a:lnTo>
                  <a:pt x="719004" y="587259"/>
                </a:lnTo>
                <a:lnTo>
                  <a:pt x="678902" y="611864"/>
                </a:lnTo>
                <a:lnTo>
                  <a:pt x="635171" y="632702"/>
                </a:lnTo>
                <a:lnTo>
                  <a:pt x="588216" y="649459"/>
                </a:lnTo>
                <a:lnTo>
                  <a:pt x="538442" y="661818"/>
                </a:lnTo>
                <a:lnTo>
                  <a:pt x="486253" y="669465"/>
                </a:lnTo>
                <a:lnTo>
                  <a:pt x="432054" y="672083"/>
                </a:lnTo>
                <a:lnTo>
                  <a:pt x="377854" y="669465"/>
                </a:lnTo>
                <a:lnTo>
                  <a:pt x="325665" y="661818"/>
                </a:lnTo>
                <a:lnTo>
                  <a:pt x="275891" y="649459"/>
                </a:lnTo>
                <a:lnTo>
                  <a:pt x="228936" y="632702"/>
                </a:lnTo>
                <a:lnTo>
                  <a:pt x="185205" y="611864"/>
                </a:lnTo>
                <a:lnTo>
                  <a:pt x="145103" y="587259"/>
                </a:lnTo>
                <a:lnTo>
                  <a:pt x="109035" y="559203"/>
                </a:lnTo>
                <a:lnTo>
                  <a:pt x="77405" y="528010"/>
                </a:lnTo>
                <a:lnTo>
                  <a:pt x="50618" y="493997"/>
                </a:lnTo>
                <a:lnTo>
                  <a:pt x="29080" y="457478"/>
                </a:lnTo>
                <a:lnTo>
                  <a:pt x="13194" y="418769"/>
                </a:lnTo>
                <a:lnTo>
                  <a:pt x="3366" y="378185"/>
                </a:lnTo>
                <a:lnTo>
                  <a:pt x="0" y="336041"/>
                </a:lnTo>
                <a:close/>
              </a:path>
            </a:pathLst>
          </a:custGeom>
          <a:ln w="9144">
            <a:solidFill>
              <a:srgbClr val="000000"/>
            </a:solidFill>
          </a:ln>
        </p:spPr>
        <p:txBody>
          <a:bodyPr wrap="square" lIns="0" tIns="0" rIns="0" bIns="0" rtlCol="0"/>
          <a:lstStyle/>
          <a:p>
            <a:endParaRPr/>
          </a:p>
        </p:txBody>
      </p:sp>
      <p:sp>
        <p:nvSpPr>
          <p:cNvPr id="9" name="object 9"/>
          <p:cNvSpPr/>
          <p:nvPr/>
        </p:nvSpPr>
        <p:spPr>
          <a:xfrm>
            <a:off x="3563111" y="3183635"/>
            <a:ext cx="730885" cy="693420"/>
          </a:xfrm>
          <a:custGeom>
            <a:avLst/>
            <a:gdLst/>
            <a:ahLst/>
            <a:cxnLst/>
            <a:rect l="l" t="t" r="r" b="b"/>
            <a:pathLst>
              <a:path w="730885" h="693420">
                <a:moveTo>
                  <a:pt x="730376" y="0"/>
                </a:moveTo>
                <a:lnTo>
                  <a:pt x="0" y="693165"/>
                </a:lnTo>
              </a:path>
            </a:pathLst>
          </a:custGeom>
          <a:ln w="9144">
            <a:solidFill>
              <a:srgbClr val="000000"/>
            </a:solidFill>
          </a:ln>
        </p:spPr>
        <p:txBody>
          <a:bodyPr wrap="square" lIns="0" tIns="0" rIns="0" bIns="0" rtlCol="0"/>
          <a:lstStyle/>
          <a:p>
            <a:endParaRPr/>
          </a:p>
        </p:txBody>
      </p:sp>
      <p:sp>
        <p:nvSpPr>
          <p:cNvPr id="10" name="object 10"/>
          <p:cNvSpPr/>
          <p:nvPr/>
        </p:nvSpPr>
        <p:spPr>
          <a:xfrm>
            <a:off x="4902708" y="3183635"/>
            <a:ext cx="759460" cy="386715"/>
          </a:xfrm>
          <a:custGeom>
            <a:avLst/>
            <a:gdLst/>
            <a:ahLst/>
            <a:cxnLst/>
            <a:rect l="l" t="t" r="r" b="b"/>
            <a:pathLst>
              <a:path w="759460" h="386714">
                <a:moveTo>
                  <a:pt x="0" y="0"/>
                </a:moveTo>
                <a:lnTo>
                  <a:pt x="759205" y="386206"/>
                </a:lnTo>
              </a:path>
            </a:pathLst>
          </a:custGeom>
          <a:ln w="9144">
            <a:solidFill>
              <a:srgbClr val="000000"/>
            </a:solidFill>
          </a:ln>
        </p:spPr>
        <p:txBody>
          <a:bodyPr wrap="square" lIns="0" tIns="0" rIns="0" bIns="0" rtlCol="0"/>
          <a:lstStyle/>
          <a:p>
            <a:endParaRPr/>
          </a:p>
        </p:txBody>
      </p:sp>
      <p:sp>
        <p:nvSpPr>
          <p:cNvPr id="11" name="object 11"/>
          <p:cNvSpPr txBox="1"/>
          <p:nvPr/>
        </p:nvSpPr>
        <p:spPr>
          <a:xfrm>
            <a:off x="2135885" y="2713718"/>
            <a:ext cx="5118735" cy="1460500"/>
          </a:xfrm>
          <a:prstGeom prst="rect">
            <a:avLst/>
          </a:prstGeom>
        </p:spPr>
        <p:txBody>
          <a:bodyPr vert="horz" wrap="square" lIns="0" tIns="34290" rIns="0" bIns="0" rtlCol="0">
            <a:spAutoFit/>
          </a:bodyPr>
          <a:lstStyle/>
          <a:p>
            <a:pPr marR="207010" algn="ctr">
              <a:lnSpc>
                <a:spcPct val="100000"/>
              </a:lnSpc>
              <a:spcBef>
                <a:spcPts val="270"/>
              </a:spcBef>
            </a:pPr>
            <a:r>
              <a:rPr sz="1600" spc="-10" dirty="0">
                <a:latin typeface="Times New Roman"/>
                <a:cs typeface="Times New Roman"/>
              </a:rPr>
              <a:t>ASG</a:t>
            </a:r>
            <a:endParaRPr sz="1600">
              <a:latin typeface="Times New Roman"/>
              <a:cs typeface="Times New Roman"/>
            </a:endParaRPr>
          </a:p>
          <a:p>
            <a:pPr marL="3098800">
              <a:lnSpc>
                <a:spcPts val="1714"/>
              </a:lnSpc>
              <a:spcBef>
                <a:spcPts val="175"/>
              </a:spcBef>
            </a:pPr>
            <a:r>
              <a:rPr sz="1600" spc="-5" dirty="0">
                <a:latin typeface="Times New Roman"/>
                <a:cs typeface="Times New Roman"/>
              </a:rPr>
              <a:t>ASG.PNO =</a:t>
            </a:r>
            <a:r>
              <a:rPr sz="1600" spc="-65" dirty="0">
                <a:latin typeface="Times New Roman"/>
                <a:cs typeface="Times New Roman"/>
              </a:rPr>
              <a:t> </a:t>
            </a:r>
            <a:r>
              <a:rPr sz="1600" spc="-5" dirty="0">
                <a:latin typeface="Times New Roman"/>
                <a:cs typeface="Times New Roman"/>
              </a:rPr>
              <a:t>PROJ.PNO</a:t>
            </a:r>
            <a:endParaRPr sz="1600">
              <a:latin typeface="Times New Roman"/>
              <a:cs typeface="Times New Roman"/>
            </a:endParaRPr>
          </a:p>
          <a:p>
            <a:pPr marL="12700">
              <a:lnSpc>
                <a:spcPts val="1714"/>
              </a:lnSpc>
            </a:pPr>
            <a:r>
              <a:rPr sz="1600" spc="-35" dirty="0">
                <a:latin typeface="Times New Roman"/>
                <a:cs typeface="Times New Roman"/>
              </a:rPr>
              <a:t>EMP.ENO </a:t>
            </a:r>
            <a:r>
              <a:rPr sz="1600" spc="-5" dirty="0">
                <a:latin typeface="Times New Roman"/>
                <a:cs typeface="Times New Roman"/>
              </a:rPr>
              <a:t>=</a:t>
            </a:r>
            <a:r>
              <a:rPr sz="1600" spc="-45" dirty="0">
                <a:latin typeface="Times New Roman"/>
                <a:cs typeface="Times New Roman"/>
              </a:rPr>
              <a:t> </a:t>
            </a:r>
            <a:r>
              <a:rPr sz="1600" spc="-5" dirty="0">
                <a:latin typeface="Times New Roman"/>
                <a:cs typeface="Times New Roman"/>
              </a:rPr>
              <a:t>ASG.ENO</a:t>
            </a:r>
            <a:endParaRPr sz="1600">
              <a:latin typeface="Times New Roman"/>
              <a:cs typeface="Times New Roman"/>
            </a:endParaRPr>
          </a:p>
          <a:p>
            <a:pPr marR="1042035" algn="r">
              <a:lnSpc>
                <a:spcPct val="100000"/>
              </a:lnSpc>
              <a:spcBef>
                <a:spcPts val="1260"/>
              </a:spcBef>
            </a:pPr>
            <a:r>
              <a:rPr sz="1600" spc="-5" dirty="0">
                <a:latin typeface="Times New Roman"/>
                <a:cs typeface="Times New Roman"/>
              </a:rPr>
              <a:t>PROJ</a:t>
            </a:r>
            <a:endParaRPr sz="1600">
              <a:latin typeface="Times New Roman"/>
              <a:cs typeface="Times New Roman"/>
            </a:endParaRPr>
          </a:p>
          <a:p>
            <a:pPr marL="908050">
              <a:lnSpc>
                <a:spcPct val="100000"/>
              </a:lnSpc>
              <a:spcBef>
                <a:spcPts val="500"/>
              </a:spcBef>
            </a:pPr>
            <a:r>
              <a:rPr sz="1600" spc="-10" dirty="0">
                <a:latin typeface="Times New Roman"/>
                <a:cs typeface="Times New Roman"/>
              </a:rPr>
              <a:t>EMP</a:t>
            </a:r>
            <a:endParaRPr sz="1600">
              <a:latin typeface="Times New Roman"/>
              <a:cs typeface="Times New Roman"/>
            </a:endParaRPr>
          </a:p>
        </p:txBody>
      </p:sp>
      <p:sp>
        <p:nvSpPr>
          <p:cNvPr id="12" name="object 12"/>
          <p:cNvSpPr txBox="1"/>
          <p:nvPr/>
        </p:nvSpPr>
        <p:spPr>
          <a:xfrm>
            <a:off x="3279775" y="4881117"/>
            <a:ext cx="283273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Times New Roman"/>
                <a:cs typeface="Times New Roman"/>
              </a:rPr>
              <a:t>Fig.: Corresponding Join</a:t>
            </a:r>
            <a:r>
              <a:rPr sz="1600" b="1" spc="-30" dirty="0">
                <a:latin typeface="Times New Roman"/>
                <a:cs typeface="Times New Roman"/>
              </a:rPr>
              <a:t> </a:t>
            </a:r>
            <a:r>
              <a:rPr sz="1600" b="1" spc="-5" dirty="0">
                <a:latin typeface="Times New Roman"/>
                <a:cs typeface="Times New Roman"/>
              </a:rPr>
              <a:t>Graph</a:t>
            </a:r>
            <a:endParaRPr sz="16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61D0-DD95-41A9-911F-ACEC9289B216}"/>
              </a:ext>
            </a:extLst>
          </p:cNvPr>
          <p:cNvSpPr>
            <a:spLocks noGrp="1"/>
          </p:cNvSpPr>
          <p:nvPr>
            <p:ph type="title"/>
          </p:nvPr>
        </p:nvSpPr>
        <p:spPr>
          <a:xfrm>
            <a:off x="1295400" y="358520"/>
            <a:ext cx="6671944" cy="615553"/>
          </a:xfrm>
        </p:spPr>
        <p:txBody>
          <a:bodyPr/>
          <a:lstStyle/>
          <a:p>
            <a:r>
              <a:rPr lang="en-US" sz="4000" dirty="0"/>
              <a:t>Overview of Query Processing</a:t>
            </a:r>
          </a:p>
        </p:txBody>
      </p:sp>
      <p:sp>
        <p:nvSpPr>
          <p:cNvPr id="3" name="Text Placeholder 2">
            <a:extLst>
              <a:ext uri="{FF2B5EF4-FFF2-40B4-BE49-F238E27FC236}">
                <a16:creationId xmlns:a16="http://schemas.microsoft.com/office/drawing/2014/main" id="{29FE005F-F01E-4C2A-9C6F-E42CDB0E3C3B}"/>
              </a:ext>
            </a:extLst>
          </p:cNvPr>
          <p:cNvSpPr>
            <a:spLocks noGrp="1"/>
          </p:cNvSpPr>
          <p:nvPr>
            <p:ph type="body" idx="1"/>
          </p:nvPr>
        </p:nvSpPr>
        <p:spPr>
          <a:xfrm>
            <a:off x="1066800" y="1219200"/>
            <a:ext cx="7772400" cy="5761434"/>
          </a:xfrm>
        </p:spPr>
        <p:txBody>
          <a:bodyPr/>
          <a:lstStyle/>
          <a:p>
            <a:pPr marL="342900" indent="-342900">
              <a:lnSpc>
                <a:spcPct val="150000"/>
              </a:lnSpc>
              <a:buFont typeface="Wingdings" panose="05000000000000000000" pitchFamily="2" charset="2"/>
              <a:buChar char="q"/>
            </a:pPr>
            <a:r>
              <a:rPr lang="en-US" dirty="0"/>
              <a:t>What is Query Processor? </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In relational database technology, users perform the task of data processing and data manipulation with the help of high level non-procedural language (e.g. SQL).</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This high-level query hides the low-level details from the user about the physical organization of the data and presents such an environment so that the user can handle the tasks of even complex queries in an easy, concise and simple fashion. </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The inner procedure of query-task is performed by a DBMS module called a Query Processor. Hence the users are relieved from query optimization which is a time consuming task that is actually performed by the query processor. </a:t>
            </a:r>
          </a:p>
        </p:txBody>
      </p:sp>
      <p:cxnSp>
        <p:nvCxnSpPr>
          <p:cNvPr id="5" name="Straight Connector 4">
            <a:extLst>
              <a:ext uri="{FF2B5EF4-FFF2-40B4-BE49-F238E27FC236}">
                <a16:creationId xmlns:a16="http://schemas.microsoft.com/office/drawing/2014/main" id="{FE9F7D87-4BDC-4861-8E8A-8BFEE7816699}"/>
              </a:ext>
            </a:extLst>
          </p:cNvPr>
          <p:cNvCxnSpPr/>
          <p:nvPr/>
        </p:nvCxnSpPr>
        <p:spPr>
          <a:xfrm>
            <a:off x="1143000" y="10668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CA4358C-11F2-584F-83B5-1843C8667B59}"/>
              </a:ext>
            </a:extLst>
          </p:cNvPr>
          <p:cNvSpPr>
            <a:spLocks noGrp="1"/>
          </p:cNvSpPr>
          <p:nvPr>
            <p:ph type="sldNum" sz="quarter" idx="7"/>
          </p:nvPr>
        </p:nvSpPr>
        <p:spPr/>
        <p:txBody>
          <a:bodyPr/>
          <a:lstStyle/>
          <a:p>
            <a:pPr marL="25400">
              <a:lnSpc>
                <a:spcPts val="1240"/>
              </a:lnSpc>
            </a:pPr>
            <a:fld id="{81D60167-4931-47E6-BA6A-407CBD079E47}" type="slidenum">
              <a:rPr lang="en-US" spc="-60" smtClean="0"/>
              <a:t>4</a:t>
            </a:fld>
            <a:endParaRPr lang="en-US" spc="-60" dirty="0"/>
          </a:p>
        </p:txBody>
      </p:sp>
    </p:spTree>
    <p:extLst>
      <p:ext uri="{BB962C8B-B14F-4D97-AF65-F5344CB8AC3E}">
        <p14:creationId xmlns:p14="http://schemas.microsoft.com/office/powerpoint/2010/main" val="3934513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2" name="object 2"/>
          <p:cNvSpPr txBox="1">
            <a:spLocks noGrp="1"/>
          </p:cNvSpPr>
          <p:nvPr>
            <p:ph type="body" idx="1"/>
          </p:nvPr>
        </p:nvSpPr>
        <p:spPr>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pc="-5" dirty="0"/>
              <a:t>Analysis</a:t>
            </a:r>
          </a:p>
          <a:p>
            <a:pPr marL="354965">
              <a:lnSpc>
                <a:spcPct val="100000"/>
              </a:lnSpc>
              <a:spcBef>
                <a:spcPts val="495"/>
              </a:spcBef>
              <a:tabLst>
                <a:tab pos="667385" algn="l"/>
                <a:tab pos="1388745" algn="l"/>
                <a:tab pos="1699260" algn="l"/>
                <a:tab pos="3121660" algn="l"/>
                <a:tab pos="4165600" algn="l"/>
                <a:tab pos="4461510" algn="l"/>
                <a:tab pos="4841240" algn="l"/>
                <a:tab pos="5561965" algn="l"/>
                <a:tab pos="6283325" algn="l"/>
                <a:tab pos="6592570" algn="l"/>
              </a:tabLst>
            </a:pPr>
            <a:r>
              <a:rPr sz="2000" b="0" dirty="0">
                <a:latin typeface="Times New Roman"/>
                <a:cs typeface="Times New Roman"/>
              </a:rPr>
              <a:t>A	q</a:t>
            </a:r>
            <a:r>
              <a:rPr sz="2000" b="0" spc="5" dirty="0">
                <a:latin typeface="Times New Roman"/>
                <a:cs typeface="Times New Roman"/>
              </a:rPr>
              <a:t>u</a:t>
            </a:r>
            <a:r>
              <a:rPr sz="2000" b="0" spc="-15" dirty="0">
                <a:latin typeface="Times New Roman"/>
                <a:cs typeface="Times New Roman"/>
              </a:rPr>
              <a:t>e</a:t>
            </a:r>
            <a:r>
              <a:rPr sz="2000" b="0" dirty="0">
                <a:latin typeface="Times New Roman"/>
                <a:cs typeface="Times New Roman"/>
              </a:rPr>
              <a:t>ry	</a:t>
            </a:r>
            <a:r>
              <a:rPr sz="2000" b="0" spc="-10" dirty="0">
                <a:latin typeface="Times New Roman"/>
                <a:cs typeface="Times New Roman"/>
              </a:rPr>
              <a:t>i</a:t>
            </a:r>
            <a:r>
              <a:rPr sz="2000" b="0" dirty="0">
                <a:latin typeface="Times New Roman"/>
                <a:cs typeface="Times New Roman"/>
              </a:rPr>
              <a:t>s	s</a:t>
            </a:r>
            <a:r>
              <a:rPr sz="2000" b="0" spc="-20" dirty="0">
                <a:latin typeface="Times New Roman"/>
                <a:cs typeface="Times New Roman"/>
              </a:rPr>
              <a:t>em</a:t>
            </a:r>
            <a:r>
              <a:rPr sz="2000" b="0" dirty="0">
                <a:latin typeface="Times New Roman"/>
                <a:cs typeface="Times New Roman"/>
              </a:rPr>
              <a:t>ant</a:t>
            </a:r>
            <a:r>
              <a:rPr sz="2000" b="0" spc="-10" dirty="0">
                <a:latin typeface="Times New Roman"/>
                <a:cs typeface="Times New Roman"/>
              </a:rPr>
              <a:t>i</a:t>
            </a:r>
            <a:r>
              <a:rPr sz="2000" b="0" dirty="0">
                <a:latin typeface="Times New Roman"/>
                <a:cs typeface="Times New Roman"/>
              </a:rPr>
              <a:t>ca</a:t>
            </a:r>
            <a:r>
              <a:rPr sz="2000" b="0" spc="-15" dirty="0">
                <a:latin typeface="Times New Roman"/>
                <a:cs typeface="Times New Roman"/>
              </a:rPr>
              <a:t>l</a:t>
            </a:r>
            <a:r>
              <a:rPr sz="2000" b="0" dirty="0">
                <a:latin typeface="Times New Roman"/>
                <a:cs typeface="Times New Roman"/>
              </a:rPr>
              <a:t>ly	in</a:t>
            </a:r>
            <a:r>
              <a:rPr sz="2000" b="0" spc="-20" dirty="0">
                <a:latin typeface="Times New Roman"/>
                <a:cs typeface="Times New Roman"/>
              </a:rPr>
              <a:t>c</a:t>
            </a:r>
            <a:r>
              <a:rPr sz="2000" b="0" dirty="0">
                <a:latin typeface="Times New Roman"/>
                <a:cs typeface="Times New Roman"/>
              </a:rPr>
              <a:t>orre</a:t>
            </a:r>
            <a:r>
              <a:rPr sz="2000" b="0" spc="-20" dirty="0">
                <a:latin typeface="Times New Roman"/>
                <a:cs typeface="Times New Roman"/>
              </a:rPr>
              <a:t>c</a:t>
            </a:r>
            <a:r>
              <a:rPr sz="2000" b="0" dirty="0">
                <a:latin typeface="Times New Roman"/>
                <a:cs typeface="Times New Roman"/>
              </a:rPr>
              <a:t>t	</a:t>
            </a:r>
            <a:r>
              <a:rPr sz="2000" b="0" spc="-20" dirty="0">
                <a:latin typeface="Times New Roman"/>
                <a:cs typeface="Times New Roman"/>
              </a:rPr>
              <a:t>i</a:t>
            </a:r>
            <a:r>
              <a:rPr sz="2000" b="0" dirty="0">
                <a:latin typeface="Times New Roman"/>
                <a:cs typeface="Times New Roman"/>
              </a:rPr>
              <a:t>f	</a:t>
            </a:r>
            <a:r>
              <a:rPr sz="2000" b="0" spc="-10" dirty="0">
                <a:latin typeface="Times New Roman"/>
                <a:cs typeface="Times New Roman"/>
              </a:rPr>
              <a:t>it</a:t>
            </a:r>
            <a:r>
              <a:rPr sz="2000" b="0" dirty="0">
                <a:latin typeface="Times New Roman"/>
                <a:cs typeface="Times New Roman"/>
              </a:rPr>
              <a:t>s	</a:t>
            </a:r>
            <a:r>
              <a:rPr sz="2000" b="0" spc="-10" dirty="0">
                <a:latin typeface="Times New Roman"/>
                <a:cs typeface="Times New Roman"/>
              </a:rPr>
              <a:t>q</a:t>
            </a:r>
            <a:r>
              <a:rPr sz="2000" b="0" dirty="0">
                <a:latin typeface="Times New Roman"/>
                <a:cs typeface="Times New Roman"/>
              </a:rPr>
              <a:t>u</a:t>
            </a:r>
            <a:r>
              <a:rPr sz="2000" b="0" spc="-10" dirty="0">
                <a:latin typeface="Times New Roman"/>
                <a:cs typeface="Times New Roman"/>
              </a:rPr>
              <a:t>e</a:t>
            </a:r>
            <a:r>
              <a:rPr sz="2000" b="0" dirty="0">
                <a:latin typeface="Times New Roman"/>
                <a:cs typeface="Times New Roman"/>
              </a:rPr>
              <a:t>ry	</a:t>
            </a:r>
            <a:r>
              <a:rPr sz="2000" b="0" spc="-10" dirty="0">
                <a:latin typeface="Times New Roman"/>
                <a:cs typeface="Times New Roman"/>
              </a:rPr>
              <a:t>g</a:t>
            </a:r>
            <a:r>
              <a:rPr sz="2000" b="0" dirty="0">
                <a:latin typeface="Times New Roman"/>
                <a:cs typeface="Times New Roman"/>
              </a:rPr>
              <a:t>r</a:t>
            </a:r>
            <a:r>
              <a:rPr sz="2000" b="0" spc="-10" dirty="0">
                <a:latin typeface="Times New Roman"/>
                <a:cs typeface="Times New Roman"/>
              </a:rPr>
              <a:t>ap</a:t>
            </a:r>
            <a:r>
              <a:rPr sz="2000" b="0" dirty="0">
                <a:latin typeface="Times New Roman"/>
                <a:cs typeface="Times New Roman"/>
              </a:rPr>
              <a:t>h	</a:t>
            </a:r>
            <a:r>
              <a:rPr sz="2000" b="0" spc="-20" dirty="0">
                <a:latin typeface="Times New Roman"/>
                <a:cs typeface="Times New Roman"/>
              </a:rPr>
              <a:t>i</a:t>
            </a:r>
            <a:r>
              <a:rPr sz="2000" b="0" dirty="0">
                <a:latin typeface="Times New Roman"/>
                <a:cs typeface="Times New Roman"/>
              </a:rPr>
              <a:t>s	</a:t>
            </a:r>
            <a:r>
              <a:rPr sz="2000" b="0" spc="-10" dirty="0">
                <a:latin typeface="Times New Roman"/>
                <a:cs typeface="Times New Roman"/>
              </a:rPr>
              <a:t>n</a:t>
            </a:r>
            <a:r>
              <a:rPr sz="2000" b="0" dirty="0">
                <a:latin typeface="Times New Roman"/>
                <a:cs typeface="Times New Roman"/>
              </a:rPr>
              <a:t>ot</a:t>
            </a:r>
            <a:endParaRPr sz="2000">
              <a:latin typeface="Times New Roman"/>
              <a:cs typeface="Times New Roman"/>
            </a:endParaRPr>
          </a:p>
          <a:p>
            <a:pPr marL="354965">
              <a:lnSpc>
                <a:spcPct val="100000"/>
              </a:lnSpc>
              <a:spcBef>
                <a:spcPts val="5"/>
              </a:spcBef>
            </a:pPr>
            <a:r>
              <a:rPr sz="2000" b="0" dirty="0">
                <a:latin typeface="Times New Roman"/>
                <a:cs typeface="Times New Roman"/>
              </a:rPr>
              <a:t>connected.</a:t>
            </a:r>
            <a:endParaRPr sz="2000">
              <a:latin typeface="Times New Roman"/>
              <a:cs typeface="Times New Roman"/>
            </a:endParaRPr>
          </a:p>
          <a:p>
            <a:pPr>
              <a:lnSpc>
                <a:spcPct val="100000"/>
              </a:lnSpc>
              <a:spcBef>
                <a:spcPts val="20"/>
              </a:spcBef>
            </a:pPr>
            <a:endParaRPr sz="2900">
              <a:latin typeface="Times New Roman"/>
              <a:cs typeface="Times New Roman"/>
            </a:endParaRPr>
          </a:p>
          <a:p>
            <a:pPr marL="469265">
              <a:lnSpc>
                <a:spcPct val="100000"/>
              </a:lnSpc>
              <a:spcBef>
                <a:spcPts val="5"/>
              </a:spcBef>
            </a:pPr>
            <a:r>
              <a:rPr sz="2000" dirty="0"/>
              <a:t>Example: </a:t>
            </a:r>
            <a:r>
              <a:rPr sz="2000" b="0" dirty="0">
                <a:latin typeface="Times New Roman"/>
                <a:cs typeface="Times New Roman"/>
              </a:rPr>
              <a:t>Let us consider the following SQL</a:t>
            </a:r>
            <a:r>
              <a:rPr sz="2000" b="0" spc="-235" dirty="0">
                <a:latin typeface="Times New Roman"/>
                <a:cs typeface="Times New Roman"/>
              </a:rPr>
              <a:t> </a:t>
            </a:r>
            <a:r>
              <a:rPr sz="2000" b="0" dirty="0">
                <a:latin typeface="Times New Roman"/>
                <a:cs typeface="Times New Roman"/>
              </a:rPr>
              <a:t>query:</a:t>
            </a:r>
            <a:endParaRPr sz="2000">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49</a:t>
            </a:fld>
            <a:endParaRPr spc="-60" dirty="0"/>
          </a:p>
        </p:txBody>
      </p:sp>
      <p:sp>
        <p:nvSpPr>
          <p:cNvPr id="3" name="object 3"/>
          <p:cNvSpPr txBox="1"/>
          <p:nvPr/>
        </p:nvSpPr>
        <p:spPr>
          <a:xfrm>
            <a:off x="2060194" y="3571113"/>
            <a:ext cx="1193800" cy="2000885"/>
          </a:xfrm>
          <a:prstGeom prst="rect">
            <a:avLst/>
          </a:prstGeom>
        </p:spPr>
        <p:txBody>
          <a:bodyPr vert="horz" wrap="square" lIns="0" tIns="12700" rIns="0" bIns="0" rtlCol="0">
            <a:spAutoFit/>
          </a:bodyPr>
          <a:lstStyle/>
          <a:p>
            <a:pPr marL="12700" marR="334010">
              <a:lnSpc>
                <a:spcPct val="120000"/>
              </a:lnSpc>
              <a:spcBef>
                <a:spcPts val="100"/>
              </a:spcBef>
            </a:pPr>
            <a:r>
              <a:rPr sz="1800" spc="-5" dirty="0">
                <a:latin typeface="Times New Roman"/>
                <a:cs typeface="Times New Roman"/>
              </a:rPr>
              <a:t>SEL</a:t>
            </a:r>
            <a:r>
              <a:rPr sz="1800" dirty="0">
                <a:latin typeface="Times New Roman"/>
                <a:cs typeface="Times New Roman"/>
              </a:rPr>
              <a:t>ECT  </a:t>
            </a:r>
            <a:r>
              <a:rPr sz="1800" spc="-5" dirty="0">
                <a:latin typeface="Times New Roman"/>
                <a:cs typeface="Times New Roman"/>
              </a:rPr>
              <a:t>FROM  WHERE</a:t>
            </a:r>
            <a:endParaRPr sz="1800">
              <a:latin typeface="Times New Roman"/>
              <a:cs typeface="Times New Roman"/>
            </a:endParaRPr>
          </a:p>
          <a:p>
            <a:pPr marL="685800" marR="5080">
              <a:lnSpc>
                <a:spcPct val="120000"/>
              </a:lnSpc>
            </a:pPr>
            <a:r>
              <a:rPr sz="1800" spc="-5" dirty="0">
                <a:latin typeface="Times New Roman"/>
                <a:cs typeface="Times New Roman"/>
              </a:rPr>
              <a:t>A</a:t>
            </a:r>
            <a:r>
              <a:rPr sz="1800" spc="-15" dirty="0">
                <a:latin typeface="Times New Roman"/>
                <a:cs typeface="Times New Roman"/>
              </a:rPr>
              <a:t>N</a:t>
            </a:r>
            <a:r>
              <a:rPr sz="1800" spc="-5" dirty="0">
                <a:latin typeface="Times New Roman"/>
                <a:cs typeface="Times New Roman"/>
              </a:rPr>
              <a:t>D  A</a:t>
            </a:r>
            <a:r>
              <a:rPr sz="1800" spc="-15" dirty="0">
                <a:latin typeface="Times New Roman"/>
                <a:cs typeface="Times New Roman"/>
              </a:rPr>
              <a:t>N</a:t>
            </a:r>
            <a:r>
              <a:rPr sz="1800" spc="-5" dirty="0">
                <a:latin typeface="Times New Roman"/>
                <a:cs typeface="Times New Roman"/>
              </a:rPr>
              <a:t>D</a:t>
            </a:r>
            <a:endParaRPr sz="1800">
              <a:latin typeface="Times New Roman"/>
              <a:cs typeface="Times New Roman"/>
            </a:endParaRPr>
          </a:p>
          <a:p>
            <a:pPr marL="628015">
              <a:lnSpc>
                <a:spcPct val="100000"/>
              </a:lnSpc>
              <a:spcBef>
                <a:spcPts val="434"/>
              </a:spcBef>
            </a:pPr>
            <a:r>
              <a:rPr sz="1800" spc="-5" dirty="0">
                <a:latin typeface="Times New Roman"/>
                <a:cs typeface="Times New Roman"/>
              </a:rPr>
              <a:t>AND</a:t>
            </a:r>
            <a:endParaRPr sz="1800">
              <a:latin typeface="Times New Roman"/>
              <a:cs typeface="Times New Roman"/>
            </a:endParaRPr>
          </a:p>
        </p:txBody>
      </p:sp>
      <p:sp>
        <p:nvSpPr>
          <p:cNvPr id="4" name="object 4"/>
          <p:cNvSpPr txBox="1"/>
          <p:nvPr/>
        </p:nvSpPr>
        <p:spPr>
          <a:xfrm>
            <a:off x="3386439" y="3571113"/>
            <a:ext cx="2334260" cy="2000885"/>
          </a:xfrm>
          <a:prstGeom prst="rect">
            <a:avLst/>
          </a:prstGeom>
        </p:spPr>
        <p:txBody>
          <a:bodyPr vert="horz" wrap="square" lIns="0" tIns="12700" rIns="0" bIns="0" rtlCol="0">
            <a:spAutoFit/>
          </a:bodyPr>
          <a:lstStyle/>
          <a:p>
            <a:pPr marL="17780" marR="429895" indent="15240">
              <a:lnSpc>
                <a:spcPct val="120000"/>
              </a:lnSpc>
              <a:spcBef>
                <a:spcPts val="100"/>
              </a:spcBef>
              <a:tabLst>
                <a:tab pos="678815" algn="l"/>
                <a:tab pos="1074420" algn="l"/>
                <a:tab pos="1363345" algn="l"/>
              </a:tabLst>
            </a:pPr>
            <a:r>
              <a:rPr sz="1800" spc="-5" dirty="0">
                <a:latin typeface="Times New Roman"/>
                <a:cs typeface="Times New Roman"/>
              </a:rPr>
              <a:t>ENAME,	RESP  EM</a:t>
            </a:r>
            <a:r>
              <a:rPr sz="1800" spc="-215" dirty="0">
                <a:latin typeface="Times New Roman"/>
                <a:cs typeface="Times New Roman"/>
              </a:rPr>
              <a:t>P</a:t>
            </a:r>
            <a:r>
              <a:rPr sz="1800" dirty="0">
                <a:latin typeface="Times New Roman"/>
                <a:cs typeface="Times New Roman"/>
              </a:rPr>
              <a:t>,	</a:t>
            </a:r>
            <a:r>
              <a:rPr sz="1800" spc="-5" dirty="0">
                <a:latin typeface="Times New Roman"/>
                <a:cs typeface="Times New Roman"/>
              </a:rPr>
              <a:t>A</a:t>
            </a:r>
            <a:r>
              <a:rPr sz="1800" spc="-15" dirty="0">
                <a:latin typeface="Times New Roman"/>
                <a:cs typeface="Times New Roman"/>
              </a:rPr>
              <a:t>S</a:t>
            </a:r>
            <a:r>
              <a:rPr sz="1800" spc="-5" dirty="0">
                <a:latin typeface="Times New Roman"/>
                <a:cs typeface="Times New Roman"/>
              </a:rPr>
              <a:t>G,</a:t>
            </a:r>
            <a:r>
              <a:rPr sz="1800" dirty="0">
                <a:latin typeface="Times New Roman"/>
                <a:cs typeface="Times New Roman"/>
              </a:rPr>
              <a:t>	</a:t>
            </a:r>
            <a:r>
              <a:rPr sz="1800" spc="-15" dirty="0">
                <a:latin typeface="Times New Roman"/>
                <a:cs typeface="Times New Roman"/>
              </a:rPr>
              <a:t>P</a:t>
            </a:r>
            <a:r>
              <a:rPr sz="1800" spc="-5" dirty="0">
                <a:latin typeface="Times New Roman"/>
                <a:cs typeface="Times New Roman"/>
              </a:rPr>
              <a:t>ROJ</a:t>
            </a:r>
            <a:endParaRPr sz="1800">
              <a:latin typeface="Times New Roman"/>
              <a:cs typeface="Times New Roman"/>
            </a:endParaRPr>
          </a:p>
          <a:p>
            <a:pPr marL="25400" marR="5080" indent="-13335">
              <a:lnSpc>
                <a:spcPct val="120000"/>
              </a:lnSpc>
            </a:pPr>
            <a:r>
              <a:rPr sz="1800" spc="-35" dirty="0">
                <a:latin typeface="Times New Roman"/>
                <a:cs typeface="Times New Roman"/>
              </a:rPr>
              <a:t>EMP.ENO </a:t>
            </a:r>
            <a:r>
              <a:rPr sz="1800" dirty="0">
                <a:latin typeface="Times New Roman"/>
                <a:cs typeface="Times New Roman"/>
              </a:rPr>
              <a:t>= </a:t>
            </a:r>
            <a:r>
              <a:rPr sz="1800" spc="-5" dirty="0">
                <a:latin typeface="Times New Roman"/>
                <a:cs typeface="Times New Roman"/>
              </a:rPr>
              <a:t>ASG.ENO  PNAME </a:t>
            </a:r>
            <a:r>
              <a:rPr sz="1800" dirty="0">
                <a:latin typeface="Times New Roman"/>
                <a:cs typeface="Times New Roman"/>
              </a:rPr>
              <a:t>=</a:t>
            </a:r>
            <a:r>
              <a:rPr sz="1800" spc="-50" dirty="0">
                <a:latin typeface="Times New Roman"/>
                <a:cs typeface="Times New Roman"/>
              </a:rPr>
              <a:t> </a:t>
            </a:r>
            <a:r>
              <a:rPr sz="1800" spc="-5" dirty="0">
                <a:latin typeface="Times New Roman"/>
                <a:cs typeface="Times New Roman"/>
              </a:rPr>
              <a:t>"CAD/CAM"  DUR </a:t>
            </a:r>
            <a:r>
              <a:rPr sz="1800" dirty="0">
                <a:latin typeface="Times New Roman"/>
                <a:cs typeface="Times New Roman"/>
              </a:rPr>
              <a:t>_</a:t>
            </a:r>
            <a:r>
              <a:rPr sz="1800" spc="-5" dirty="0">
                <a:latin typeface="Times New Roman"/>
                <a:cs typeface="Times New Roman"/>
              </a:rPr>
              <a:t> </a:t>
            </a:r>
            <a:r>
              <a:rPr sz="1800" dirty="0">
                <a:latin typeface="Times New Roman"/>
                <a:cs typeface="Times New Roman"/>
              </a:rPr>
              <a:t>36</a:t>
            </a:r>
            <a:endParaRPr sz="1800">
              <a:latin typeface="Times New Roman"/>
              <a:cs typeface="Times New Roman"/>
            </a:endParaRPr>
          </a:p>
          <a:p>
            <a:pPr marL="20955">
              <a:lnSpc>
                <a:spcPct val="100000"/>
              </a:lnSpc>
              <a:spcBef>
                <a:spcPts val="434"/>
              </a:spcBef>
            </a:pPr>
            <a:r>
              <a:rPr sz="1800" dirty="0">
                <a:latin typeface="Times New Roman"/>
                <a:cs typeface="Times New Roman"/>
              </a:rPr>
              <a:t>TITLE =</a:t>
            </a:r>
            <a:r>
              <a:rPr sz="1800" spc="-35" dirty="0">
                <a:latin typeface="Times New Roman"/>
                <a:cs typeface="Times New Roman"/>
              </a:rPr>
              <a:t> </a:t>
            </a:r>
            <a:r>
              <a:rPr sz="1800" spc="-5" dirty="0">
                <a:latin typeface="Times New Roman"/>
                <a:cs typeface="Times New Roman"/>
              </a:rPr>
              <a:t>"Programmer"</a:t>
            </a:r>
            <a:endParaRPr sz="1800">
              <a:latin typeface="Times New Roman"/>
              <a:cs typeface="Times New Roman"/>
            </a:endParaRPr>
          </a:p>
        </p:txBody>
      </p:sp>
      <p:sp>
        <p:nvSpPr>
          <p:cNvPr id="6" name="object 6"/>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4" name="object 4"/>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50</a:t>
            </a:fld>
            <a:endParaRPr spc="-60" dirty="0"/>
          </a:p>
        </p:txBody>
      </p:sp>
      <p:sp>
        <p:nvSpPr>
          <p:cNvPr id="5" name="object 5"/>
          <p:cNvSpPr txBox="1"/>
          <p:nvPr/>
        </p:nvSpPr>
        <p:spPr>
          <a:xfrm>
            <a:off x="5646801" y="4985969"/>
            <a:ext cx="182308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PNAME =</a:t>
            </a:r>
            <a:r>
              <a:rPr sz="1400" spc="-90" dirty="0">
                <a:latin typeface="Times New Roman"/>
                <a:cs typeface="Times New Roman"/>
              </a:rPr>
              <a:t> </a:t>
            </a:r>
            <a:r>
              <a:rPr sz="1400" spc="-5" dirty="0">
                <a:latin typeface="Times New Roman"/>
                <a:cs typeface="Times New Roman"/>
              </a:rPr>
              <a:t>“CAD/CAM”</a:t>
            </a:r>
            <a:endParaRPr sz="1400">
              <a:latin typeface="Times New Roman"/>
              <a:cs typeface="Times New Roman"/>
            </a:endParaRPr>
          </a:p>
        </p:txBody>
      </p:sp>
      <p:sp>
        <p:nvSpPr>
          <p:cNvPr id="6" name="object 6"/>
          <p:cNvSpPr/>
          <p:nvPr/>
        </p:nvSpPr>
        <p:spPr>
          <a:xfrm>
            <a:off x="4247388" y="3400044"/>
            <a:ext cx="844550" cy="525780"/>
          </a:xfrm>
          <a:custGeom>
            <a:avLst/>
            <a:gdLst/>
            <a:ahLst/>
            <a:cxnLst/>
            <a:rect l="l" t="t" r="r" b="b"/>
            <a:pathLst>
              <a:path w="844550" h="525779">
                <a:moveTo>
                  <a:pt x="0" y="262889"/>
                </a:moveTo>
                <a:lnTo>
                  <a:pt x="15077" y="193013"/>
                </a:lnTo>
                <a:lnTo>
                  <a:pt x="57629" y="130217"/>
                </a:lnTo>
                <a:lnTo>
                  <a:pt x="87951" y="102258"/>
                </a:lnTo>
                <a:lnTo>
                  <a:pt x="123634" y="77009"/>
                </a:lnTo>
                <a:lnTo>
                  <a:pt x="164174" y="54785"/>
                </a:lnTo>
                <a:lnTo>
                  <a:pt x="209070" y="35898"/>
                </a:lnTo>
                <a:lnTo>
                  <a:pt x="257817" y="20663"/>
                </a:lnTo>
                <a:lnTo>
                  <a:pt x="309915" y="9392"/>
                </a:lnTo>
                <a:lnTo>
                  <a:pt x="364859" y="2400"/>
                </a:lnTo>
                <a:lnTo>
                  <a:pt x="422148" y="0"/>
                </a:lnTo>
                <a:lnTo>
                  <a:pt x="479436" y="2400"/>
                </a:lnTo>
                <a:lnTo>
                  <a:pt x="534380" y="9392"/>
                </a:lnTo>
                <a:lnTo>
                  <a:pt x="586478" y="20663"/>
                </a:lnTo>
                <a:lnTo>
                  <a:pt x="635225" y="35898"/>
                </a:lnTo>
                <a:lnTo>
                  <a:pt x="680121" y="54785"/>
                </a:lnTo>
                <a:lnTo>
                  <a:pt x="720661" y="77009"/>
                </a:lnTo>
                <a:lnTo>
                  <a:pt x="756344" y="102258"/>
                </a:lnTo>
                <a:lnTo>
                  <a:pt x="786666" y="130217"/>
                </a:lnTo>
                <a:lnTo>
                  <a:pt x="811125" y="160573"/>
                </a:lnTo>
                <a:lnTo>
                  <a:pt x="840442" y="227223"/>
                </a:lnTo>
                <a:lnTo>
                  <a:pt x="844296" y="262889"/>
                </a:lnTo>
                <a:lnTo>
                  <a:pt x="840442" y="298556"/>
                </a:lnTo>
                <a:lnTo>
                  <a:pt x="811125" y="365206"/>
                </a:lnTo>
                <a:lnTo>
                  <a:pt x="786666" y="395562"/>
                </a:lnTo>
                <a:lnTo>
                  <a:pt x="756344" y="423521"/>
                </a:lnTo>
                <a:lnTo>
                  <a:pt x="720661" y="448770"/>
                </a:lnTo>
                <a:lnTo>
                  <a:pt x="680121" y="470994"/>
                </a:lnTo>
                <a:lnTo>
                  <a:pt x="635225" y="489881"/>
                </a:lnTo>
                <a:lnTo>
                  <a:pt x="586478" y="505116"/>
                </a:lnTo>
                <a:lnTo>
                  <a:pt x="534380" y="516387"/>
                </a:lnTo>
                <a:lnTo>
                  <a:pt x="479436" y="523379"/>
                </a:lnTo>
                <a:lnTo>
                  <a:pt x="422148" y="525779"/>
                </a:lnTo>
                <a:lnTo>
                  <a:pt x="364859" y="523379"/>
                </a:lnTo>
                <a:lnTo>
                  <a:pt x="309915" y="516387"/>
                </a:lnTo>
                <a:lnTo>
                  <a:pt x="257817" y="505116"/>
                </a:lnTo>
                <a:lnTo>
                  <a:pt x="209070" y="489881"/>
                </a:lnTo>
                <a:lnTo>
                  <a:pt x="164174" y="470994"/>
                </a:lnTo>
                <a:lnTo>
                  <a:pt x="123634" y="448770"/>
                </a:lnTo>
                <a:lnTo>
                  <a:pt x="87951" y="423521"/>
                </a:lnTo>
                <a:lnTo>
                  <a:pt x="57629" y="395562"/>
                </a:lnTo>
                <a:lnTo>
                  <a:pt x="33170" y="365206"/>
                </a:lnTo>
                <a:lnTo>
                  <a:pt x="3853" y="298556"/>
                </a:lnTo>
                <a:lnTo>
                  <a:pt x="0" y="262889"/>
                </a:lnTo>
                <a:close/>
              </a:path>
            </a:pathLst>
          </a:custGeom>
          <a:ln w="9144">
            <a:solidFill>
              <a:srgbClr val="000000"/>
            </a:solidFill>
          </a:ln>
        </p:spPr>
        <p:txBody>
          <a:bodyPr wrap="square" lIns="0" tIns="0" rIns="0" bIns="0" rtlCol="0"/>
          <a:lstStyle/>
          <a:p>
            <a:endParaRPr/>
          </a:p>
        </p:txBody>
      </p:sp>
      <p:sp>
        <p:nvSpPr>
          <p:cNvPr id="7" name="object 7"/>
          <p:cNvSpPr/>
          <p:nvPr/>
        </p:nvSpPr>
        <p:spPr>
          <a:xfrm>
            <a:off x="5585459" y="4073652"/>
            <a:ext cx="844550" cy="525780"/>
          </a:xfrm>
          <a:custGeom>
            <a:avLst/>
            <a:gdLst/>
            <a:ahLst/>
            <a:cxnLst/>
            <a:rect l="l" t="t" r="r" b="b"/>
            <a:pathLst>
              <a:path w="844550" h="525779">
                <a:moveTo>
                  <a:pt x="0" y="262890"/>
                </a:moveTo>
                <a:lnTo>
                  <a:pt x="15077" y="193013"/>
                </a:lnTo>
                <a:lnTo>
                  <a:pt x="57629" y="130217"/>
                </a:lnTo>
                <a:lnTo>
                  <a:pt x="87951" y="102258"/>
                </a:lnTo>
                <a:lnTo>
                  <a:pt x="123634" y="77009"/>
                </a:lnTo>
                <a:lnTo>
                  <a:pt x="164174" y="54785"/>
                </a:lnTo>
                <a:lnTo>
                  <a:pt x="209070" y="35898"/>
                </a:lnTo>
                <a:lnTo>
                  <a:pt x="257817" y="20663"/>
                </a:lnTo>
                <a:lnTo>
                  <a:pt x="309915" y="9392"/>
                </a:lnTo>
                <a:lnTo>
                  <a:pt x="364859" y="2400"/>
                </a:lnTo>
                <a:lnTo>
                  <a:pt x="422148" y="0"/>
                </a:lnTo>
                <a:lnTo>
                  <a:pt x="479436" y="2400"/>
                </a:lnTo>
                <a:lnTo>
                  <a:pt x="534380" y="9392"/>
                </a:lnTo>
                <a:lnTo>
                  <a:pt x="586478" y="20663"/>
                </a:lnTo>
                <a:lnTo>
                  <a:pt x="635225" y="35898"/>
                </a:lnTo>
                <a:lnTo>
                  <a:pt x="680121" y="54785"/>
                </a:lnTo>
                <a:lnTo>
                  <a:pt x="720661" y="77009"/>
                </a:lnTo>
                <a:lnTo>
                  <a:pt x="756344" y="102258"/>
                </a:lnTo>
                <a:lnTo>
                  <a:pt x="786666" y="130217"/>
                </a:lnTo>
                <a:lnTo>
                  <a:pt x="811125" y="160573"/>
                </a:lnTo>
                <a:lnTo>
                  <a:pt x="840442" y="227223"/>
                </a:lnTo>
                <a:lnTo>
                  <a:pt x="844295" y="262890"/>
                </a:lnTo>
                <a:lnTo>
                  <a:pt x="840442" y="298556"/>
                </a:lnTo>
                <a:lnTo>
                  <a:pt x="811125" y="365206"/>
                </a:lnTo>
                <a:lnTo>
                  <a:pt x="786666" y="395562"/>
                </a:lnTo>
                <a:lnTo>
                  <a:pt x="756344" y="423521"/>
                </a:lnTo>
                <a:lnTo>
                  <a:pt x="720661" y="448770"/>
                </a:lnTo>
                <a:lnTo>
                  <a:pt x="680121" y="470994"/>
                </a:lnTo>
                <a:lnTo>
                  <a:pt x="635225" y="489881"/>
                </a:lnTo>
                <a:lnTo>
                  <a:pt x="586478" y="505116"/>
                </a:lnTo>
                <a:lnTo>
                  <a:pt x="534380" y="516387"/>
                </a:lnTo>
                <a:lnTo>
                  <a:pt x="479436" y="523379"/>
                </a:lnTo>
                <a:lnTo>
                  <a:pt x="422148" y="525780"/>
                </a:lnTo>
                <a:lnTo>
                  <a:pt x="364859" y="523379"/>
                </a:lnTo>
                <a:lnTo>
                  <a:pt x="309915" y="516387"/>
                </a:lnTo>
                <a:lnTo>
                  <a:pt x="257817" y="505116"/>
                </a:lnTo>
                <a:lnTo>
                  <a:pt x="209070" y="489881"/>
                </a:lnTo>
                <a:lnTo>
                  <a:pt x="164174" y="470994"/>
                </a:lnTo>
                <a:lnTo>
                  <a:pt x="123634" y="448770"/>
                </a:lnTo>
                <a:lnTo>
                  <a:pt x="87951" y="423521"/>
                </a:lnTo>
                <a:lnTo>
                  <a:pt x="57629" y="395562"/>
                </a:lnTo>
                <a:lnTo>
                  <a:pt x="33170" y="365206"/>
                </a:lnTo>
                <a:lnTo>
                  <a:pt x="3853" y="298556"/>
                </a:lnTo>
                <a:lnTo>
                  <a:pt x="0" y="262890"/>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5787644" y="4178300"/>
            <a:ext cx="44069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PR</a:t>
            </a:r>
            <a:r>
              <a:rPr sz="1400" spc="-10" dirty="0">
                <a:latin typeface="Times New Roman"/>
                <a:cs typeface="Times New Roman"/>
              </a:rPr>
              <a:t>O</a:t>
            </a:r>
            <a:r>
              <a:rPr sz="1400" dirty="0">
                <a:latin typeface="Times New Roman"/>
                <a:cs typeface="Times New Roman"/>
              </a:rPr>
              <a:t>J</a:t>
            </a:r>
            <a:endParaRPr sz="1400">
              <a:latin typeface="Times New Roman"/>
              <a:cs typeface="Times New Roman"/>
            </a:endParaRPr>
          </a:p>
        </p:txBody>
      </p:sp>
      <p:sp>
        <p:nvSpPr>
          <p:cNvPr id="9" name="object 9"/>
          <p:cNvSpPr/>
          <p:nvPr/>
        </p:nvSpPr>
        <p:spPr>
          <a:xfrm>
            <a:off x="2938272" y="4312920"/>
            <a:ext cx="844550" cy="525780"/>
          </a:xfrm>
          <a:custGeom>
            <a:avLst/>
            <a:gdLst/>
            <a:ahLst/>
            <a:cxnLst/>
            <a:rect l="l" t="t" r="r" b="b"/>
            <a:pathLst>
              <a:path w="844550" h="525779">
                <a:moveTo>
                  <a:pt x="0" y="262889"/>
                </a:moveTo>
                <a:lnTo>
                  <a:pt x="15077" y="193013"/>
                </a:lnTo>
                <a:lnTo>
                  <a:pt x="57629" y="130217"/>
                </a:lnTo>
                <a:lnTo>
                  <a:pt x="87951" y="102258"/>
                </a:lnTo>
                <a:lnTo>
                  <a:pt x="123634" y="77009"/>
                </a:lnTo>
                <a:lnTo>
                  <a:pt x="164174" y="54785"/>
                </a:lnTo>
                <a:lnTo>
                  <a:pt x="209070" y="35898"/>
                </a:lnTo>
                <a:lnTo>
                  <a:pt x="257817" y="20663"/>
                </a:lnTo>
                <a:lnTo>
                  <a:pt x="309915" y="9392"/>
                </a:lnTo>
                <a:lnTo>
                  <a:pt x="364859" y="2400"/>
                </a:lnTo>
                <a:lnTo>
                  <a:pt x="422148" y="0"/>
                </a:lnTo>
                <a:lnTo>
                  <a:pt x="479436" y="2400"/>
                </a:lnTo>
                <a:lnTo>
                  <a:pt x="534380" y="9392"/>
                </a:lnTo>
                <a:lnTo>
                  <a:pt x="586478" y="20663"/>
                </a:lnTo>
                <a:lnTo>
                  <a:pt x="635225" y="35898"/>
                </a:lnTo>
                <a:lnTo>
                  <a:pt x="680121" y="54785"/>
                </a:lnTo>
                <a:lnTo>
                  <a:pt x="720661" y="77009"/>
                </a:lnTo>
                <a:lnTo>
                  <a:pt x="756344" y="102258"/>
                </a:lnTo>
                <a:lnTo>
                  <a:pt x="786666" y="130217"/>
                </a:lnTo>
                <a:lnTo>
                  <a:pt x="811125" y="160573"/>
                </a:lnTo>
                <a:lnTo>
                  <a:pt x="840442" y="227223"/>
                </a:lnTo>
                <a:lnTo>
                  <a:pt x="844295" y="262889"/>
                </a:lnTo>
                <a:lnTo>
                  <a:pt x="840442" y="298556"/>
                </a:lnTo>
                <a:lnTo>
                  <a:pt x="811125" y="365206"/>
                </a:lnTo>
                <a:lnTo>
                  <a:pt x="786666" y="395562"/>
                </a:lnTo>
                <a:lnTo>
                  <a:pt x="756344" y="423521"/>
                </a:lnTo>
                <a:lnTo>
                  <a:pt x="720661" y="448770"/>
                </a:lnTo>
                <a:lnTo>
                  <a:pt x="680121" y="470994"/>
                </a:lnTo>
                <a:lnTo>
                  <a:pt x="635225" y="489881"/>
                </a:lnTo>
                <a:lnTo>
                  <a:pt x="586478" y="505116"/>
                </a:lnTo>
                <a:lnTo>
                  <a:pt x="534380" y="516387"/>
                </a:lnTo>
                <a:lnTo>
                  <a:pt x="479436" y="523379"/>
                </a:lnTo>
                <a:lnTo>
                  <a:pt x="422148" y="525779"/>
                </a:lnTo>
                <a:lnTo>
                  <a:pt x="364859" y="523379"/>
                </a:lnTo>
                <a:lnTo>
                  <a:pt x="309915" y="516387"/>
                </a:lnTo>
                <a:lnTo>
                  <a:pt x="257817" y="505116"/>
                </a:lnTo>
                <a:lnTo>
                  <a:pt x="209070" y="489881"/>
                </a:lnTo>
                <a:lnTo>
                  <a:pt x="164174" y="470994"/>
                </a:lnTo>
                <a:lnTo>
                  <a:pt x="123634" y="448770"/>
                </a:lnTo>
                <a:lnTo>
                  <a:pt x="87951" y="423521"/>
                </a:lnTo>
                <a:lnTo>
                  <a:pt x="57629" y="395562"/>
                </a:lnTo>
                <a:lnTo>
                  <a:pt x="33170" y="365206"/>
                </a:lnTo>
                <a:lnTo>
                  <a:pt x="3853" y="298556"/>
                </a:lnTo>
                <a:lnTo>
                  <a:pt x="0" y="262889"/>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3140455" y="4417517"/>
            <a:ext cx="391795"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Times New Roman"/>
                <a:cs typeface="Times New Roman"/>
              </a:rPr>
              <a:t>E</a:t>
            </a:r>
            <a:r>
              <a:rPr sz="1400" dirty="0">
                <a:latin typeface="Times New Roman"/>
                <a:cs typeface="Times New Roman"/>
              </a:rPr>
              <a:t>MP</a:t>
            </a:r>
            <a:endParaRPr sz="1400">
              <a:latin typeface="Times New Roman"/>
              <a:cs typeface="Times New Roman"/>
            </a:endParaRPr>
          </a:p>
        </p:txBody>
      </p:sp>
      <p:sp>
        <p:nvSpPr>
          <p:cNvPr id="11" name="object 11"/>
          <p:cNvSpPr/>
          <p:nvPr/>
        </p:nvSpPr>
        <p:spPr>
          <a:xfrm>
            <a:off x="4093464" y="5017008"/>
            <a:ext cx="1210310" cy="525780"/>
          </a:xfrm>
          <a:custGeom>
            <a:avLst/>
            <a:gdLst/>
            <a:ahLst/>
            <a:cxnLst/>
            <a:rect l="l" t="t" r="r" b="b"/>
            <a:pathLst>
              <a:path w="1210310" h="525779">
                <a:moveTo>
                  <a:pt x="0" y="262890"/>
                </a:moveTo>
                <a:lnTo>
                  <a:pt x="13955" y="206502"/>
                </a:lnTo>
                <a:lnTo>
                  <a:pt x="53852" y="154325"/>
                </a:lnTo>
                <a:lnTo>
                  <a:pt x="116738" y="107643"/>
                </a:lnTo>
                <a:lnTo>
                  <a:pt x="155879" y="86763"/>
                </a:lnTo>
                <a:lnTo>
                  <a:pt x="199659" y="67739"/>
                </a:lnTo>
                <a:lnTo>
                  <a:pt x="247710" y="50730"/>
                </a:lnTo>
                <a:lnTo>
                  <a:pt x="299663" y="35898"/>
                </a:lnTo>
                <a:lnTo>
                  <a:pt x="355148" y="23403"/>
                </a:lnTo>
                <a:lnTo>
                  <a:pt x="413796" y="13405"/>
                </a:lnTo>
                <a:lnTo>
                  <a:pt x="475238" y="6064"/>
                </a:lnTo>
                <a:lnTo>
                  <a:pt x="539105" y="1542"/>
                </a:lnTo>
                <a:lnTo>
                  <a:pt x="605027" y="0"/>
                </a:lnTo>
                <a:lnTo>
                  <a:pt x="670950" y="1542"/>
                </a:lnTo>
                <a:lnTo>
                  <a:pt x="734817" y="6064"/>
                </a:lnTo>
                <a:lnTo>
                  <a:pt x="796259" y="13405"/>
                </a:lnTo>
                <a:lnTo>
                  <a:pt x="854907" y="23403"/>
                </a:lnTo>
                <a:lnTo>
                  <a:pt x="910392" y="35898"/>
                </a:lnTo>
                <a:lnTo>
                  <a:pt x="962345" y="50730"/>
                </a:lnTo>
                <a:lnTo>
                  <a:pt x="1010396" y="67739"/>
                </a:lnTo>
                <a:lnTo>
                  <a:pt x="1054176" y="86763"/>
                </a:lnTo>
                <a:lnTo>
                  <a:pt x="1093317" y="107643"/>
                </a:lnTo>
                <a:lnTo>
                  <a:pt x="1127449" y="130217"/>
                </a:lnTo>
                <a:lnTo>
                  <a:pt x="1179210" y="179807"/>
                </a:lnTo>
                <a:lnTo>
                  <a:pt x="1206505" y="234250"/>
                </a:lnTo>
                <a:lnTo>
                  <a:pt x="1210056" y="262890"/>
                </a:lnTo>
                <a:lnTo>
                  <a:pt x="1206505" y="291529"/>
                </a:lnTo>
                <a:lnTo>
                  <a:pt x="1179210" y="345972"/>
                </a:lnTo>
                <a:lnTo>
                  <a:pt x="1127449" y="395562"/>
                </a:lnTo>
                <a:lnTo>
                  <a:pt x="1093317" y="418136"/>
                </a:lnTo>
                <a:lnTo>
                  <a:pt x="1054176" y="439016"/>
                </a:lnTo>
                <a:lnTo>
                  <a:pt x="1010396" y="458040"/>
                </a:lnTo>
                <a:lnTo>
                  <a:pt x="962345" y="475049"/>
                </a:lnTo>
                <a:lnTo>
                  <a:pt x="910392" y="489881"/>
                </a:lnTo>
                <a:lnTo>
                  <a:pt x="854907" y="502376"/>
                </a:lnTo>
                <a:lnTo>
                  <a:pt x="796259" y="512374"/>
                </a:lnTo>
                <a:lnTo>
                  <a:pt x="734817" y="519715"/>
                </a:lnTo>
                <a:lnTo>
                  <a:pt x="670950" y="524237"/>
                </a:lnTo>
                <a:lnTo>
                  <a:pt x="605027" y="525780"/>
                </a:lnTo>
                <a:lnTo>
                  <a:pt x="539105" y="524237"/>
                </a:lnTo>
                <a:lnTo>
                  <a:pt x="475238" y="519715"/>
                </a:lnTo>
                <a:lnTo>
                  <a:pt x="413796" y="512374"/>
                </a:lnTo>
                <a:lnTo>
                  <a:pt x="355148" y="502376"/>
                </a:lnTo>
                <a:lnTo>
                  <a:pt x="299663" y="489881"/>
                </a:lnTo>
                <a:lnTo>
                  <a:pt x="247710" y="475049"/>
                </a:lnTo>
                <a:lnTo>
                  <a:pt x="199659" y="458040"/>
                </a:lnTo>
                <a:lnTo>
                  <a:pt x="155879" y="439016"/>
                </a:lnTo>
                <a:lnTo>
                  <a:pt x="116738" y="418136"/>
                </a:lnTo>
                <a:lnTo>
                  <a:pt x="82606" y="395562"/>
                </a:lnTo>
                <a:lnTo>
                  <a:pt x="30845" y="345972"/>
                </a:lnTo>
                <a:lnTo>
                  <a:pt x="3550" y="291529"/>
                </a:lnTo>
                <a:lnTo>
                  <a:pt x="0" y="262890"/>
                </a:lnTo>
                <a:close/>
              </a:path>
            </a:pathLst>
          </a:custGeom>
          <a:ln w="9144">
            <a:solidFill>
              <a:srgbClr val="000000"/>
            </a:solidFill>
          </a:ln>
        </p:spPr>
        <p:txBody>
          <a:bodyPr wrap="square" lIns="0" tIns="0" rIns="0" bIns="0" rtlCol="0"/>
          <a:lstStyle/>
          <a:p>
            <a:endParaRPr/>
          </a:p>
        </p:txBody>
      </p:sp>
      <p:sp>
        <p:nvSpPr>
          <p:cNvPr id="12" name="object 12"/>
          <p:cNvSpPr txBox="1"/>
          <p:nvPr/>
        </p:nvSpPr>
        <p:spPr>
          <a:xfrm>
            <a:off x="4358766" y="5122291"/>
            <a:ext cx="6800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R</a:t>
            </a:r>
            <a:r>
              <a:rPr sz="1400" spc="-10" dirty="0">
                <a:latin typeface="Times New Roman"/>
                <a:cs typeface="Times New Roman"/>
              </a:rPr>
              <a:t>E</a:t>
            </a:r>
            <a:r>
              <a:rPr sz="1400" dirty="0">
                <a:latin typeface="Times New Roman"/>
                <a:cs typeface="Times New Roman"/>
              </a:rPr>
              <a:t>S</a:t>
            </a:r>
            <a:r>
              <a:rPr sz="1400" spc="-10" dirty="0">
                <a:latin typeface="Times New Roman"/>
                <a:cs typeface="Times New Roman"/>
              </a:rPr>
              <a:t>U</a:t>
            </a:r>
            <a:r>
              <a:rPr sz="1400" spc="-140" dirty="0">
                <a:latin typeface="Times New Roman"/>
                <a:cs typeface="Times New Roman"/>
              </a:rPr>
              <a:t>L</a:t>
            </a:r>
            <a:r>
              <a:rPr sz="1400" dirty="0">
                <a:latin typeface="Times New Roman"/>
                <a:cs typeface="Times New Roman"/>
              </a:rPr>
              <a:t>T</a:t>
            </a:r>
            <a:endParaRPr sz="1400">
              <a:latin typeface="Times New Roman"/>
              <a:cs typeface="Times New Roman"/>
            </a:endParaRPr>
          </a:p>
        </p:txBody>
      </p:sp>
      <p:sp>
        <p:nvSpPr>
          <p:cNvPr id="13" name="object 13"/>
          <p:cNvSpPr/>
          <p:nvPr/>
        </p:nvSpPr>
        <p:spPr>
          <a:xfrm>
            <a:off x="3657600" y="3848100"/>
            <a:ext cx="713740" cy="541655"/>
          </a:xfrm>
          <a:custGeom>
            <a:avLst/>
            <a:gdLst/>
            <a:ahLst/>
            <a:cxnLst/>
            <a:rect l="l" t="t" r="r" b="b"/>
            <a:pathLst>
              <a:path w="713739" h="541654">
                <a:moveTo>
                  <a:pt x="713739" y="0"/>
                </a:moveTo>
                <a:lnTo>
                  <a:pt x="0" y="541401"/>
                </a:lnTo>
              </a:path>
            </a:pathLst>
          </a:custGeom>
          <a:ln w="9143">
            <a:solidFill>
              <a:srgbClr val="000000"/>
            </a:solidFill>
          </a:ln>
        </p:spPr>
        <p:txBody>
          <a:bodyPr wrap="square" lIns="0" tIns="0" rIns="0" bIns="0" rtlCol="0"/>
          <a:lstStyle/>
          <a:p>
            <a:endParaRPr/>
          </a:p>
        </p:txBody>
      </p:sp>
      <p:sp>
        <p:nvSpPr>
          <p:cNvPr id="14" name="object 14"/>
          <p:cNvSpPr/>
          <p:nvPr/>
        </p:nvSpPr>
        <p:spPr>
          <a:xfrm>
            <a:off x="4671059" y="3925823"/>
            <a:ext cx="28575" cy="1092200"/>
          </a:xfrm>
          <a:custGeom>
            <a:avLst/>
            <a:gdLst/>
            <a:ahLst/>
            <a:cxnLst/>
            <a:rect l="l" t="t" r="r" b="b"/>
            <a:pathLst>
              <a:path w="28575" h="1092200">
                <a:moveTo>
                  <a:pt x="0" y="0"/>
                </a:moveTo>
                <a:lnTo>
                  <a:pt x="28193" y="1091819"/>
                </a:lnTo>
              </a:path>
            </a:pathLst>
          </a:custGeom>
          <a:ln w="9144">
            <a:solidFill>
              <a:srgbClr val="000000"/>
            </a:solidFill>
          </a:ln>
        </p:spPr>
        <p:txBody>
          <a:bodyPr wrap="square" lIns="0" tIns="0" rIns="0" bIns="0" rtlCol="0"/>
          <a:lstStyle/>
          <a:p>
            <a:endParaRPr/>
          </a:p>
        </p:txBody>
      </p:sp>
      <p:sp>
        <p:nvSpPr>
          <p:cNvPr id="15" name="object 15"/>
          <p:cNvSpPr/>
          <p:nvPr/>
        </p:nvSpPr>
        <p:spPr>
          <a:xfrm>
            <a:off x="3657600" y="4760976"/>
            <a:ext cx="434975" cy="518795"/>
          </a:xfrm>
          <a:custGeom>
            <a:avLst/>
            <a:gdLst/>
            <a:ahLst/>
            <a:cxnLst/>
            <a:rect l="l" t="t" r="r" b="b"/>
            <a:pathLst>
              <a:path w="434975" h="518795">
                <a:moveTo>
                  <a:pt x="0" y="0"/>
                </a:moveTo>
                <a:lnTo>
                  <a:pt x="434848" y="518414"/>
                </a:lnTo>
              </a:path>
            </a:pathLst>
          </a:custGeom>
          <a:ln w="9143">
            <a:solidFill>
              <a:srgbClr val="000000"/>
            </a:solidFill>
          </a:ln>
        </p:spPr>
        <p:txBody>
          <a:bodyPr wrap="square" lIns="0" tIns="0" rIns="0" bIns="0" rtlCol="0"/>
          <a:lstStyle/>
          <a:p>
            <a:endParaRPr/>
          </a:p>
        </p:txBody>
      </p:sp>
      <p:sp>
        <p:nvSpPr>
          <p:cNvPr id="16" name="object 16"/>
          <p:cNvSpPr/>
          <p:nvPr/>
        </p:nvSpPr>
        <p:spPr>
          <a:xfrm>
            <a:off x="5710428" y="4521708"/>
            <a:ext cx="596265" cy="436880"/>
          </a:xfrm>
          <a:custGeom>
            <a:avLst/>
            <a:gdLst/>
            <a:ahLst/>
            <a:cxnLst/>
            <a:rect l="l" t="t" r="r" b="b"/>
            <a:pathLst>
              <a:path w="596264" h="436879">
                <a:moveTo>
                  <a:pt x="596264" y="0"/>
                </a:moveTo>
                <a:lnTo>
                  <a:pt x="593247" y="54451"/>
                </a:lnTo>
                <a:lnTo>
                  <a:pt x="584539" y="108145"/>
                </a:lnTo>
                <a:lnTo>
                  <a:pt x="570658" y="160323"/>
                </a:lnTo>
                <a:lnTo>
                  <a:pt x="552120" y="210227"/>
                </a:lnTo>
                <a:lnTo>
                  <a:pt x="529443" y="257098"/>
                </a:lnTo>
                <a:lnTo>
                  <a:pt x="503142" y="300180"/>
                </a:lnTo>
                <a:lnTo>
                  <a:pt x="473735" y="338713"/>
                </a:lnTo>
                <a:lnTo>
                  <a:pt x="441738" y="371940"/>
                </a:lnTo>
                <a:lnTo>
                  <a:pt x="407670" y="399103"/>
                </a:lnTo>
                <a:lnTo>
                  <a:pt x="372045" y="419443"/>
                </a:lnTo>
                <a:lnTo>
                  <a:pt x="335381" y="432204"/>
                </a:lnTo>
                <a:lnTo>
                  <a:pt x="298196" y="436626"/>
                </a:lnTo>
                <a:lnTo>
                  <a:pt x="261007" y="432214"/>
                </a:lnTo>
                <a:lnTo>
                  <a:pt x="224337" y="419483"/>
                </a:lnTo>
                <a:lnTo>
                  <a:pt x="188702" y="399190"/>
                </a:lnTo>
                <a:lnTo>
                  <a:pt x="154620" y="372091"/>
                </a:lnTo>
                <a:lnTo>
                  <a:pt x="122608" y="338941"/>
                </a:lnTo>
                <a:lnTo>
                  <a:pt x="93186" y="300497"/>
                </a:lnTo>
                <a:lnTo>
                  <a:pt x="66869" y="257516"/>
                </a:lnTo>
                <a:lnTo>
                  <a:pt x="44177" y="210754"/>
                </a:lnTo>
                <a:lnTo>
                  <a:pt x="25626" y="160966"/>
                </a:lnTo>
                <a:lnTo>
                  <a:pt x="11734" y="108910"/>
                </a:lnTo>
                <a:lnTo>
                  <a:pt x="3019" y="55341"/>
                </a:lnTo>
                <a:lnTo>
                  <a:pt x="0" y="1016"/>
                </a:lnTo>
              </a:path>
            </a:pathLst>
          </a:custGeom>
          <a:ln w="9144">
            <a:solidFill>
              <a:srgbClr val="000000"/>
            </a:solidFill>
          </a:ln>
        </p:spPr>
        <p:txBody>
          <a:bodyPr wrap="square" lIns="0" tIns="0" rIns="0" bIns="0" rtlCol="0"/>
          <a:lstStyle/>
          <a:p>
            <a:endParaRPr/>
          </a:p>
        </p:txBody>
      </p:sp>
      <p:sp>
        <p:nvSpPr>
          <p:cNvPr id="17" name="object 17"/>
          <p:cNvSpPr/>
          <p:nvPr/>
        </p:nvSpPr>
        <p:spPr>
          <a:xfrm>
            <a:off x="2499232" y="4313173"/>
            <a:ext cx="563880" cy="584835"/>
          </a:xfrm>
          <a:custGeom>
            <a:avLst/>
            <a:gdLst/>
            <a:ahLst/>
            <a:cxnLst/>
            <a:rect l="l" t="t" r="r" b="b"/>
            <a:pathLst>
              <a:path w="563880" h="584835">
                <a:moveTo>
                  <a:pt x="562483" y="447548"/>
                </a:moveTo>
                <a:lnTo>
                  <a:pt x="531332" y="504625"/>
                </a:lnTo>
                <a:lnTo>
                  <a:pt x="496082" y="530170"/>
                </a:lnTo>
                <a:lnTo>
                  <a:pt x="450995" y="552123"/>
                </a:lnTo>
                <a:lnTo>
                  <a:pt x="398530" y="569286"/>
                </a:lnTo>
                <a:lnTo>
                  <a:pt x="341147" y="580462"/>
                </a:lnTo>
                <a:lnTo>
                  <a:pt x="281305" y="584453"/>
                </a:lnTo>
                <a:lnTo>
                  <a:pt x="239234" y="580214"/>
                </a:lnTo>
                <a:lnTo>
                  <a:pt x="198014" y="568083"/>
                </a:lnTo>
                <a:lnTo>
                  <a:pt x="158487" y="548936"/>
                </a:lnTo>
                <a:lnTo>
                  <a:pt x="121496" y="523652"/>
                </a:lnTo>
                <a:lnTo>
                  <a:pt x="87884" y="493109"/>
                </a:lnTo>
                <a:lnTo>
                  <a:pt x="58493" y="458184"/>
                </a:lnTo>
                <a:lnTo>
                  <a:pt x="34166" y="419756"/>
                </a:lnTo>
                <a:lnTo>
                  <a:pt x="15746" y="378701"/>
                </a:lnTo>
                <a:lnTo>
                  <a:pt x="4077" y="335899"/>
                </a:lnTo>
                <a:lnTo>
                  <a:pt x="0" y="292226"/>
                </a:lnTo>
                <a:lnTo>
                  <a:pt x="4084" y="248554"/>
                </a:lnTo>
                <a:lnTo>
                  <a:pt x="15774" y="205752"/>
                </a:lnTo>
                <a:lnTo>
                  <a:pt x="34224" y="164697"/>
                </a:lnTo>
                <a:lnTo>
                  <a:pt x="58590" y="126269"/>
                </a:lnTo>
                <a:lnTo>
                  <a:pt x="88026" y="91344"/>
                </a:lnTo>
                <a:lnTo>
                  <a:pt x="121688" y="60801"/>
                </a:lnTo>
                <a:lnTo>
                  <a:pt x="158730" y="35517"/>
                </a:lnTo>
                <a:lnTo>
                  <a:pt x="198306" y="16370"/>
                </a:lnTo>
                <a:lnTo>
                  <a:pt x="239573" y="4239"/>
                </a:lnTo>
                <a:lnTo>
                  <a:pt x="281686" y="0"/>
                </a:lnTo>
                <a:lnTo>
                  <a:pt x="351455" y="2988"/>
                </a:lnTo>
                <a:lnTo>
                  <a:pt x="417312" y="11251"/>
                </a:lnTo>
                <a:lnTo>
                  <a:pt x="475345" y="23733"/>
                </a:lnTo>
                <a:lnTo>
                  <a:pt x="521640" y="39379"/>
                </a:lnTo>
                <a:lnTo>
                  <a:pt x="563372" y="75945"/>
                </a:lnTo>
              </a:path>
            </a:pathLst>
          </a:custGeom>
          <a:ln w="9144">
            <a:solidFill>
              <a:srgbClr val="000000"/>
            </a:solidFill>
          </a:ln>
        </p:spPr>
        <p:txBody>
          <a:bodyPr wrap="square" lIns="0" tIns="0" rIns="0" bIns="0" rtlCol="0"/>
          <a:lstStyle/>
          <a:p>
            <a:endParaRPr/>
          </a:p>
        </p:txBody>
      </p:sp>
      <p:sp>
        <p:nvSpPr>
          <p:cNvPr id="18" name="object 18"/>
          <p:cNvSpPr/>
          <p:nvPr/>
        </p:nvSpPr>
        <p:spPr>
          <a:xfrm>
            <a:off x="4372355" y="3041142"/>
            <a:ext cx="596265" cy="438150"/>
          </a:xfrm>
          <a:custGeom>
            <a:avLst/>
            <a:gdLst/>
            <a:ahLst/>
            <a:cxnLst/>
            <a:rect l="l" t="t" r="r" b="b"/>
            <a:pathLst>
              <a:path w="596264" h="438150">
                <a:moveTo>
                  <a:pt x="0" y="436625"/>
                </a:moveTo>
                <a:lnTo>
                  <a:pt x="3019" y="382174"/>
                </a:lnTo>
                <a:lnTo>
                  <a:pt x="11734" y="328480"/>
                </a:lnTo>
                <a:lnTo>
                  <a:pt x="25626" y="276302"/>
                </a:lnTo>
                <a:lnTo>
                  <a:pt x="44177" y="226398"/>
                </a:lnTo>
                <a:lnTo>
                  <a:pt x="66869" y="179527"/>
                </a:lnTo>
                <a:lnTo>
                  <a:pt x="93186" y="136445"/>
                </a:lnTo>
                <a:lnTo>
                  <a:pt x="122608" y="97912"/>
                </a:lnTo>
                <a:lnTo>
                  <a:pt x="154620" y="64685"/>
                </a:lnTo>
                <a:lnTo>
                  <a:pt x="188702" y="37522"/>
                </a:lnTo>
                <a:lnTo>
                  <a:pt x="224337" y="17182"/>
                </a:lnTo>
                <a:lnTo>
                  <a:pt x="261007" y="4421"/>
                </a:lnTo>
                <a:lnTo>
                  <a:pt x="298196" y="0"/>
                </a:lnTo>
                <a:lnTo>
                  <a:pt x="335381" y="4432"/>
                </a:lnTo>
                <a:lnTo>
                  <a:pt x="372045" y="17222"/>
                </a:lnTo>
                <a:lnTo>
                  <a:pt x="407670" y="37609"/>
                </a:lnTo>
                <a:lnTo>
                  <a:pt x="441738" y="64835"/>
                </a:lnTo>
                <a:lnTo>
                  <a:pt x="473735" y="98140"/>
                </a:lnTo>
                <a:lnTo>
                  <a:pt x="503142" y="136763"/>
                </a:lnTo>
                <a:lnTo>
                  <a:pt x="529443" y="179944"/>
                </a:lnTo>
                <a:lnTo>
                  <a:pt x="552120" y="226925"/>
                </a:lnTo>
                <a:lnTo>
                  <a:pt x="570658" y="276945"/>
                </a:lnTo>
                <a:lnTo>
                  <a:pt x="584539" y="329244"/>
                </a:lnTo>
                <a:lnTo>
                  <a:pt x="593247" y="383063"/>
                </a:lnTo>
                <a:lnTo>
                  <a:pt x="596265" y="437642"/>
                </a:lnTo>
              </a:path>
            </a:pathLst>
          </a:custGeom>
          <a:ln w="9144">
            <a:solidFill>
              <a:srgbClr val="000000"/>
            </a:solidFill>
          </a:ln>
        </p:spPr>
        <p:txBody>
          <a:bodyPr wrap="square" lIns="0" tIns="0" rIns="0" bIns="0" rtlCol="0"/>
          <a:lstStyle/>
          <a:p>
            <a:endParaRPr/>
          </a:p>
        </p:txBody>
      </p:sp>
      <p:sp>
        <p:nvSpPr>
          <p:cNvPr id="19" name="object 19"/>
          <p:cNvSpPr txBox="1"/>
          <p:nvPr/>
        </p:nvSpPr>
        <p:spPr>
          <a:xfrm>
            <a:off x="2265679" y="3504387"/>
            <a:ext cx="2567305" cy="598170"/>
          </a:xfrm>
          <a:prstGeom prst="rect">
            <a:avLst/>
          </a:prstGeom>
        </p:spPr>
        <p:txBody>
          <a:bodyPr vert="horz" wrap="square" lIns="0" tIns="13335" rIns="0" bIns="0" rtlCol="0">
            <a:spAutoFit/>
          </a:bodyPr>
          <a:lstStyle/>
          <a:p>
            <a:pPr marR="5080" algn="r">
              <a:lnSpc>
                <a:spcPct val="100000"/>
              </a:lnSpc>
              <a:spcBef>
                <a:spcPts val="105"/>
              </a:spcBef>
            </a:pPr>
            <a:r>
              <a:rPr sz="1400" spc="-10" dirty="0">
                <a:latin typeface="Times New Roman"/>
                <a:cs typeface="Times New Roman"/>
              </a:rPr>
              <a:t>A</a:t>
            </a:r>
            <a:r>
              <a:rPr sz="1400" dirty="0">
                <a:latin typeface="Times New Roman"/>
                <a:cs typeface="Times New Roman"/>
              </a:rPr>
              <a:t>SG</a:t>
            </a:r>
            <a:endParaRPr sz="1400">
              <a:latin typeface="Times New Roman"/>
              <a:cs typeface="Times New Roman"/>
            </a:endParaRPr>
          </a:p>
          <a:p>
            <a:pPr marL="12700">
              <a:lnSpc>
                <a:spcPct val="100000"/>
              </a:lnSpc>
              <a:spcBef>
                <a:spcPts val="1140"/>
              </a:spcBef>
            </a:pPr>
            <a:r>
              <a:rPr sz="1400" spc="-30" dirty="0">
                <a:latin typeface="Times New Roman"/>
                <a:cs typeface="Times New Roman"/>
              </a:rPr>
              <a:t>EMP.ENO </a:t>
            </a:r>
            <a:r>
              <a:rPr sz="1400" dirty="0">
                <a:latin typeface="Times New Roman"/>
                <a:cs typeface="Times New Roman"/>
              </a:rPr>
              <a:t>=</a:t>
            </a:r>
            <a:r>
              <a:rPr sz="1400" spc="-65" dirty="0">
                <a:latin typeface="Times New Roman"/>
                <a:cs typeface="Times New Roman"/>
              </a:rPr>
              <a:t> </a:t>
            </a:r>
            <a:r>
              <a:rPr sz="1400" spc="-10" dirty="0">
                <a:latin typeface="Times New Roman"/>
                <a:cs typeface="Times New Roman"/>
              </a:rPr>
              <a:t>ASG.ENO</a:t>
            </a:r>
            <a:endParaRPr sz="1400">
              <a:latin typeface="Times New Roman"/>
              <a:cs typeface="Times New Roman"/>
            </a:endParaRPr>
          </a:p>
        </p:txBody>
      </p:sp>
      <p:sp>
        <p:nvSpPr>
          <p:cNvPr id="20" name="object 20"/>
          <p:cNvSpPr txBox="1"/>
          <p:nvPr/>
        </p:nvSpPr>
        <p:spPr>
          <a:xfrm>
            <a:off x="1475613" y="4896053"/>
            <a:ext cx="242189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TITLE </a:t>
            </a:r>
            <a:r>
              <a:rPr sz="1400" dirty="0">
                <a:latin typeface="Times New Roman"/>
                <a:cs typeface="Times New Roman"/>
              </a:rPr>
              <a:t>= </a:t>
            </a:r>
            <a:r>
              <a:rPr sz="1400" spc="-5" dirty="0">
                <a:latin typeface="Times New Roman"/>
                <a:cs typeface="Times New Roman"/>
              </a:rPr>
              <a:t>“Programmer”</a:t>
            </a:r>
            <a:r>
              <a:rPr sz="1400" spc="-105" dirty="0">
                <a:latin typeface="Times New Roman"/>
                <a:cs typeface="Times New Roman"/>
              </a:rPr>
              <a:t> </a:t>
            </a:r>
            <a:r>
              <a:rPr sz="2100" spc="-7" baseline="-37698" dirty="0">
                <a:latin typeface="Times New Roman"/>
                <a:cs typeface="Times New Roman"/>
              </a:rPr>
              <a:t>ENAME</a:t>
            </a:r>
            <a:endParaRPr sz="2100" baseline="-37698">
              <a:latin typeface="Times New Roman"/>
              <a:cs typeface="Times New Roman"/>
            </a:endParaRPr>
          </a:p>
        </p:txBody>
      </p:sp>
      <p:sp>
        <p:nvSpPr>
          <p:cNvPr id="21" name="object 21"/>
          <p:cNvSpPr txBox="1"/>
          <p:nvPr/>
        </p:nvSpPr>
        <p:spPr>
          <a:xfrm>
            <a:off x="4776978" y="4319142"/>
            <a:ext cx="45085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R</a:t>
            </a:r>
            <a:r>
              <a:rPr sz="1400" spc="-10" dirty="0">
                <a:latin typeface="Times New Roman"/>
                <a:cs typeface="Times New Roman"/>
              </a:rPr>
              <a:t>E</a:t>
            </a:r>
            <a:r>
              <a:rPr sz="1400" dirty="0">
                <a:latin typeface="Times New Roman"/>
                <a:cs typeface="Times New Roman"/>
              </a:rPr>
              <a:t>SP</a:t>
            </a:r>
            <a:endParaRPr sz="1400">
              <a:latin typeface="Times New Roman"/>
              <a:cs typeface="Times New Roman"/>
            </a:endParaRPr>
          </a:p>
        </p:txBody>
      </p:sp>
      <p:sp>
        <p:nvSpPr>
          <p:cNvPr id="22" name="object 22"/>
          <p:cNvSpPr txBox="1"/>
          <p:nvPr/>
        </p:nvSpPr>
        <p:spPr>
          <a:xfrm>
            <a:off x="3889375" y="5742838"/>
            <a:ext cx="145415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Times New Roman"/>
                <a:cs typeface="Times New Roman"/>
              </a:rPr>
              <a:t>Fig.: Query</a:t>
            </a:r>
            <a:r>
              <a:rPr sz="1400" b="1" spc="-75" dirty="0">
                <a:latin typeface="Times New Roman"/>
                <a:cs typeface="Times New Roman"/>
              </a:rPr>
              <a:t> </a:t>
            </a:r>
            <a:r>
              <a:rPr sz="1400" b="1" dirty="0">
                <a:latin typeface="Times New Roman"/>
                <a:cs typeface="Times New Roman"/>
              </a:rPr>
              <a:t>Graph</a:t>
            </a:r>
            <a:endParaRPr sz="1400">
              <a:latin typeface="Times New Roman"/>
              <a:cs typeface="Times New Roman"/>
            </a:endParaRPr>
          </a:p>
        </p:txBody>
      </p:sp>
      <p:sp>
        <p:nvSpPr>
          <p:cNvPr id="23" name="object 23"/>
          <p:cNvSpPr txBox="1"/>
          <p:nvPr/>
        </p:nvSpPr>
        <p:spPr>
          <a:xfrm>
            <a:off x="1145844" y="1396028"/>
            <a:ext cx="6929755" cy="153797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Analysis</a:t>
            </a:r>
            <a:endParaRPr sz="2400">
              <a:latin typeface="Times New Roman"/>
              <a:cs typeface="Times New Roman"/>
            </a:endParaRPr>
          </a:p>
          <a:p>
            <a:pPr marL="354965">
              <a:lnSpc>
                <a:spcPct val="100000"/>
              </a:lnSpc>
              <a:spcBef>
                <a:spcPts val="495"/>
              </a:spcBef>
            </a:pPr>
            <a:r>
              <a:rPr sz="2000" spc="-30" dirty="0">
                <a:latin typeface="Times New Roman"/>
                <a:cs typeface="Times New Roman"/>
              </a:rPr>
              <a:t>It’s </a:t>
            </a:r>
            <a:r>
              <a:rPr sz="2000" dirty="0">
                <a:latin typeface="Times New Roman"/>
                <a:cs typeface="Times New Roman"/>
              </a:rPr>
              <a:t>query </a:t>
            </a:r>
            <a:r>
              <a:rPr sz="2000" spc="-5" dirty="0">
                <a:latin typeface="Times New Roman"/>
                <a:cs typeface="Times New Roman"/>
              </a:rPr>
              <a:t>graph, </a:t>
            </a:r>
            <a:r>
              <a:rPr sz="2000" dirty="0">
                <a:latin typeface="Times New Roman"/>
                <a:cs typeface="Times New Roman"/>
              </a:rPr>
              <a:t>shown </a:t>
            </a:r>
            <a:r>
              <a:rPr sz="2000" spc="-5" dirty="0">
                <a:latin typeface="Times New Roman"/>
                <a:cs typeface="Times New Roman"/>
              </a:rPr>
              <a:t>below is disconnected, which tells</a:t>
            </a:r>
            <a:r>
              <a:rPr sz="2000" spc="-250" dirty="0">
                <a:latin typeface="Times New Roman"/>
                <a:cs typeface="Times New Roman"/>
              </a:rPr>
              <a:t> </a:t>
            </a:r>
            <a:r>
              <a:rPr sz="2000" spc="-10" dirty="0">
                <a:latin typeface="Times New Roman"/>
                <a:cs typeface="Times New Roman"/>
              </a:rPr>
              <a:t>us</a:t>
            </a:r>
            <a:endParaRPr sz="2000">
              <a:latin typeface="Times New Roman"/>
              <a:cs typeface="Times New Roman"/>
            </a:endParaRPr>
          </a:p>
          <a:p>
            <a:pPr marL="354965">
              <a:lnSpc>
                <a:spcPct val="100000"/>
              </a:lnSpc>
              <a:spcBef>
                <a:spcPts val="5"/>
              </a:spcBef>
            </a:pPr>
            <a:r>
              <a:rPr sz="2000" dirty="0">
                <a:latin typeface="Times New Roman"/>
                <a:cs typeface="Times New Roman"/>
              </a:rPr>
              <a:t>that the query </a:t>
            </a:r>
            <a:r>
              <a:rPr sz="2000" spc="-5" dirty="0">
                <a:latin typeface="Times New Roman"/>
                <a:cs typeface="Times New Roman"/>
              </a:rPr>
              <a:t>is semantically</a:t>
            </a:r>
            <a:r>
              <a:rPr sz="2000" spc="-85" dirty="0">
                <a:latin typeface="Times New Roman"/>
                <a:cs typeface="Times New Roman"/>
              </a:rPr>
              <a:t> </a:t>
            </a:r>
            <a:r>
              <a:rPr sz="2000" dirty="0">
                <a:latin typeface="Times New Roman"/>
                <a:cs typeface="Times New Roman"/>
              </a:rPr>
              <a:t>incorrect.</a:t>
            </a:r>
            <a:endParaRPr sz="2000">
              <a:latin typeface="Times New Roman"/>
              <a:cs typeface="Times New Roman"/>
            </a:endParaRPr>
          </a:p>
          <a:p>
            <a:pPr marL="82550" algn="ctr">
              <a:lnSpc>
                <a:spcPct val="100000"/>
              </a:lnSpc>
              <a:spcBef>
                <a:spcPts val="1460"/>
              </a:spcBef>
            </a:pPr>
            <a:r>
              <a:rPr sz="1400" spc="-5" dirty="0">
                <a:latin typeface="Times New Roman"/>
                <a:cs typeface="Times New Roman"/>
              </a:rPr>
              <a:t>DUR </a:t>
            </a:r>
            <a:r>
              <a:rPr sz="1400" dirty="0">
                <a:latin typeface="Times New Roman"/>
                <a:cs typeface="Times New Roman"/>
              </a:rPr>
              <a:t>≥ </a:t>
            </a:r>
            <a:r>
              <a:rPr sz="1400" spc="5" dirty="0">
                <a:latin typeface="Times New Roman"/>
                <a:cs typeface="Times New Roman"/>
              </a:rPr>
              <a:t>36</a:t>
            </a:r>
            <a:endParaRPr sz="14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2" name="object 2"/>
          <p:cNvSpPr txBox="1">
            <a:spLocks noGrp="1"/>
          </p:cNvSpPr>
          <p:nvPr>
            <p:ph type="body" idx="1"/>
          </p:nvPr>
        </p:nvSpPr>
        <p:spPr>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dirty="0"/>
              <a:t>Elimination of</a:t>
            </a:r>
            <a:r>
              <a:rPr spc="-35" dirty="0"/>
              <a:t> </a:t>
            </a:r>
            <a:r>
              <a:rPr spc="-5" dirty="0"/>
              <a:t>Redundancy</a:t>
            </a:r>
          </a:p>
          <a:p>
            <a:pPr marL="756285" lvl="1" indent="-287020">
              <a:lnSpc>
                <a:spcPct val="100000"/>
              </a:lnSpc>
              <a:spcBef>
                <a:spcPts val="495"/>
              </a:spcBef>
              <a:buFont typeface="Wingdings"/>
              <a:buChar char=""/>
              <a:tabLst>
                <a:tab pos="756920" algn="l"/>
                <a:tab pos="1835150" algn="l"/>
                <a:tab pos="2335530" algn="l"/>
                <a:tab pos="3105150" algn="l"/>
                <a:tab pos="3549650" algn="l"/>
                <a:tab pos="4892675" algn="l"/>
                <a:tab pos="6487160" algn="l"/>
              </a:tabLst>
            </a:pPr>
            <a:r>
              <a:rPr sz="2000" dirty="0">
                <a:latin typeface="Times New Roman"/>
                <a:cs typeface="Times New Roman"/>
              </a:rPr>
              <a:t>Si</a:t>
            </a:r>
            <a:r>
              <a:rPr sz="2000" spc="-35" dirty="0">
                <a:latin typeface="Times New Roman"/>
                <a:cs typeface="Times New Roman"/>
              </a:rPr>
              <a:t>m</a:t>
            </a:r>
            <a:r>
              <a:rPr sz="2000" dirty="0">
                <a:latin typeface="Times New Roman"/>
                <a:cs typeface="Times New Roman"/>
              </a:rPr>
              <a:t>pl</a:t>
            </a:r>
            <a:r>
              <a:rPr sz="2000" spc="-10" dirty="0">
                <a:latin typeface="Times New Roman"/>
                <a:cs typeface="Times New Roman"/>
              </a:rPr>
              <a:t>i</a:t>
            </a:r>
            <a:r>
              <a:rPr sz="2000" dirty="0">
                <a:latin typeface="Times New Roman"/>
                <a:cs typeface="Times New Roman"/>
              </a:rPr>
              <a:t>fy	</a:t>
            </a:r>
            <a:r>
              <a:rPr sz="2000" spc="-20" dirty="0">
                <a:latin typeface="Times New Roman"/>
                <a:cs typeface="Times New Roman"/>
              </a:rPr>
              <a:t>t</a:t>
            </a:r>
            <a:r>
              <a:rPr sz="2000" spc="5" dirty="0">
                <a:latin typeface="Times New Roman"/>
                <a:cs typeface="Times New Roman"/>
              </a:rPr>
              <a:t>h</a:t>
            </a:r>
            <a:r>
              <a:rPr sz="2000" dirty="0">
                <a:latin typeface="Times New Roman"/>
                <a:cs typeface="Times New Roman"/>
              </a:rPr>
              <a:t>e	</a:t>
            </a:r>
            <a:r>
              <a:rPr sz="2000" spc="-10" dirty="0">
                <a:latin typeface="Times New Roman"/>
                <a:cs typeface="Times New Roman"/>
              </a:rPr>
              <a:t>q</a:t>
            </a:r>
            <a:r>
              <a:rPr sz="2000" dirty="0">
                <a:latin typeface="Times New Roman"/>
                <a:cs typeface="Times New Roman"/>
              </a:rPr>
              <a:t>u</a:t>
            </a:r>
            <a:r>
              <a:rPr sz="2000" spc="-10" dirty="0">
                <a:latin typeface="Times New Roman"/>
                <a:cs typeface="Times New Roman"/>
              </a:rPr>
              <a:t>e</a:t>
            </a:r>
            <a:r>
              <a:rPr sz="2000" dirty="0">
                <a:latin typeface="Times New Roman"/>
                <a:cs typeface="Times New Roman"/>
              </a:rPr>
              <a:t>ry	by	</a:t>
            </a:r>
            <a:r>
              <a:rPr sz="2000" spc="-15" dirty="0">
                <a:latin typeface="Times New Roman"/>
                <a:cs typeface="Times New Roman"/>
              </a:rPr>
              <a:t>e</a:t>
            </a:r>
            <a:r>
              <a:rPr sz="2000" dirty="0">
                <a:latin typeface="Times New Roman"/>
                <a:cs typeface="Times New Roman"/>
              </a:rPr>
              <a:t>l</a:t>
            </a:r>
            <a:r>
              <a:rPr sz="2000" spc="-15" dirty="0">
                <a:latin typeface="Times New Roman"/>
                <a:cs typeface="Times New Roman"/>
              </a:rPr>
              <a:t>i</a:t>
            </a:r>
            <a:r>
              <a:rPr sz="2000" spc="-20" dirty="0">
                <a:latin typeface="Times New Roman"/>
                <a:cs typeface="Times New Roman"/>
              </a:rPr>
              <a:t>m</a:t>
            </a:r>
            <a:r>
              <a:rPr sz="2000" dirty="0">
                <a:latin typeface="Times New Roman"/>
                <a:cs typeface="Times New Roman"/>
              </a:rPr>
              <a:t>ina</a:t>
            </a:r>
            <a:r>
              <a:rPr sz="2000" spc="-10" dirty="0">
                <a:latin typeface="Times New Roman"/>
                <a:cs typeface="Times New Roman"/>
              </a:rPr>
              <a:t>t</a:t>
            </a:r>
            <a:r>
              <a:rPr sz="2000" dirty="0">
                <a:latin typeface="Times New Roman"/>
                <a:cs typeface="Times New Roman"/>
              </a:rPr>
              <a:t>i</a:t>
            </a:r>
            <a:r>
              <a:rPr sz="2000" spc="-15" dirty="0">
                <a:latin typeface="Times New Roman"/>
                <a:cs typeface="Times New Roman"/>
              </a:rPr>
              <a:t>n</a:t>
            </a:r>
            <a:r>
              <a:rPr sz="2000" dirty="0">
                <a:latin typeface="Times New Roman"/>
                <a:cs typeface="Times New Roman"/>
              </a:rPr>
              <a:t>g	r</a:t>
            </a:r>
            <a:r>
              <a:rPr sz="2000" spc="-10" dirty="0">
                <a:latin typeface="Times New Roman"/>
                <a:cs typeface="Times New Roman"/>
              </a:rPr>
              <a:t>ed</a:t>
            </a:r>
            <a:r>
              <a:rPr sz="2000" dirty="0">
                <a:latin typeface="Times New Roman"/>
                <a:cs typeface="Times New Roman"/>
              </a:rPr>
              <a:t>und</a:t>
            </a:r>
            <a:r>
              <a:rPr sz="2000" spc="-15" dirty="0">
                <a:latin typeface="Times New Roman"/>
                <a:cs typeface="Times New Roman"/>
              </a:rPr>
              <a:t>a</a:t>
            </a:r>
            <a:r>
              <a:rPr sz="2000" dirty="0">
                <a:latin typeface="Times New Roman"/>
                <a:cs typeface="Times New Roman"/>
              </a:rPr>
              <a:t>nci</a:t>
            </a:r>
            <a:r>
              <a:rPr sz="2000" spc="-10" dirty="0">
                <a:latin typeface="Times New Roman"/>
                <a:cs typeface="Times New Roman"/>
              </a:rPr>
              <a:t>e</a:t>
            </a:r>
            <a:r>
              <a:rPr sz="2000" spc="-15" dirty="0">
                <a:latin typeface="Times New Roman"/>
                <a:cs typeface="Times New Roman"/>
              </a:rPr>
              <a:t>s</a:t>
            </a:r>
            <a:r>
              <a:rPr sz="2000" dirty="0">
                <a:latin typeface="Times New Roman"/>
                <a:cs typeface="Times New Roman"/>
              </a:rPr>
              <a:t>,	</a:t>
            </a:r>
            <a:r>
              <a:rPr sz="2000" spc="-15" dirty="0">
                <a:latin typeface="Times New Roman"/>
                <a:cs typeface="Times New Roman"/>
              </a:rPr>
              <a:t>e</a:t>
            </a:r>
            <a:r>
              <a:rPr sz="2000" spc="-10" dirty="0">
                <a:latin typeface="Times New Roman"/>
                <a:cs typeface="Times New Roman"/>
              </a:rPr>
              <a:t>.</a:t>
            </a:r>
            <a:r>
              <a:rPr sz="2000" dirty="0">
                <a:latin typeface="Times New Roman"/>
                <a:cs typeface="Times New Roman"/>
              </a:rPr>
              <a:t>g.,</a:t>
            </a:r>
            <a:endParaRPr sz="2000">
              <a:latin typeface="Times New Roman"/>
              <a:cs typeface="Times New Roman"/>
            </a:endParaRPr>
          </a:p>
          <a:p>
            <a:pPr marL="756285">
              <a:lnSpc>
                <a:spcPct val="100000"/>
              </a:lnSpc>
              <a:spcBef>
                <a:spcPts val="5"/>
              </a:spcBef>
            </a:pPr>
            <a:r>
              <a:rPr sz="2000" b="0" dirty="0">
                <a:latin typeface="Times New Roman"/>
                <a:cs typeface="Times New Roman"/>
              </a:rPr>
              <a:t>redundant</a:t>
            </a:r>
            <a:r>
              <a:rPr sz="2000" b="0" spc="-45" dirty="0">
                <a:latin typeface="Times New Roman"/>
                <a:cs typeface="Times New Roman"/>
              </a:rPr>
              <a:t> </a:t>
            </a:r>
            <a:r>
              <a:rPr sz="2000" b="0" dirty="0">
                <a:latin typeface="Times New Roman"/>
                <a:cs typeface="Times New Roman"/>
              </a:rPr>
              <a:t>predicates.</a:t>
            </a:r>
            <a:endParaRPr sz="2000">
              <a:latin typeface="Times New Roman"/>
              <a:cs typeface="Times New Roman"/>
            </a:endParaRPr>
          </a:p>
          <a:p>
            <a:pPr marL="756285" marR="6350" lvl="1" indent="-287020">
              <a:lnSpc>
                <a:spcPct val="100000"/>
              </a:lnSpc>
              <a:spcBef>
                <a:spcPts val="480"/>
              </a:spcBef>
              <a:buFont typeface="Wingdings"/>
              <a:buChar char=""/>
              <a:tabLst>
                <a:tab pos="756920" algn="l"/>
              </a:tabLst>
            </a:pPr>
            <a:r>
              <a:rPr sz="2000" spc="-5" dirty="0">
                <a:latin typeface="Times New Roman"/>
                <a:cs typeface="Times New Roman"/>
              </a:rPr>
              <a:t>Redundancies </a:t>
            </a:r>
            <a:r>
              <a:rPr sz="2000" dirty="0">
                <a:latin typeface="Times New Roman"/>
                <a:cs typeface="Times New Roman"/>
              </a:rPr>
              <a:t>are </a:t>
            </a:r>
            <a:r>
              <a:rPr sz="2000" spc="-5" dirty="0">
                <a:latin typeface="Times New Roman"/>
                <a:cs typeface="Times New Roman"/>
              </a:rPr>
              <a:t>often </a:t>
            </a:r>
            <a:r>
              <a:rPr sz="2000" spc="5" dirty="0">
                <a:latin typeface="Times New Roman"/>
                <a:cs typeface="Times New Roman"/>
              </a:rPr>
              <a:t>due </a:t>
            </a:r>
            <a:r>
              <a:rPr sz="2000" spc="-10" dirty="0">
                <a:latin typeface="Times New Roman"/>
                <a:cs typeface="Times New Roman"/>
              </a:rPr>
              <a:t>to </a:t>
            </a:r>
            <a:r>
              <a:rPr sz="2000" spc="-5" dirty="0">
                <a:latin typeface="Times New Roman"/>
                <a:cs typeface="Times New Roman"/>
              </a:rPr>
              <a:t>semantic integrity constraints  </a:t>
            </a:r>
            <a:r>
              <a:rPr sz="2000" dirty="0">
                <a:latin typeface="Times New Roman"/>
                <a:cs typeface="Times New Roman"/>
              </a:rPr>
              <a:t>expressed </a:t>
            </a:r>
            <a:r>
              <a:rPr sz="2000" spc="-5" dirty="0">
                <a:latin typeface="Times New Roman"/>
                <a:cs typeface="Times New Roman"/>
              </a:rPr>
              <a:t>in </a:t>
            </a:r>
            <a:r>
              <a:rPr sz="2000" dirty="0">
                <a:latin typeface="Times New Roman"/>
                <a:cs typeface="Times New Roman"/>
              </a:rPr>
              <a:t>the query</a:t>
            </a:r>
            <a:r>
              <a:rPr sz="2000" spc="-85" dirty="0">
                <a:latin typeface="Times New Roman"/>
                <a:cs typeface="Times New Roman"/>
              </a:rPr>
              <a:t> </a:t>
            </a:r>
            <a:r>
              <a:rPr sz="2000" dirty="0">
                <a:latin typeface="Times New Roman"/>
                <a:cs typeface="Times New Roman"/>
              </a:rPr>
              <a:t>language.</a:t>
            </a:r>
            <a:endParaRPr sz="2000">
              <a:latin typeface="Times New Roman"/>
              <a:cs typeface="Times New Roman"/>
            </a:endParaRPr>
          </a:p>
          <a:p>
            <a:pPr marL="756285" lvl="1" indent="-287020">
              <a:lnSpc>
                <a:spcPct val="100000"/>
              </a:lnSpc>
              <a:spcBef>
                <a:spcPts val="480"/>
              </a:spcBef>
              <a:buFont typeface="Wingdings"/>
              <a:buChar char=""/>
              <a:tabLst>
                <a:tab pos="756920" algn="l"/>
              </a:tabLst>
            </a:pPr>
            <a:r>
              <a:rPr sz="2000" spc="-10" dirty="0">
                <a:latin typeface="Times New Roman"/>
                <a:cs typeface="Times New Roman"/>
              </a:rPr>
              <a:t>Transformation </a:t>
            </a:r>
            <a:r>
              <a:rPr sz="2000" dirty="0">
                <a:latin typeface="Times New Roman"/>
                <a:cs typeface="Times New Roman"/>
              </a:rPr>
              <a:t>rules are</a:t>
            </a:r>
            <a:r>
              <a:rPr sz="2000" spc="-55" dirty="0">
                <a:latin typeface="Times New Roman"/>
                <a:cs typeface="Times New Roman"/>
              </a:rPr>
              <a:t> </a:t>
            </a:r>
            <a:r>
              <a:rPr sz="2000" dirty="0">
                <a:latin typeface="Times New Roman"/>
                <a:cs typeface="Times New Roman"/>
              </a:rPr>
              <a:t>used:</a:t>
            </a:r>
            <a:endParaRPr sz="2000">
              <a:latin typeface="Times New Roman"/>
              <a:cs typeface="Times New Roman"/>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51</a:t>
            </a:fld>
            <a:endParaRPr spc="-60" dirty="0"/>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6" name="object 6"/>
          <p:cNvSpPr/>
          <p:nvPr/>
        </p:nvSpPr>
        <p:spPr>
          <a:xfrm>
            <a:off x="2438400" y="3581400"/>
            <a:ext cx="2680716" cy="2743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45844" y="1396028"/>
            <a:ext cx="3956685" cy="833755"/>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dirty="0">
                <a:latin typeface="Times New Roman"/>
                <a:cs typeface="Times New Roman"/>
              </a:rPr>
              <a:t>Elimination of</a:t>
            </a:r>
            <a:r>
              <a:rPr sz="2400" b="1" spc="-80" dirty="0">
                <a:latin typeface="Times New Roman"/>
                <a:cs typeface="Times New Roman"/>
              </a:rPr>
              <a:t> </a:t>
            </a:r>
            <a:r>
              <a:rPr sz="2400" b="1" spc="-5" dirty="0">
                <a:latin typeface="Times New Roman"/>
                <a:cs typeface="Times New Roman"/>
              </a:rPr>
              <a:t>Redundancy</a:t>
            </a:r>
            <a:endParaRPr sz="2400">
              <a:latin typeface="Times New Roman"/>
              <a:cs typeface="Times New Roman"/>
            </a:endParaRPr>
          </a:p>
          <a:p>
            <a:pPr marL="354965">
              <a:lnSpc>
                <a:spcPct val="100000"/>
              </a:lnSpc>
              <a:spcBef>
                <a:spcPts val="495"/>
              </a:spcBef>
            </a:pPr>
            <a:r>
              <a:rPr sz="2000" b="1" dirty="0">
                <a:latin typeface="Times New Roman"/>
                <a:cs typeface="Times New Roman"/>
              </a:rPr>
              <a:t>Example:</a:t>
            </a:r>
            <a:endParaRPr sz="2000">
              <a:latin typeface="Times New Roman"/>
              <a:cs typeface="Times New Roman"/>
            </a:endParaRPr>
          </a:p>
        </p:txBody>
      </p:sp>
      <p:sp>
        <p:nvSpPr>
          <p:cNvPr id="4" name="object 4"/>
          <p:cNvSpPr txBox="1"/>
          <p:nvPr/>
        </p:nvSpPr>
        <p:spPr>
          <a:xfrm>
            <a:off x="1602994" y="2497048"/>
            <a:ext cx="958850" cy="1123315"/>
          </a:xfrm>
          <a:prstGeom prst="rect">
            <a:avLst/>
          </a:prstGeom>
        </p:spPr>
        <p:txBody>
          <a:bodyPr vert="horz" wrap="square" lIns="0" tIns="12700" rIns="0" bIns="0" rtlCol="0">
            <a:spAutoFit/>
          </a:bodyPr>
          <a:lstStyle/>
          <a:p>
            <a:pPr marL="12700" marR="5080">
              <a:lnSpc>
                <a:spcPct val="120000"/>
              </a:lnSpc>
              <a:spcBef>
                <a:spcPts val="100"/>
              </a:spcBef>
            </a:pPr>
            <a:r>
              <a:rPr sz="2000" dirty="0">
                <a:latin typeface="Times New Roman"/>
                <a:cs typeface="Times New Roman"/>
              </a:rPr>
              <a:t>SELECT  FROM  </a:t>
            </a:r>
            <a:r>
              <a:rPr sz="2000" spc="5" dirty="0">
                <a:latin typeface="Times New Roman"/>
                <a:cs typeface="Times New Roman"/>
              </a:rPr>
              <a:t>WHERE</a:t>
            </a:r>
            <a:endParaRPr sz="2000">
              <a:latin typeface="Times New Roman"/>
              <a:cs typeface="Times New Roman"/>
            </a:endParaRPr>
          </a:p>
        </p:txBody>
      </p:sp>
      <p:sp>
        <p:nvSpPr>
          <p:cNvPr id="5" name="object 5"/>
          <p:cNvSpPr txBox="1"/>
          <p:nvPr/>
        </p:nvSpPr>
        <p:spPr>
          <a:xfrm>
            <a:off x="2895345" y="2497048"/>
            <a:ext cx="3498215" cy="1123315"/>
          </a:xfrm>
          <a:prstGeom prst="rect">
            <a:avLst/>
          </a:prstGeom>
        </p:spPr>
        <p:txBody>
          <a:bodyPr vert="horz" wrap="square" lIns="0" tIns="12700" rIns="0" bIns="0" rtlCol="0">
            <a:spAutoFit/>
          </a:bodyPr>
          <a:lstStyle/>
          <a:p>
            <a:pPr marL="12700" marR="2757805" indent="12065">
              <a:lnSpc>
                <a:spcPct val="120000"/>
              </a:lnSpc>
              <a:spcBef>
                <a:spcPts val="100"/>
              </a:spcBef>
            </a:pPr>
            <a:r>
              <a:rPr sz="2000" dirty="0">
                <a:latin typeface="Times New Roman"/>
                <a:cs typeface="Times New Roman"/>
              </a:rPr>
              <a:t>T</a:t>
            </a:r>
            <a:r>
              <a:rPr sz="2000" spc="5" dirty="0">
                <a:latin typeface="Times New Roman"/>
                <a:cs typeface="Times New Roman"/>
              </a:rPr>
              <a:t>I</a:t>
            </a:r>
            <a:r>
              <a:rPr sz="2000" dirty="0">
                <a:latin typeface="Times New Roman"/>
                <a:cs typeface="Times New Roman"/>
              </a:rPr>
              <a:t>TLE  EMP</a:t>
            </a:r>
            <a:endParaRPr sz="2000">
              <a:latin typeface="Times New Roman"/>
              <a:cs typeface="Times New Roman"/>
            </a:endParaRPr>
          </a:p>
          <a:p>
            <a:pPr marL="197485">
              <a:lnSpc>
                <a:spcPct val="100000"/>
              </a:lnSpc>
              <a:spcBef>
                <a:spcPts val="480"/>
              </a:spcBef>
            </a:pPr>
            <a:r>
              <a:rPr sz="2000" dirty="0">
                <a:latin typeface="Times New Roman"/>
                <a:cs typeface="Times New Roman"/>
              </a:rPr>
              <a:t>(NOT (TITLE =</a:t>
            </a:r>
            <a:r>
              <a:rPr sz="2000" spc="-95" dirty="0">
                <a:latin typeface="Times New Roman"/>
                <a:cs typeface="Times New Roman"/>
              </a:rPr>
              <a:t> </a:t>
            </a:r>
            <a:r>
              <a:rPr sz="2000" spc="-5" dirty="0">
                <a:latin typeface="Times New Roman"/>
                <a:cs typeface="Times New Roman"/>
              </a:rPr>
              <a:t>"Programmer")</a:t>
            </a:r>
            <a:endParaRPr sz="2000">
              <a:latin typeface="Times New Roman"/>
              <a:cs typeface="Times New Roman"/>
            </a:endParaRPr>
          </a:p>
        </p:txBody>
      </p:sp>
      <p:sp>
        <p:nvSpPr>
          <p:cNvPr id="6" name="object 6"/>
          <p:cNvSpPr txBox="1"/>
          <p:nvPr/>
        </p:nvSpPr>
        <p:spPr>
          <a:xfrm>
            <a:off x="2351277" y="3594582"/>
            <a:ext cx="3911600" cy="1488440"/>
          </a:xfrm>
          <a:prstGeom prst="rect">
            <a:avLst/>
          </a:prstGeom>
        </p:spPr>
        <p:txBody>
          <a:bodyPr vert="horz" wrap="square" lIns="0" tIns="12700" rIns="0" bIns="0" rtlCol="0">
            <a:spAutoFit/>
          </a:bodyPr>
          <a:lstStyle/>
          <a:p>
            <a:pPr marL="26034" marR="611505" indent="-13970">
              <a:lnSpc>
                <a:spcPct val="120000"/>
              </a:lnSpc>
              <a:spcBef>
                <a:spcPts val="100"/>
              </a:spcBef>
              <a:tabLst>
                <a:tab pos="755015" algn="l"/>
              </a:tabLst>
            </a:pPr>
            <a:r>
              <a:rPr sz="2000" spc="5" dirty="0">
                <a:latin typeface="Times New Roman"/>
                <a:cs typeface="Times New Roman"/>
              </a:rPr>
              <a:t>AND	</a:t>
            </a:r>
            <a:r>
              <a:rPr sz="2000" dirty="0">
                <a:latin typeface="Times New Roman"/>
                <a:cs typeface="Times New Roman"/>
              </a:rPr>
              <a:t>(TITLE =</a:t>
            </a:r>
            <a:r>
              <a:rPr sz="2000" spc="-65" dirty="0">
                <a:latin typeface="Times New Roman"/>
                <a:cs typeface="Times New Roman"/>
              </a:rPr>
              <a:t> </a:t>
            </a:r>
            <a:r>
              <a:rPr sz="2000" spc="-5" dirty="0">
                <a:latin typeface="Times New Roman"/>
                <a:cs typeface="Times New Roman"/>
              </a:rPr>
              <a:t>"Programmer"  </a:t>
            </a:r>
            <a:r>
              <a:rPr sz="2000" spc="5" dirty="0">
                <a:latin typeface="Times New Roman"/>
                <a:cs typeface="Times New Roman"/>
              </a:rPr>
              <a:t>OR	</a:t>
            </a:r>
            <a:r>
              <a:rPr sz="2000" dirty="0">
                <a:latin typeface="Times New Roman"/>
                <a:cs typeface="Times New Roman"/>
              </a:rPr>
              <a:t>TITLE = </a:t>
            </a:r>
            <a:r>
              <a:rPr sz="2000" spc="-5" dirty="0">
                <a:latin typeface="Times New Roman"/>
                <a:cs typeface="Times New Roman"/>
              </a:rPr>
              <a:t>"Elect.</a:t>
            </a:r>
            <a:r>
              <a:rPr sz="2000" spc="-45" dirty="0">
                <a:latin typeface="Times New Roman"/>
                <a:cs typeface="Times New Roman"/>
              </a:rPr>
              <a:t> </a:t>
            </a:r>
            <a:r>
              <a:rPr sz="2000" dirty="0">
                <a:latin typeface="Times New Roman"/>
                <a:cs typeface="Times New Roman"/>
              </a:rPr>
              <a:t>Eng.")</a:t>
            </a:r>
            <a:endParaRPr sz="2000">
              <a:latin typeface="Times New Roman"/>
              <a:cs typeface="Times New Roman"/>
            </a:endParaRPr>
          </a:p>
          <a:p>
            <a:pPr marL="26034" marR="5080" indent="-13970">
              <a:lnSpc>
                <a:spcPct val="120000"/>
              </a:lnSpc>
              <a:tabLst>
                <a:tab pos="755015" algn="l"/>
              </a:tabLst>
            </a:pPr>
            <a:r>
              <a:rPr sz="2000" spc="5" dirty="0">
                <a:latin typeface="Times New Roman"/>
                <a:cs typeface="Times New Roman"/>
              </a:rPr>
              <a:t>AND	NOT </a:t>
            </a:r>
            <a:r>
              <a:rPr sz="2000" dirty="0">
                <a:latin typeface="Times New Roman"/>
                <a:cs typeface="Times New Roman"/>
              </a:rPr>
              <a:t>(TITLE = </a:t>
            </a:r>
            <a:r>
              <a:rPr sz="2000" spc="-5" dirty="0">
                <a:latin typeface="Times New Roman"/>
                <a:cs typeface="Times New Roman"/>
              </a:rPr>
              <a:t>"Elect.</a:t>
            </a:r>
            <a:r>
              <a:rPr sz="2000" spc="-110" dirty="0">
                <a:latin typeface="Times New Roman"/>
                <a:cs typeface="Times New Roman"/>
              </a:rPr>
              <a:t> </a:t>
            </a:r>
            <a:r>
              <a:rPr sz="2000" dirty="0">
                <a:latin typeface="Times New Roman"/>
                <a:cs typeface="Times New Roman"/>
              </a:rPr>
              <a:t>Eng."))  </a:t>
            </a:r>
            <a:r>
              <a:rPr sz="2000" spc="5" dirty="0">
                <a:latin typeface="Times New Roman"/>
                <a:cs typeface="Times New Roman"/>
              </a:rPr>
              <a:t>OR	</a:t>
            </a:r>
            <a:r>
              <a:rPr sz="2000" dirty="0">
                <a:latin typeface="Times New Roman"/>
                <a:cs typeface="Times New Roman"/>
              </a:rPr>
              <a:t>ENAME = </a:t>
            </a:r>
            <a:r>
              <a:rPr sz="2000" spc="-5" dirty="0">
                <a:latin typeface="Times New Roman"/>
                <a:cs typeface="Times New Roman"/>
              </a:rPr>
              <a:t>"J.</a:t>
            </a:r>
            <a:r>
              <a:rPr sz="2000" spc="-35" dirty="0">
                <a:latin typeface="Times New Roman"/>
                <a:cs typeface="Times New Roman"/>
              </a:rPr>
              <a:t> </a:t>
            </a:r>
            <a:r>
              <a:rPr sz="2000" dirty="0">
                <a:latin typeface="Times New Roman"/>
                <a:cs typeface="Times New Roman"/>
              </a:rPr>
              <a:t>Doe"</a:t>
            </a:r>
            <a:endParaRPr sz="2000">
              <a:latin typeface="Times New Roman"/>
              <a:cs typeface="Times New Roman"/>
            </a:endParaRPr>
          </a:p>
        </p:txBody>
      </p:sp>
      <p:sp>
        <p:nvSpPr>
          <p:cNvPr id="8" name="object 8"/>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9" name="object 9"/>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52</a:t>
            </a:fld>
            <a:endParaRPr spc="-6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5876290" cy="120015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dirty="0">
                <a:latin typeface="Times New Roman"/>
                <a:cs typeface="Times New Roman"/>
              </a:rPr>
              <a:t>Elimination of</a:t>
            </a:r>
            <a:r>
              <a:rPr sz="2400" b="1" spc="-35" dirty="0">
                <a:latin typeface="Times New Roman"/>
                <a:cs typeface="Times New Roman"/>
              </a:rPr>
              <a:t> </a:t>
            </a:r>
            <a:r>
              <a:rPr sz="2400" b="1" spc="-5" dirty="0">
                <a:latin typeface="Times New Roman"/>
                <a:cs typeface="Times New Roman"/>
              </a:rPr>
              <a:t>Redundancy</a:t>
            </a:r>
            <a:endParaRPr sz="2400">
              <a:latin typeface="Times New Roman"/>
              <a:cs typeface="Times New Roman"/>
            </a:endParaRPr>
          </a:p>
          <a:p>
            <a:pPr marL="354965">
              <a:lnSpc>
                <a:spcPct val="100000"/>
              </a:lnSpc>
              <a:spcBef>
                <a:spcPts val="495"/>
              </a:spcBef>
            </a:pPr>
            <a:r>
              <a:rPr sz="2000" b="1" dirty="0">
                <a:latin typeface="Times New Roman"/>
                <a:cs typeface="Times New Roman"/>
              </a:rPr>
              <a:t>Example:</a:t>
            </a:r>
            <a:endParaRPr sz="2000">
              <a:latin typeface="Times New Roman"/>
              <a:cs typeface="Times New Roman"/>
            </a:endParaRPr>
          </a:p>
          <a:p>
            <a:pPr marL="469265">
              <a:lnSpc>
                <a:spcPct val="100000"/>
              </a:lnSpc>
              <a:spcBef>
                <a:spcPts val="484"/>
              </a:spcBef>
            </a:pP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simplified </a:t>
            </a:r>
            <a:r>
              <a:rPr sz="2000" dirty="0">
                <a:latin typeface="Times New Roman"/>
                <a:cs typeface="Times New Roman"/>
              </a:rPr>
              <a:t>using the previous rules </a:t>
            </a:r>
            <a:r>
              <a:rPr sz="2000" spc="-5" dirty="0">
                <a:latin typeface="Times New Roman"/>
                <a:cs typeface="Times New Roman"/>
              </a:rPr>
              <a:t>to</a:t>
            </a:r>
            <a:r>
              <a:rPr sz="2000" spc="-105" dirty="0">
                <a:latin typeface="Times New Roman"/>
                <a:cs typeface="Times New Roman"/>
              </a:rPr>
              <a:t> </a:t>
            </a:r>
            <a:r>
              <a:rPr sz="2000" spc="-5" dirty="0">
                <a:latin typeface="Times New Roman"/>
                <a:cs typeface="Times New Roman"/>
              </a:rPr>
              <a:t>become</a:t>
            </a:r>
            <a:endParaRPr sz="2000">
              <a:latin typeface="Times New Roman"/>
              <a:cs typeface="Times New Roman"/>
            </a:endParaRPr>
          </a:p>
        </p:txBody>
      </p:sp>
      <p:sp>
        <p:nvSpPr>
          <p:cNvPr id="3" name="object 3"/>
          <p:cNvSpPr txBox="1"/>
          <p:nvPr/>
        </p:nvSpPr>
        <p:spPr>
          <a:xfrm>
            <a:off x="2060194" y="2570200"/>
            <a:ext cx="958850" cy="1123315"/>
          </a:xfrm>
          <a:prstGeom prst="rect">
            <a:avLst/>
          </a:prstGeom>
        </p:spPr>
        <p:txBody>
          <a:bodyPr vert="horz" wrap="square" lIns="0" tIns="12700" rIns="0" bIns="0" rtlCol="0">
            <a:spAutoFit/>
          </a:bodyPr>
          <a:lstStyle/>
          <a:p>
            <a:pPr marL="12700" marR="5080">
              <a:lnSpc>
                <a:spcPct val="120000"/>
              </a:lnSpc>
              <a:spcBef>
                <a:spcPts val="100"/>
              </a:spcBef>
            </a:pPr>
            <a:r>
              <a:rPr sz="2000" dirty="0">
                <a:latin typeface="Times New Roman"/>
                <a:cs typeface="Times New Roman"/>
              </a:rPr>
              <a:t>SELECT  FROM  </a:t>
            </a:r>
            <a:r>
              <a:rPr sz="2000" spc="5" dirty="0">
                <a:latin typeface="Times New Roman"/>
                <a:cs typeface="Times New Roman"/>
              </a:rPr>
              <a:t>WHERE</a:t>
            </a:r>
            <a:endParaRPr sz="2000">
              <a:latin typeface="Times New Roman"/>
              <a:cs typeface="Times New Roman"/>
            </a:endParaRPr>
          </a:p>
        </p:txBody>
      </p:sp>
      <p:sp>
        <p:nvSpPr>
          <p:cNvPr id="4" name="object 4"/>
          <p:cNvSpPr txBox="1"/>
          <p:nvPr/>
        </p:nvSpPr>
        <p:spPr>
          <a:xfrm>
            <a:off x="3238626" y="2570200"/>
            <a:ext cx="2112645" cy="1123315"/>
          </a:xfrm>
          <a:prstGeom prst="rect">
            <a:avLst/>
          </a:prstGeom>
        </p:spPr>
        <p:txBody>
          <a:bodyPr vert="horz" wrap="square" lIns="0" tIns="12700" rIns="0" bIns="0" rtlCol="0">
            <a:spAutoFit/>
          </a:bodyPr>
          <a:lstStyle/>
          <a:p>
            <a:pPr marL="62865" marR="1384935" indent="-50800">
              <a:lnSpc>
                <a:spcPct val="120000"/>
              </a:lnSpc>
              <a:spcBef>
                <a:spcPts val="100"/>
              </a:spcBef>
            </a:pPr>
            <a:r>
              <a:rPr sz="2000" dirty="0">
                <a:latin typeface="Times New Roman"/>
                <a:cs typeface="Times New Roman"/>
              </a:rPr>
              <a:t>TITLE  EMP</a:t>
            </a:r>
            <a:endParaRPr sz="2000">
              <a:latin typeface="Times New Roman"/>
              <a:cs typeface="Times New Roman"/>
            </a:endParaRPr>
          </a:p>
          <a:p>
            <a:pPr marL="56515">
              <a:lnSpc>
                <a:spcPct val="100000"/>
              </a:lnSpc>
              <a:spcBef>
                <a:spcPts val="480"/>
              </a:spcBef>
            </a:pPr>
            <a:r>
              <a:rPr sz="2000" dirty="0">
                <a:latin typeface="Times New Roman"/>
                <a:cs typeface="Times New Roman"/>
              </a:rPr>
              <a:t>ENAME = </a:t>
            </a:r>
            <a:r>
              <a:rPr sz="2000" spc="-5" dirty="0">
                <a:latin typeface="Times New Roman"/>
                <a:cs typeface="Times New Roman"/>
              </a:rPr>
              <a:t>"J.</a:t>
            </a:r>
            <a:r>
              <a:rPr sz="2000" spc="-80" dirty="0">
                <a:latin typeface="Times New Roman"/>
                <a:cs typeface="Times New Roman"/>
              </a:rPr>
              <a:t> </a:t>
            </a:r>
            <a:r>
              <a:rPr sz="2000" dirty="0">
                <a:latin typeface="Times New Roman"/>
                <a:cs typeface="Times New Roman"/>
              </a:rPr>
              <a:t>Doe“</a:t>
            </a:r>
            <a:endParaRPr sz="2000">
              <a:latin typeface="Times New Roman"/>
              <a:cs typeface="Times New Roman"/>
            </a:endParaRPr>
          </a:p>
        </p:txBody>
      </p:sp>
      <p:sp>
        <p:nvSpPr>
          <p:cNvPr id="5" name="object 5"/>
          <p:cNvSpPr txBox="1"/>
          <p:nvPr/>
        </p:nvSpPr>
        <p:spPr>
          <a:xfrm>
            <a:off x="1602994" y="3887190"/>
            <a:ext cx="4253865" cy="2440305"/>
          </a:xfrm>
          <a:prstGeom prst="rect">
            <a:avLst/>
          </a:prstGeom>
        </p:spPr>
        <p:txBody>
          <a:bodyPr vert="horz" wrap="square" lIns="0" tIns="12700" rIns="0" bIns="0" rtlCol="0">
            <a:spAutoFit/>
          </a:bodyPr>
          <a:lstStyle/>
          <a:p>
            <a:pPr marL="469900" marR="229870" indent="-457200">
              <a:lnSpc>
                <a:spcPct val="120000"/>
              </a:lnSpc>
              <a:spcBef>
                <a:spcPts val="100"/>
              </a:spcBef>
            </a:pPr>
            <a:r>
              <a:rPr sz="2000" dirty="0">
                <a:latin typeface="Times New Roman"/>
                <a:cs typeface="Times New Roman"/>
              </a:rPr>
              <a:t>The </a:t>
            </a:r>
            <a:r>
              <a:rPr sz="2000" spc="-5" dirty="0">
                <a:latin typeface="Times New Roman"/>
                <a:cs typeface="Times New Roman"/>
              </a:rPr>
              <a:t>simplification </a:t>
            </a:r>
            <a:r>
              <a:rPr sz="2000" dirty="0">
                <a:latin typeface="Times New Roman"/>
                <a:cs typeface="Times New Roman"/>
              </a:rPr>
              <a:t>proceeds </a:t>
            </a:r>
            <a:r>
              <a:rPr sz="2000" spc="-5" dirty="0">
                <a:latin typeface="Times New Roman"/>
                <a:cs typeface="Times New Roman"/>
              </a:rPr>
              <a:t>as</a:t>
            </a:r>
            <a:r>
              <a:rPr sz="2000" spc="-80" dirty="0">
                <a:latin typeface="Times New Roman"/>
                <a:cs typeface="Times New Roman"/>
              </a:rPr>
              <a:t> </a:t>
            </a:r>
            <a:r>
              <a:rPr sz="2000" dirty="0">
                <a:latin typeface="Times New Roman"/>
                <a:cs typeface="Times New Roman"/>
              </a:rPr>
              <a:t>follows:  Let </a:t>
            </a:r>
            <a:r>
              <a:rPr sz="2000" spc="10" dirty="0">
                <a:latin typeface="Times New Roman"/>
                <a:cs typeface="Times New Roman"/>
              </a:rPr>
              <a:t>p</a:t>
            </a:r>
            <a:r>
              <a:rPr sz="1950" spc="15" baseline="-21367" dirty="0">
                <a:latin typeface="Times New Roman"/>
                <a:cs typeface="Times New Roman"/>
              </a:rPr>
              <a:t>1 </a:t>
            </a:r>
            <a:r>
              <a:rPr sz="2000" dirty="0">
                <a:latin typeface="Times New Roman"/>
                <a:cs typeface="Times New Roman"/>
              </a:rPr>
              <a:t>be TITLE =</a:t>
            </a:r>
            <a:r>
              <a:rPr sz="2000" spc="-275" dirty="0">
                <a:latin typeface="Times New Roman"/>
                <a:cs typeface="Times New Roman"/>
              </a:rPr>
              <a:t> </a:t>
            </a:r>
            <a:r>
              <a:rPr sz="2000" spc="-5" dirty="0">
                <a:latin typeface="Times New Roman"/>
                <a:cs typeface="Times New Roman"/>
              </a:rPr>
              <a:t>“Programmer”,</a:t>
            </a:r>
            <a:endParaRPr sz="2000">
              <a:latin typeface="Times New Roman"/>
              <a:cs typeface="Times New Roman"/>
            </a:endParaRPr>
          </a:p>
          <a:p>
            <a:pPr marL="850900">
              <a:lnSpc>
                <a:spcPct val="100000"/>
              </a:lnSpc>
              <a:spcBef>
                <a:spcPts val="480"/>
              </a:spcBef>
            </a:pPr>
            <a:r>
              <a:rPr sz="2000" spc="10" dirty="0">
                <a:latin typeface="Times New Roman"/>
                <a:cs typeface="Times New Roman"/>
              </a:rPr>
              <a:t>p</a:t>
            </a:r>
            <a:r>
              <a:rPr sz="1950" spc="15" baseline="-21367" dirty="0">
                <a:latin typeface="Times New Roman"/>
                <a:cs typeface="Times New Roman"/>
              </a:rPr>
              <a:t>2 </a:t>
            </a:r>
            <a:r>
              <a:rPr sz="2000" dirty="0">
                <a:latin typeface="Times New Roman"/>
                <a:cs typeface="Times New Roman"/>
              </a:rPr>
              <a:t>be TITLE = </a:t>
            </a:r>
            <a:r>
              <a:rPr sz="2000" spc="-5" dirty="0">
                <a:latin typeface="Times New Roman"/>
                <a:cs typeface="Times New Roman"/>
              </a:rPr>
              <a:t>“Elect. </a:t>
            </a:r>
            <a:r>
              <a:rPr sz="2000" dirty="0">
                <a:latin typeface="Times New Roman"/>
                <a:cs typeface="Times New Roman"/>
              </a:rPr>
              <a:t>Eng.”,</a:t>
            </a:r>
            <a:r>
              <a:rPr sz="2000" spc="-295" dirty="0">
                <a:latin typeface="Times New Roman"/>
                <a:cs typeface="Times New Roman"/>
              </a:rPr>
              <a:t> </a:t>
            </a:r>
            <a:r>
              <a:rPr sz="2000" dirty="0">
                <a:latin typeface="Times New Roman"/>
                <a:cs typeface="Times New Roman"/>
              </a:rPr>
              <a:t>and</a:t>
            </a:r>
            <a:endParaRPr sz="2000">
              <a:latin typeface="Times New Roman"/>
              <a:cs typeface="Times New Roman"/>
            </a:endParaRPr>
          </a:p>
          <a:p>
            <a:pPr marL="850900">
              <a:lnSpc>
                <a:spcPct val="100000"/>
              </a:lnSpc>
              <a:spcBef>
                <a:spcPts val="480"/>
              </a:spcBef>
            </a:pPr>
            <a:r>
              <a:rPr sz="2000" spc="10" dirty="0">
                <a:latin typeface="Times New Roman"/>
                <a:cs typeface="Times New Roman"/>
              </a:rPr>
              <a:t>p</a:t>
            </a:r>
            <a:r>
              <a:rPr sz="1950" spc="15" baseline="-21367" dirty="0">
                <a:latin typeface="Times New Roman"/>
                <a:cs typeface="Times New Roman"/>
              </a:rPr>
              <a:t>3 </a:t>
            </a:r>
            <a:r>
              <a:rPr sz="2000" dirty="0">
                <a:latin typeface="Times New Roman"/>
                <a:cs typeface="Times New Roman"/>
              </a:rPr>
              <a:t>be ENAME = </a:t>
            </a:r>
            <a:r>
              <a:rPr sz="2000" spc="-5" dirty="0">
                <a:latin typeface="Times New Roman"/>
                <a:cs typeface="Times New Roman"/>
              </a:rPr>
              <a:t>“J.</a:t>
            </a:r>
            <a:r>
              <a:rPr sz="2000" spc="-245" dirty="0">
                <a:latin typeface="Times New Roman"/>
                <a:cs typeface="Times New Roman"/>
              </a:rPr>
              <a:t> </a:t>
            </a:r>
            <a:r>
              <a:rPr sz="2000" dirty="0">
                <a:latin typeface="Times New Roman"/>
                <a:cs typeface="Times New Roman"/>
              </a:rPr>
              <a:t>Doe”.</a:t>
            </a:r>
            <a:endParaRPr sz="2000">
              <a:latin typeface="Times New Roman"/>
              <a:cs typeface="Times New Roman"/>
            </a:endParaRPr>
          </a:p>
          <a:p>
            <a:pPr marL="12700">
              <a:lnSpc>
                <a:spcPct val="100000"/>
              </a:lnSpc>
              <a:spcBef>
                <a:spcPts val="2210"/>
              </a:spcBef>
            </a:pPr>
            <a:r>
              <a:rPr sz="2000" dirty="0">
                <a:latin typeface="Times New Roman"/>
                <a:cs typeface="Times New Roman"/>
              </a:rPr>
              <a:t>The query </a:t>
            </a:r>
            <a:r>
              <a:rPr sz="2000" spc="-5" dirty="0">
                <a:latin typeface="Times New Roman"/>
                <a:cs typeface="Times New Roman"/>
              </a:rPr>
              <a:t>qualification</a:t>
            </a:r>
            <a:r>
              <a:rPr sz="2000" spc="-70" dirty="0">
                <a:latin typeface="Times New Roman"/>
                <a:cs typeface="Times New Roman"/>
              </a:rPr>
              <a:t> </a:t>
            </a:r>
            <a:r>
              <a:rPr sz="2000" spc="-5" dirty="0">
                <a:latin typeface="Times New Roman"/>
                <a:cs typeface="Times New Roman"/>
              </a:rPr>
              <a:t>is:</a:t>
            </a:r>
            <a:endParaRPr sz="2000">
              <a:latin typeface="Times New Roman"/>
              <a:cs typeface="Times New Roman"/>
            </a:endParaRPr>
          </a:p>
          <a:p>
            <a:pPr marL="393700">
              <a:lnSpc>
                <a:spcPct val="100000"/>
              </a:lnSpc>
              <a:spcBef>
                <a:spcPts val="480"/>
              </a:spcBef>
            </a:pPr>
            <a:r>
              <a:rPr sz="2000"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1 </a:t>
            </a:r>
            <a:r>
              <a:rPr sz="200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1 </a:t>
            </a:r>
            <a:r>
              <a:rPr sz="2000" spc="-550" dirty="0">
                <a:latin typeface="Times New Roman"/>
                <a:cs typeface="Times New Roman"/>
              </a:rPr>
              <a:t>˅</a:t>
            </a:r>
            <a:r>
              <a:rPr sz="2000" spc="-2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 </a:t>
            </a:r>
            <a:r>
              <a:rPr sz="2000" dirty="0">
                <a:latin typeface="Times New Roman"/>
                <a:cs typeface="Times New Roman"/>
              </a:rPr>
              <a:t>^ ¬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a:t>
            </a:r>
            <a:r>
              <a:rPr sz="2000" spc="-125" dirty="0">
                <a:latin typeface="Times New Roman"/>
                <a:cs typeface="Times New Roman"/>
              </a:rPr>
              <a:t> </a:t>
            </a:r>
            <a:r>
              <a:rPr sz="2000" spc="-550" dirty="0">
                <a:latin typeface="Times New Roman"/>
                <a:cs typeface="Times New Roman"/>
              </a:rPr>
              <a:t>˅</a:t>
            </a:r>
            <a:r>
              <a:rPr sz="2000" spc="-20"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3</a:t>
            </a:r>
            <a:endParaRPr sz="1950" baseline="-21367">
              <a:latin typeface="Times New Roman"/>
              <a:cs typeface="Times New Roman"/>
            </a:endParaRPr>
          </a:p>
        </p:txBody>
      </p:sp>
      <p:sp>
        <p:nvSpPr>
          <p:cNvPr id="7" name="object 7"/>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8" name="object 8"/>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53</a:t>
            </a:fld>
            <a:endParaRPr spc="-6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45844" y="1396028"/>
            <a:ext cx="6931659" cy="479679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dirty="0">
                <a:latin typeface="Times New Roman"/>
                <a:cs typeface="Times New Roman"/>
              </a:rPr>
              <a:t>Elimination of</a:t>
            </a:r>
            <a:r>
              <a:rPr sz="2400" b="1" spc="-35" dirty="0">
                <a:latin typeface="Times New Roman"/>
                <a:cs typeface="Times New Roman"/>
              </a:rPr>
              <a:t> </a:t>
            </a:r>
            <a:r>
              <a:rPr sz="2400" b="1" spc="-5" dirty="0">
                <a:latin typeface="Times New Roman"/>
                <a:cs typeface="Times New Roman"/>
              </a:rPr>
              <a:t>Redundancy</a:t>
            </a:r>
            <a:endParaRPr sz="2400">
              <a:latin typeface="Times New Roman"/>
              <a:cs typeface="Times New Roman"/>
            </a:endParaRPr>
          </a:p>
          <a:p>
            <a:pPr marL="354965">
              <a:lnSpc>
                <a:spcPct val="100000"/>
              </a:lnSpc>
              <a:spcBef>
                <a:spcPts val="495"/>
              </a:spcBef>
            </a:pPr>
            <a:r>
              <a:rPr sz="2000" dirty="0">
                <a:latin typeface="Times New Roman"/>
                <a:cs typeface="Times New Roman"/>
              </a:rPr>
              <a:t>The </a:t>
            </a:r>
            <a:r>
              <a:rPr sz="2000" spc="-5" dirty="0">
                <a:latin typeface="Times New Roman"/>
                <a:cs typeface="Times New Roman"/>
              </a:rPr>
              <a:t>disjunctive normal form </a:t>
            </a:r>
            <a:r>
              <a:rPr sz="2000" dirty="0">
                <a:latin typeface="Times New Roman"/>
                <a:cs typeface="Times New Roman"/>
              </a:rPr>
              <a:t>for </a:t>
            </a:r>
            <a:r>
              <a:rPr sz="2000" spc="-5" dirty="0">
                <a:latin typeface="Times New Roman"/>
                <a:cs typeface="Times New Roman"/>
              </a:rPr>
              <a:t>this qualification is obtained</a:t>
            </a:r>
            <a:r>
              <a:rPr sz="2000" spc="265" dirty="0">
                <a:latin typeface="Times New Roman"/>
                <a:cs typeface="Times New Roman"/>
              </a:rPr>
              <a:t> </a:t>
            </a:r>
            <a:r>
              <a:rPr sz="2000" dirty="0">
                <a:latin typeface="Times New Roman"/>
                <a:cs typeface="Times New Roman"/>
              </a:rPr>
              <a:t>by</a:t>
            </a:r>
            <a:endParaRPr sz="2000">
              <a:latin typeface="Times New Roman"/>
              <a:cs typeface="Times New Roman"/>
            </a:endParaRPr>
          </a:p>
          <a:p>
            <a:pPr marL="354965">
              <a:lnSpc>
                <a:spcPct val="100000"/>
              </a:lnSpc>
              <a:spcBef>
                <a:spcPts val="5"/>
              </a:spcBef>
            </a:pPr>
            <a:r>
              <a:rPr sz="2000" dirty="0">
                <a:latin typeface="Times New Roman"/>
                <a:cs typeface="Times New Roman"/>
              </a:rPr>
              <a:t>applying rule 5 which</a:t>
            </a:r>
            <a:r>
              <a:rPr sz="2000" spc="-70" dirty="0">
                <a:latin typeface="Times New Roman"/>
                <a:cs typeface="Times New Roman"/>
              </a:rPr>
              <a:t> </a:t>
            </a:r>
            <a:r>
              <a:rPr sz="2000" spc="-5" dirty="0">
                <a:latin typeface="Times New Roman"/>
                <a:cs typeface="Times New Roman"/>
              </a:rPr>
              <a:t>yields:</a:t>
            </a:r>
            <a:endParaRPr sz="2000">
              <a:latin typeface="Times New Roman"/>
              <a:cs typeface="Times New Roman"/>
            </a:endParaRPr>
          </a:p>
          <a:p>
            <a:pPr marL="354965" marR="2157730" indent="571500">
              <a:lnSpc>
                <a:spcPct val="120000"/>
              </a:lnSpc>
            </a:pPr>
            <a:r>
              <a:rPr sz="2000"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1 </a:t>
            </a:r>
            <a:r>
              <a:rPr sz="200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1 </a:t>
            </a:r>
            <a:r>
              <a:rPr sz="2000" dirty="0">
                <a:latin typeface="Times New Roman"/>
                <a:cs typeface="Times New Roman"/>
              </a:rPr>
              <a:t>^ ¬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 </a:t>
            </a:r>
            <a:r>
              <a:rPr sz="2000" spc="-550" dirty="0">
                <a:latin typeface="Times New Roman"/>
                <a:cs typeface="Times New Roman"/>
              </a:rPr>
              <a:t>˅</a:t>
            </a:r>
            <a:r>
              <a:rPr sz="2000" spc="-2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2 </a:t>
            </a:r>
            <a:r>
              <a:rPr sz="2000" dirty="0">
                <a:latin typeface="Times New Roman"/>
                <a:cs typeface="Times New Roman"/>
              </a:rPr>
              <a:t>^ ¬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 </a:t>
            </a:r>
            <a:r>
              <a:rPr sz="2000" spc="-550" dirty="0">
                <a:latin typeface="Times New Roman"/>
                <a:cs typeface="Times New Roman"/>
              </a:rPr>
              <a:t>˅</a:t>
            </a:r>
            <a:r>
              <a:rPr sz="2000" spc="-15" dirty="0">
                <a:latin typeface="Times New Roman"/>
                <a:cs typeface="Times New Roman"/>
              </a:rPr>
              <a:t> </a:t>
            </a:r>
            <a:r>
              <a:rPr sz="2000" spc="-295" dirty="0">
                <a:latin typeface="Times New Roman"/>
                <a:cs typeface="Times New Roman"/>
              </a:rPr>
              <a:t>p</a:t>
            </a:r>
            <a:r>
              <a:rPr sz="1950" spc="-442" baseline="-21367" dirty="0">
                <a:latin typeface="Times New Roman"/>
                <a:cs typeface="Times New Roman"/>
              </a:rPr>
              <a:t>3  </a:t>
            </a:r>
            <a:r>
              <a:rPr sz="2000" dirty="0">
                <a:latin typeface="Times New Roman"/>
                <a:cs typeface="Times New Roman"/>
              </a:rPr>
              <a:t>and then rule 3</a:t>
            </a:r>
            <a:r>
              <a:rPr sz="2000" spc="-55" dirty="0">
                <a:latin typeface="Times New Roman"/>
                <a:cs typeface="Times New Roman"/>
              </a:rPr>
              <a:t> </a:t>
            </a:r>
            <a:r>
              <a:rPr sz="2000" spc="-5" dirty="0">
                <a:latin typeface="Times New Roman"/>
                <a:cs typeface="Times New Roman"/>
              </a:rPr>
              <a:t>yields:</a:t>
            </a:r>
            <a:endParaRPr sz="2000">
              <a:latin typeface="Times New Roman"/>
              <a:cs typeface="Times New Roman"/>
            </a:endParaRPr>
          </a:p>
          <a:p>
            <a:pPr marL="926465">
              <a:lnSpc>
                <a:spcPct val="100000"/>
              </a:lnSpc>
              <a:spcBef>
                <a:spcPts val="480"/>
              </a:spcBef>
            </a:pPr>
            <a:r>
              <a:rPr sz="200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1 </a:t>
            </a:r>
            <a:r>
              <a:rPr sz="200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1 </a:t>
            </a:r>
            <a:r>
              <a:rPr sz="2000" dirty="0">
                <a:latin typeface="Times New Roman"/>
                <a:cs typeface="Times New Roman"/>
              </a:rPr>
              <a:t>^ ¬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 </a:t>
            </a:r>
            <a:r>
              <a:rPr sz="2000" spc="-550" dirty="0">
                <a:latin typeface="Times New Roman"/>
                <a:cs typeface="Times New Roman"/>
              </a:rPr>
              <a:t>˅</a:t>
            </a:r>
            <a:r>
              <a:rPr sz="2000" dirty="0">
                <a:latin typeface="Times New Roman"/>
                <a:cs typeface="Times New Roman"/>
              </a:rPr>
              <a:t> (¬ </a:t>
            </a:r>
            <a:r>
              <a:rPr sz="2000" spc="5" dirty="0">
                <a:latin typeface="Times New Roman"/>
                <a:cs typeface="Times New Roman"/>
              </a:rPr>
              <a:t>p</a:t>
            </a:r>
            <a:r>
              <a:rPr sz="1950" spc="7" baseline="-21367" dirty="0">
                <a:latin typeface="Times New Roman"/>
                <a:cs typeface="Times New Roman"/>
              </a:rPr>
              <a:t>1 </a:t>
            </a:r>
            <a:r>
              <a:rPr sz="200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2 </a:t>
            </a:r>
            <a:r>
              <a:rPr sz="2000" dirty="0">
                <a:latin typeface="Times New Roman"/>
                <a:cs typeface="Times New Roman"/>
              </a:rPr>
              <a:t>^ ¬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a:t>
            </a:r>
            <a:r>
              <a:rPr sz="2000" spc="480" dirty="0">
                <a:latin typeface="Times New Roman"/>
                <a:cs typeface="Times New Roman"/>
              </a:rPr>
              <a:t> </a:t>
            </a:r>
            <a:r>
              <a:rPr sz="2000" spc="-550" dirty="0">
                <a:latin typeface="Times New Roman"/>
                <a:cs typeface="Times New Roman"/>
              </a:rPr>
              <a:t>˅</a:t>
            </a:r>
            <a:r>
              <a:rPr sz="2000" dirty="0">
                <a:latin typeface="Times New Roman"/>
                <a:cs typeface="Times New Roman"/>
              </a:rPr>
              <a:t> </a:t>
            </a:r>
            <a:r>
              <a:rPr sz="2000" spc="5" dirty="0">
                <a:latin typeface="Times New Roman"/>
                <a:cs typeface="Times New Roman"/>
              </a:rPr>
              <a:t>p</a:t>
            </a:r>
            <a:r>
              <a:rPr sz="1950" spc="7" baseline="-21367" dirty="0">
                <a:latin typeface="Times New Roman"/>
                <a:cs typeface="Times New Roman"/>
              </a:rPr>
              <a:t>3</a:t>
            </a:r>
            <a:endParaRPr sz="1950" baseline="-21367">
              <a:latin typeface="Times New Roman"/>
              <a:cs typeface="Times New Roman"/>
            </a:endParaRPr>
          </a:p>
          <a:p>
            <a:pPr>
              <a:lnSpc>
                <a:spcPct val="100000"/>
              </a:lnSpc>
              <a:spcBef>
                <a:spcPts val="25"/>
              </a:spcBef>
            </a:pPr>
            <a:endParaRPr sz="2150">
              <a:latin typeface="Times New Roman"/>
              <a:cs typeface="Times New Roman"/>
            </a:endParaRPr>
          </a:p>
          <a:p>
            <a:pPr marL="354965">
              <a:lnSpc>
                <a:spcPct val="100000"/>
              </a:lnSpc>
            </a:pPr>
            <a:r>
              <a:rPr sz="2000" spc="-5" dirty="0">
                <a:latin typeface="Times New Roman"/>
                <a:cs typeface="Times New Roman"/>
              </a:rPr>
              <a:t>By </a:t>
            </a:r>
            <a:r>
              <a:rPr sz="2000" dirty="0">
                <a:latin typeface="Times New Roman"/>
                <a:cs typeface="Times New Roman"/>
              </a:rPr>
              <a:t>applying rule 7, we</a:t>
            </a:r>
            <a:r>
              <a:rPr sz="2000" spc="-60" dirty="0">
                <a:latin typeface="Times New Roman"/>
                <a:cs typeface="Times New Roman"/>
              </a:rPr>
              <a:t> </a:t>
            </a:r>
            <a:r>
              <a:rPr sz="2000" dirty="0">
                <a:latin typeface="Times New Roman"/>
                <a:cs typeface="Times New Roman"/>
              </a:rPr>
              <a:t>obtain</a:t>
            </a:r>
            <a:endParaRPr sz="2000">
              <a:latin typeface="Times New Roman"/>
              <a:cs typeface="Times New Roman"/>
            </a:endParaRPr>
          </a:p>
          <a:p>
            <a:pPr marL="926465">
              <a:lnSpc>
                <a:spcPct val="100000"/>
              </a:lnSpc>
              <a:spcBef>
                <a:spcPts val="480"/>
              </a:spcBef>
            </a:pPr>
            <a:r>
              <a:rPr sz="2000" dirty="0">
                <a:latin typeface="Times New Roman"/>
                <a:cs typeface="Times New Roman"/>
              </a:rPr>
              <a:t>(false ^ ¬ </a:t>
            </a:r>
            <a:r>
              <a:rPr sz="2000" spc="5" dirty="0">
                <a:latin typeface="Times New Roman"/>
                <a:cs typeface="Times New Roman"/>
              </a:rPr>
              <a:t>p</a:t>
            </a:r>
            <a:r>
              <a:rPr sz="1950" spc="7" baseline="-21367" dirty="0">
                <a:latin typeface="Times New Roman"/>
                <a:cs typeface="Times New Roman"/>
              </a:rPr>
              <a:t>2</a:t>
            </a:r>
            <a:r>
              <a:rPr sz="2000" spc="5" dirty="0">
                <a:latin typeface="Times New Roman"/>
                <a:cs typeface="Times New Roman"/>
              </a:rPr>
              <a:t>) </a:t>
            </a:r>
            <a:r>
              <a:rPr sz="2000" spc="-550" dirty="0">
                <a:latin typeface="Times New Roman"/>
                <a:cs typeface="Times New Roman"/>
              </a:rPr>
              <a:t>˅</a:t>
            </a:r>
            <a:r>
              <a:rPr sz="2000" spc="-20" dirty="0">
                <a:latin typeface="Times New Roman"/>
                <a:cs typeface="Times New Roman"/>
              </a:rPr>
              <a:t> </a:t>
            </a:r>
            <a:r>
              <a:rPr sz="2000"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1 </a:t>
            </a:r>
            <a:r>
              <a:rPr sz="2000" dirty="0">
                <a:latin typeface="Times New Roman"/>
                <a:cs typeface="Times New Roman"/>
              </a:rPr>
              <a:t>^ false)</a:t>
            </a:r>
            <a:r>
              <a:rPr sz="2000" spc="-295" dirty="0">
                <a:latin typeface="Times New Roman"/>
                <a:cs typeface="Times New Roman"/>
              </a:rPr>
              <a:t> </a:t>
            </a:r>
            <a:r>
              <a:rPr sz="2000" spc="-550" dirty="0">
                <a:latin typeface="Times New Roman"/>
                <a:cs typeface="Times New Roman"/>
              </a:rPr>
              <a:t>˅</a:t>
            </a:r>
            <a:r>
              <a:rPr sz="2000" spc="-15"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3</a:t>
            </a:r>
            <a:endParaRPr sz="1950" baseline="-21367">
              <a:latin typeface="Times New Roman"/>
              <a:cs typeface="Times New Roman"/>
            </a:endParaRPr>
          </a:p>
          <a:p>
            <a:pPr>
              <a:lnSpc>
                <a:spcPct val="100000"/>
              </a:lnSpc>
              <a:spcBef>
                <a:spcPts val="20"/>
              </a:spcBef>
            </a:pPr>
            <a:endParaRPr sz="2150">
              <a:latin typeface="Times New Roman"/>
              <a:cs typeface="Times New Roman"/>
            </a:endParaRPr>
          </a:p>
          <a:p>
            <a:pPr marL="354965">
              <a:lnSpc>
                <a:spcPct val="100000"/>
              </a:lnSpc>
              <a:spcBef>
                <a:spcPts val="5"/>
              </a:spcBef>
            </a:pPr>
            <a:r>
              <a:rPr sz="2000" spc="-5" dirty="0">
                <a:latin typeface="Times New Roman"/>
                <a:cs typeface="Times New Roman"/>
              </a:rPr>
              <a:t>By </a:t>
            </a:r>
            <a:r>
              <a:rPr sz="2000" dirty="0">
                <a:latin typeface="Times New Roman"/>
                <a:cs typeface="Times New Roman"/>
              </a:rPr>
              <a:t>applying the </a:t>
            </a:r>
            <a:r>
              <a:rPr sz="2000" spc="-5" dirty="0">
                <a:latin typeface="Times New Roman"/>
                <a:cs typeface="Times New Roman"/>
              </a:rPr>
              <a:t>same </a:t>
            </a:r>
            <a:r>
              <a:rPr sz="2000" dirty="0">
                <a:latin typeface="Times New Roman"/>
                <a:cs typeface="Times New Roman"/>
              </a:rPr>
              <a:t>rule, we</a:t>
            </a:r>
            <a:r>
              <a:rPr sz="2000" spc="-65" dirty="0">
                <a:latin typeface="Times New Roman"/>
                <a:cs typeface="Times New Roman"/>
              </a:rPr>
              <a:t> </a:t>
            </a:r>
            <a:r>
              <a:rPr sz="2000" dirty="0">
                <a:latin typeface="Times New Roman"/>
                <a:cs typeface="Times New Roman"/>
              </a:rPr>
              <a:t>get</a:t>
            </a:r>
            <a:endParaRPr sz="2000">
              <a:latin typeface="Times New Roman"/>
              <a:cs typeface="Times New Roman"/>
            </a:endParaRPr>
          </a:p>
          <a:p>
            <a:pPr marL="926465">
              <a:lnSpc>
                <a:spcPct val="100000"/>
              </a:lnSpc>
              <a:spcBef>
                <a:spcPts val="480"/>
              </a:spcBef>
            </a:pPr>
            <a:r>
              <a:rPr sz="2000" dirty="0">
                <a:latin typeface="Times New Roman"/>
                <a:cs typeface="Times New Roman"/>
              </a:rPr>
              <a:t>(false </a:t>
            </a:r>
            <a:r>
              <a:rPr sz="2000" spc="-550" dirty="0">
                <a:latin typeface="Times New Roman"/>
                <a:cs typeface="Times New Roman"/>
              </a:rPr>
              <a:t>˅</a:t>
            </a:r>
            <a:r>
              <a:rPr sz="2000" spc="-5" dirty="0">
                <a:latin typeface="Times New Roman"/>
                <a:cs typeface="Times New Roman"/>
              </a:rPr>
              <a:t> </a:t>
            </a:r>
            <a:r>
              <a:rPr sz="2000" dirty="0">
                <a:latin typeface="Times New Roman"/>
                <a:cs typeface="Times New Roman"/>
              </a:rPr>
              <a:t>false)</a:t>
            </a:r>
            <a:r>
              <a:rPr sz="2000" spc="-70" dirty="0">
                <a:latin typeface="Times New Roman"/>
                <a:cs typeface="Times New Roman"/>
              </a:rPr>
              <a:t> </a:t>
            </a:r>
            <a:r>
              <a:rPr sz="2000" spc="-550" dirty="0">
                <a:latin typeface="Times New Roman"/>
                <a:cs typeface="Times New Roman"/>
              </a:rPr>
              <a:t>˅</a:t>
            </a:r>
            <a:r>
              <a:rPr sz="2000" dirty="0">
                <a:latin typeface="Times New Roman"/>
                <a:cs typeface="Times New Roman"/>
              </a:rPr>
              <a:t> </a:t>
            </a:r>
            <a:r>
              <a:rPr sz="2000" spc="10" dirty="0">
                <a:latin typeface="Times New Roman"/>
                <a:cs typeface="Times New Roman"/>
              </a:rPr>
              <a:t>p</a:t>
            </a:r>
            <a:r>
              <a:rPr sz="1950" spc="15" baseline="-21367" dirty="0">
                <a:latin typeface="Times New Roman"/>
                <a:cs typeface="Times New Roman"/>
              </a:rPr>
              <a:t>3</a:t>
            </a:r>
            <a:endParaRPr sz="1950" baseline="-21367">
              <a:latin typeface="Times New Roman"/>
              <a:cs typeface="Times New Roman"/>
            </a:endParaRPr>
          </a:p>
          <a:p>
            <a:pPr marL="354965">
              <a:lnSpc>
                <a:spcPct val="100000"/>
              </a:lnSpc>
              <a:spcBef>
                <a:spcPts val="2210"/>
              </a:spcBef>
            </a:pPr>
            <a:r>
              <a:rPr sz="2000" b="1" spc="-5" dirty="0">
                <a:latin typeface="Times New Roman"/>
                <a:cs typeface="Times New Roman"/>
              </a:rPr>
              <a:t>which is </a:t>
            </a:r>
            <a:r>
              <a:rPr sz="2000" b="1" dirty="0">
                <a:latin typeface="Times New Roman"/>
                <a:cs typeface="Times New Roman"/>
              </a:rPr>
              <a:t>equivalent to </a:t>
            </a:r>
            <a:r>
              <a:rPr sz="2000" b="1" spc="5" dirty="0">
                <a:latin typeface="Times New Roman"/>
                <a:cs typeface="Times New Roman"/>
              </a:rPr>
              <a:t>p</a:t>
            </a:r>
            <a:r>
              <a:rPr sz="1950" b="1" spc="7" baseline="-21367" dirty="0">
                <a:latin typeface="Times New Roman"/>
                <a:cs typeface="Times New Roman"/>
              </a:rPr>
              <a:t>3 </a:t>
            </a:r>
            <a:r>
              <a:rPr sz="2000" b="1" dirty="0">
                <a:latin typeface="Times New Roman"/>
                <a:cs typeface="Times New Roman"/>
              </a:rPr>
              <a:t>by rule</a:t>
            </a:r>
            <a:r>
              <a:rPr sz="2000" b="1" spc="-240" dirty="0">
                <a:latin typeface="Times New Roman"/>
                <a:cs typeface="Times New Roman"/>
              </a:rPr>
              <a:t> </a:t>
            </a:r>
            <a:r>
              <a:rPr sz="2000" b="1" dirty="0">
                <a:latin typeface="Times New Roman"/>
                <a:cs typeface="Times New Roman"/>
              </a:rPr>
              <a:t>4.</a:t>
            </a:r>
            <a:endParaRPr sz="2000">
              <a:latin typeface="Times New Roman"/>
              <a:cs typeface="Times New Roman"/>
            </a:endParaRPr>
          </a:p>
        </p:txBody>
      </p:sp>
      <p:sp>
        <p:nvSpPr>
          <p:cNvPr id="5" name="object 5"/>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54</a:t>
            </a:fld>
            <a:endParaRPr spc="-6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45844" y="1470405"/>
            <a:ext cx="6931025" cy="368617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spc="-5" dirty="0">
                <a:latin typeface="Times New Roman"/>
                <a:cs typeface="Times New Roman"/>
              </a:rPr>
              <a:t>Rewriting</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lvl="1" indent="-287020">
              <a:lnSpc>
                <a:spcPct val="100000"/>
              </a:lnSpc>
              <a:spcBef>
                <a:spcPts val="5"/>
              </a:spcBef>
              <a:buFont typeface="Wingdings"/>
              <a:buChar char=""/>
              <a:tabLst>
                <a:tab pos="756920" algn="l"/>
              </a:tabLst>
            </a:pPr>
            <a:r>
              <a:rPr sz="2000" dirty="0">
                <a:latin typeface="Times New Roman"/>
                <a:cs typeface="Times New Roman"/>
              </a:rPr>
              <a:t>The</a:t>
            </a:r>
            <a:r>
              <a:rPr sz="2000" spc="220" dirty="0">
                <a:latin typeface="Times New Roman"/>
                <a:cs typeface="Times New Roman"/>
              </a:rPr>
              <a:t> </a:t>
            </a:r>
            <a:r>
              <a:rPr sz="2000" spc="-5" dirty="0">
                <a:latin typeface="Times New Roman"/>
                <a:cs typeface="Times New Roman"/>
              </a:rPr>
              <a:t>last</a:t>
            </a:r>
            <a:r>
              <a:rPr sz="2000" spc="200" dirty="0">
                <a:latin typeface="Times New Roman"/>
                <a:cs typeface="Times New Roman"/>
              </a:rPr>
              <a:t> </a:t>
            </a:r>
            <a:r>
              <a:rPr sz="2000" spc="-5" dirty="0">
                <a:latin typeface="Times New Roman"/>
                <a:cs typeface="Times New Roman"/>
              </a:rPr>
              <a:t>step</a:t>
            </a:r>
            <a:r>
              <a:rPr sz="2000" spc="225" dirty="0">
                <a:latin typeface="Times New Roman"/>
                <a:cs typeface="Times New Roman"/>
              </a:rPr>
              <a:t> </a:t>
            </a:r>
            <a:r>
              <a:rPr sz="2000" spc="-5" dirty="0">
                <a:latin typeface="Times New Roman"/>
                <a:cs typeface="Times New Roman"/>
              </a:rPr>
              <a:t>of</a:t>
            </a:r>
            <a:r>
              <a:rPr sz="2000" spc="220" dirty="0">
                <a:latin typeface="Times New Roman"/>
                <a:cs typeface="Times New Roman"/>
              </a:rPr>
              <a:t> </a:t>
            </a:r>
            <a:r>
              <a:rPr sz="2000" spc="-5" dirty="0">
                <a:latin typeface="Times New Roman"/>
                <a:cs typeface="Times New Roman"/>
              </a:rPr>
              <a:t>query</a:t>
            </a:r>
            <a:r>
              <a:rPr sz="2000" spc="215" dirty="0">
                <a:latin typeface="Times New Roman"/>
                <a:cs typeface="Times New Roman"/>
              </a:rPr>
              <a:t> </a:t>
            </a:r>
            <a:r>
              <a:rPr sz="2000" spc="-5" dirty="0">
                <a:latin typeface="Times New Roman"/>
                <a:cs typeface="Times New Roman"/>
              </a:rPr>
              <a:t>decomposition</a:t>
            </a:r>
            <a:r>
              <a:rPr sz="2000" spc="225" dirty="0">
                <a:latin typeface="Times New Roman"/>
                <a:cs typeface="Times New Roman"/>
              </a:rPr>
              <a:t> </a:t>
            </a:r>
            <a:r>
              <a:rPr sz="2000" spc="-5" dirty="0">
                <a:latin typeface="Times New Roman"/>
                <a:cs typeface="Times New Roman"/>
              </a:rPr>
              <a:t>rewrites</a:t>
            </a:r>
            <a:r>
              <a:rPr sz="2000" spc="220" dirty="0">
                <a:latin typeface="Times New Roman"/>
                <a:cs typeface="Times New Roman"/>
              </a:rPr>
              <a:t> </a:t>
            </a:r>
            <a:r>
              <a:rPr sz="2000" dirty="0">
                <a:latin typeface="Times New Roman"/>
                <a:cs typeface="Times New Roman"/>
              </a:rPr>
              <a:t>the</a:t>
            </a:r>
            <a:r>
              <a:rPr sz="2000" spc="210" dirty="0">
                <a:latin typeface="Times New Roman"/>
                <a:cs typeface="Times New Roman"/>
              </a:rPr>
              <a:t> </a:t>
            </a:r>
            <a:r>
              <a:rPr sz="2000" dirty="0">
                <a:latin typeface="Times New Roman"/>
                <a:cs typeface="Times New Roman"/>
              </a:rPr>
              <a:t>query</a:t>
            </a:r>
            <a:r>
              <a:rPr sz="2000" spc="215" dirty="0">
                <a:latin typeface="Times New Roman"/>
                <a:cs typeface="Times New Roman"/>
              </a:rPr>
              <a:t> </a:t>
            </a:r>
            <a:r>
              <a:rPr sz="2000" spc="-20" dirty="0">
                <a:latin typeface="Times New Roman"/>
                <a:cs typeface="Times New Roman"/>
              </a:rPr>
              <a:t>in</a:t>
            </a:r>
            <a:endParaRPr sz="2000">
              <a:latin typeface="Times New Roman"/>
              <a:cs typeface="Times New Roman"/>
            </a:endParaRPr>
          </a:p>
          <a:p>
            <a:pPr marL="756285">
              <a:lnSpc>
                <a:spcPct val="100000"/>
              </a:lnSpc>
            </a:pPr>
            <a:r>
              <a:rPr sz="2000" b="1" spc="-5" dirty="0">
                <a:latin typeface="Times New Roman"/>
                <a:cs typeface="Times New Roman"/>
              </a:rPr>
              <a:t>relational</a:t>
            </a:r>
            <a:r>
              <a:rPr sz="2000" b="1" spc="-45" dirty="0">
                <a:latin typeface="Times New Roman"/>
                <a:cs typeface="Times New Roman"/>
              </a:rPr>
              <a:t> </a:t>
            </a:r>
            <a:r>
              <a:rPr sz="2000" b="1" dirty="0">
                <a:latin typeface="Times New Roman"/>
                <a:cs typeface="Times New Roman"/>
              </a:rPr>
              <a:t>algebra.</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dirty="0">
                <a:latin typeface="Times New Roman"/>
                <a:cs typeface="Times New Roman"/>
              </a:rPr>
              <a:t>For the sake of </a:t>
            </a:r>
            <a:r>
              <a:rPr sz="2000" spc="-5" dirty="0">
                <a:latin typeface="Times New Roman"/>
                <a:cs typeface="Times New Roman"/>
              </a:rPr>
              <a:t>clarity it </a:t>
            </a:r>
            <a:r>
              <a:rPr sz="2000" spc="-10" dirty="0">
                <a:latin typeface="Times New Roman"/>
                <a:cs typeface="Times New Roman"/>
              </a:rPr>
              <a:t>is </a:t>
            </a:r>
            <a:r>
              <a:rPr sz="2000" spc="-5" dirty="0">
                <a:latin typeface="Times New Roman"/>
                <a:cs typeface="Times New Roman"/>
              </a:rPr>
              <a:t>customary </a:t>
            </a:r>
            <a:r>
              <a:rPr sz="2000" spc="-10" dirty="0">
                <a:latin typeface="Times New Roman"/>
                <a:cs typeface="Times New Roman"/>
              </a:rPr>
              <a:t>to </a:t>
            </a:r>
            <a:r>
              <a:rPr sz="2000" spc="-5" dirty="0">
                <a:latin typeface="Times New Roman"/>
                <a:cs typeface="Times New Roman"/>
              </a:rPr>
              <a:t>represent the  </a:t>
            </a:r>
            <a:r>
              <a:rPr sz="2000" dirty="0">
                <a:latin typeface="Times New Roman"/>
                <a:cs typeface="Times New Roman"/>
              </a:rPr>
              <a:t>relational algebra query </a:t>
            </a:r>
            <a:r>
              <a:rPr sz="2000" spc="-5" dirty="0">
                <a:latin typeface="Times New Roman"/>
                <a:cs typeface="Times New Roman"/>
              </a:rPr>
              <a:t>graphically </a:t>
            </a:r>
            <a:r>
              <a:rPr sz="2000" dirty="0">
                <a:latin typeface="Times New Roman"/>
                <a:cs typeface="Times New Roman"/>
              </a:rPr>
              <a:t>by </a:t>
            </a:r>
            <a:r>
              <a:rPr sz="2000" spc="-5" dirty="0">
                <a:latin typeface="Times New Roman"/>
                <a:cs typeface="Times New Roman"/>
              </a:rPr>
              <a:t>an </a:t>
            </a:r>
            <a:r>
              <a:rPr sz="2000" b="1" dirty="0">
                <a:latin typeface="Times New Roman"/>
                <a:cs typeface="Times New Roman"/>
              </a:rPr>
              <a:t>operator</a:t>
            </a:r>
            <a:r>
              <a:rPr sz="2000" b="1" spc="-185" dirty="0">
                <a:latin typeface="Times New Roman"/>
                <a:cs typeface="Times New Roman"/>
              </a:rPr>
              <a:t> </a:t>
            </a:r>
            <a:r>
              <a:rPr sz="2000" b="1" spc="-10" dirty="0">
                <a:latin typeface="Times New Roman"/>
                <a:cs typeface="Times New Roman"/>
              </a:rPr>
              <a:t>tree</a:t>
            </a:r>
            <a:r>
              <a:rPr sz="2000" spc="-10" dirty="0">
                <a:latin typeface="Times New Roman"/>
                <a:cs typeface="Times New Roman"/>
              </a:rPr>
              <a:t>.</a:t>
            </a:r>
            <a:endParaRPr sz="2000">
              <a:latin typeface="Times New Roman"/>
              <a:cs typeface="Times New Roman"/>
            </a:endParaRPr>
          </a:p>
          <a:p>
            <a:pPr marL="756285" marR="5715" lvl="1" indent="-287020" algn="just">
              <a:lnSpc>
                <a:spcPct val="100000"/>
              </a:lnSpc>
              <a:spcBef>
                <a:spcPts val="480"/>
              </a:spcBef>
              <a:buFont typeface="Wingdings"/>
              <a:buChar char=""/>
              <a:tabLst>
                <a:tab pos="756920" algn="l"/>
              </a:tabLst>
            </a:pPr>
            <a:r>
              <a:rPr sz="2000" dirty="0">
                <a:latin typeface="Times New Roman"/>
                <a:cs typeface="Times New Roman"/>
              </a:rPr>
              <a:t>An </a:t>
            </a:r>
            <a:r>
              <a:rPr sz="2000" spc="-5" dirty="0">
                <a:latin typeface="Times New Roman"/>
                <a:cs typeface="Times New Roman"/>
              </a:rPr>
              <a:t>operator </a:t>
            </a:r>
            <a:r>
              <a:rPr sz="2000" spc="-10" dirty="0">
                <a:latin typeface="Times New Roman"/>
                <a:cs typeface="Times New Roman"/>
              </a:rPr>
              <a:t>tree </a:t>
            </a:r>
            <a:r>
              <a:rPr sz="2000" spc="-5" dirty="0">
                <a:latin typeface="Times New Roman"/>
                <a:cs typeface="Times New Roman"/>
              </a:rPr>
              <a:t>is </a:t>
            </a:r>
            <a:r>
              <a:rPr sz="2000" dirty="0">
                <a:latin typeface="Times New Roman"/>
                <a:cs typeface="Times New Roman"/>
              </a:rPr>
              <a:t>a </a:t>
            </a:r>
            <a:r>
              <a:rPr sz="2000" spc="-5" dirty="0">
                <a:latin typeface="Times New Roman"/>
                <a:cs typeface="Times New Roman"/>
              </a:rPr>
              <a:t>tree in which </a:t>
            </a:r>
            <a:r>
              <a:rPr sz="2000" dirty="0">
                <a:latin typeface="Times New Roman"/>
                <a:cs typeface="Times New Roman"/>
              </a:rPr>
              <a:t>a </a:t>
            </a:r>
            <a:r>
              <a:rPr sz="2000" spc="-5" dirty="0">
                <a:latin typeface="Times New Roman"/>
                <a:cs typeface="Times New Roman"/>
              </a:rPr>
              <a:t>leaf </a:t>
            </a:r>
            <a:r>
              <a:rPr sz="2000" dirty="0">
                <a:latin typeface="Times New Roman"/>
                <a:cs typeface="Times New Roman"/>
              </a:rPr>
              <a:t>node </a:t>
            </a:r>
            <a:r>
              <a:rPr sz="2000" spc="-5" dirty="0">
                <a:latin typeface="Times New Roman"/>
                <a:cs typeface="Times New Roman"/>
              </a:rPr>
              <a:t>is </a:t>
            </a:r>
            <a:r>
              <a:rPr sz="2000" dirty="0">
                <a:latin typeface="Times New Roman"/>
                <a:cs typeface="Times New Roman"/>
              </a:rPr>
              <a:t>a </a:t>
            </a:r>
            <a:r>
              <a:rPr sz="2000" spc="-5" dirty="0">
                <a:latin typeface="Times New Roman"/>
                <a:cs typeface="Times New Roman"/>
              </a:rPr>
              <a:t>relation  stored </a:t>
            </a:r>
            <a:r>
              <a:rPr sz="2000" spc="-10" dirty="0">
                <a:latin typeface="Times New Roman"/>
                <a:cs typeface="Times New Roman"/>
              </a:rPr>
              <a:t>in </a:t>
            </a:r>
            <a:r>
              <a:rPr sz="2000" spc="-5" dirty="0">
                <a:latin typeface="Times New Roman"/>
                <a:cs typeface="Times New Roman"/>
              </a:rPr>
              <a:t>the database, and </a:t>
            </a:r>
            <a:r>
              <a:rPr sz="2000" dirty="0">
                <a:latin typeface="Times New Roman"/>
                <a:cs typeface="Times New Roman"/>
              </a:rPr>
              <a:t>a </a:t>
            </a:r>
            <a:r>
              <a:rPr sz="2000" spc="-5" dirty="0">
                <a:latin typeface="Times New Roman"/>
                <a:cs typeface="Times New Roman"/>
              </a:rPr>
              <a:t>non-leaf </a:t>
            </a:r>
            <a:r>
              <a:rPr sz="2000" dirty="0">
                <a:latin typeface="Times New Roman"/>
                <a:cs typeface="Times New Roman"/>
              </a:rPr>
              <a:t>node </a:t>
            </a:r>
            <a:r>
              <a:rPr sz="2000" spc="-10" dirty="0">
                <a:latin typeface="Times New Roman"/>
                <a:cs typeface="Times New Roman"/>
              </a:rPr>
              <a:t>is </a:t>
            </a:r>
            <a:r>
              <a:rPr sz="2000" spc="-15" dirty="0">
                <a:latin typeface="Times New Roman"/>
                <a:cs typeface="Times New Roman"/>
              </a:rPr>
              <a:t>an  </a:t>
            </a:r>
            <a:r>
              <a:rPr sz="2000" spc="-5" dirty="0">
                <a:latin typeface="Times New Roman"/>
                <a:cs typeface="Times New Roman"/>
              </a:rPr>
              <a:t>intermediate relation produced </a:t>
            </a:r>
            <a:r>
              <a:rPr sz="2000" dirty="0">
                <a:latin typeface="Times New Roman"/>
                <a:cs typeface="Times New Roman"/>
              </a:rPr>
              <a:t>by a </a:t>
            </a:r>
            <a:r>
              <a:rPr sz="2000" spc="-5" dirty="0">
                <a:latin typeface="Times New Roman"/>
                <a:cs typeface="Times New Roman"/>
              </a:rPr>
              <a:t>relational algebra  </a:t>
            </a:r>
            <a:r>
              <a:rPr sz="2000" spc="-15" dirty="0">
                <a:latin typeface="Times New Roman"/>
                <a:cs typeface="Times New Roman"/>
              </a:rPr>
              <a:t>operator. </a:t>
            </a:r>
            <a:r>
              <a:rPr sz="2000" dirty="0">
                <a:latin typeface="Times New Roman"/>
                <a:cs typeface="Times New Roman"/>
              </a:rPr>
              <a:t>The </a:t>
            </a:r>
            <a:r>
              <a:rPr sz="2000" spc="-5" dirty="0">
                <a:latin typeface="Times New Roman"/>
                <a:cs typeface="Times New Roman"/>
              </a:rPr>
              <a:t>sequence </a:t>
            </a:r>
            <a:r>
              <a:rPr sz="2000" dirty="0">
                <a:latin typeface="Times New Roman"/>
                <a:cs typeface="Times New Roman"/>
              </a:rPr>
              <a:t>of </a:t>
            </a:r>
            <a:r>
              <a:rPr sz="2000" spc="-5" dirty="0">
                <a:latin typeface="Times New Roman"/>
                <a:cs typeface="Times New Roman"/>
              </a:rPr>
              <a:t>operations is directed </a:t>
            </a:r>
            <a:r>
              <a:rPr sz="2000" dirty="0">
                <a:latin typeface="Times New Roman"/>
                <a:cs typeface="Times New Roman"/>
              </a:rPr>
              <a:t>from </a:t>
            </a:r>
            <a:r>
              <a:rPr sz="2000" spc="-5" dirty="0">
                <a:latin typeface="Times New Roman"/>
                <a:cs typeface="Times New Roman"/>
              </a:rPr>
              <a:t>the  </a:t>
            </a:r>
            <a:r>
              <a:rPr sz="2000" dirty="0">
                <a:latin typeface="Times New Roman"/>
                <a:cs typeface="Times New Roman"/>
              </a:rPr>
              <a:t>leaves </a:t>
            </a:r>
            <a:r>
              <a:rPr sz="2000" spc="-5" dirty="0">
                <a:latin typeface="Times New Roman"/>
                <a:cs typeface="Times New Roman"/>
              </a:rPr>
              <a:t>to </a:t>
            </a:r>
            <a:r>
              <a:rPr sz="2000" dirty="0">
                <a:latin typeface="Times New Roman"/>
                <a:cs typeface="Times New Roman"/>
              </a:rPr>
              <a:t>the root, which represents the answer </a:t>
            </a:r>
            <a:r>
              <a:rPr sz="2000" spc="-5" dirty="0">
                <a:latin typeface="Times New Roman"/>
                <a:cs typeface="Times New Roman"/>
              </a:rPr>
              <a:t>to </a:t>
            </a:r>
            <a:r>
              <a:rPr sz="2000" dirty="0">
                <a:latin typeface="Times New Roman"/>
                <a:cs typeface="Times New Roman"/>
              </a:rPr>
              <a:t>the</a:t>
            </a:r>
            <a:r>
              <a:rPr sz="2000" spc="-170" dirty="0">
                <a:latin typeface="Times New Roman"/>
                <a:cs typeface="Times New Roman"/>
              </a:rPr>
              <a:t> </a:t>
            </a:r>
            <a:r>
              <a:rPr sz="2000" spc="-20" dirty="0">
                <a:latin typeface="Times New Roman"/>
                <a:cs typeface="Times New Roman"/>
              </a:rPr>
              <a:t>query.</a:t>
            </a:r>
            <a:endParaRPr sz="2000">
              <a:latin typeface="Times New Roman"/>
              <a:cs typeface="Times New Roman"/>
            </a:endParaRPr>
          </a:p>
        </p:txBody>
      </p:sp>
      <p:sp>
        <p:nvSpPr>
          <p:cNvPr id="5" name="object 5"/>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55</a:t>
            </a:fld>
            <a:endParaRPr spc="-6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45844" y="1396028"/>
            <a:ext cx="6932295" cy="489458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Rewriting</a:t>
            </a:r>
            <a:endParaRPr sz="2400">
              <a:latin typeface="Times New Roman"/>
              <a:cs typeface="Times New Roman"/>
            </a:endParaRPr>
          </a:p>
          <a:p>
            <a:pPr marL="354965">
              <a:lnSpc>
                <a:spcPct val="100000"/>
              </a:lnSpc>
              <a:spcBef>
                <a:spcPts val="495"/>
              </a:spcBef>
            </a:pPr>
            <a:r>
              <a:rPr sz="2000" dirty="0">
                <a:latin typeface="Times New Roman"/>
                <a:cs typeface="Times New Roman"/>
              </a:rPr>
              <a:t>The</a:t>
            </a:r>
            <a:r>
              <a:rPr sz="2000" spc="240" dirty="0">
                <a:latin typeface="Times New Roman"/>
                <a:cs typeface="Times New Roman"/>
              </a:rPr>
              <a:t> </a:t>
            </a:r>
            <a:r>
              <a:rPr sz="2000" spc="-5" dirty="0">
                <a:latin typeface="Times New Roman"/>
                <a:cs typeface="Times New Roman"/>
              </a:rPr>
              <a:t>transformation</a:t>
            </a:r>
            <a:r>
              <a:rPr sz="2000" spc="240" dirty="0">
                <a:latin typeface="Times New Roman"/>
                <a:cs typeface="Times New Roman"/>
              </a:rPr>
              <a:t> </a:t>
            </a:r>
            <a:r>
              <a:rPr sz="2000" spc="-5" dirty="0">
                <a:latin typeface="Times New Roman"/>
                <a:cs typeface="Times New Roman"/>
              </a:rPr>
              <a:t>of</a:t>
            </a:r>
            <a:r>
              <a:rPr sz="2000" spc="245" dirty="0">
                <a:latin typeface="Times New Roman"/>
                <a:cs typeface="Times New Roman"/>
              </a:rPr>
              <a:t> </a:t>
            </a:r>
            <a:r>
              <a:rPr sz="2000" dirty="0">
                <a:latin typeface="Times New Roman"/>
                <a:cs typeface="Times New Roman"/>
              </a:rPr>
              <a:t>a</a:t>
            </a:r>
            <a:r>
              <a:rPr sz="2000" spc="245" dirty="0">
                <a:latin typeface="Times New Roman"/>
                <a:cs typeface="Times New Roman"/>
              </a:rPr>
              <a:t> </a:t>
            </a:r>
            <a:r>
              <a:rPr sz="2000" spc="-10" dirty="0">
                <a:latin typeface="Times New Roman"/>
                <a:cs typeface="Times New Roman"/>
              </a:rPr>
              <a:t>tuple</a:t>
            </a:r>
            <a:r>
              <a:rPr sz="2000" spc="240" dirty="0">
                <a:latin typeface="Times New Roman"/>
                <a:cs typeface="Times New Roman"/>
              </a:rPr>
              <a:t> </a:t>
            </a:r>
            <a:r>
              <a:rPr sz="2000" spc="-5" dirty="0">
                <a:latin typeface="Times New Roman"/>
                <a:cs typeface="Times New Roman"/>
              </a:rPr>
              <a:t>relational</a:t>
            </a:r>
            <a:r>
              <a:rPr sz="2000" spc="229" dirty="0">
                <a:latin typeface="Times New Roman"/>
                <a:cs typeface="Times New Roman"/>
              </a:rPr>
              <a:t> </a:t>
            </a:r>
            <a:r>
              <a:rPr sz="2000" spc="-5" dirty="0">
                <a:latin typeface="Times New Roman"/>
                <a:cs typeface="Times New Roman"/>
              </a:rPr>
              <a:t>calculus</a:t>
            </a:r>
            <a:r>
              <a:rPr sz="2000" spc="240" dirty="0">
                <a:latin typeface="Times New Roman"/>
                <a:cs typeface="Times New Roman"/>
              </a:rPr>
              <a:t> </a:t>
            </a:r>
            <a:r>
              <a:rPr sz="2000" dirty="0">
                <a:latin typeface="Times New Roman"/>
                <a:cs typeface="Times New Roman"/>
              </a:rPr>
              <a:t>query</a:t>
            </a:r>
            <a:r>
              <a:rPr sz="2000" spc="229" dirty="0">
                <a:latin typeface="Times New Roman"/>
                <a:cs typeface="Times New Roman"/>
              </a:rPr>
              <a:t> </a:t>
            </a:r>
            <a:r>
              <a:rPr sz="2000" spc="-5" dirty="0">
                <a:latin typeface="Times New Roman"/>
                <a:cs typeface="Times New Roman"/>
              </a:rPr>
              <a:t>into</a:t>
            </a:r>
            <a:r>
              <a:rPr sz="2000" spc="240" dirty="0">
                <a:latin typeface="Times New Roman"/>
                <a:cs typeface="Times New Roman"/>
              </a:rPr>
              <a:t> </a:t>
            </a:r>
            <a:r>
              <a:rPr sz="2000" spc="-15" dirty="0">
                <a:latin typeface="Times New Roman"/>
                <a:cs typeface="Times New Roman"/>
              </a:rPr>
              <a:t>an</a:t>
            </a:r>
            <a:endParaRPr sz="2000">
              <a:latin typeface="Times New Roman"/>
              <a:cs typeface="Times New Roman"/>
            </a:endParaRPr>
          </a:p>
          <a:p>
            <a:pPr marL="354965">
              <a:lnSpc>
                <a:spcPct val="100000"/>
              </a:lnSpc>
              <a:spcBef>
                <a:spcPts val="5"/>
              </a:spcBef>
            </a:pPr>
            <a:r>
              <a:rPr sz="2000" dirty="0">
                <a:latin typeface="Times New Roman"/>
                <a:cs typeface="Times New Roman"/>
              </a:rPr>
              <a:t>operator tree </a:t>
            </a:r>
            <a:r>
              <a:rPr sz="2000" spc="-5" dirty="0">
                <a:latin typeface="Times New Roman"/>
                <a:cs typeface="Times New Roman"/>
              </a:rPr>
              <a:t>can easily </a:t>
            </a:r>
            <a:r>
              <a:rPr sz="2000" dirty="0">
                <a:latin typeface="Times New Roman"/>
                <a:cs typeface="Times New Roman"/>
              </a:rPr>
              <a:t>be achieved </a:t>
            </a:r>
            <a:r>
              <a:rPr sz="2000" spc="-5" dirty="0">
                <a:latin typeface="Times New Roman"/>
                <a:cs typeface="Times New Roman"/>
              </a:rPr>
              <a:t>as</a:t>
            </a:r>
            <a:r>
              <a:rPr sz="2000" spc="-110" dirty="0">
                <a:latin typeface="Times New Roman"/>
                <a:cs typeface="Times New Roman"/>
              </a:rPr>
              <a:t> </a:t>
            </a:r>
            <a:r>
              <a:rPr sz="2000" dirty="0">
                <a:latin typeface="Times New Roman"/>
                <a:cs typeface="Times New Roman"/>
              </a:rPr>
              <a:t>follows:</a:t>
            </a:r>
            <a:endParaRPr sz="2000">
              <a:latin typeface="Times New Roman"/>
              <a:cs typeface="Times New Roman"/>
            </a:endParaRPr>
          </a:p>
          <a:p>
            <a:pPr>
              <a:lnSpc>
                <a:spcPct val="100000"/>
              </a:lnSpc>
              <a:spcBef>
                <a:spcPts val="20"/>
              </a:spcBef>
            </a:pPr>
            <a:endParaRPr sz="1900">
              <a:latin typeface="Times New Roman"/>
              <a:cs typeface="Times New Roman"/>
            </a:endParaRPr>
          </a:p>
          <a:p>
            <a:pPr marL="756285" marR="5715" lvl="1" indent="-287020" algn="just">
              <a:lnSpc>
                <a:spcPct val="100000"/>
              </a:lnSpc>
              <a:buFont typeface="Wingdings"/>
              <a:buChar char=""/>
              <a:tabLst>
                <a:tab pos="756920" algn="l"/>
              </a:tabLst>
            </a:pPr>
            <a:r>
              <a:rPr sz="2000" spc="-5" dirty="0">
                <a:latin typeface="Times New Roman"/>
                <a:cs typeface="Times New Roman"/>
              </a:rPr>
              <a:t>First, </a:t>
            </a:r>
            <a:r>
              <a:rPr sz="2000" dirty="0">
                <a:latin typeface="Times New Roman"/>
                <a:cs typeface="Times New Roman"/>
              </a:rPr>
              <a:t>a </a:t>
            </a:r>
            <a:r>
              <a:rPr sz="2000" spc="-10" dirty="0">
                <a:latin typeface="Times New Roman"/>
                <a:cs typeface="Times New Roman"/>
              </a:rPr>
              <a:t>different </a:t>
            </a:r>
            <a:r>
              <a:rPr sz="2000" spc="-5" dirty="0">
                <a:latin typeface="Times New Roman"/>
                <a:cs typeface="Times New Roman"/>
              </a:rPr>
              <a:t>leaf </a:t>
            </a:r>
            <a:r>
              <a:rPr sz="2000" spc="-10" dirty="0">
                <a:latin typeface="Times New Roman"/>
                <a:cs typeface="Times New Roman"/>
              </a:rPr>
              <a:t>is </a:t>
            </a:r>
            <a:r>
              <a:rPr sz="2000" spc="-5" dirty="0">
                <a:latin typeface="Times New Roman"/>
                <a:cs typeface="Times New Roman"/>
              </a:rPr>
              <a:t>created for each </a:t>
            </a:r>
            <a:r>
              <a:rPr sz="2000" spc="-10" dirty="0">
                <a:latin typeface="Times New Roman"/>
                <a:cs typeface="Times New Roman"/>
              </a:rPr>
              <a:t>different </a:t>
            </a:r>
            <a:r>
              <a:rPr sz="2000" spc="-5" dirty="0">
                <a:latin typeface="Times New Roman"/>
                <a:cs typeface="Times New Roman"/>
              </a:rPr>
              <a:t>tuple  variable (corresponding to </a:t>
            </a:r>
            <a:r>
              <a:rPr sz="2000" dirty="0">
                <a:latin typeface="Times New Roman"/>
                <a:cs typeface="Times New Roman"/>
              </a:rPr>
              <a:t>a </a:t>
            </a:r>
            <a:r>
              <a:rPr sz="2000" spc="-5" dirty="0">
                <a:latin typeface="Times New Roman"/>
                <a:cs typeface="Times New Roman"/>
              </a:rPr>
              <a:t>relation). In </a:t>
            </a:r>
            <a:r>
              <a:rPr sz="2000" dirty="0">
                <a:latin typeface="Times New Roman"/>
                <a:cs typeface="Times New Roman"/>
              </a:rPr>
              <a:t>SQL, the </a:t>
            </a:r>
            <a:r>
              <a:rPr sz="2000" spc="-5" dirty="0">
                <a:latin typeface="Times New Roman"/>
                <a:cs typeface="Times New Roman"/>
              </a:rPr>
              <a:t>leaves  </a:t>
            </a:r>
            <a:r>
              <a:rPr sz="2000" dirty="0">
                <a:latin typeface="Times New Roman"/>
                <a:cs typeface="Times New Roman"/>
              </a:rPr>
              <a:t>are </a:t>
            </a:r>
            <a:r>
              <a:rPr sz="2000" spc="-5" dirty="0">
                <a:latin typeface="Times New Roman"/>
                <a:cs typeface="Times New Roman"/>
              </a:rPr>
              <a:t>immediately </a:t>
            </a:r>
            <a:r>
              <a:rPr sz="2000" dirty="0">
                <a:latin typeface="Times New Roman"/>
                <a:cs typeface="Times New Roman"/>
              </a:rPr>
              <a:t>available </a:t>
            </a:r>
            <a:r>
              <a:rPr sz="2000" spc="-5" dirty="0">
                <a:latin typeface="Times New Roman"/>
                <a:cs typeface="Times New Roman"/>
              </a:rPr>
              <a:t>in </a:t>
            </a:r>
            <a:r>
              <a:rPr sz="2000" dirty="0">
                <a:latin typeface="Times New Roman"/>
                <a:cs typeface="Times New Roman"/>
              </a:rPr>
              <a:t>the </a:t>
            </a:r>
            <a:r>
              <a:rPr sz="2000" b="1" dirty="0">
                <a:latin typeface="Times New Roman"/>
                <a:cs typeface="Times New Roman"/>
              </a:rPr>
              <a:t>FROM</a:t>
            </a:r>
            <a:r>
              <a:rPr sz="2000" b="1" spc="-85" dirty="0">
                <a:latin typeface="Times New Roman"/>
                <a:cs typeface="Times New Roman"/>
              </a:rPr>
              <a:t> </a:t>
            </a:r>
            <a:r>
              <a:rPr sz="2000" b="1" dirty="0">
                <a:latin typeface="Times New Roman"/>
                <a:cs typeface="Times New Roman"/>
              </a:rPr>
              <a:t>clause</a:t>
            </a:r>
            <a:r>
              <a:rPr sz="2000" dirty="0">
                <a:latin typeface="Times New Roman"/>
                <a:cs typeface="Times New Roman"/>
              </a:rPr>
              <a:t>.</a:t>
            </a:r>
            <a:endParaRPr sz="2000">
              <a:latin typeface="Times New Roman"/>
              <a:cs typeface="Times New Roman"/>
            </a:endParaRPr>
          </a:p>
          <a:p>
            <a:pPr marL="756285" marR="5080" lvl="1" indent="-287020" algn="just">
              <a:lnSpc>
                <a:spcPct val="100000"/>
              </a:lnSpc>
              <a:spcBef>
                <a:spcPts val="484"/>
              </a:spcBef>
              <a:buFont typeface="Wingdings"/>
              <a:buChar char=""/>
              <a:tabLst>
                <a:tab pos="756920" algn="l"/>
              </a:tabLst>
            </a:pPr>
            <a:r>
              <a:rPr sz="2000" dirty="0">
                <a:latin typeface="Times New Roman"/>
                <a:cs typeface="Times New Roman"/>
              </a:rPr>
              <a:t>Second, </a:t>
            </a:r>
            <a:r>
              <a:rPr sz="2000" b="1" spc="-5" dirty="0">
                <a:latin typeface="Times New Roman"/>
                <a:cs typeface="Times New Roman"/>
              </a:rPr>
              <a:t>the </a:t>
            </a:r>
            <a:r>
              <a:rPr sz="2000" b="1" spc="-15" dirty="0">
                <a:latin typeface="Times New Roman"/>
                <a:cs typeface="Times New Roman"/>
              </a:rPr>
              <a:t>root </a:t>
            </a:r>
            <a:r>
              <a:rPr sz="2000" b="1" dirty="0">
                <a:latin typeface="Times New Roman"/>
                <a:cs typeface="Times New Roman"/>
              </a:rPr>
              <a:t>node </a:t>
            </a:r>
            <a:r>
              <a:rPr sz="2000" b="1" spc="-5" dirty="0">
                <a:latin typeface="Times New Roman"/>
                <a:cs typeface="Times New Roman"/>
              </a:rPr>
              <a:t>is </a:t>
            </a:r>
            <a:r>
              <a:rPr sz="2000" b="1" spc="-10" dirty="0">
                <a:latin typeface="Times New Roman"/>
                <a:cs typeface="Times New Roman"/>
              </a:rPr>
              <a:t>created </a:t>
            </a:r>
            <a:r>
              <a:rPr sz="2000" b="1" spc="-5" dirty="0">
                <a:latin typeface="Times New Roman"/>
                <a:cs typeface="Times New Roman"/>
              </a:rPr>
              <a:t>as </a:t>
            </a:r>
            <a:r>
              <a:rPr sz="2000" b="1" dirty="0">
                <a:latin typeface="Times New Roman"/>
                <a:cs typeface="Times New Roman"/>
              </a:rPr>
              <a:t>a </a:t>
            </a:r>
            <a:r>
              <a:rPr sz="2000" b="1" spc="-10" dirty="0">
                <a:latin typeface="Times New Roman"/>
                <a:cs typeface="Times New Roman"/>
              </a:rPr>
              <a:t>project </a:t>
            </a:r>
            <a:r>
              <a:rPr sz="2000" b="1" spc="-5" dirty="0">
                <a:latin typeface="Times New Roman"/>
                <a:cs typeface="Times New Roman"/>
              </a:rPr>
              <a:t>operation  </a:t>
            </a:r>
            <a:r>
              <a:rPr sz="2000" spc="-5" dirty="0">
                <a:latin typeface="Times New Roman"/>
                <a:cs typeface="Times New Roman"/>
              </a:rPr>
              <a:t>involving the result attributes. These </a:t>
            </a:r>
            <a:r>
              <a:rPr sz="2000" spc="-10" dirty="0">
                <a:latin typeface="Times New Roman"/>
                <a:cs typeface="Times New Roman"/>
              </a:rPr>
              <a:t>are </a:t>
            </a:r>
            <a:r>
              <a:rPr sz="2000" spc="-5" dirty="0">
                <a:latin typeface="Times New Roman"/>
                <a:cs typeface="Times New Roman"/>
              </a:rPr>
              <a:t>found </a:t>
            </a:r>
            <a:r>
              <a:rPr sz="2000" spc="-10" dirty="0">
                <a:latin typeface="Times New Roman"/>
                <a:cs typeface="Times New Roman"/>
              </a:rPr>
              <a:t>in </a:t>
            </a:r>
            <a:r>
              <a:rPr sz="2000" spc="-5" dirty="0">
                <a:latin typeface="Times New Roman"/>
                <a:cs typeface="Times New Roman"/>
              </a:rPr>
              <a:t>the  </a:t>
            </a:r>
            <a:r>
              <a:rPr sz="2000" b="1" dirty="0">
                <a:latin typeface="Times New Roman"/>
                <a:cs typeface="Times New Roman"/>
              </a:rPr>
              <a:t>SELECT clause </a:t>
            </a:r>
            <a:r>
              <a:rPr sz="2000" b="1" spc="-5" dirty="0">
                <a:latin typeface="Times New Roman"/>
                <a:cs typeface="Times New Roman"/>
              </a:rPr>
              <a:t>in</a:t>
            </a:r>
            <a:r>
              <a:rPr sz="2000" b="1" spc="-70" dirty="0">
                <a:latin typeface="Times New Roman"/>
                <a:cs typeface="Times New Roman"/>
              </a:rPr>
              <a:t> </a:t>
            </a:r>
            <a:r>
              <a:rPr sz="2000" b="1" spc="-5" dirty="0">
                <a:latin typeface="Times New Roman"/>
                <a:cs typeface="Times New Roman"/>
              </a:rPr>
              <a:t>SQL.</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spc="-5" dirty="0">
                <a:latin typeface="Times New Roman"/>
                <a:cs typeface="Times New Roman"/>
              </a:rPr>
              <a:t>Third, </a:t>
            </a:r>
            <a:r>
              <a:rPr sz="2000" dirty="0">
                <a:latin typeface="Times New Roman"/>
                <a:cs typeface="Times New Roman"/>
              </a:rPr>
              <a:t>the </a:t>
            </a:r>
            <a:r>
              <a:rPr sz="2000" spc="-5" dirty="0">
                <a:latin typeface="Times New Roman"/>
                <a:cs typeface="Times New Roman"/>
              </a:rPr>
              <a:t>qualification (SQL </a:t>
            </a:r>
            <a:r>
              <a:rPr sz="2000" b="1" dirty="0">
                <a:latin typeface="Times New Roman"/>
                <a:cs typeface="Times New Roman"/>
              </a:rPr>
              <a:t>WHERE </a:t>
            </a:r>
            <a:r>
              <a:rPr sz="2000" b="1" spc="-5" dirty="0">
                <a:latin typeface="Times New Roman"/>
                <a:cs typeface="Times New Roman"/>
              </a:rPr>
              <a:t>clause</a:t>
            </a:r>
            <a:r>
              <a:rPr sz="2000" spc="-5" dirty="0">
                <a:latin typeface="Times New Roman"/>
                <a:cs typeface="Times New Roman"/>
              </a:rPr>
              <a:t>) </a:t>
            </a:r>
            <a:r>
              <a:rPr sz="2000" spc="-10" dirty="0">
                <a:latin typeface="Times New Roman"/>
                <a:cs typeface="Times New Roman"/>
              </a:rPr>
              <a:t>is </a:t>
            </a:r>
            <a:r>
              <a:rPr sz="2000" spc="-5" dirty="0">
                <a:latin typeface="Times New Roman"/>
                <a:cs typeface="Times New Roman"/>
              </a:rPr>
              <a:t>translated  into the </a:t>
            </a:r>
            <a:r>
              <a:rPr sz="2000" dirty="0">
                <a:latin typeface="Times New Roman"/>
                <a:cs typeface="Times New Roman"/>
              </a:rPr>
              <a:t>appropriate </a:t>
            </a:r>
            <a:r>
              <a:rPr sz="2000" spc="-5" dirty="0">
                <a:latin typeface="Times New Roman"/>
                <a:cs typeface="Times New Roman"/>
              </a:rPr>
              <a:t>sequence of relational operations  (select, join, union, </a:t>
            </a:r>
            <a:r>
              <a:rPr sz="2000" spc="-10" dirty="0">
                <a:latin typeface="Times New Roman"/>
                <a:cs typeface="Times New Roman"/>
              </a:rPr>
              <a:t>etc.) </a:t>
            </a:r>
            <a:r>
              <a:rPr sz="2000" spc="-5" dirty="0">
                <a:latin typeface="Times New Roman"/>
                <a:cs typeface="Times New Roman"/>
              </a:rPr>
              <a:t>going </a:t>
            </a:r>
            <a:r>
              <a:rPr sz="2000" dirty="0">
                <a:latin typeface="Times New Roman"/>
                <a:cs typeface="Times New Roman"/>
              </a:rPr>
              <a:t>from </a:t>
            </a:r>
            <a:r>
              <a:rPr sz="2000" spc="-5" dirty="0">
                <a:latin typeface="Times New Roman"/>
                <a:cs typeface="Times New Roman"/>
              </a:rPr>
              <a:t>the leaves </a:t>
            </a:r>
            <a:r>
              <a:rPr sz="2000" spc="-10" dirty="0">
                <a:latin typeface="Times New Roman"/>
                <a:cs typeface="Times New Roman"/>
              </a:rPr>
              <a:t>to </a:t>
            </a:r>
            <a:r>
              <a:rPr sz="2000" dirty="0">
                <a:latin typeface="Times New Roman"/>
                <a:cs typeface="Times New Roman"/>
              </a:rPr>
              <a:t>the </a:t>
            </a:r>
            <a:r>
              <a:rPr sz="2000" spc="-5" dirty="0">
                <a:latin typeface="Times New Roman"/>
                <a:cs typeface="Times New Roman"/>
              </a:rPr>
              <a:t>root.  </a:t>
            </a:r>
            <a:r>
              <a:rPr sz="2000" dirty="0">
                <a:latin typeface="Times New Roman"/>
                <a:cs typeface="Times New Roman"/>
              </a:rPr>
              <a:t>The </a:t>
            </a:r>
            <a:r>
              <a:rPr sz="2000" spc="-5" dirty="0">
                <a:latin typeface="Times New Roman"/>
                <a:cs typeface="Times New Roman"/>
              </a:rPr>
              <a:t>sequence can </a:t>
            </a:r>
            <a:r>
              <a:rPr sz="2000" dirty="0">
                <a:latin typeface="Times New Roman"/>
                <a:cs typeface="Times New Roman"/>
              </a:rPr>
              <a:t>be </a:t>
            </a:r>
            <a:r>
              <a:rPr sz="2000" spc="-5" dirty="0">
                <a:latin typeface="Times New Roman"/>
                <a:cs typeface="Times New Roman"/>
              </a:rPr>
              <a:t>given directly by </a:t>
            </a:r>
            <a:r>
              <a:rPr sz="2000" dirty="0">
                <a:latin typeface="Times New Roman"/>
                <a:cs typeface="Times New Roman"/>
              </a:rPr>
              <a:t>the </a:t>
            </a:r>
            <a:r>
              <a:rPr sz="2000" spc="-5" dirty="0">
                <a:latin typeface="Times New Roman"/>
                <a:cs typeface="Times New Roman"/>
              </a:rPr>
              <a:t>order </a:t>
            </a:r>
            <a:r>
              <a:rPr sz="2000" spc="-10" dirty="0">
                <a:latin typeface="Times New Roman"/>
                <a:cs typeface="Times New Roman"/>
              </a:rPr>
              <a:t>of  </a:t>
            </a:r>
            <a:r>
              <a:rPr sz="2000" dirty="0">
                <a:latin typeface="Times New Roman"/>
                <a:cs typeface="Times New Roman"/>
              </a:rPr>
              <a:t>appearance of the predicates and</a:t>
            </a:r>
            <a:r>
              <a:rPr sz="2000" spc="-110" dirty="0">
                <a:latin typeface="Times New Roman"/>
                <a:cs typeface="Times New Roman"/>
              </a:rPr>
              <a:t> </a:t>
            </a:r>
            <a:r>
              <a:rPr sz="2000" dirty="0">
                <a:latin typeface="Times New Roman"/>
                <a:cs typeface="Times New Roman"/>
              </a:rPr>
              <a:t>operators.</a:t>
            </a:r>
            <a:endParaRPr sz="2000">
              <a:latin typeface="Times New Roman"/>
              <a:cs typeface="Times New Roman"/>
            </a:endParaRPr>
          </a:p>
        </p:txBody>
      </p:sp>
      <p:sp>
        <p:nvSpPr>
          <p:cNvPr id="5" name="object 5"/>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6" name="object 6"/>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56</a:t>
            </a:fld>
            <a:endParaRPr spc="-6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6939280" cy="4735830"/>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Rewriting</a:t>
            </a:r>
            <a:endParaRPr sz="2400">
              <a:latin typeface="Times New Roman"/>
              <a:cs typeface="Times New Roman"/>
            </a:endParaRPr>
          </a:p>
          <a:p>
            <a:pPr marL="354965">
              <a:lnSpc>
                <a:spcPct val="100000"/>
              </a:lnSpc>
              <a:spcBef>
                <a:spcPts val="495"/>
              </a:spcBef>
            </a:pPr>
            <a:r>
              <a:rPr sz="2000" b="1" dirty="0">
                <a:latin typeface="Times New Roman"/>
                <a:cs typeface="Times New Roman"/>
              </a:rPr>
              <a:t>Example</a:t>
            </a:r>
            <a:r>
              <a:rPr sz="2000" dirty="0">
                <a:latin typeface="Times New Roman"/>
                <a:cs typeface="Times New Roman"/>
              </a:rPr>
              <a:t>:</a:t>
            </a:r>
            <a:endParaRPr sz="2000">
              <a:latin typeface="Times New Roman"/>
              <a:cs typeface="Times New Roman"/>
            </a:endParaRPr>
          </a:p>
          <a:p>
            <a:pPr marL="354965" marR="5080" algn="just">
              <a:lnSpc>
                <a:spcPct val="100000"/>
              </a:lnSpc>
              <a:spcBef>
                <a:spcPts val="484"/>
              </a:spcBef>
            </a:pPr>
            <a:r>
              <a:rPr sz="2000" spc="-5" dirty="0">
                <a:latin typeface="Times New Roman"/>
                <a:cs typeface="Times New Roman"/>
              </a:rPr>
              <a:t>“Find the names </a:t>
            </a:r>
            <a:r>
              <a:rPr sz="2000" dirty="0">
                <a:latin typeface="Times New Roman"/>
                <a:cs typeface="Times New Roman"/>
              </a:rPr>
              <a:t>of </a:t>
            </a:r>
            <a:r>
              <a:rPr sz="2000" spc="-5" dirty="0">
                <a:latin typeface="Times New Roman"/>
                <a:cs typeface="Times New Roman"/>
              </a:rPr>
              <a:t>employees other than </a:t>
            </a:r>
            <a:r>
              <a:rPr sz="2000" dirty="0">
                <a:latin typeface="Times New Roman"/>
                <a:cs typeface="Times New Roman"/>
              </a:rPr>
              <a:t>J. </a:t>
            </a:r>
            <a:r>
              <a:rPr sz="2000" spc="5" dirty="0">
                <a:latin typeface="Times New Roman"/>
                <a:cs typeface="Times New Roman"/>
              </a:rPr>
              <a:t>Doe </a:t>
            </a:r>
            <a:r>
              <a:rPr sz="2000" spc="-5" dirty="0">
                <a:latin typeface="Times New Roman"/>
                <a:cs typeface="Times New Roman"/>
              </a:rPr>
              <a:t>who worked </a:t>
            </a:r>
            <a:r>
              <a:rPr sz="2000" spc="-10" dirty="0">
                <a:latin typeface="Times New Roman"/>
                <a:cs typeface="Times New Roman"/>
              </a:rPr>
              <a:t>on  </a:t>
            </a:r>
            <a:r>
              <a:rPr sz="2000" dirty="0">
                <a:latin typeface="Times New Roman"/>
                <a:cs typeface="Times New Roman"/>
              </a:rPr>
              <a:t>the CAD/CAM </a:t>
            </a:r>
            <a:r>
              <a:rPr sz="2000" spc="-5" dirty="0">
                <a:latin typeface="Times New Roman"/>
                <a:cs typeface="Times New Roman"/>
              </a:rPr>
              <a:t>project </a:t>
            </a:r>
            <a:r>
              <a:rPr sz="2000" dirty="0">
                <a:latin typeface="Times New Roman"/>
                <a:cs typeface="Times New Roman"/>
              </a:rPr>
              <a:t>for </a:t>
            </a:r>
            <a:r>
              <a:rPr sz="2000" spc="-5" dirty="0">
                <a:latin typeface="Times New Roman"/>
                <a:cs typeface="Times New Roman"/>
              </a:rPr>
              <a:t>either </a:t>
            </a:r>
            <a:r>
              <a:rPr sz="2000" spc="5" dirty="0">
                <a:latin typeface="Times New Roman"/>
                <a:cs typeface="Times New Roman"/>
              </a:rPr>
              <a:t>one </a:t>
            </a:r>
            <a:r>
              <a:rPr sz="2000" spc="-5" dirty="0">
                <a:latin typeface="Times New Roman"/>
                <a:cs typeface="Times New Roman"/>
              </a:rPr>
              <a:t>or two years” whose </a:t>
            </a:r>
            <a:r>
              <a:rPr sz="2000" dirty="0">
                <a:latin typeface="Times New Roman"/>
                <a:cs typeface="Times New Roman"/>
              </a:rPr>
              <a:t>SQL  expression</a:t>
            </a:r>
            <a:r>
              <a:rPr sz="2000" spc="-40" dirty="0">
                <a:latin typeface="Times New Roman"/>
                <a:cs typeface="Times New Roman"/>
              </a:rPr>
              <a:t> </a:t>
            </a:r>
            <a:r>
              <a:rPr sz="2000" spc="-5" dirty="0">
                <a:latin typeface="Times New Roman"/>
                <a:cs typeface="Times New Roman"/>
              </a:rPr>
              <a:t>is:</a:t>
            </a:r>
            <a:endParaRPr sz="2000">
              <a:latin typeface="Times New Roman"/>
              <a:cs typeface="Times New Roman"/>
            </a:endParaRPr>
          </a:p>
          <a:p>
            <a:pPr>
              <a:lnSpc>
                <a:spcPct val="100000"/>
              </a:lnSpc>
              <a:spcBef>
                <a:spcPts val="25"/>
              </a:spcBef>
            </a:pPr>
            <a:endParaRPr sz="2900">
              <a:latin typeface="Times New Roman"/>
              <a:cs typeface="Times New Roman"/>
            </a:endParaRPr>
          </a:p>
          <a:p>
            <a:pPr marL="926465">
              <a:lnSpc>
                <a:spcPct val="100000"/>
              </a:lnSpc>
              <a:tabLst>
                <a:tab pos="2236470" algn="l"/>
              </a:tabLst>
            </a:pPr>
            <a:r>
              <a:rPr sz="2000" dirty="0">
                <a:latin typeface="Times New Roman"/>
                <a:cs typeface="Times New Roman"/>
              </a:rPr>
              <a:t>SELECT	ENAME</a:t>
            </a:r>
            <a:endParaRPr sz="2000">
              <a:latin typeface="Times New Roman"/>
              <a:cs typeface="Times New Roman"/>
            </a:endParaRPr>
          </a:p>
          <a:p>
            <a:pPr marL="926465" marR="2282825">
              <a:lnSpc>
                <a:spcPct val="120000"/>
              </a:lnSpc>
              <a:tabLst>
                <a:tab pos="2199640" algn="l"/>
                <a:tab pos="2219325" algn="l"/>
              </a:tabLst>
            </a:pPr>
            <a:r>
              <a:rPr sz="2000" dirty="0">
                <a:latin typeface="Times New Roman"/>
                <a:cs typeface="Times New Roman"/>
              </a:rPr>
              <a:t>FROM		PROJ, ASG, EMP  WHERE	ASG.ENO =</a:t>
            </a:r>
            <a:r>
              <a:rPr sz="2000" spc="-100" dirty="0">
                <a:latin typeface="Times New Roman"/>
                <a:cs typeface="Times New Roman"/>
              </a:rPr>
              <a:t> </a:t>
            </a:r>
            <a:r>
              <a:rPr sz="2000" spc="-30" dirty="0">
                <a:latin typeface="Times New Roman"/>
                <a:cs typeface="Times New Roman"/>
              </a:rPr>
              <a:t>EMP.ENO</a:t>
            </a:r>
            <a:endParaRPr sz="2000">
              <a:latin typeface="Times New Roman"/>
              <a:cs typeface="Times New Roman"/>
            </a:endParaRPr>
          </a:p>
          <a:p>
            <a:pPr marL="1458595">
              <a:lnSpc>
                <a:spcPct val="100000"/>
              </a:lnSpc>
              <a:spcBef>
                <a:spcPts val="480"/>
              </a:spcBef>
              <a:tabLst>
                <a:tab pos="2251710" algn="l"/>
              </a:tabLst>
            </a:pPr>
            <a:r>
              <a:rPr sz="2000" spc="5" dirty="0">
                <a:latin typeface="Times New Roman"/>
                <a:cs typeface="Times New Roman"/>
              </a:rPr>
              <a:t>AND	</a:t>
            </a:r>
            <a:r>
              <a:rPr sz="2000" dirty="0">
                <a:latin typeface="Times New Roman"/>
                <a:cs typeface="Times New Roman"/>
              </a:rPr>
              <a:t>ASG.PNO =</a:t>
            </a:r>
            <a:r>
              <a:rPr sz="2000" spc="-20" dirty="0">
                <a:latin typeface="Times New Roman"/>
                <a:cs typeface="Times New Roman"/>
              </a:rPr>
              <a:t> </a:t>
            </a:r>
            <a:r>
              <a:rPr sz="2000" dirty="0">
                <a:latin typeface="Times New Roman"/>
                <a:cs typeface="Times New Roman"/>
              </a:rPr>
              <a:t>PROJ.PNO</a:t>
            </a:r>
            <a:endParaRPr sz="2000">
              <a:latin typeface="Times New Roman"/>
              <a:cs typeface="Times New Roman"/>
            </a:endParaRPr>
          </a:p>
          <a:p>
            <a:pPr marL="1458595">
              <a:lnSpc>
                <a:spcPct val="100000"/>
              </a:lnSpc>
              <a:spcBef>
                <a:spcPts val="480"/>
              </a:spcBef>
              <a:tabLst>
                <a:tab pos="2265045" algn="l"/>
              </a:tabLst>
            </a:pPr>
            <a:r>
              <a:rPr sz="2000" dirty="0">
                <a:latin typeface="Times New Roman"/>
                <a:cs typeface="Times New Roman"/>
              </a:rPr>
              <a:t>AND	ENAME != </a:t>
            </a:r>
            <a:r>
              <a:rPr sz="2000" spc="-5" dirty="0">
                <a:latin typeface="Times New Roman"/>
                <a:cs typeface="Times New Roman"/>
              </a:rPr>
              <a:t>"J.</a:t>
            </a:r>
            <a:r>
              <a:rPr sz="2000" spc="-45" dirty="0">
                <a:latin typeface="Times New Roman"/>
                <a:cs typeface="Times New Roman"/>
              </a:rPr>
              <a:t> </a:t>
            </a:r>
            <a:r>
              <a:rPr sz="2000" spc="5" dirty="0">
                <a:latin typeface="Times New Roman"/>
                <a:cs typeface="Times New Roman"/>
              </a:rPr>
              <a:t>Doe"</a:t>
            </a:r>
            <a:endParaRPr sz="2000">
              <a:latin typeface="Times New Roman"/>
              <a:cs typeface="Times New Roman"/>
            </a:endParaRPr>
          </a:p>
          <a:p>
            <a:pPr marL="1420495" marR="1426845">
              <a:lnSpc>
                <a:spcPct val="120000"/>
              </a:lnSpc>
              <a:spcBef>
                <a:spcPts val="5"/>
              </a:spcBef>
              <a:tabLst>
                <a:tab pos="2226945" algn="l"/>
                <a:tab pos="2291080" algn="l"/>
              </a:tabLst>
            </a:pPr>
            <a:r>
              <a:rPr sz="2000" spc="5" dirty="0">
                <a:latin typeface="Times New Roman"/>
                <a:cs typeface="Times New Roman"/>
              </a:rPr>
              <a:t>AND		</a:t>
            </a:r>
            <a:r>
              <a:rPr sz="2000" dirty="0">
                <a:latin typeface="Times New Roman"/>
                <a:cs typeface="Times New Roman"/>
              </a:rPr>
              <a:t>PROJ.PNAME =</a:t>
            </a:r>
            <a:r>
              <a:rPr sz="2000" spc="-90" dirty="0">
                <a:latin typeface="Times New Roman"/>
                <a:cs typeface="Times New Roman"/>
              </a:rPr>
              <a:t> </a:t>
            </a:r>
            <a:r>
              <a:rPr sz="2000" dirty="0">
                <a:latin typeface="Times New Roman"/>
                <a:cs typeface="Times New Roman"/>
              </a:rPr>
              <a:t>"CAD/CAM"  </a:t>
            </a:r>
            <a:r>
              <a:rPr sz="2000" spc="5" dirty="0">
                <a:latin typeface="Times New Roman"/>
                <a:cs typeface="Times New Roman"/>
              </a:rPr>
              <a:t>AND	</a:t>
            </a:r>
            <a:r>
              <a:rPr sz="2000" dirty="0">
                <a:latin typeface="Times New Roman"/>
                <a:cs typeface="Times New Roman"/>
              </a:rPr>
              <a:t>(DUR = 12 </a:t>
            </a:r>
            <a:r>
              <a:rPr sz="2000" spc="5" dirty="0">
                <a:latin typeface="Times New Roman"/>
                <a:cs typeface="Times New Roman"/>
              </a:rPr>
              <a:t>OR DUR </a:t>
            </a:r>
            <a:r>
              <a:rPr sz="2000" dirty="0">
                <a:latin typeface="Times New Roman"/>
                <a:cs typeface="Times New Roman"/>
              </a:rPr>
              <a:t>=</a:t>
            </a:r>
            <a:r>
              <a:rPr sz="2000" spc="-100" dirty="0">
                <a:latin typeface="Times New Roman"/>
                <a:cs typeface="Times New Roman"/>
              </a:rPr>
              <a:t> </a:t>
            </a:r>
            <a:r>
              <a:rPr sz="2000" spc="5" dirty="0">
                <a:latin typeface="Times New Roman"/>
                <a:cs typeface="Times New Roman"/>
              </a:rPr>
              <a:t>24)</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57</a:t>
            </a:fld>
            <a:endParaRPr spc="-6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396028"/>
            <a:ext cx="1856739" cy="833755"/>
          </a:xfrm>
          <a:prstGeom prst="rect">
            <a:avLst/>
          </a:prstGeom>
        </p:spPr>
        <p:txBody>
          <a:bodyPr vert="horz" wrap="square" lIns="0" tIns="86995" rIns="0" bIns="0" rtlCol="0">
            <a:spAutoFit/>
          </a:bodyPr>
          <a:lstStyle/>
          <a:p>
            <a:pPr marL="354965" indent="-342265">
              <a:lnSpc>
                <a:spcPct val="100000"/>
              </a:lnSpc>
              <a:spcBef>
                <a:spcPts val="685"/>
              </a:spcBef>
              <a:buFont typeface="Wingdings"/>
              <a:buChar char=""/>
              <a:tabLst>
                <a:tab pos="355600" algn="l"/>
              </a:tabLst>
            </a:pPr>
            <a:r>
              <a:rPr sz="2400" b="1" spc="-5" dirty="0">
                <a:latin typeface="Times New Roman"/>
                <a:cs typeface="Times New Roman"/>
              </a:rPr>
              <a:t>Rewriting</a:t>
            </a:r>
            <a:endParaRPr sz="2400">
              <a:latin typeface="Times New Roman"/>
              <a:cs typeface="Times New Roman"/>
            </a:endParaRPr>
          </a:p>
          <a:p>
            <a:pPr marL="354965">
              <a:lnSpc>
                <a:spcPct val="100000"/>
              </a:lnSpc>
              <a:spcBef>
                <a:spcPts val="495"/>
              </a:spcBef>
            </a:pPr>
            <a:r>
              <a:rPr sz="2000" dirty="0">
                <a:latin typeface="Times New Roman"/>
                <a:cs typeface="Times New Roman"/>
              </a:rPr>
              <a:t>Operator</a:t>
            </a:r>
            <a:r>
              <a:rPr sz="2000" spc="-130" dirty="0">
                <a:latin typeface="Times New Roman"/>
                <a:cs typeface="Times New Roman"/>
              </a:rPr>
              <a:t> </a:t>
            </a:r>
            <a:r>
              <a:rPr sz="2000" spc="-15" dirty="0">
                <a:latin typeface="Times New Roman"/>
                <a:cs typeface="Times New Roman"/>
              </a:rPr>
              <a:t>Tree:</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58</a:t>
            </a:fld>
            <a:endParaRPr spc="-60" dirty="0"/>
          </a:p>
        </p:txBody>
      </p:sp>
      <p:sp>
        <p:nvSpPr>
          <p:cNvPr id="6" name="object 6"/>
          <p:cNvSpPr txBox="1"/>
          <p:nvPr/>
        </p:nvSpPr>
        <p:spPr>
          <a:xfrm>
            <a:off x="4033520" y="2009394"/>
            <a:ext cx="731520" cy="299720"/>
          </a:xfrm>
          <a:prstGeom prst="rect">
            <a:avLst/>
          </a:prstGeom>
        </p:spPr>
        <p:txBody>
          <a:bodyPr vert="horz" wrap="square" lIns="0" tIns="12700" rIns="0" bIns="0" rtlCol="0">
            <a:spAutoFit/>
          </a:bodyPr>
          <a:lstStyle/>
          <a:p>
            <a:pPr marL="12700">
              <a:lnSpc>
                <a:spcPct val="100000"/>
              </a:lnSpc>
              <a:spcBef>
                <a:spcPts val="100"/>
              </a:spcBef>
            </a:pPr>
            <a:r>
              <a:rPr sz="2700" spc="-7" baseline="13888" dirty="0">
                <a:latin typeface="Times New Roman"/>
                <a:cs typeface="Times New Roman"/>
              </a:rPr>
              <a:t>Π</a:t>
            </a:r>
            <a:r>
              <a:rPr sz="1200" spc="-5" dirty="0">
                <a:latin typeface="Times New Roman"/>
                <a:cs typeface="Times New Roman"/>
              </a:rPr>
              <a:t>E</a:t>
            </a:r>
            <a:r>
              <a:rPr sz="1200" spc="-10" dirty="0">
                <a:latin typeface="Times New Roman"/>
                <a:cs typeface="Times New Roman"/>
              </a:rPr>
              <a:t>N</a:t>
            </a:r>
            <a:r>
              <a:rPr sz="1200" spc="-5" dirty="0">
                <a:latin typeface="Times New Roman"/>
                <a:cs typeface="Times New Roman"/>
              </a:rPr>
              <a:t>AME</a:t>
            </a:r>
            <a:endParaRPr sz="1200">
              <a:latin typeface="Times New Roman"/>
              <a:cs typeface="Times New Roman"/>
            </a:endParaRPr>
          </a:p>
        </p:txBody>
      </p:sp>
      <p:sp>
        <p:nvSpPr>
          <p:cNvPr id="7" name="object 7"/>
          <p:cNvSpPr txBox="1"/>
          <p:nvPr/>
        </p:nvSpPr>
        <p:spPr>
          <a:xfrm>
            <a:off x="3602863" y="3139821"/>
            <a:ext cx="1614170" cy="299720"/>
          </a:xfrm>
          <a:prstGeom prst="rect">
            <a:avLst/>
          </a:prstGeom>
        </p:spPr>
        <p:txBody>
          <a:bodyPr vert="horz" wrap="square" lIns="0" tIns="12700" rIns="0" bIns="0" rtlCol="0">
            <a:spAutoFit/>
          </a:bodyPr>
          <a:lstStyle/>
          <a:p>
            <a:pPr marL="12700">
              <a:lnSpc>
                <a:spcPct val="100000"/>
              </a:lnSpc>
              <a:spcBef>
                <a:spcPts val="100"/>
              </a:spcBef>
            </a:pPr>
            <a:r>
              <a:rPr sz="2700" spc="-7" baseline="13888" dirty="0">
                <a:latin typeface="Times New Roman"/>
                <a:cs typeface="Times New Roman"/>
              </a:rPr>
              <a:t>σ</a:t>
            </a:r>
            <a:r>
              <a:rPr sz="1200" spc="-5" dirty="0">
                <a:latin typeface="Times New Roman"/>
                <a:cs typeface="Times New Roman"/>
              </a:rPr>
              <a:t>PNAME=”CAD/CAM”</a:t>
            </a:r>
            <a:endParaRPr sz="1200">
              <a:latin typeface="Times New Roman"/>
              <a:cs typeface="Times New Roman"/>
            </a:endParaRPr>
          </a:p>
        </p:txBody>
      </p:sp>
      <p:sp>
        <p:nvSpPr>
          <p:cNvPr id="8" name="object 8"/>
          <p:cNvSpPr txBox="1"/>
          <p:nvPr/>
        </p:nvSpPr>
        <p:spPr>
          <a:xfrm>
            <a:off x="3701288" y="2559811"/>
            <a:ext cx="1431925" cy="299720"/>
          </a:xfrm>
          <a:prstGeom prst="rect">
            <a:avLst/>
          </a:prstGeom>
        </p:spPr>
        <p:txBody>
          <a:bodyPr vert="horz" wrap="square" lIns="0" tIns="12700" rIns="0" bIns="0" rtlCol="0">
            <a:spAutoFit/>
          </a:bodyPr>
          <a:lstStyle/>
          <a:p>
            <a:pPr marL="12700">
              <a:lnSpc>
                <a:spcPct val="100000"/>
              </a:lnSpc>
              <a:spcBef>
                <a:spcPts val="100"/>
              </a:spcBef>
            </a:pPr>
            <a:r>
              <a:rPr sz="2700" spc="-7" baseline="13888" dirty="0">
                <a:latin typeface="Times New Roman"/>
                <a:cs typeface="Times New Roman"/>
              </a:rPr>
              <a:t>σ</a:t>
            </a:r>
            <a:r>
              <a:rPr sz="1200" spc="-5" dirty="0">
                <a:latin typeface="Times New Roman"/>
                <a:cs typeface="Times New Roman"/>
              </a:rPr>
              <a:t>DUR=12 </a:t>
            </a:r>
            <a:r>
              <a:rPr sz="1200" spc="-330" dirty="0">
                <a:latin typeface="Times New Roman"/>
                <a:cs typeface="Times New Roman"/>
              </a:rPr>
              <a:t>˅ </a:t>
            </a:r>
            <a:r>
              <a:rPr sz="1200" spc="-290" dirty="0">
                <a:latin typeface="Times New Roman"/>
                <a:cs typeface="Times New Roman"/>
              </a:rPr>
              <a:t> </a:t>
            </a:r>
            <a:r>
              <a:rPr sz="1200" spc="-15" dirty="0">
                <a:latin typeface="Times New Roman"/>
                <a:cs typeface="Times New Roman"/>
              </a:rPr>
              <a:t>DUR=24</a:t>
            </a:r>
            <a:endParaRPr sz="1200">
              <a:latin typeface="Times New Roman"/>
              <a:cs typeface="Times New Roman"/>
            </a:endParaRPr>
          </a:p>
        </p:txBody>
      </p:sp>
      <p:sp>
        <p:nvSpPr>
          <p:cNvPr id="9" name="object 9"/>
          <p:cNvSpPr txBox="1"/>
          <p:nvPr/>
        </p:nvSpPr>
        <p:spPr>
          <a:xfrm>
            <a:off x="3822953" y="3721049"/>
            <a:ext cx="1298575" cy="923290"/>
          </a:xfrm>
          <a:prstGeom prst="rect">
            <a:avLst/>
          </a:prstGeom>
        </p:spPr>
        <p:txBody>
          <a:bodyPr vert="horz" wrap="square" lIns="0" tIns="12700" rIns="0" bIns="0" rtlCol="0">
            <a:spAutoFit/>
          </a:bodyPr>
          <a:lstStyle/>
          <a:p>
            <a:pPr algn="ctr">
              <a:lnSpc>
                <a:spcPct val="100000"/>
              </a:lnSpc>
              <a:spcBef>
                <a:spcPts val="100"/>
              </a:spcBef>
            </a:pPr>
            <a:r>
              <a:rPr sz="2700" spc="-7" baseline="13888" dirty="0">
                <a:latin typeface="Times New Roman"/>
                <a:cs typeface="Times New Roman"/>
              </a:rPr>
              <a:t>σ</a:t>
            </a:r>
            <a:r>
              <a:rPr sz="1200" spc="-5" dirty="0">
                <a:latin typeface="Times New Roman"/>
                <a:cs typeface="Times New Roman"/>
              </a:rPr>
              <a:t>ENAME≠”J.</a:t>
            </a:r>
            <a:r>
              <a:rPr sz="1200" spc="-40" dirty="0">
                <a:latin typeface="Times New Roman"/>
                <a:cs typeface="Times New Roman"/>
              </a:rPr>
              <a:t> </a:t>
            </a:r>
            <a:r>
              <a:rPr sz="1200" spc="-5" dirty="0">
                <a:latin typeface="Times New Roman"/>
                <a:cs typeface="Times New Roman"/>
              </a:rPr>
              <a:t>Doe”</a:t>
            </a:r>
            <a:endParaRPr sz="1200">
              <a:latin typeface="Times New Roman"/>
              <a:cs typeface="Times New Roman"/>
            </a:endParaRPr>
          </a:p>
          <a:p>
            <a:pPr>
              <a:lnSpc>
                <a:spcPct val="100000"/>
              </a:lnSpc>
              <a:spcBef>
                <a:spcPts val="15"/>
              </a:spcBef>
            </a:pPr>
            <a:endParaRPr sz="3000">
              <a:latin typeface="Times New Roman"/>
              <a:cs typeface="Times New Roman"/>
            </a:endParaRPr>
          </a:p>
          <a:p>
            <a:pPr marR="80645" algn="ctr">
              <a:lnSpc>
                <a:spcPct val="100000"/>
              </a:lnSpc>
            </a:pPr>
            <a:r>
              <a:rPr sz="1200" spc="-5" dirty="0">
                <a:latin typeface="Times New Roman"/>
                <a:cs typeface="Times New Roman"/>
              </a:rPr>
              <a:t>PNO</a:t>
            </a:r>
            <a:endParaRPr sz="1200">
              <a:latin typeface="Times New Roman"/>
              <a:cs typeface="Times New Roman"/>
            </a:endParaRPr>
          </a:p>
        </p:txBody>
      </p:sp>
      <p:sp>
        <p:nvSpPr>
          <p:cNvPr id="10" name="object 10"/>
          <p:cNvSpPr/>
          <p:nvPr/>
        </p:nvSpPr>
        <p:spPr>
          <a:xfrm>
            <a:off x="4026408" y="4370832"/>
            <a:ext cx="182880" cy="150876"/>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5160645" y="4951933"/>
            <a:ext cx="338455"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E</a:t>
            </a:r>
            <a:r>
              <a:rPr sz="1200" spc="-10" dirty="0">
                <a:latin typeface="Times New Roman"/>
                <a:cs typeface="Times New Roman"/>
              </a:rPr>
              <a:t>N</a:t>
            </a:r>
            <a:r>
              <a:rPr sz="1200" dirty="0">
                <a:latin typeface="Times New Roman"/>
                <a:cs typeface="Times New Roman"/>
              </a:rPr>
              <a:t>O</a:t>
            </a:r>
            <a:endParaRPr sz="1200">
              <a:latin typeface="Times New Roman"/>
              <a:cs typeface="Times New Roman"/>
            </a:endParaRPr>
          </a:p>
        </p:txBody>
      </p:sp>
      <p:sp>
        <p:nvSpPr>
          <p:cNvPr id="12" name="object 12"/>
          <p:cNvSpPr/>
          <p:nvPr/>
        </p:nvSpPr>
        <p:spPr>
          <a:xfrm>
            <a:off x="4910328" y="4899659"/>
            <a:ext cx="182880" cy="15240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371466" y="2295144"/>
            <a:ext cx="76200" cy="260350"/>
          </a:xfrm>
          <a:custGeom>
            <a:avLst/>
            <a:gdLst/>
            <a:ahLst/>
            <a:cxnLst/>
            <a:rect l="l" t="t" r="r" b="b"/>
            <a:pathLst>
              <a:path w="76200" h="260350">
                <a:moveTo>
                  <a:pt x="31709" y="76178"/>
                </a:moveTo>
                <a:lnTo>
                  <a:pt x="31115" y="259968"/>
                </a:lnTo>
                <a:lnTo>
                  <a:pt x="43815" y="259968"/>
                </a:lnTo>
                <a:lnTo>
                  <a:pt x="44408" y="76221"/>
                </a:lnTo>
                <a:lnTo>
                  <a:pt x="31709" y="76178"/>
                </a:lnTo>
                <a:close/>
              </a:path>
              <a:path w="76200" h="260350">
                <a:moveTo>
                  <a:pt x="69818" y="63500"/>
                </a:moveTo>
                <a:lnTo>
                  <a:pt x="44450" y="63500"/>
                </a:lnTo>
                <a:lnTo>
                  <a:pt x="44408" y="76221"/>
                </a:lnTo>
                <a:lnTo>
                  <a:pt x="76200" y="76326"/>
                </a:lnTo>
                <a:lnTo>
                  <a:pt x="69818" y="63500"/>
                </a:lnTo>
                <a:close/>
              </a:path>
              <a:path w="76200" h="260350">
                <a:moveTo>
                  <a:pt x="44450" y="63500"/>
                </a:moveTo>
                <a:lnTo>
                  <a:pt x="31750" y="63500"/>
                </a:lnTo>
                <a:lnTo>
                  <a:pt x="31709" y="76178"/>
                </a:lnTo>
                <a:lnTo>
                  <a:pt x="44408" y="76221"/>
                </a:lnTo>
                <a:lnTo>
                  <a:pt x="44450" y="63500"/>
                </a:lnTo>
                <a:close/>
              </a:path>
              <a:path w="76200" h="260350">
                <a:moveTo>
                  <a:pt x="38227" y="0"/>
                </a:moveTo>
                <a:lnTo>
                  <a:pt x="0" y="76072"/>
                </a:lnTo>
                <a:lnTo>
                  <a:pt x="31709" y="76178"/>
                </a:lnTo>
                <a:lnTo>
                  <a:pt x="31750" y="63500"/>
                </a:lnTo>
                <a:lnTo>
                  <a:pt x="69818" y="63500"/>
                </a:lnTo>
                <a:lnTo>
                  <a:pt x="38227" y="0"/>
                </a:lnTo>
                <a:close/>
              </a:path>
            </a:pathLst>
          </a:custGeom>
          <a:solidFill>
            <a:srgbClr val="000000"/>
          </a:solidFill>
        </p:spPr>
        <p:txBody>
          <a:bodyPr wrap="square" lIns="0" tIns="0" rIns="0" bIns="0" rtlCol="0"/>
          <a:lstStyle/>
          <a:p>
            <a:endParaRPr/>
          </a:p>
        </p:txBody>
      </p:sp>
      <p:sp>
        <p:nvSpPr>
          <p:cNvPr id="14" name="object 14"/>
          <p:cNvSpPr/>
          <p:nvPr/>
        </p:nvSpPr>
        <p:spPr>
          <a:xfrm>
            <a:off x="4371466" y="2886455"/>
            <a:ext cx="76200" cy="260350"/>
          </a:xfrm>
          <a:custGeom>
            <a:avLst/>
            <a:gdLst/>
            <a:ahLst/>
            <a:cxnLst/>
            <a:rect l="l" t="t" r="r" b="b"/>
            <a:pathLst>
              <a:path w="76200" h="260350">
                <a:moveTo>
                  <a:pt x="31709" y="76178"/>
                </a:moveTo>
                <a:lnTo>
                  <a:pt x="31115" y="259969"/>
                </a:lnTo>
                <a:lnTo>
                  <a:pt x="43815" y="259969"/>
                </a:lnTo>
                <a:lnTo>
                  <a:pt x="44408" y="76221"/>
                </a:lnTo>
                <a:lnTo>
                  <a:pt x="31709" y="76178"/>
                </a:lnTo>
                <a:close/>
              </a:path>
              <a:path w="76200" h="260350">
                <a:moveTo>
                  <a:pt x="69818" y="63500"/>
                </a:moveTo>
                <a:lnTo>
                  <a:pt x="44450" y="63500"/>
                </a:lnTo>
                <a:lnTo>
                  <a:pt x="44408" y="76221"/>
                </a:lnTo>
                <a:lnTo>
                  <a:pt x="76200" y="76327"/>
                </a:lnTo>
                <a:lnTo>
                  <a:pt x="69818" y="63500"/>
                </a:lnTo>
                <a:close/>
              </a:path>
              <a:path w="76200" h="260350">
                <a:moveTo>
                  <a:pt x="44450" y="63500"/>
                </a:moveTo>
                <a:lnTo>
                  <a:pt x="31750" y="63500"/>
                </a:lnTo>
                <a:lnTo>
                  <a:pt x="31709" y="76178"/>
                </a:lnTo>
                <a:lnTo>
                  <a:pt x="44408" y="76221"/>
                </a:lnTo>
                <a:lnTo>
                  <a:pt x="44450" y="63500"/>
                </a:lnTo>
                <a:close/>
              </a:path>
              <a:path w="76200" h="260350">
                <a:moveTo>
                  <a:pt x="38227" y="0"/>
                </a:moveTo>
                <a:lnTo>
                  <a:pt x="0" y="76073"/>
                </a:lnTo>
                <a:lnTo>
                  <a:pt x="31709" y="76178"/>
                </a:lnTo>
                <a:lnTo>
                  <a:pt x="31750" y="63500"/>
                </a:lnTo>
                <a:lnTo>
                  <a:pt x="69818" y="63500"/>
                </a:lnTo>
                <a:lnTo>
                  <a:pt x="38227" y="0"/>
                </a:lnTo>
                <a:close/>
              </a:path>
            </a:pathLst>
          </a:custGeom>
          <a:solidFill>
            <a:srgbClr val="000000"/>
          </a:solidFill>
        </p:spPr>
        <p:txBody>
          <a:bodyPr wrap="square" lIns="0" tIns="0" rIns="0" bIns="0" rtlCol="0"/>
          <a:lstStyle/>
          <a:p>
            <a:endParaRPr/>
          </a:p>
        </p:txBody>
      </p:sp>
      <p:sp>
        <p:nvSpPr>
          <p:cNvPr id="15" name="object 15"/>
          <p:cNvSpPr/>
          <p:nvPr/>
        </p:nvSpPr>
        <p:spPr>
          <a:xfrm>
            <a:off x="4371466" y="3451859"/>
            <a:ext cx="76200" cy="260350"/>
          </a:xfrm>
          <a:custGeom>
            <a:avLst/>
            <a:gdLst/>
            <a:ahLst/>
            <a:cxnLst/>
            <a:rect l="l" t="t" r="r" b="b"/>
            <a:pathLst>
              <a:path w="76200" h="260350">
                <a:moveTo>
                  <a:pt x="31709" y="76178"/>
                </a:moveTo>
                <a:lnTo>
                  <a:pt x="31115" y="259969"/>
                </a:lnTo>
                <a:lnTo>
                  <a:pt x="43815" y="259969"/>
                </a:lnTo>
                <a:lnTo>
                  <a:pt x="44408" y="76221"/>
                </a:lnTo>
                <a:lnTo>
                  <a:pt x="31709" y="76178"/>
                </a:lnTo>
                <a:close/>
              </a:path>
              <a:path w="76200" h="260350">
                <a:moveTo>
                  <a:pt x="69818" y="63500"/>
                </a:moveTo>
                <a:lnTo>
                  <a:pt x="44450" y="63500"/>
                </a:lnTo>
                <a:lnTo>
                  <a:pt x="44408" y="76221"/>
                </a:lnTo>
                <a:lnTo>
                  <a:pt x="76200" y="76326"/>
                </a:lnTo>
                <a:lnTo>
                  <a:pt x="69818" y="63500"/>
                </a:lnTo>
                <a:close/>
              </a:path>
              <a:path w="76200" h="260350">
                <a:moveTo>
                  <a:pt x="44450" y="63500"/>
                </a:moveTo>
                <a:lnTo>
                  <a:pt x="31750" y="63500"/>
                </a:lnTo>
                <a:lnTo>
                  <a:pt x="31709" y="76178"/>
                </a:lnTo>
                <a:lnTo>
                  <a:pt x="44408" y="76221"/>
                </a:lnTo>
                <a:lnTo>
                  <a:pt x="44450" y="63500"/>
                </a:lnTo>
                <a:close/>
              </a:path>
              <a:path w="76200" h="260350">
                <a:moveTo>
                  <a:pt x="38227" y="0"/>
                </a:moveTo>
                <a:lnTo>
                  <a:pt x="0" y="76073"/>
                </a:lnTo>
                <a:lnTo>
                  <a:pt x="31709" y="76178"/>
                </a:lnTo>
                <a:lnTo>
                  <a:pt x="31750" y="63500"/>
                </a:lnTo>
                <a:lnTo>
                  <a:pt x="69818" y="63500"/>
                </a:lnTo>
                <a:lnTo>
                  <a:pt x="38227" y="0"/>
                </a:lnTo>
                <a:close/>
              </a:path>
            </a:pathLst>
          </a:custGeom>
          <a:solidFill>
            <a:srgbClr val="000000"/>
          </a:solidFill>
        </p:spPr>
        <p:txBody>
          <a:bodyPr wrap="square" lIns="0" tIns="0" rIns="0" bIns="0" rtlCol="0"/>
          <a:lstStyle/>
          <a:p>
            <a:endParaRPr/>
          </a:p>
        </p:txBody>
      </p:sp>
      <p:sp>
        <p:nvSpPr>
          <p:cNvPr id="16" name="object 16"/>
          <p:cNvSpPr/>
          <p:nvPr/>
        </p:nvSpPr>
        <p:spPr>
          <a:xfrm>
            <a:off x="4371466" y="4029455"/>
            <a:ext cx="76200" cy="260350"/>
          </a:xfrm>
          <a:custGeom>
            <a:avLst/>
            <a:gdLst/>
            <a:ahLst/>
            <a:cxnLst/>
            <a:rect l="l" t="t" r="r" b="b"/>
            <a:pathLst>
              <a:path w="76200" h="260350">
                <a:moveTo>
                  <a:pt x="31709" y="76178"/>
                </a:moveTo>
                <a:lnTo>
                  <a:pt x="31115" y="259969"/>
                </a:lnTo>
                <a:lnTo>
                  <a:pt x="43815" y="259969"/>
                </a:lnTo>
                <a:lnTo>
                  <a:pt x="44408" y="76221"/>
                </a:lnTo>
                <a:lnTo>
                  <a:pt x="31709" y="76178"/>
                </a:lnTo>
                <a:close/>
              </a:path>
              <a:path w="76200" h="260350">
                <a:moveTo>
                  <a:pt x="69818" y="63500"/>
                </a:moveTo>
                <a:lnTo>
                  <a:pt x="44450" y="63500"/>
                </a:lnTo>
                <a:lnTo>
                  <a:pt x="44408" y="76221"/>
                </a:lnTo>
                <a:lnTo>
                  <a:pt x="76200" y="76327"/>
                </a:lnTo>
                <a:lnTo>
                  <a:pt x="69818" y="63500"/>
                </a:lnTo>
                <a:close/>
              </a:path>
              <a:path w="76200" h="260350">
                <a:moveTo>
                  <a:pt x="44450" y="63500"/>
                </a:moveTo>
                <a:lnTo>
                  <a:pt x="31750" y="63500"/>
                </a:lnTo>
                <a:lnTo>
                  <a:pt x="31709" y="76178"/>
                </a:lnTo>
                <a:lnTo>
                  <a:pt x="44408" y="76221"/>
                </a:lnTo>
                <a:lnTo>
                  <a:pt x="44450" y="63500"/>
                </a:lnTo>
                <a:close/>
              </a:path>
              <a:path w="76200" h="260350">
                <a:moveTo>
                  <a:pt x="38227" y="0"/>
                </a:moveTo>
                <a:lnTo>
                  <a:pt x="0" y="76073"/>
                </a:lnTo>
                <a:lnTo>
                  <a:pt x="31709" y="76178"/>
                </a:lnTo>
                <a:lnTo>
                  <a:pt x="31750" y="63500"/>
                </a:lnTo>
                <a:lnTo>
                  <a:pt x="69818" y="63500"/>
                </a:lnTo>
                <a:lnTo>
                  <a:pt x="38227" y="0"/>
                </a:lnTo>
                <a:close/>
              </a:path>
            </a:pathLst>
          </a:custGeom>
          <a:solidFill>
            <a:srgbClr val="000000"/>
          </a:solidFill>
        </p:spPr>
        <p:txBody>
          <a:bodyPr wrap="square" lIns="0" tIns="0" rIns="0" bIns="0" rtlCol="0"/>
          <a:lstStyle/>
          <a:p>
            <a:endParaRPr/>
          </a:p>
        </p:txBody>
      </p:sp>
      <p:sp>
        <p:nvSpPr>
          <p:cNvPr id="17" name="object 17"/>
          <p:cNvSpPr/>
          <p:nvPr/>
        </p:nvSpPr>
        <p:spPr>
          <a:xfrm>
            <a:off x="4642103" y="4572000"/>
            <a:ext cx="396240" cy="239395"/>
          </a:xfrm>
          <a:custGeom>
            <a:avLst/>
            <a:gdLst/>
            <a:ahLst/>
            <a:cxnLst/>
            <a:rect l="l" t="t" r="r" b="b"/>
            <a:pathLst>
              <a:path w="396239" h="239395">
                <a:moveTo>
                  <a:pt x="68707" y="33545"/>
                </a:moveTo>
                <a:lnTo>
                  <a:pt x="62214" y="44458"/>
                </a:lnTo>
                <a:lnTo>
                  <a:pt x="389636" y="239141"/>
                </a:lnTo>
                <a:lnTo>
                  <a:pt x="396113" y="228219"/>
                </a:lnTo>
                <a:lnTo>
                  <a:pt x="68707" y="33545"/>
                </a:lnTo>
                <a:close/>
              </a:path>
              <a:path w="396239" h="239395">
                <a:moveTo>
                  <a:pt x="0" y="0"/>
                </a:moveTo>
                <a:lnTo>
                  <a:pt x="45974" y="71755"/>
                </a:lnTo>
                <a:lnTo>
                  <a:pt x="62214" y="44458"/>
                </a:lnTo>
                <a:lnTo>
                  <a:pt x="51308" y="37973"/>
                </a:lnTo>
                <a:lnTo>
                  <a:pt x="57785" y="27050"/>
                </a:lnTo>
                <a:lnTo>
                  <a:pt x="72571" y="27050"/>
                </a:lnTo>
                <a:lnTo>
                  <a:pt x="84962" y="6223"/>
                </a:lnTo>
                <a:lnTo>
                  <a:pt x="0" y="0"/>
                </a:lnTo>
                <a:close/>
              </a:path>
              <a:path w="396239" h="239395">
                <a:moveTo>
                  <a:pt x="57785" y="27050"/>
                </a:moveTo>
                <a:lnTo>
                  <a:pt x="51308" y="37973"/>
                </a:lnTo>
                <a:lnTo>
                  <a:pt x="62214" y="44458"/>
                </a:lnTo>
                <a:lnTo>
                  <a:pt x="68707" y="33545"/>
                </a:lnTo>
                <a:lnTo>
                  <a:pt x="57785" y="27050"/>
                </a:lnTo>
                <a:close/>
              </a:path>
              <a:path w="396239" h="239395">
                <a:moveTo>
                  <a:pt x="72571" y="27050"/>
                </a:moveTo>
                <a:lnTo>
                  <a:pt x="57785" y="27050"/>
                </a:lnTo>
                <a:lnTo>
                  <a:pt x="68707" y="33545"/>
                </a:lnTo>
                <a:lnTo>
                  <a:pt x="72571" y="27050"/>
                </a:lnTo>
                <a:close/>
              </a:path>
            </a:pathLst>
          </a:custGeom>
          <a:solidFill>
            <a:srgbClr val="000000"/>
          </a:solidFill>
        </p:spPr>
        <p:txBody>
          <a:bodyPr wrap="square" lIns="0" tIns="0" rIns="0" bIns="0" rtlCol="0"/>
          <a:lstStyle/>
          <a:p>
            <a:endParaRPr/>
          </a:p>
        </p:txBody>
      </p:sp>
      <p:sp>
        <p:nvSpPr>
          <p:cNvPr id="18" name="object 18"/>
          <p:cNvSpPr txBox="1"/>
          <p:nvPr/>
        </p:nvSpPr>
        <p:spPr>
          <a:xfrm>
            <a:off x="2670175" y="5336540"/>
            <a:ext cx="5588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P</a:t>
            </a:r>
            <a:r>
              <a:rPr sz="1800" spc="-15" dirty="0">
                <a:latin typeface="Times New Roman"/>
                <a:cs typeface="Times New Roman"/>
              </a:rPr>
              <a:t>R</a:t>
            </a:r>
            <a:r>
              <a:rPr sz="1800" spc="-5" dirty="0">
                <a:latin typeface="Times New Roman"/>
                <a:cs typeface="Times New Roman"/>
              </a:rPr>
              <a:t>OJ</a:t>
            </a:r>
            <a:endParaRPr sz="1800">
              <a:latin typeface="Times New Roman"/>
              <a:cs typeface="Times New Roman"/>
            </a:endParaRPr>
          </a:p>
        </p:txBody>
      </p:sp>
      <p:sp>
        <p:nvSpPr>
          <p:cNvPr id="19" name="object 19"/>
          <p:cNvSpPr txBox="1"/>
          <p:nvPr/>
        </p:nvSpPr>
        <p:spPr>
          <a:xfrm>
            <a:off x="4364228" y="5417616"/>
            <a:ext cx="4819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A</a:t>
            </a:r>
            <a:r>
              <a:rPr sz="1800" spc="-15" dirty="0">
                <a:latin typeface="Times New Roman"/>
                <a:cs typeface="Times New Roman"/>
              </a:rPr>
              <a:t>S</a:t>
            </a:r>
            <a:r>
              <a:rPr sz="1800" spc="-5" dirty="0">
                <a:latin typeface="Times New Roman"/>
                <a:cs typeface="Times New Roman"/>
              </a:rPr>
              <a:t>G</a:t>
            </a:r>
            <a:endParaRPr sz="1800">
              <a:latin typeface="Times New Roman"/>
              <a:cs typeface="Times New Roman"/>
            </a:endParaRPr>
          </a:p>
        </p:txBody>
      </p:sp>
      <p:sp>
        <p:nvSpPr>
          <p:cNvPr id="20" name="object 20"/>
          <p:cNvSpPr txBox="1"/>
          <p:nvPr/>
        </p:nvSpPr>
        <p:spPr>
          <a:xfrm>
            <a:off x="5692521" y="5411520"/>
            <a:ext cx="49657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EMP</a:t>
            </a:r>
            <a:endParaRPr sz="1800">
              <a:latin typeface="Times New Roman"/>
              <a:cs typeface="Times New Roman"/>
            </a:endParaRPr>
          </a:p>
        </p:txBody>
      </p:sp>
      <p:sp>
        <p:nvSpPr>
          <p:cNvPr id="21" name="object 21"/>
          <p:cNvSpPr/>
          <p:nvPr/>
        </p:nvSpPr>
        <p:spPr>
          <a:xfrm>
            <a:off x="4599940" y="5106923"/>
            <a:ext cx="361315" cy="300990"/>
          </a:xfrm>
          <a:custGeom>
            <a:avLst/>
            <a:gdLst/>
            <a:ahLst/>
            <a:cxnLst/>
            <a:rect l="l" t="t" r="r" b="b"/>
            <a:pathLst>
              <a:path w="361314" h="300989">
                <a:moveTo>
                  <a:pt x="298188" y="43806"/>
                </a:moveTo>
                <a:lnTo>
                  <a:pt x="0" y="291210"/>
                </a:lnTo>
                <a:lnTo>
                  <a:pt x="8127" y="300989"/>
                </a:lnTo>
                <a:lnTo>
                  <a:pt x="306304" y="53595"/>
                </a:lnTo>
                <a:lnTo>
                  <a:pt x="298188" y="43806"/>
                </a:lnTo>
                <a:close/>
              </a:path>
              <a:path w="361314" h="300989">
                <a:moveTo>
                  <a:pt x="345182" y="35687"/>
                </a:moveTo>
                <a:lnTo>
                  <a:pt x="307975" y="35687"/>
                </a:lnTo>
                <a:lnTo>
                  <a:pt x="316102" y="45465"/>
                </a:lnTo>
                <a:lnTo>
                  <a:pt x="306304" y="53595"/>
                </a:lnTo>
                <a:lnTo>
                  <a:pt x="326517" y="77977"/>
                </a:lnTo>
                <a:lnTo>
                  <a:pt x="345182" y="35687"/>
                </a:lnTo>
                <a:close/>
              </a:path>
              <a:path w="361314" h="300989">
                <a:moveTo>
                  <a:pt x="307975" y="35687"/>
                </a:moveTo>
                <a:lnTo>
                  <a:pt x="298188" y="43806"/>
                </a:lnTo>
                <a:lnTo>
                  <a:pt x="306304" y="53595"/>
                </a:lnTo>
                <a:lnTo>
                  <a:pt x="316102" y="45465"/>
                </a:lnTo>
                <a:lnTo>
                  <a:pt x="307975" y="35687"/>
                </a:lnTo>
                <a:close/>
              </a:path>
              <a:path w="361314" h="300989">
                <a:moveTo>
                  <a:pt x="360934" y="0"/>
                </a:moveTo>
                <a:lnTo>
                  <a:pt x="277875" y="19303"/>
                </a:lnTo>
                <a:lnTo>
                  <a:pt x="298188" y="43806"/>
                </a:lnTo>
                <a:lnTo>
                  <a:pt x="307975" y="35687"/>
                </a:lnTo>
                <a:lnTo>
                  <a:pt x="345182" y="35687"/>
                </a:lnTo>
                <a:lnTo>
                  <a:pt x="360934" y="0"/>
                </a:lnTo>
                <a:close/>
              </a:path>
            </a:pathLst>
          </a:custGeom>
          <a:solidFill>
            <a:srgbClr val="000000"/>
          </a:solidFill>
        </p:spPr>
        <p:txBody>
          <a:bodyPr wrap="square" lIns="0" tIns="0" rIns="0" bIns="0" rtlCol="0"/>
          <a:lstStyle/>
          <a:p>
            <a:endParaRPr/>
          </a:p>
        </p:txBody>
      </p:sp>
      <p:sp>
        <p:nvSpPr>
          <p:cNvPr id="22" name="object 22"/>
          <p:cNvSpPr/>
          <p:nvPr/>
        </p:nvSpPr>
        <p:spPr>
          <a:xfrm>
            <a:off x="5503164" y="5108447"/>
            <a:ext cx="324485" cy="300355"/>
          </a:xfrm>
          <a:custGeom>
            <a:avLst/>
            <a:gdLst/>
            <a:ahLst/>
            <a:cxnLst/>
            <a:rect l="l" t="t" r="r" b="b"/>
            <a:pathLst>
              <a:path w="324485" h="300354">
                <a:moveTo>
                  <a:pt x="60250" y="46958"/>
                </a:moveTo>
                <a:lnTo>
                  <a:pt x="51653" y="56274"/>
                </a:lnTo>
                <a:lnTo>
                  <a:pt x="315595" y="299846"/>
                </a:lnTo>
                <a:lnTo>
                  <a:pt x="324231" y="290575"/>
                </a:lnTo>
                <a:lnTo>
                  <a:pt x="60250" y="46958"/>
                </a:lnTo>
                <a:close/>
              </a:path>
              <a:path w="324485" h="300354">
                <a:moveTo>
                  <a:pt x="0" y="0"/>
                </a:moveTo>
                <a:lnTo>
                  <a:pt x="30099" y="79628"/>
                </a:lnTo>
                <a:lnTo>
                  <a:pt x="51653" y="56274"/>
                </a:lnTo>
                <a:lnTo>
                  <a:pt x="42418" y="47751"/>
                </a:lnTo>
                <a:lnTo>
                  <a:pt x="50926" y="38353"/>
                </a:lnTo>
                <a:lnTo>
                  <a:pt x="68191" y="38353"/>
                </a:lnTo>
                <a:lnTo>
                  <a:pt x="81787" y="23621"/>
                </a:lnTo>
                <a:lnTo>
                  <a:pt x="0" y="0"/>
                </a:lnTo>
                <a:close/>
              </a:path>
              <a:path w="324485" h="300354">
                <a:moveTo>
                  <a:pt x="50926" y="38353"/>
                </a:moveTo>
                <a:lnTo>
                  <a:pt x="42418" y="47751"/>
                </a:lnTo>
                <a:lnTo>
                  <a:pt x="51653" y="56274"/>
                </a:lnTo>
                <a:lnTo>
                  <a:pt x="60250" y="46958"/>
                </a:lnTo>
                <a:lnTo>
                  <a:pt x="50926" y="38353"/>
                </a:lnTo>
                <a:close/>
              </a:path>
              <a:path w="324485" h="300354">
                <a:moveTo>
                  <a:pt x="68191" y="38353"/>
                </a:moveTo>
                <a:lnTo>
                  <a:pt x="50926" y="38353"/>
                </a:lnTo>
                <a:lnTo>
                  <a:pt x="60250" y="46958"/>
                </a:lnTo>
                <a:lnTo>
                  <a:pt x="68191" y="38353"/>
                </a:lnTo>
                <a:close/>
              </a:path>
            </a:pathLst>
          </a:custGeom>
          <a:solidFill>
            <a:srgbClr val="000000"/>
          </a:solidFill>
        </p:spPr>
        <p:txBody>
          <a:bodyPr wrap="square" lIns="0" tIns="0" rIns="0" bIns="0" rtlCol="0"/>
          <a:lstStyle/>
          <a:p>
            <a:endParaRPr/>
          </a:p>
        </p:txBody>
      </p:sp>
      <p:sp>
        <p:nvSpPr>
          <p:cNvPr id="23" name="object 23"/>
          <p:cNvSpPr/>
          <p:nvPr/>
        </p:nvSpPr>
        <p:spPr>
          <a:xfrm>
            <a:off x="3236086" y="4646676"/>
            <a:ext cx="718820" cy="558800"/>
          </a:xfrm>
          <a:custGeom>
            <a:avLst/>
            <a:gdLst/>
            <a:ahLst/>
            <a:cxnLst/>
            <a:rect l="l" t="t" r="r" b="b"/>
            <a:pathLst>
              <a:path w="718820" h="558800">
                <a:moveTo>
                  <a:pt x="654268" y="41708"/>
                </a:moveTo>
                <a:lnTo>
                  <a:pt x="0" y="548513"/>
                </a:lnTo>
                <a:lnTo>
                  <a:pt x="7874" y="558546"/>
                </a:lnTo>
                <a:lnTo>
                  <a:pt x="662032" y="51729"/>
                </a:lnTo>
                <a:lnTo>
                  <a:pt x="654268" y="41708"/>
                </a:lnTo>
                <a:close/>
              </a:path>
              <a:path w="718820" h="558800">
                <a:moveTo>
                  <a:pt x="702129" y="33909"/>
                </a:moveTo>
                <a:lnTo>
                  <a:pt x="664337" y="33909"/>
                </a:lnTo>
                <a:lnTo>
                  <a:pt x="672084" y="43942"/>
                </a:lnTo>
                <a:lnTo>
                  <a:pt x="662032" y="51729"/>
                </a:lnTo>
                <a:lnTo>
                  <a:pt x="681482" y="76835"/>
                </a:lnTo>
                <a:lnTo>
                  <a:pt x="702129" y="33909"/>
                </a:lnTo>
                <a:close/>
              </a:path>
              <a:path w="718820" h="558800">
                <a:moveTo>
                  <a:pt x="664337" y="33909"/>
                </a:moveTo>
                <a:lnTo>
                  <a:pt x="654268" y="41708"/>
                </a:lnTo>
                <a:lnTo>
                  <a:pt x="662032" y="51729"/>
                </a:lnTo>
                <a:lnTo>
                  <a:pt x="672084" y="43942"/>
                </a:lnTo>
                <a:lnTo>
                  <a:pt x="664337" y="33909"/>
                </a:lnTo>
                <a:close/>
              </a:path>
              <a:path w="718820" h="558800">
                <a:moveTo>
                  <a:pt x="718438" y="0"/>
                </a:moveTo>
                <a:lnTo>
                  <a:pt x="634746" y="16510"/>
                </a:lnTo>
                <a:lnTo>
                  <a:pt x="654268" y="41708"/>
                </a:lnTo>
                <a:lnTo>
                  <a:pt x="664337" y="33909"/>
                </a:lnTo>
                <a:lnTo>
                  <a:pt x="702129" y="33909"/>
                </a:lnTo>
                <a:lnTo>
                  <a:pt x="718438" y="0"/>
                </a:lnTo>
                <a:close/>
              </a:path>
            </a:pathLst>
          </a:custGeom>
          <a:solidFill>
            <a:srgbClr val="000000"/>
          </a:solidFill>
        </p:spPr>
        <p:txBody>
          <a:bodyPr wrap="square" lIns="0" tIns="0" rIns="0" bIns="0" rtlCol="0"/>
          <a:lstStyle/>
          <a:p>
            <a:endParaRPr/>
          </a:p>
        </p:txBody>
      </p:sp>
      <p:sp>
        <p:nvSpPr>
          <p:cNvPr id="24" name="object 24"/>
          <p:cNvSpPr txBox="1"/>
          <p:nvPr/>
        </p:nvSpPr>
        <p:spPr>
          <a:xfrm>
            <a:off x="3584828" y="5958941"/>
            <a:ext cx="16649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Fig: </a:t>
            </a:r>
            <a:r>
              <a:rPr sz="1800" dirty="0">
                <a:latin typeface="Times New Roman"/>
                <a:cs typeface="Times New Roman"/>
              </a:rPr>
              <a:t>Operator</a:t>
            </a:r>
            <a:r>
              <a:rPr sz="1800" spc="-70" dirty="0">
                <a:latin typeface="Times New Roman"/>
                <a:cs typeface="Times New Roman"/>
              </a:rPr>
              <a:t> </a:t>
            </a:r>
            <a:r>
              <a:rPr sz="1800" dirty="0">
                <a:latin typeface="Times New Roman"/>
                <a:cs typeface="Times New Roman"/>
              </a:rPr>
              <a:t>tree</a:t>
            </a:r>
            <a:endParaRPr sz="1800">
              <a:latin typeface="Times New Roman"/>
              <a:cs typeface="Times New Roman"/>
            </a:endParaRPr>
          </a:p>
        </p:txBody>
      </p:sp>
      <p:sp>
        <p:nvSpPr>
          <p:cNvPr id="25" name="object 25"/>
          <p:cNvSpPr/>
          <p:nvPr/>
        </p:nvSpPr>
        <p:spPr>
          <a:xfrm>
            <a:off x="6240779" y="4338828"/>
            <a:ext cx="321945" cy="1414780"/>
          </a:xfrm>
          <a:custGeom>
            <a:avLst/>
            <a:gdLst/>
            <a:ahLst/>
            <a:cxnLst/>
            <a:rect l="l" t="t" r="r" b="b"/>
            <a:pathLst>
              <a:path w="321945" h="1414779">
                <a:moveTo>
                  <a:pt x="0" y="0"/>
                </a:moveTo>
                <a:lnTo>
                  <a:pt x="50810" y="6015"/>
                </a:lnTo>
                <a:lnTo>
                  <a:pt x="94945" y="22766"/>
                </a:lnTo>
                <a:lnTo>
                  <a:pt x="129753" y="48307"/>
                </a:lnTo>
                <a:lnTo>
                  <a:pt x="152582" y="80694"/>
                </a:lnTo>
                <a:lnTo>
                  <a:pt x="160782" y="117983"/>
                </a:lnTo>
                <a:lnTo>
                  <a:pt x="160782" y="589153"/>
                </a:lnTo>
                <a:lnTo>
                  <a:pt x="168981" y="626441"/>
                </a:lnTo>
                <a:lnTo>
                  <a:pt x="191810" y="658828"/>
                </a:lnTo>
                <a:lnTo>
                  <a:pt x="226618" y="684369"/>
                </a:lnTo>
                <a:lnTo>
                  <a:pt x="270753" y="701120"/>
                </a:lnTo>
                <a:lnTo>
                  <a:pt x="321564" y="707136"/>
                </a:lnTo>
                <a:lnTo>
                  <a:pt x="270753" y="713151"/>
                </a:lnTo>
                <a:lnTo>
                  <a:pt x="226618" y="729902"/>
                </a:lnTo>
                <a:lnTo>
                  <a:pt x="191810" y="755443"/>
                </a:lnTo>
                <a:lnTo>
                  <a:pt x="168981" y="787830"/>
                </a:lnTo>
                <a:lnTo>
                  <a:pt x="160782" y="825119"/>
                </a:lnTo>
                <a:lnTo>
                  <a:pt x="160782" y="1296289"/>
                </a:lnTo>
                <a:lnTo>
                  <a:pt x="152582" y="1333582"/>
                </a:lnTo>
                <a:lnTo>
                  <a:pt x="129753" y="1365969"/>
                </a:lnTo>
                <a:lnTo>
                  <a:pt x="94945" y="1391509"/>
                </a:lnTo>
                <a:lnTo>
                  <a:pt x="50810" y="1408257"/>
                </a:lnTo>
                <a:lnTo>
                  <a:pt x="0" y="1414272"/>
                </a:lnTo>
              </a:path>
            </a:pathLst>
          </a:custGeom>
          <a:ln w="9144">
            <a:solidFill>
              <a:srgbClr val="000000"/>
            </a:solidFill>
          </a:ln>
        </p:spPr>
        <p:txBody>
          <a:bodyPr wrap="square" lIns="0" tIns="0" rIns="0" bIns="0" rtlCol="0"/>
          <a:lstStyle/>
          <a:p>
            <a:endParaRPr/>
          </a:p>
        </p:txBody>
      </p:sp>
      <p:sp>
        <p:nvSpPr>
          <p:cNvPr id="26" name="object 26"/>
          <p:cNvSpPr/>
          <p:nvPr/>
        </p:nvSpPr>
        <p:spPr>
          <a:xfrm>
            <a:off x="6242303" y="2653283"/>
            <a:ext cx="269875" cy="1377950"/>
          </a:xfrm>
          <a:custGeom>
            <a:avLst/>
            <a:gdLst/>
            <a:ahLst/>
            <a:cxnLst/>
            <a:rect l="l" t="t" r="r" b="b"/>
            <a:pathLst>
              <a:path w="269875" h="1377950">
                <a:moveTo>
                  <a:pt x="0" y="0"/>
                </a:moveTo>
                <a:lnTo>
                  <a:pt x="52524" y="8985"/>
                </a:lnTo>
                <a:lnTo>
                  <a:pt x="95392" y="33496"/>
                </a:lnTo>
                <a:lnTo>
                  <a:pt x="124283" y="69865"/>
                </a:lnTo>
                <a:lnTo>
                  <a:pt x="134874" y="114426"/>
                </a:lnTo>
                <a:lnTo>
                  <a:pt x="134874" y="574420"/>
                </a:lnTo>
                <a:lnTo>
                  <a:pt x="145464" y="618982"/>
                </a:lnTo>
                <a:lnTo>
                  <a:pt x="174355" y="655351"/>
                </a:lnTo>
                <a:lnTo>
                  <a:pt x="217223" y="679862"/>
                </a:lnTo>
                <a:lnTo>
                  <a:pt x="269748" y="688848"/>
                </a:lnTo>
                <a:lnTo>
                  <a:pt x="217223" y="697833"/>
                </a:lnTo>
                <a:lnTo>
                  <a:pt x="174355" y="722344"/>
                </a:lnTo>
                <a:lnTo>
                  <a:pt x="145464" y="758713"/>
                </a:lnTo>
                <a:lnTo>
                  <a:pt x="134874" y="803275"/>
                </a:lnTo>
                <a:lnTo>
                  <a:pt x="134874" y="1263268"/>
                </a:lnTo>
                <a:lnTo>
                  <a:pt x="124283" y="1307830"/>
                </a:lnTo>
                <a:lnTo>
                  <a:pt x="95392" y="1344199"/>
                </a:lnTo>
                <a:lnTo>
                  <a:pt x="52524" y="1368710"/>
                </a:lnTo>
                <a:lnTo>
                  <a:pt x="0" y="1377695"/>
                </a:lnTo>
              </a:path>
            </a:pathLst>
          </a:custGeom>
          <a:ln w="9144">
            <a:solidFill>
              <a:srgbClr val="000000"/>
            </a:solidFill>
          </a:ln>
        </p:spPr>
        <p:txBody>
          <a:bodyPr wrap="square" lIns="0" tIns="0" rIns="0" bIns="0" rtlCol="0"/>
          <a:lstStyle/>
          <a:p>
            <a:endParaRPr/>
          </a:p>
        </p:txBody>
      </p:sp>
      <p:sp>
        <p:nvSpPr>
          <p:cNvPr id="27" name="object 27"/>
          <p:cNvSpPr/>
          <p:nvPr/>
        </p:nvSpPr>
        <p:spPr>
          <a:xfrm>
            <a:off x="6228588" y="1976627"/>
            <a:ext cx="222885" cy="455930"/>
          </a:xfrm>
          <a:custGeom>
            <a:avLst/>
            <a:gdLst/>
            <a:ahLst/>
            <a:cxnLst/>
            <a:rect l="l" t="t" r="r" b="b"/>
            <a:pathLst>
              <a:path w="222885" h="455930">
                <a:moveTo>
                  <a:pt x="0" y="0"/>
                </a:moveTo>
                <a:lnTo>
                  <a:pt x="43314" y="2966"/>
                </a:lnTo>
                <a:lnTo>
                  <a:pt x="78676" y="11064"/>
                </a:lnTo>
                <a:lnTo>
                  <a:pt x="102512" y="23092"/>
                </a:lnTo>
                <a:lnTo>
                  <a:pt x="111251" y="37846"/>
                </a:lnTo>
                <a:lnTo>
                  <a:pt x="111251" y="189992"/>
                </a:lnTo>
                <a:lnTo>
                  <a:pt x="119991" y="204745"/>
                </a:lnTo>
                <a:lnTo>
                  <a:pt x="143827" y="216773"/>
                </a:lnTo>
                <a:lnTo>
                  <a:pt x="179189" y="224871"/>
                </a:lnTo>
                <a:lnTo>
                  <a:pt x="222503" y="227837"/>
                </a:lnTo>
                <a:lnTo>
                  <a:pt x="179189" y="230804"/>
                </a:lnTo>
                <a:lnTo>
                  <a:pt x="143827" y="238902"/>
                </a:lnTo>
                <a:lnTo>
                  <a:pt x="119991" y="250930"/>
                </a:lnTo>
                <a:lnTo>
                  <a:pt x="111251" y="265684"/>
                </a:lnTo>
                <a:lnTo>
                  <a:pt x="111251" y="417830"/>
                </a:lnTo>
                <a:lnTo>
                  <a:pt x="102512" y="432583"/>
                </a:lnTo>
                <a:lnTo>
                  <a:pt x="78676" y="444611"/>
                </a:lnTo>
                <a:lnTo>
                  <a:pt x="43314" y="452709"/>
                </a:lnTo>
                <a:lnTo>
                  <a:pt x="0" y="455675"/>
                </a:lnTo>
              </a:path>
            </a:pathLst>
          </a:custGeom>
          <a:ln w="9144">
            <a:solidFill>
              <a:srgbClr val="000000"/>
            </a:solidFill>
          </a:ln>
        </p:spPr>
        <p:txBody>
          <a:bodyPr wrap="square" lIns="0" tIns="0" rIns="0" bIns="0" rtlCol="0"/>
          <a:lstStyle/>
          <a:p>
            <a:endParaRPr/>
          </a:p>
        </p:txBody>
      </p:sp>
      <p:sp>
        <p:nvSpPr>
          <p:cNvPr id="28" name="object 28"/>
          <p:cNvSpPr txBox="1"/>
          <p:nvPr/>
        </p:nvSpPr>
        <p:spPr>
          <a:xfrm>
            <a:off x="6604761" y="2027682"/>
            <a:ext cx="674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Proje</a:t>
            </a:r>
            <a:r>
              <a:rPr sz="1800" spc="5" dirty="0">
                <a:latin typeface="Times New Roman"/>
                <a:cs typeface="Times New Roman"/>
              </a:rPr>
              <a:t>c</a:t>
            </a:r>
            <a:r>
              <a:rPr sz="1800" dirty="0">
                <a:latin typeface="Times New Roman"/>
                <a:cs typeface="Times New Roman"/>
              </a:rPr>
              <a:t>t</a:t>
            </a:r>
            <a:endParaRPr sz="1800">
              <a:latin typeface="Times New Roman"/>
              <a:cs typeface="Times New Roman"/>
            </a:endParaRPr>
          </a:p>
        </p:txBody>
      </p:sp>
      <p:sp>
        <p:nvSpPr>
          <p:cNvPr id="29" name="object 29"/>
          <p:cNvSpPr txBox="1"/>
          <p:nvPr/>
        </p:nvSpPr>
        <p:spPr>
          <a:xfrm>
            <a:off x="6641718" y="3182492"/>
            <a:ext cx="5854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Sel</a:t>
            </a:r>
            <a:r>
              <a:rPr sz="1800" dirty="0">
                <a:latin typeface="Times New Roman"/>
                <a:cs typeface="Times New Roman"/>
              </a:rPr>
              <a:t>e</a:t>
            </a:r>
            <a:r>
              <a:rPr sz="1800" spc="-5" dirty="0">
                <a:latin typeface="Times New Roman"/>
                <a:cs typeface="Times New Roman"/>
              </a:rPr>
              <a:t>ct</a:t>
            </a:r>
            <a:endParaRPr sz="1800">
              <a:latin typeface="Times New Roman"/>
              <a:cs typeface="Times New Roman"/>
            </a:endParaRPr>
          </a:p>
        </p:txBody>
      </p:sp>
      <p:sp>
        <p:nvSpPr>
          <p:cNvPr id="30" name="object 30"/>
          <p:cNvSpPr txBox="1"/>
          <p:nvPr/>
        </p:nvSpPr>
        <p:spPr>
          <a:xfrm>
            <a:off x="6690741" y="4869942"/>
            <a:ext cx="4070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Join</a:t>
            </a:r>
            <a:endParaRPr sz="18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B68D-9509-49F2-AA8E-89D04D4399F3}"/>
              </a:ext>
            </a:extLst>
          </p:cNvPr>
          <p:cNvSpPr>
            <a:spLocks noGrp="1"/>
          </p:cNvSpPr>
          <p:nvPr>
            <p:ph type="title"/>
          </p:nvPr>
        </p:nvSpPr>
        <p:spPr>
          <a:xfrm>
            <a:off x="1219200" y="358520"/>
            <a:ext cx="6748144" cy="615553"/>
          </a:xfrm>
        </p:spPr>
        <p:txBody>
          <a:bodyPr/>
          <a:lstStyle/>
          <a:p>
            <a:r>
              <a:rPr lang="en-US" sz="4000" dirty="0"/>
              <a:t>Overview of Query Processing</a:t>
            </a:r>
          </a:p>
        </p:txBody>
      </p:sp>
      <p:sp>
        <p:nvSpPr>
          <p:cNvPr id="3" name="Text Placeholder 2">
            <a:extLst>
              <a:ext uri="{FF2B5EF4-FFF2-40B4-BE49-F238E27FC236}">
                <a16:creationId xmlns:a16="http://schemas.microsoft.com/office/drawing/2014/main" id="{3FB31AC7-85E9-40DF-B703-99937FF694AF}"/>
              </a:ext>
            </a:extLst>
          </p:cNvPr>
          <p:cNvSpPr>
            <a:spLocks noGrp="1"/>
          </p:cNvSpPr>
          <p:nvPr>
            <p:ph type="body" idx="1"/>
          </p:nvPr>
        </p:nvSpPr>
        <p:spPr>
          <a:xfrm>
            <a:off x="1143000" y="1396028"/>
            <a:ext cx="7620000" cy="4007315"/>
          </a:xfrm>
        </p:spPr>
        <p:txBody>
          <a:bodyPr/>
          <a:lstStyle/>
          <a:p>
            <a:pPr marL="342900" indent="-342900">
              <a:buFont typeface="Wingdings" panose="05000000000000000000" pitchFamily="2" charset="2"/>
              <a:buChar char="q"/>
            </a:pPr>
            <a:r>
              <a:rPr lang="en-US" dirty="0"/>
              <a:t>What is Query Processor? </a:t>
            </a:r>
          </a:p>
          <a:p>
            <a:pPr marL="742950" lvl="1" indent="-285750" algn="l">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Understanding Query processing in distributed database environments is very difficult instead of centralized database, because there are many elements or parameters involved that affect the overall performance of distributed queries. Moreover, in distributed environment, the query processor may have to access in many sites. Thus, query response time may become very high. </a:t>
            </a:r>
          </a:p>
          <a:p>
            <a:pPr marL="742950" lvl="1" indent="-285750" algn="l">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That is why, Query processing problem is divided into several sub-problems/ steps which are easier to solve individually.</a:t>
            </a:r>
          </a:p>
        </p:txBody>
      </p:sp>
      <p:sp>
        <p:nvSpPr>
          <p:cNvPr id="4" name="Slide Number Placeholder 3">
            <a:extLst>
              <a:ext uri="{FF2B5EF4-FFF2-40B4-BE49-F238E27FC236}">
                <a16:creationId xmlns:a16="http://schemas.microsoft.com/office/drawing/2014/main" id="{3D6F29B4-C464-4205-B6B1-27784D3D7919}"/>
              </a:ext>
            </a:extLst>
          </p:cNvPr>
          <p:cNvSpPr>
            <a:spLocks noGrp="1"/>
          </p:cNvSpPr>
          <p:nvPr>
            <p:ph type="sldNum" sz="quarter" idx="7"/>
          </p:nvPr>
        </p:nvSpPr>
        <p:spPr/>
        <p:txBody>
          <a:bodyPr/>
          <a:lstStyle/>
          <a:p>
            <a:pPr marL="25400">
              <a:lnSpc>
                <a:spcPts val="1240"/>
              </a:lnSpc>
            </a:pPr>
            <a:fld id="{81D60167-4931-47E6-BA6A-407CBD079E47}" type="slidenum">
              <a:rPr lang="en-US" spc="-60" smtClean="0"/>
              <a:t>5</a:t>
            </a:fld>
            <a:endParaRPr lang="en-US" spc="-60" dirty="0"/>
          </a:p>
        </p:txBody>
      </p:sp>
      <p:cxnSp>
        <p:nvCxnSpPr>
          <p:cNvPr id="6" name="Straight Connector 5">
            <a:extLst>
              <a:ext uri="{FF2B5EF4-FFF2-40B4-BE49-F238E27FC236}">
                <a16:creationId xmlns:a16="http://schemas.microsoft.com/office/drawing/2014/main" id="{A7E6E456-4D38-48E3-9A7C-00F339504AB2}"/>
              </a:ext>
            </a:extLst>
          </p:cNvPr>
          <p:cNvCxnSpPr/>
          <p:nvPr/>
        </p:nvCxnSpPr>
        <p:spPr>
          <a:xfrm>
            <a:off x="1066800" y="1066800"/>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19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1659" cy="307657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spc="-5" dirty="0">
                <a:latin typeface="Times New Roman"/>
                <a:cs typeface="Times New Roman"/>
              </a:rPr>
              <a:t>Localization </a:t>
            </a:r>
            <a:r>
              <a:rPr sz="2400" b="1" dirty="0">
                <a:latin typeface="Times New Roman"/>
                <a:cs typeface="Times New Roman"/>
              </a:rPr>
              <a:t>of Distributed</a:t>
            </a:r>
            <a:r>
              <a:rPr sz="2400" b="1" spc="-10" dirty="0">
                <a:latin typeface="Times New Roman"/>
                <a:cs typeface="Times New Roman"/>
              </a:rPr>
              <a:t> </a:t>
            </a:r>
            <a:r>
              <a:rPr sz="2400" b="1" dirty="0">
                <a:latin typeface="Times New Roman"/>
                <a:cs typeface="Times New Roman"/>
              </a:rPr>
              <a:t>Data</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7620" lvl="1" indent="-287020" algn="just">
              <a:lnSpc>
                <a:spcPct val="100000"/>
              </a:lnSpc>
              <a:spcBef>
                <a:spcPts val="5"/>
              </a:spcBef>
              <a:buFont typeface="Wingdings"/>
              <a:buChar char=""/>
              <a:tabLst>
                <a:tab pos="756920" algn="l"/>
              </a:tabLst>
            </a:pPr>
            <a:r>
              <a:rPr sz="2000" dirty="0">
                <a:latin typeface="Times New Roman"/>
                <a:cs typeface="Times New Roman"/>
              </a:rPr>
              <a:t>Output </a:t>
            </a:r>
            <a:r>
              <a:rPr sz="2000" spc="-5" dirty="0">
                <a:latin typeface="Times New Roman"/>
                <a:cs typeface="Times New Roman"/>
              </a:rPr>
              <a:t>of the first layer </a:t>
            </a:r>
            <a:r>
              <a:rPr sz="2000" spc="-10" dirty="0">
                <a:latin typeface="Times New Roman"/>
                <a:cs typeface="Times New Roman"/>
              </a:rPr>
              <a:t>is </a:t>
            </a:r>
            <a:r>
              <a:rPr sz="2000" spc="-5" dirty="0">
                <a:latin typeface="Times New Roman"/>
                <a:cs typeface="Times New Roman"/>
              </a:rPr>
              <a:t>an </a:t>
            </a:r>
            <a:r>
              <a:rPr sz="2000" b="1" spc="-5" dirty="0">
                <a:latin typeface="Times New Roman"/>
                <a:cs typeface="Times New Roman"/>
              </a:rPr>
              <a:t>algebraic query </a:t>
            </a:r>
            <a:r>
              <a:rPr sz="2000" spc="-5" dirty="0">
                <a:latin typeface="Times New Roman"/>
                <a:cs typeface="Times New Roman"/>
              </a:rPr>
              <a:t>on distributed  </a:t>
            </a:r>
            <a:r>
              <a:rPr sz="2000" dirty="0">
                <a:latin typeface="Times New Roman"/>
                <a:cs typeface="Times New Roman"/>
              </a:rPr>
              <a:t>relations which </a:t>
            </a:r>
            <a:r>
              <a:rPr sz="2000" spc="-5" dirty="0">
                <a:latin typeface="Times New Roman"/>
                <a:cs typeface="Times New Roman"/>
              </a:rPr>
              <a:t>is </a:t>
            </a:r>
            <a:r>
              <a:rPr sz="2000" dirty="0">
                <a:latin typeface="Times New Roman"/>
                <a:cs typeface="Times New Roman"/>
              </a:rPr>
              <a:t>input </a:t>
            </a:r>
            <a:r>
              <a:rPr sz="2000" spc="-5" dirty="0">
                <a:latin typeface="Times New Roman"/>
                <a:cs typeface="Times New Roman"/>
              </a:rPr>
              <a:t>to </a:t>
            </a:r>
            <a:r>
              <a:rPr sz="2000" dirty="0">
                <a:latin typeface="Times New Roman"/>
                <a:cs typeface="Times New Roman"/>
              </a:rPr>
              <a:t>the second</a:t>
            </a:r>
            <a:r>
              <a:rPr sz="2000" spc="-135" dirty="0">
                <a:latin typeface="Times New Roman"/>
                <a:cs typeface="Times New Roman"/>
              </a:rPr>
              <a:t> </a:t>
            </a:r>
            <a:r>
              <a:rPr sz="2000" spc="-20" dirty="0">
                <a:latin typeface="Times New Roman"/>
                <a:cs typeface="Times New Roman"/>
              </a:rPr>
              <a:t>layer.</a:t>
            </a:r>
            <a:endParaRPr sz="2000">
              <a:latin typeface="Times New Roman"/>
              <a:cs typeface="Times New Roman"/>
            </a:endParaRPr>
          </a:p>
          <a:p>
            <a:pPr marL="756285" lvl="1" indent="-287020">
              <a:lnSpc>
                <a:spcPct val="100000"/>
              </a:lnSpc>
              <a:spcBef>
                <a:spcPts val="480"/>
              </a:spcBef>
              <a:buFont typeface="Wingdings"/>
              <a:buChar char=""/>
              <a:tabLst>
                <a:tab pos="756920" algn="l"/>
              </a:tabLst>
            </a:pPr>
            <a:r>
              <a:rPr sz="2000" dirty="0">
                <a:latin typeface="Times New Roman"/>
                <a:cs typeface="Times New Roman"/>
              </a:rPr>
              <a:t>The </a:t>
            </a:r>
            <a:r>
              <a:rPr sz="2000" spc="-10" dirty="0">
                <a:latin typeface="Times New Roman"/>
                <a:cs typeface="Times New Roman"/>
              </a:rPr>
              <a:t>main </a:t>
            </a:r>
            <a:r>
              <a:rPr sz="2000" dirty="0">
                <a:latin typeface="Times New Roman"/>
                <a:cs typeface="Times New Roman"/>
              </a:rPr>
              <a:t>role </a:t>
            </a:r>
            <a:r>
              <a:rPr sz="2000" spc="-5" dirty="0">
                <a:latin typeface="Times New Roman"/>
                <a:cs typeface="Times New Roman"/>
              </a:rPr>
              <a:t>of this layer </a:t>
            </a:r>
            <a:r>
              <a:rPr sz="2000" spc="-10" dirty="0">
                <a:latin typeface="Times New Roman"/>
                <a:cs typeface="Times New Roman"/>
              </a:rPr>
              <a:t>is </a:t>
            </a:r>
            <a:r>
              <a:rPr sz="2000" spc="-5" dirty="0">
                <a:latin typeface="Times New Roman"/>
                <a:cs typeface="Times New Roman"/>
              </a:rPr>
              <a:t>to </a:t>
            </a:r>
            <a:r>
              <a:rPr sz="2000" b="1" spc="-5" dirty="0">
                <a:latin typeface="Times New Roman"/>
                <a:cs typeface="Times New Roman"/>
              </a:rPr>
              <a:t>localize the</a:t>
            </a:r>
            <a:r>
              <a:rPr sz="2000" b="1" spc="355" dirty="0">
                <a:latin typeface="Times New Roman"/>
                <a:cs typeface="Times New Roman"/>
              </a:rPr>
              <a:t> </a:t>
            </a:r>
            <a:r>
              <a:rPr sz="2000" b="1" spc="-15" dirty="0">
                <a:latin typeface="Times New Roman"/>
                <a:cs typeface="Times New Roman"/>
              </a:rPr>
              <a:t>query’s </a:t>
            </a:r>
            <a:r>
              <a:rPr sz="2000" b="1" spc="-5" dirty="0">
                <a:latin typeface="Times New Roman"/>
                <a:cs typeface="Times New Roman"/>
              </a:rPr>
              <a:t>data</a:t>
            </a:r>
            <a:endParaRPr sz="2000">
              <a:latin typeface="Times New Roman"/>
              <a:cs typeface="Times New Roman"/>
            </a:endParaRPr>
          </a:p>
          <a:p>
            <a:pPr marL="756285">
              <a:lnSpc>
                <a:spcPct val="100000"/>
              </a:lnSpc>
            </a:pPr>
            <a:r>
              <a:rPr sz="2000" dirty="0">
                <a:latin typeface="Times New Roman"/>
                <a:cs typeface="Times New Roman"/>
              </a:rPr>
              <a:t>using data distribution</a:t>
            </a:r>
            <a:r>
              <a:rPr sz="2000" spc="-100" dirty="0">
                <a:latin typeface="Times New Roman"/>
                <a:cs typeface="Times New Roman"/>
              </a:rPr>
              <a:t> </a:t>
            </a:r>
            <a:r>
              <a:rPr sz="2000" dirty="0">
                <a:latin typeface="Times New Roman"/>
                <a:cs typeface="Times New Roman"/>
              </a:rPr>
              <a:t>information.</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spc="-75" dirty="0">
                <a:latin typeface="Times New Roman"/>
                <a:cs typeface="Times New Roman"/>
              </a:rPr>
              <a:t>We </a:t>
            </a:r>
            <a:r>
              <a:rPr sz="2000" dirty="0">
                <a:latin typeface="Times New Roman"/>
                <a:cs typeface="Times New Roman"/>
              </a:rPr>
              <a:t>know </a:t>
            </a:r>
            <a:r>
              <a:rPr sz="2000" spc="-5" dirty="0">
                <a:latin typeface="Times New Roman"/>
                <a:cs typeface="Times New Roman"/>
              </a:rPr>
              <a:t>that relations are fragmented and stored in disjoint  subsets, called fragments where each </a:t>
            </a:r>
            <a:r>
              <a:rPr sz="2000" spc="-10" dirty="0">
                <a:latin typeface="Times New Roman"/>
                <a:cs typeface="Times New Roman"/>
              </a:rPr>
              <a:t>fragment </a:t>
            </a:r>
            <a:r>
              <a:rPr sz="2000" spc="-5" dirty="0">
                <a:latin typeface="Times New Roman"/>
                <a:cs typeface="Times New Roman"/>
              </a:rPr>
              <a:t>is </a:t>
            </a:r>
            <a:r>
              <a:rPr sz="2000" spc="-10" dirty="0">
                <a:latin typeface="Times New Roman"/>
                <a:cs typeface="Times New Roman"/>
              </a:rPr>
              <a:t>stored </a:t>
            </a:r>
            <a:r>
              <a:rPr sz="2000" spc="-5" dirty="0">
                <a:latin typeface="Times New Roman"/>
                <a:cs typeface="Times New Roman"/>
              </a:rPr>
              <a:t>at  different</a:t>
            </a:r>
            <a:r>
              <a:rPr sz="2000" spc="-40" dirty="0">
                <a:latin typeface="Times New Roman"/>
                <a:cs typeface="Times New Roman"/>
              </a:rPr>
              <a:t> </a:t>
            </a:r>
            <a:r>
              <a:rPr sz="2000" spc="-5" dirty="0">
                <a:latin typeface="Times New Roman"/>
                <a:cs typeface="Times New Roman"/>
              </a:rPr>
              <a:t>site.</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59</a:t>
            </a:fld>
            <a:endParaRPr spc="-6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1659" cy="362521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spc="-5" dirty="0">
                <a:latin typeface="Times New Roman"/>
                <a:cs typeface="Times New Roman"/>
              </a:rPr>
              <a:t>Localization </a:t>
            </a:r>
            <a:r>
              <a:rPr sz="2400" b="1" dirty="0">
                <a:latin typeface="Times New Roman"/>
                <a:cs typeface="Times New Roman"/>
              </a:rPr>
              <a:t>of Distributed</a:t>
            </a:r>
            <a:r>
              <a:rPr sz="2400" b="1" spc="-10" dirty="0">
                <a:latin typeface="Times New Roman"/>
                <a:cs typeface="Times New Roman"/>
              </a:rPr>
              <a:t> </a:t>
            </a:r>
            <a:r>
              <a:rPr sz="2400" b="1" dirty="0">
                <a:latin typeface="Times New Roman"/>
                <a:cs typeface="Times New Roman"/>
              </a:rPr>
              <a:t>Data</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6985" lvl="1" indent="-287020" algn="just">
              <a:lnSpc>
                <a:spcPct val="100000"/>
              </a:lnSpc>
              <a:spcBef>
                <a:spcPts val="5"/>
              </a:spcBef>
              <a:buFont typeface="Wingdings"/>
              <a:buChar char=""/>
              <a:tabLst>
                <a:tab pos="756920" algn="l"/>
              </a:tabLst>
            </a:pPr>
            <a:r>
              <a:rPr sz="2000" dirty="0">
                <a:latin typeface="Times New Roman"/>
                <a:cs typeface="Times New Roman"/>
              </a:rPr>
              <a:t>This </a:t>
            </a:r>
            <a:r>
              <a:rPr sz="2000" spc="-5" dirty="0">
                <a:latin typeface="Times New Roman"/>
                <a:cs typeface="Times New Roman"/>
              </a:rPr>
              <a:t>layer </a:t>
            </a:r>
            <a:r>
              <a:rPr sz="2000" b="1" spc="-5" dirty="0">
                <a:latin typeface="Times New Roman"/>
                <a:cs typeface="Times New Roman"/>
              </a:rPr>
              <a:t>determines which fragments </a:t>
            </a:r>
            <a:r>
              <a:rPr sz="2000" b="1" spc="-10" dirty="0">
                <a:latin typeface="Times New Roman"/>
                <a:cs typeface="Times New Roman"/>
              </a:rPr>
              <a:t>are </a:t>
            </a:r>
            <a:r>
              <a:rPr sz="2000" b="1" spc="-5" dirty="0">
                <a:latin typeface="Times New Roman"/>
                <a:cs typeface="Times New Roman"/>
              </a:rPr>
              <a:t>involved </a:t>
            </a:r>
            <a:r>
              <a:rPr sz="2000" b="1" spc="-20" dirty="0">
                <a:latin typeface="Times New Roman"/>
                <a:cs typeface="Times New Roman"/>
              </a:rPr>
              <a:t>in  </a:t>
            </a:r>
            <a:r>
              <a:rPr sz="2000" b="1" dirty="0">
                <a:latin typeface="Times New Roman"/>
                <a:cs typeface="Times New Roman"/>
              </a:rPr>
              <a:t>the </a:t>
            </a:r>
            <a:r>
              <a:rPr sz="2000" b="1" spc="-5" dirty="0">
                <a:latin typeface="Times New Roman"/>
                <a:cs typeface="Times New Roman"/>
              </a:rPr>
              <a:t>query </a:t>
            </a:r>
            <a:r>
              <a:rPr sz="2000" b="1" dirty="0">
                <a:latin typeface="Times New Roman"/>
                <a:cs typeface="Times New Roman"/>
              </a:rPr>
              <a:t>and </a:t>
            </a:r>
            <a:r>
              <a:rPr sz="2000" b="1" spc="-5" dirty="0">
                <a:latin typeface="Times New Roman"/>
                <a:cs typeface="Times New Roman"/>
              </a:rPr>
              <a:t>transforms </a:t>
            </a:r>
            <a:r>
              <a:rPr sz="2000" b="1" dirty="0">
                <a:latin typeface="Times New Roman"/>
                <a:cs typeface="Times New Roman"/>
              </a:rPr>
              <a:t>the </a:t>
            </a:r>
            <a:r>
              <a:rPr sz="2000" b="1" spc="-5" dirty="0">
                <a:latin typeface="Times New Roman"/>
                <a:cs typeface="Times New Roman"/>
              </a:rPr>
              <a:t>distributed query into </a:t>
            </a:r>
            <a:r>
              <a:rPr sz="2000" b="1" dirty="0">
                <a:latin typeface="Times New Roman"/>
                <a:cs typeface="Times New Roman"/>
              </a:rPr>
              <a:t>a  fragment</a:t>
            </a:r>
            <a:r>
              <a:rPr sz="2000" b="1" spc="-40" dirty="0">
                <a:latin typeface="Times New Roman"/>
                <a:cs typeface="Times New Roman"/>
              </a:rPr>
              <a:t> </a:t>
            </a:r>
            <a:r>
              <a:rPr sz="2000" b="1" dirty="0">
                <a:latin typeface="Times New Roman"/>
                <a:cs typeface="Times New Roman"/>
              </a:rPr>
              <a:t>query</a:t>
            </a:r>
            <a:r>
              <a:rPr sz="2000" dirty="0">
                <a:latin typeface="Times New Roman"/>
                <a:cs typeface="Times New Roman"/>
              </a:rPr>
              <a:t>.</a:t>
            </a:r>
            <a:endParaRPr sz="2000">
              <a:latin typeface="Times New Roman"/>
              <a:cs typeface="Times New Roman"/>
            </a:endParaRPr>
          </a:p>
          <a:p>
            <a:pPr marL="756285" marR="5080" lvl="1" indent="-287020" algn="just">
              <a:lnSpc>
                <a:spcPct val="100000"/>
              </a:lnSpc>
              <a:spcBef>
                <a:spcPts val="480"/>
              </a:spcBef>
              <a:buFont typeface="Wingdings"/>
              <a:buChar char=""/>
              <a:tabLst>
                <a:tab pos="756920" algn="l"/>
              </a:tabLst>
            </a:pPr>
            <a:r>
              <a:rPr sz="2000" dirty="0">
                <a:latin typeface="Times New Roman"/>
                <a:cs typeface="Times New Roman"/>
              </a:rPr>
              <a:t>A </a:t>
            </a:r>
            <a:r>
              <a:rPr sz="2000" spc="-5" dirty="0">
                <a:latin typeface="Times New Roman"/>
                <a:cs typeface="Times New Roman"/>
              </a:rPr>
              <a:t>naive </a:t>
            </a:r>
            <a:r>
              <a:rPr sz="2000" dirty="0">
                <a:latin typeface="Times New Roman"/>
                <a:cs typeface="Times New Roman"/>
              </a:rPr>
              <a:t>way </a:t>
            </a:r>
            <a:r>
              <a:rPr sz="2000" spc="-10" dirty="0">
                <a:latin typeface="Times New Roman"/>
                <a:cs typeface="Times New Roman"/>
              </a:rPr>
              <a:t>to </a:t>
            </a:r>
            <a:r>
              <a:rPr sz="2000" spc="-5" dirty="0">
                <a:latin typeface="Times New Roman"/>
                <a:cs typeface="Times New Roman"/>
              </a:rPr>
              <a:t>localize </a:t>
            </a:r>
            <a:r>
              <a:rPr sz="2000" dirty="0">
                <a:latin typeface="Times New Roman"/>
                <a:cs typeface="Times New Roman"/>
              </a:rPr>
              <a:t>a </a:t>
            </a:r>
            <a:r>
              <a:rPr sz="2000" spc="-5" dirty="0">
                <a:latin typeface="Times New Roman"/>
                <a:cs typeface="Times New Roman"/>
              </a:rPr>
              <a:t>distributed query is to generate </a:t>
            </a:r>
            <a:r>
              <a:rPr sz="2000" dirty="0">
                <a:latin typeface="Times New Roman"/>
                <a:cs typeface="Times New Roman"/>
              </a:rPr>
              <a:t>a  query where </a:t>
            </a:r>
            <a:r>
              <a:rPr sz="2000" spc="-5" dirty="0">
                <a:latin typeface="Times New Roman"/>
                <a:cs typeface="Times New Roman"/>
              </a:rPr>
              <a:t>each global relation is substituted </a:t>
            </a:r>
            <a:r>
              <a:rPr sz="2000" dirty="0">
                <a:latin typeface="Times New Roman"/>
                <a:cs typeface="Times New Roman"/>
              </a:rPr>
              <a:t>by </a:t>
            </a:r>
            <a:r>
              <a:rPr sz="2000" spc="-10" dirty="0">
                <a:latin typeface="Times New Roman"/>
                <a:cs typeface="Times New Roman"/>
              </a:rPr>
              <a:t>its  </a:t>
            </a:r>
            <a:r>
              <a:rPr sz="2000" spc="-5" dirty="0">
                <a:latin typeface="Times New Roman"/>
                <a:cs typeface="Times New Roman"/>
              </a:rPr>
              <a:t>localization program. This can be viewed as replacing the  </a:t>
            </a:r>
            <a:r>
              <a:rPr sz="2000" dirty="0">
                <a:latin typeface="Times New Roman"/>
                <a:cs typeface="Times New Roman"/>
              </a:rPr>
              <a:t>leaves </a:t>
            </a:r>
            <a:r>
              <a:rPr sz="2000" spc="-5" dirty="0">
                <a:latin typeface="Times New Roman"/>
                <a:cs typeface="Times New Roman"/>
              </a:rPr>
              <a:t>of the operator tree </a:t>
            </a:r>
            <a:r>
              <a:rPr sz="2000" dirty="0">
                <a:latin typeface="Times New Roman"/>
                <a:cs typeface="Times New Roman"/>
              </a:rPr>
              <a:t>of </a:t>
            </a:r>
            <a:r>
              <a:rPr sz="2000" spc="-5" dirty="0">
                <a:latin typeface="Times New Roman"/>
                <a:cs typeface="Times New Roman"/>
              </a:rPr>
              <a:t>the distributed </a:t>
            </a:r>
            <a:r>
              <a:rPr sz="2000" dirty="0">
                <a:latin typeface="Times New Roman"/>
                <a:cs typeface="Times New Roman"/>
              </a:rPr>
              <a:t>query </a:t>
            </a:r>
            <a:r>
              <a:rPr sz="2000" spc="-15" dirty="0">
                <a:latin typeface="Times New Roman"/>
                <a:cs typeface="Times New Roman"/>
              </a:rPr>
              <a:t>with  </a:t>
            </a:r>
            <a:r>
              <a:rPr sz="2000" spc="-5" dirty="0">
                <a:latin typeface="Times New Roman"/>
                <a:cs typeface="Times New Roman"/>
              </a:rPr>
              <a:t>subtrees corresponding </a:t>
            </a:r>
            <a:r>
              <a:rPr sz="2000" spc="-10" dirty="0">
                <a:latin typeface="Times New Roman"/>
                <a:cs typeface="Times New Roman"/>
              </a:rPr>
              <a:t>to </a:t>
            </a:r>
            <a:r>
              <a:rPr sz="2000" dirty="0">
                <a:latin typeface="Times New Roman"/>
                <a:cs typeface="Times New Roman"/>
              </a:rPr>
              <a:t>the </a:t>
            </a:r>
            <a:r>
              <a:rPr sz="2000" spc="-5" dirty="0">
                <a:latin typeface="Times New Roman"/>
                <a:cs typeface="Times New Roman"/>
              </a:rPr>
              <a:t>localization programs. </a:t>
            </a:r>
            <a:r>
              <a:rPr sz="2000" spc="-75" dirty="0">
                <a:latin typeface="Times New Roman"/>
                <a:cs typeface="Times New Roman"/>
              </a:rPr>
              <a:t>We </a:t>
            </a:r>
            <a:r>
              <a:rPr sz="2000" spc="-5" dirty="0">
                <a:latin typeface="Times New Roman"/>
                <a:cs typeface="Times New Roman"/>
              </a:rPr>
              <a:t>call  </a:t>
            </a:r>
            <a:r>
              <a:rPr sz="2000" dirty="0">
                <a:latin typeface="Times New Roman"/>
                <a:cs typeface="Times New Roman"/>
              </a:rPr>
              <a:t>the query obtained this way the </a:t>
            </a:r>
            <a:r>
              <a:rPr sz="2000" spc="-5" dirty="0">
                <a:latin typeface="Times New Roman"/>
                <a:cs typeface="Times New Roman"/>
              </a:rPr>
              <a:t>localized</a:t>
            </a:r>
            <a:r>
              <a:rPr sz="2000" spc="-135" dirty="0">
                <a:latin typeface="Times New Roman"/>
                <a:cs typeface="Times New Roman"/>
              </a:rPr>
              <a:t> </a:t>
            </a:r>
            <a:r>
              <a:rPr sz="2000" spc="-20" dirty="0">
                <a:latin typeface="Times New Roman"/>
                <a:cs typeface="Times New Roman"/>
              </a:rPr>
              <a:t>query.</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60</a:t>
            </a:fld>
            <a:endParaRPr spc="-6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2295" cy="3942079"/>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Global Query</a:t>
            </a:r>
            <a:r>
              <a:rPr sz="2400" b="1" spc="-30" dirty="0">
                <a:latin typeface="Times New Roman"/>
                <a:cs typeface="Times New Roman"/>
              </a:rPr>
              <a:t> </a:t>
            </a:r>
            <a:r>
              <a:rPr sz="2400" b="1" spc="-5" dirty="0">
                <a:latin typeface="Times New Roman"/>
                <a:cs typeface="Times New Roman"/>
              </a:rPr>
              <a:t>Optimization</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lvl="1" indent="-287020">
              <a:lnSpc>
                <a:spcPct val="100000"/>
              </a:lnSpc>
              <a:spcBef>
                <a:spcPts val="5"/>
              </a:spcBef>
              <a:buFont typeface="Wingdings"/>
              <a:buChar char=""/>
              <a:tabLst>
                <a:tab pos="756920" algn="l"/>
              </a:tabLst>
            </a:pPr>
            <a:r>
              <a:rPr sz="2000" dirty="0">
                <a:latin typeface="Times New Roman"/>
                <a:cs typeface="Times New Roman"/>
              </a:rPr>
              <a:t>The input </a:t>
            </a:r>
            <a:r>
              <a:rPr sz="2000" spc="-5" dirty="0">
                <a:latin typeface="Times New Roman"/>
                <a:cs typeface="Times New Roman"/>
              </a:rPr>
              <a:t>to </a:t>
            </a:r>
            <a:r>
              <a:rPr sz="2000" dirty="0">
                <a:latin typeface="Times New Roman"/>
                <a:cs typeface="Times New Roman"/>
              </a:rPr>
              <a:t>the third </a:t>
            </a:r>
            <a:r>
              <a:rPr sz="2000" spc="-5" dirty="0">
                <a:latin typeface="Times New Roman"/>
                <a:cs typeface="Times New Roman"/>
              </a:rPr>
              <a:t>layer is </a:t>
            </a:r>
            <a:r>
              <a:rPr sz="2000" dirty="0">
                <a:latin typeface="Times New Roman"/>
                <a:cs typeface="Times New Roman"/>
              </a:rPr>
              <a:t>a </a:t>
            </a:r>
            <a:r>
              <a:rPr sz="2000" b="1" dirty="0">
                <a:latin typeface="Times New Roman"/>
                <a:cs typeface="Times New Roman"/>
              </a:rPr>
              <a:t>fragment algebraic</a:t>
            </a:r>
            <a:r>
              <a:rPr sz="2000" b="1" spc="-140" dirty="0">
                <a:latin typeface="Times New Roman"/>
                <a:cs typeface="Times New Roman"/>
              </a:rPr>
              <a:t> </a:t>
            </a:r>
            <a:r>
              <a:rPr sz="2000" b="1" dirty="0">
                <a:latin typeface="Times New Roman"/>
                <a:cs typeface="Times New Roman"/>
              </a:rPr>
              <a:t>query</a:t>
            </a:r>
            <a:r>
              <a:rPr sz="2000" dirty="0">
                <a:latin typeface="Times New Roman"/>
                <a:cs typeface="Times New Roman"/>
              </a:rPr>
              <a:t>.</a:t>
            </a:r>
            <a:endParaRPr sz="2000">
              <a:latin typeface="Times New Roman"/>
              <a:cs typeface="Times New Roman"/>
            </a:endParaRPr>
          </a:p>
          <a:p>
            <a:pPr marL="756285" marR="6985" lvl="1" indent="-287020">
              <a:lnSpc>
                <a:spcPct val="100000"/>
              </a:lnSpc>
              <a:spcBef>
                <a:spcPts val="480"/>
              </a:spcBef>
              <a:buFont typeface="Wingdings"/>
              <a:buChar char=""/>
              <a:tabLst>
                <a:tab pos="756920" algn="l"/>
              </a:tabLst>
            </a:pPr>
            <a:r>
              <a:rPr sz="2000" dirty="0">
                <a:latin typeface="Times New Roman"/>
                <a:cs typeface="Times New Roman"/>
              </a:rPr>
              <a:t>The goal </a:t>
            </a:r>
            <a:r>
              <a:rPr sz="2000" spc="-5" dirty="0">
                <a:latin typeface="Times New Roman"/>
                <a:cs typeface="Times New Roman"/>
              </a:rPr>
              <a:t>of this layer is </a:t>
            </a:r>
            <a:r>
              <a:rPr sz="2000" spc="-10" dirty="0">
                <a:latin typeface="Times New Roman"/>
                <a:cs typeface="Times New Roman"/>
              </a:rPr>
              <a:t>to </a:t>
            </a:r>
            <a:r>
              <a:rPr sz="2000" b="1" spc="-5" dirty="0">
                <a:latin typeface="Times New Roman"/>
                <a:cs typeface="Times New Roman"/>
              </a:rPr>
              <a:t>find </a:t>
            </a:r>
            <a:r>
              <a:rPr sz="2000" b="1" dirty="0">
                <a:latin typeface="Times New Roman"/>
                <a:cs typeface="Times New Roman"/>
              </a:rPr>
              <a:t>an </a:t>
            </a:r>
            <a:r>
              <a:rPr sz="2000" b="1" spc="-5" dirty="0">
                <a:latin typeface="Times New Roman"/>
                <a:cs typeface="Times New Roman"/>
              </a:rPr>
              <a:t>execution strategy </a:t>
            </a:r>
            <a:r>
              <a:rPr sz="2000" spc="-5" dirty="0">
                <a:latin typeface="Times New Roman"/>
                <a:cs typeface="Times New Roman"/>
              </a:rPr>
              <a:t>for  </a:t>
            </a:r>
            <a:r>
              <a:rPr sz="2000" dirty="0">
                <a:latin typeface="Times New Roman"/>
                <a:cs typeface="Times New Roman"/>
              </a:rPr>
              <a:t>the algebraic </a:t>
            </a:r>
            <a:r>
              <a:rPr sz="2000" spc="-5" dirty="0">
                <a:latin typeface="Times New Roman"/>
                <a:cs typeface="Times New Roman"/>
              </a:rPr>
              <a:t>fragment </a:t>
            </a:r>
            <a:r>
              <a:rPr sz="2000" dirty="0">
                <a:latin typeface="Times New Roman"/>
                <a:cs typeface="Times New Roman"/>
              </a:rPr>
              <a:t>query which </a:t>
            </a:r>
            <a:r>
              <a:rPr sz="2000" spc="-5" dirty="0">
                <a:latin typeface="Times New Roman"/>
                <a:cs typeface="Times New Roman"/>
              </a:rPr>
              <a:t>is </a:t>
            </a:r>
            <a:r>
              <a:rPr sz="2000" b="1" spc="-5" dirty="0">
                <a:latin typeface="Times New Roman"/>
                <a:cs typeface="Times New Roman"/>
              </a:rPr>
              <a:t>close </a:t>
            </a:r>
            <a:r>
              <a:rPr sz="2000" b="1" dirty="0">
                <a:latin typeface="Times New Roman"/>
                <a:cs typeface="Times New Roman"/>
              </a:rPr>
              <a:t>to</a:t>
            </a:r>
            <a:r>
              <a:rPr sz="2000" b="1" spc="-120" dirty="0">
                <a:latin typeface="Times New Roman"/>
                <a:cs typeface="Times New Roman"/>
              </a:rPr>
              <a:t> </a:t>
            </a:r>
            <a:r>
              <a:rPr sz="2000" b="1" dirty="0">
                <a:latin typeface="Times New Roman"/>
                <a:cs typeface="Times New Roman"/>
              </a:rPr>
              <a:t>optimal</a:t>
            </a:r>
            <a:r>
              <a:rPr sz="2000" dirty="0">
                <a:latin typeface="Times New Roman"/>
                <a:cs typeface="Times New Roman"/>
              </a:rPr>
              <a:t>.</a:t>
            </a:r>
            <a:endParaRPr sz="2000">
              <a:latin typeface="Times New Roman"/>
              <a:cs typeface="Times New Roman"/>
            </a:endParaRPr>
          </a:p>
          <a:p>
            <a:pPr marL="756285" lvl="1" indent="-287020">
              <a:lnSpc>
                <a:spcPct val="100000"/>
              </a:lnSpc>
              <a:spcBef>
                <a:spcPts val="480"/>
              </a:spcBef>
              <a:buFont typeface="Wingdings"/>
              <a:buChar char=""/>
              <a:tabLst>
                <a:tab pos="756920" algn="l"/>
              </a:tabLst>
            </a:pPr>
            <a:r>
              <a:rPr sz="2000" dirty="0">
                <a:latin typeface="Times New Roman"/>
                <a:cs typeface="Times New Roman"/>
              </a:rPr>
              <a:t>Query </a:t>
            </a:r>
            <a:r>
              <a:rPr sz="2000" spc="-5" dirty="0">
                <a:latin typeface="Times New Roman"/>
                <a:cs typeface="Times New Roman"/>
              </a:rPr>
              <a:t>optimization consists</a:t>
            </a:r>
            <a:r>
              <a:rPr sz="2000" spc="-80" dirty="0">
                <a:latin typeface="Times New Roman"/>
                <a:cs typeface="Times New Roman"/>
              </a:rPr>
              <a:t> </a:t>
            </a:r>
            <a:r>
              <a:rPr sz="2000" dirty="0">
                <a:latin typeface="Times New Roman"/>
                <a:cs typeface="Times New Roman"/>
              </a:rPr>
              <a:t>of</a:t>
            </a:r>
            <a:endParaRPr sz="2000">
              <a:latin typeface="Times New Roman"/>
              <a:cs typeface="Times New Roman"/>
            </a:endParaRPr>
          </a:p>
          <a:p>
            <a:pPr lvl="1">
              <a:lnSpc>
                <a:spcPct val="100000"/>
              </a:lnSpc>
              <a:spcBef>
                <a:spcPts val="20"/>
              </a:spcBef>
              <a:buFont typeface="Wingdings"/>
              <a:buChar char=""/>
            </a:pPr>
            <a:endParaRPr sz="1900">
              <a:latin typeface="Times New Roman"/>
              <a:cs typeface="Times New Roman"/>
            </a:endParaRPr>
          </a:p>
          <a:p>
            <a:pPr marL="756285" marR="8255" lvl="2">
              <a:lnSpc>
                <a:spcPct val="100000"/>
              </a:lnSpc>
              <a:spcBef>
                <a:spcPts val="5"/>
              </a:spcBef>
              <a:buAutoNum type="romanLcParenR"/>
              <a:tabLst>
                <a:tab pos="998855" algn="l"/>
              </a:tabLst>
            </a:pPr>
            <a:r>
              <a:rPr sz="2000" spc="-5" dirty="0">
                <a:latin typeface="Times New Roman"/>
                <a:cs typeface="Times New Roman"/>
              </a:rPr>
              <a:t>Finding </a:t>
            </a:r>
            <a:r>
              <a:rPr sz="2000" dirty="0">
                <a:latin typeface="Times New Roman"/>
                <a:cs typeface="Times New Roman"/>
              </a:rPr>
              <a:t>the best </a:t>
            </a:r>
            <a:r>
              <a:rPr sz="2000" b="1" spc="-5" dirty="0">
                <a:latin typeface="Times New Roman"/>
                <a:cs typeface="Times New Roman"/>
              </a:rPr>
              <a:t>ordering </a:t>
            </a:r>
            <a:r>
              <a:rPr sz="2000" b="1" dirty="0">
                <a:latin typeface="Times New Roman"/>
                <a:cs typeface="Times New Roman"/>
              </a:rPr>
              <a:t>of </a:t>
            </a:r>
            <a:r>
              <a:rPr sz="2000" b="1" spc="-5" dirty="0">
                <a:latin typeface="Times New Roman"/>
                <a:cs typeface="Times New Roman"/>
              </a:rPr>
              <a:t>operations </a:t>
            </a:r>
            <a:r>
              <a:rPr sz="2000" spc="-5" dirty="0">
                <a:latin typeface="Times New Roman"/>
                <a:cs typeface="Times New Roman"/>
              </a:rPr>
              <a:t>in the fragment  </a:t>
            </a:r>
            <a:r>
              <a:rPr sz="2000" spc="-20" dirty="0">
                <a:latin typeface="Times New Roman"/>
                <a:cs typeface="Times New Roman"/>
              </a:rPr>
              <a:t>query,</a:t>
            </a:r>
            <a:endParaRPr sz="2000">
              <a:latin typeface="Times New Roman"/>
              <a:cs typeface="Times New Roman"/>
            </a:endParaRPr>
          </a:p>
          <a:p>
            <a:pPr lvl="2">
              <a:lnSpc>
                <a:spcPct val="100000"/>
              </a:lnSpc>
              <a:spcBef>
                <a:spcPts val="20"/>
              </a:spcBef>
              <a:buFont typeface="Times New Roman"/>
              <a:buAutoNum type="romanLcParenR"/>
            </a:pPr>
            <a:endParaRPr sz="1900">
              <a:latin typeface="Times New Roman"/>
              <a:cs typeface="Times New Roman"/>
            </a:endParaRPr>
          </a:p>
          <a:p>
            <a:pPr marL="1054735" lvl="2" indent="-298450">
              <a:lnSpc>
                <a:spcPct val="100000"/>
              </a:lnSpc>
              <a:buAutoNum type="romanLcParenR"/>
              <a:tabLst>
                <a:tab pos="1055370" algn="l"/>
              </a:tabLst>
            </a:pPr>
            <a:r>
              <a:rPr sz="2000" spc="-5" dirty="0">
                <a:latin typeface="Times New Roman"/>
                <a:cs typeface="Times New Roman"/>
              </a:rPr>
              <a:t>Finding </a:t>
            </a:r>
            <a:r>
              <a:rPr sz="2000" dirty="0">
                <a:latin typeface="Times New Roman"/>
                <a:cs typeface="Times New Roman"/>
              </a:rPr>
              <a:t>the </a:t>
            </a:r>
            <a:r>
              <a:rPr sz="2000" b="1" spc="-5" dirty="0">
                <a:latin typeface="Times New Roman"/>
                <a:cs typeface="Times New Roman"/>
              </a:rPr>
              <a:t>communication operations </a:t>
            </a:r>
            <a:r>
              <a:rPr sz="2000" spc="-5" dirty="0">
                <a:latin typeface="Times New Roman"/>
                <a:cs typeface="Times New Roman"/>
              </a:rPr>
              <a:t>which</a:t>
            </a:r>
            <a:r>
              <a:rPr sz="2000" spc="425" dirty="0">
                <a:latin typeface="Times New Roman"/>
                <a:cs typeface="Times New Roman"/>
              </a:rPr>
              <a:t> </a:t>
            </a:r>
            <a:r>
              <a:rPr sz="2000" spc="-5" dirty="0">
                <a:latin typeface="Times New Roman"/>
                <a:cs typeface="Times New Roman"/>
              </a:rPr>
              <a:t>minimize</a:t>
            </a:r>
            <a:endParaRPr sz="2000">
              <a:latin typeface="Times New Roman"/>
              <a:cs typeface="Times New Roman"/>
            </a:endParaRPr>
          </a:p>
          <a:p>
            <a:pPr marL="756285">
              <a:lnSpc>
                <a:spcPct val="100000"/>
              </a:lnSpc>
            </a:pPr>
            <a:r>
              <a:rPr sz="2000" dirty="0">
                <a:latin typeface="Times New Roman"/>
                <a:cs typeface="Times New Roman"/>
              </a:rPr>
              <a:t>a cost</a:t>
            </a:r>
            <a:r>
              <a:rPr sz="2000" spc="-30" dirty="0">
                <a:latin typeface="Times New Roman"/>
                <a:cs typeface="Times New Roman"/>
              </a:rPr>
              <a:t> </a:t>
            </a:r>
            <a:r>
              <a:rPr sz="2000" dirty="0">
                <a:latin typeface="Times New Roman"/>
                <a:cs typeface="Times New Roman"/>
              </a:rPr>
              <a:t>function.</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61</a:t>
            </a:fld>
            <a:endParaRPr spc="-6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0390" cy="240601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Global Query</a:t>
            </a:r>
            <a:r>
              <a:rPr sz="2400" b="1" spc="-30" dirty="0">
                <a:latin typeface="Times New Roman"/>
                <a:cs typeface="Times New Roman"/>
              </a:rPr>
              <a:t> </a:t>
            </a:r>
            <a:r>
              <a:rPr sz="2400" b="1" spc="-5" dirty="0">
                <a:latin typeface="Times New Roman"/>
                <a:cs typeface="Times New Roman"/>
              </a:rPr>
              <a:t>Optimization</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5080" lvl="1" indent="-287020" algn="just">
              <a:lnSpc>
                <a:spcPct val="100000"/>
              </a:lnSpc>
              <a:spcBef>
                <a:spcPts val="5"/>
              </a:spcBef>
              <a:buFont typeface="Wingdings"/>
              <a:buChar char=""/>
              <a:tabLst>
                <a:tab pos="756920" algn="l"/>
              </a:tabLst>
            </a:pPr>
            <a:r>
              <a:rPr sz="2000" dirty="0">
                <a:latin typeface="Times New Roman"/>
                <a:cs typeface="Times New Roman"/>
              </a:rPr>
              <a:t>The </a:t>
            </a:r>
            <a:r>
              <a:rPr sz="2000" spc="-5" dirty="0">
                <a:latin typeface="Times New Roman"/>
                <a:cs typeface="Times New Roman"/>
              </a:rPr>
              <a:t>cost function refers </a:t>
            </a:r>
            <a:r>
              <a:rPr sz="2000" spc="-10" dirty="0">
                <a:latin typeface="Times New Roman"/>
                <a:cs typeface="Times New Roman"/>
              </a:rPr>
              <a:t>to </a:t>
            </a:r>
            <a:r>
              <a:rPr sz="2000" spc="-5" dirty="0">
                <a:latin typeface="Times New Roman"/>
                <a:cs typeface="Times New Roman"/>
              </a:rPr>
              <a:t>computing resources such </a:t>
            </a:r>
            <a:r>
              <a:rPr sz="2000" spc="-15" dirty="0">
                <a:latin typeface="Times New Roman"/>
                <a:cs typeface="Times New Roman"/>
              </a:rPr>
              <a:t>as  </a:t>
            </a:r>
            <a:r>
              <a:rPr sz="2000" b="1" dirty="0">
                <a:latin typeface="Times New Roman"/>
                <a:cs typeface="Times New Roman"/>
              </a:rPr>
              <a:t>disk space, disk </a:t>
            </a:r>
            <a:r>
              <a:rPr sz="2000" b="1" spc="-5" dirty="0">
                <a:latin typeface="Times New Roman"/>
                <a:cs typeface="Times New Roman"/>
              </a:rPr>
              <a:t>I/Os, </a:t>
            </a:r>
            <a:r>
              <a:rPr sz="2000" b="1" dirty="0">
                <a:latin typeface="Times New Roman"/>
                <a:cs typeface="Times New Roman"/>
              </a:rPr>
              <a:t>buffer </a:t>
            </a:r>
            <a:r>
              <a:rPr sz="2000" b="1" spc="-5" dirty="0">
                <a:latin typeface="Times New Roman"/>
                <a:cs typeface="Times New Roman"/>
              </a:rPr>
              <a:t>space, </a:t>
            </a:r>
            <a:r>
              <a:rPr sz="2000" b="1" dirty="0">
                <a:latin typeface="Times New Roman"/>
                <a:cs typeface="Times New Roman"/>
              </a:rPr>
              <a:t>CPU </a:t>
            </a:r>
            <a:r>
              <a:rPr sz="2000" b="1" spc="-5" dirty="0">
                <a:latin typeface="Times New Roman"/>
                <a:cs typeface="Times New Roman"/>
              </a:rPr>
              <a:t>cost,  </a:t>
            </a:r>
            <a:r>
              <a:rPr sz="2000" b="1" dirty="0">
                <a:latin typeface="Times New Roman"/>
                <a:cs typeface="Times New Roman"/>
              </a:rPr>
              <a:t>communication cost, </a:t>
            </a:r>
            <a:r>
              <a:rPr sz="2000" dirty="0">
                <a:latin typeface="Times New Roman"/>
                <a:cs typeface="Times New Roman"/>
              </a:rPr>
              <a:t>and so</a:t>
            </a:r>
            <a:r>
              <a:rPr sz="2000" spc="-85" dirty="0">
                <a:latin typeface="Times New Roman"/>
                <a:cs typeface="Times New Roman"/>
              </a:rPr>
              <a:t> </a:t>
            </a:r>
            <a:r>
              <a:rPr sz="2000" spc="5" dirty="0">
                <a:latin typeface="Times New Roman"/>
                <a:cs typeface="Times New Roman"/>
              </a:rPr>
              <a:t>on.</a:t>
            </a:r>
            <a:endParaRPr sz="2000">
              <a:latin typeface="Times New Roman"/>
              <a:cs typeface="Times New Roman"/>
            </a:endParaRPr>
          </a:p>
          <a:p>
            <a:pPr marL="756285" lvl="1" indent="-287020">
              <a:lnSpc>
                <a:spcPct val="100000"/>
              </a:lnSpc>
              <a:spcBef>
                <a:spcPts val="480"/>
              </a:spcBef>
              <a:buFont typeface="Wingdings"/>
              <a:buChar char=""/>
              <a:tabLst>
                <a:tab pos="756920" algn="l"/>
                <a:tab pos="1571625" algn="l"/>
                <a:tab pos="3031490" algn="l"/>
                <a:tab pos="3379470" algn="l"/>
                <a:tab pos="4461510" algn="l"/>
                <a:tab pos="5429250" algn="l"/>
                <a:tab pos="5918200" algn="l"/>
              </a:tabLst>
            </a:pPr>
            <a:r>
              <a:rPr sz="2000" dirty="0">
                <a:latin typeface="Times New Roman"/>
                <a:cs typeface="Times New Roman"/>
              </a:rPr>
              <a:t>Q</a:t>
            </a:r>
            <a:r>
              <a:rPr sz="2000" spc="10" dirty="0">
                <a:latin typeface="Times New Roman"/>
                <a:cs typeface="Times New Roman"/>
              </a:rPr>
              <a:t>u</a:t>
            </a:r>
            <a:r>
              <a:rPr sz="2000" spc="-15" dirty="0">
                <a:latin typeface="Times New Roman"/>
                <a:cs typeface="Times New Roman"/>
              </a:rPr>
              <a:t>e</a:t>
            </a:r>
            <a:r>
              <a:rPr sz="2000" dirty="0">
                <a:latin typeface="Times New Roman"/>
                <a:cs typeface="Times New Roman"/>
              </a:rPr>
              <a:t>ry	opt</a:t>
            </a:r>
            <a:r>
              <a:rPr sz="2000" spc="-10" dirty="0">
                <a:latin typeface="Times New Roman"/>
                <a:cs typeface="Times New Roman"/>
              </a:rPr>
              <a:t>i</a:t>
            </a:r>
            <a:r>
              <a:rPr sz="2000" spc="-25" dirty="0">
                <a:latin typeface="Times New Roman"/>
                <a:cs typeface="Times New Roman"/>
              </a:rPr>
              <a:t>m</a:t>
            </a:r>
            <a:r>
              <a:rPr sz="2000" dirty="0">
                <a:latin typeface="Times New Roman"/>
                <a:cs typeface="Times New Roman"/>
              </a:rPr>
              <a:t>i</a:t>
            </a:r>
            <a:r>
              <a:rPr sz="2000" spc="-10" dirty="0">
                <a:latin typeface="Times New Roman"/>
                <a:cs typeface="Times New Roman"/>
              </a:rPr>
              <a:t>z</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a:t>
            </a:r>
            <a:r>
              <a:rPr sz="2000" spc="-15" dirty="0">
                <a:latin typeface="Times New Roman"/>
                <a:cs typeface="Times New Roman"/>
              </a:rPr>
              <a:t>o</a:t>
            </a:r>
            <a:r>
              <a:rPr sz="2000" dirty="0">
                <a:latin typeface="Times New Roman"/>
                <a:cs typeface="Times New Roman"/>
              </a:rPr>
              <a:t>n	</a:t>
            </a:r>
            <a:r>
              <a:rPr sz="2000" spc="-5" dirty="0">
                <a:latin typeface="Times New Roman"/>
                <a:cs typeface="Times New Roman"/>
              </a:rPr>
              <a:t>i</a:t>
            </a:r>
            <a:r>
              <a:rPr sz="2000" dirty="0">
                <a:latin typeface="Times New Roman"/>
                <a:cs typeface="Times New Roman"/>
              </a:rPr>
              <a:t>s	ac</a:t>
            </a:r>
            <a:r>
              <a:rPr sz="2000" spc="-10" dirty="0">
                <a:latin typeface="Times New Roman"/>
                <a:cs typeface="Times New Roman"/>
              </a:rPr>
              <a:t>h</a:t>
            </a:r>
            <a:r>
              <a:rPr sz="2000" dirty="0">
                <a:latin typeface="Times New Roman"/>
                <a:cs typeface="Times New Roman"/>
              </a:rPr>
              <a:t>i</a:t>
            </a:r>
            <a:r>
              <a:rPr sz="2000" spc="-10" dirty="0">
                <a:latin typeface="Times New Roman"/>
                <a:cs typeface="Times New Roman"/>
              </a:rPr>
              <a:t>e</a:t>
            </a:r>
            <a:r>
              <a:rPr sz="2000" dirty="0">
                <a:latin typeface="Times New Roman"/>
                <a:cs typeface="Times New Roman"/>
              </a:rPr>
              <a:t>v</a:t>
            </a:r>
            <a:r>
              <a:rPr sz="2000" spc="-10" dirty="0">
                <a:latin typeface="Times New Roman"/>
                <a:cs typeface="Times New Roman"/>
              </a:rPr>
              <a:t>e</a:t>
            </a:r>
            <a:r>
              <a:rPr sz="2000" dirty="0">
                <a:latin typeface="Times New Roman"/>
                <a:cs typeface="Times New Roman"/>
              </a:rPr>
              <a:t>d	</a:t>
            </a:r>
            <a:r>
              <a:rPr sz="2000" spc="-20" dirty="0">
                <a:latin typeface="Times New Roman"/>
                <a:cs typeface="Times New Roman"/>
              </a:rPr>
              <a:t>t</a:t>
            </a:r>
            <a:r>
              <a:rPr sz="2000" dirty="0">
                <a:latin typeface="Times New Roman"/>
                <a:cs typeface="Times New Roman"/>
              </a:rPr>
              <a:t>hr</a:t>
            </a:r>
            <a:r>
              <a:rPr sz="2000" spc="-10" dirty="0">
                <a:latin typeface="Times New Roman"/>
                <a:cs typeface="Times New Roman"/>
              </a:rPr>
              <a:t>o</a:t>
            </a:r>
            <a:r>
              <a:rPr sz="2000" dirty="0">
                <a:latin typeface="Times New Roman"/>
                <a:cs typeface="Times New Roman"/>
              </a:rPr>
              <a:t>ugh	the	</a:t>
            </a:r>
            <a:r>
              <a:rPr sz="2000" b="1" dirty="0">
                <a:latin typeface="Times New Roman"/>
                <a:cs typeface="Times New Roman"/>
              </a:rPr>
              <a:t>sem</a:t>
            </a:r>
            <a:r>
              <a:rPr sz="2000" b="1" spc="-20" dirty="0">
                <a:latin typeface="Times New Roman"/>
                <a:cs typeface="Times New Roman"/>
              </a:rPr>
              <a:t>i</a:t>
            </a:r>
            <a:r>
              <a:rPr sz="2000" b="1" spc="-10" dirty="0">
                <a:latin typeface="Times New Roman"/>
                <a:cs typeface="Times New Roman"/>
              </a:rPr>
              <a:t>-</a:t>
            </a:r>
            <a:r>
              <a:rPr sz="2000" b="1" dirty="0">
                <a:latin typeface="Times New Roman"/>
                <a:cs typeface="Times New Roman"/>
              </a:rPr>
              <a:t>jo</a:t>
            </a:r>
            <a:r>
              <a:rPr sz="2000" b="1" spc="-20" dirty="0">
                <a:latin typeface="Times New Roman"/>
                <a:cs typeface="Times New Roman"/>
              </a:rPr>
              <a:t>i</a:t>
            </a:r>
            <a:r>
              <a:rPr sz="2000" b="1" dirty="0">
                <a:latin typeface="Times New Roman"/>
                <a:cs typeface="Times New Roman"/>
              </a:rPr>
              <a:t>n</a:t>
            </a:r>
            <a:endParaRPr sz="2000">
              <a:latin typeface="Times New Roman"/>
              <a:cs typeface="Times New Roman"/>
            </a:endParaRPr>
          </a:p>
          <a:p>
            <a:pPr marL="756285">
              <a:lnSpc>
                <a:spcPct val="100000"/>
              </a:lnSpc>
            </a:pPr>
            <a:r>
              <a:rPr sz="2000" dirty="0">
                <a:latin typeface="Times New Roman"/>
                <a:cs typeface="Times New Roman"/>
              </a:rPr>
              <a:t>operator instead of join</a:t>
            </a:r>
            <a:r>
              <a:rPr sz="2000" spc="-105" dirty="0">
                <a:latin typeface="Times New Roman"/>
                <a:cs typeface="Times New Roman"/>
              </a:rPr>
              <a:t> </a:t>
            </a:r>
            <a:r>
              <a:rPr sz="2000" dirty="0">
                <a:latin typeface="Times New Roman"/>
                <a:cs typeface="Times New Roman"/>
              </a:rPr>
              <a:t>operators.</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62</a:t>
            </a:fld>
            <a:endParaRPr spc="-6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1470405"/>
            <a:ext cx="6931025" cy="2771775"/>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5600" algn="l"/>
              </a:tabLst>
            </a:pPr>
            <a:r>
              <a:rPr sz="2400" b="1" dirty="0">
                <a:latin typeface="Times New Roman"/>
                <a:cs typeface="Times New Roman"/>
              </a:rPr>
              <a:t>Distributed</a:t>
            </a:r>
            <a:r>
              <a:rPr sz="2400" b="1" spc="-10" dirty="0">
                <a:latin typeface="Times New Roman"/>
                <a:cs typeface="Times New Roman"/>
              </a:rPr>
              <a:t> </a:t>
            </a:r>
            <a:r>
              <a:rPr sz="2400" b="1" dirty="0">
                <a:latin typeface="Times New Roman"/>
                <a:cs typeface="Times New Roman"/>
              </a:rPr>
              <a:t>Execution</a:t>
            </a:r>
            <a:endParaRPr sz="2400">
              <a:latin typeface="Times New Roman"/>
              <a:cs typeface="Times New Roman"/>
            </a:endParaRPr>
          </a:p>
          <a:p>
            <a:pPr>
              <a:lnSpc>
                <a:spcPct val="100000"/>
              </a:lnSpc>
              <a:spcBef>
                <a:spcPts val="40"/>
              </a:spcBef>
              <a:buFont typeface="Wingdings"/>
              <a:buChar char=""/>
            </a:pPr>
            <a:endParaRPr sz="2900">
              <a:latin typeface="Times New Roman"/>
              <a:cs typeface="Times New Roman"/>
            </a:endParaRPr>
          </a:p>
          <a:p>
            <a:pPr marL="756285" marR="6350" lvl="1" indent="-287020" algn="just">
              <a:lnSpc>
                <a:spcPct val="100000"/>
              </a:lnSpc>
              <a:spcBef>
                <a:spcPts val="5"/>
              </a:spcBef>
              <a:buFont typeface="Wingdings"/>
              <a:buChar char=""/>
              <a:tabLst>
                <a:tab pos="756920" algn="l"/>
              </a:tabLst>
            </a:pPr>
            <a:r>
              <a:rPr sz="2000" b="1" dirty="0">
                <a:latin typeface="Times New Roman"/>
                <a:cs typeface="Times New Roman"/>
              </a:rPr>
              <a:t>The </a:t>
            </a:r>
            <a:r>
              <a:rPr sz="2000" b="1" spc="-10" dirty="0">
                <a:latin typeface="Times New Roman"/>
                <a:cs typeface="Times New Roman"/>
              </a:rPr>
              <a:t>last layer </a:t>
            </a:r>
            <a:r>
              <a:rPr sz="2000" b="1" spc="-5" dirty="0">
                <a:latin typeface="Times New Roman"/>
                <a:cs typeface="Times New Roman"/>
              </a:rPr>
              <a:t>is performed </a:t>
            </a:r>
            <a:r>
              <a:rPr sz="2000" b="1" spc="-10" dirty="0">
                <a:latin typeface="Times New Roman"/>
                <a:cs typeface="Times New Roman"/>
              </a:rPr>
              <a:t>by </a:t>
            </a:r>
            <a:r>
              <a:rPr sz="2000" b="1" spc="-5" dirty="0">
                <a:latin typeface="Times New Roman"/>
                <a:cs typeface="Times New Roman"/>
              </a:rPr>
              <a:t>all </a:t>
            </a:r>
            <a:r>
              <a:rPr sz="2000" b="1" dirty="0">
                <a:latin typeface="Times New Roman"/>
                <a:cs typeface="Times New Roman"/>
              </a:rPr>
              <a:t>the </a:t>
            </a:r>
            <a:r>
              <a:rPr sz="2000" b="1" spc="-5" dirty="0">
                <a:latin typeface="Times New Roman"/>
                <a:cs typeface="Times New Roman"/>
              </a:rPr>
              <a:t>sites having  </a:t>
            </a:r>
            <a:r>
              <a:rPr sz="2000" b="1" dirty="0">
                <a:latin typeface="Times New Roman"/>
                <a:cs typeface="Times New Roman"/>
              </a:rPr>
              <a:t>fragments involved </a:t>
            </a:r>
            <a:r>
              <a:rPr sz="2000" b="1" spc="-5" dirty="0">
                <a:latin typeface="Times New Roman"/>
                <a:cs typeface="Times New Roman"/>
              </a:rPr>
              <a:t>in </a:t>
            </a:r>
            <a:r>
              <a:rPr sz="2000" b="1" dirty="0">
                <a:latin typeface="Times New Roman"/>
                <a:cs typeface="Times New Roman"/>
              </a:rPr>
              <a:t>the</a:t>
            </a:r>
            <a:r>
              <a:rPr sz="2000" b="1" spc="-90" dirty="0">
                <a:latin typeface="Times New Roman"/>
                <a:cs typeface="Times New Roman"/>
              </a:rPr>
              <a:t> </a:t>
            </a:r>
            <a:r>
              <a:rPr sz="2000" b="1" spc="-15" dirty="0">
                <a:latin typeface="Times New Roman"/>
                <a:cs typeface="Times New Roman"/>
              </a:rPr>
              <a:t>query.</a:t>
            </a:r>
            <a:endParaRPr sz="2000">
              <a:latin typeface="Times New Roman"/>
              <a:cs typeface="Times New Roman"/>
            </a:endParaRPr>
          </a:p>
          <a:p>
            <a:pPr lvl="1">
              <a:lnSpc>
                <a:spcPct val="100000"/>
              </a:lnSpc>
              <a:spcBef>
                <a:spcPts val="20"/>
              </a:spcBef>
              <a:buFont typeface="Wingdings"/>
              <a:buChar char=""/>
            </a:pPr>
            <a:endParaRPr sz="2900">
              <a:latin typeface="Times New Roman"/>
              <a:cs typeface="Times New Roman"/>
            </a:endParaRPr>
          </a:p>
          <a:p>
            <a:pPr marL="756285" marR="5080" lvl="1" indent="-287020" algn="just">
              <a:lnSpc>
                <a:spcPct val="100000"/>
              </a:lnSpc>
              <a:spcBef>
                <a:spcPts val="5"/>
              </a:spcBef>
              <a:buFont typeface="Wingdings"/>
              <a:buChar char=""/>
              <a:tabLst>
                <a:tab pos="756920" algn="l"/>
              </a:tabLst>
            </a:pPr>
            <a:r>
              <a:rPr sz="2000" b="1" dirty="0">
                <a:latin typeface="Times New Roman"/>
                <a:cs typeface="Times New Roman"/>
              </a:rPr>
              <a:t>Each </a:t>
            </a:r>
            <a:r>
              <a:rPr sz="2000" b="1" spc="-15" dirty="0">
                <a:latin typeface="Times New Roman"/>
                <a:cs typeface="Times New Roman"/>
              </a:rPr>
              <a:t>subquery, </a:t>
            </a:r>
            <a:r>
              <a:rPr sz="2000" b="1" spc="-5" dirty="0">
                <a:latin typeface="Times New Roman"/>
                <a:cs typeface="Times New Roman"/>
              </a:rPr>
              <a:t>called </a:t>
            </a:r>
            <a:r>
              <a:rPr sz="2000" b="1" dirty="0">
                <a:latin typeface="Times New Roman"/>
                <a:cs typeface="Times New Roman"/>
              </a:rPr>
              <a:t>a </a:t>
            </a:r>
            <a:r>
              <a:rPr sz="2000" b="1" spc="-5" dirty="0">
                <a:latin typeface="Times New Roman"/>
                <a:cs typeface="Times New Roman"/>
              </a:rPr>
              <a:t>local </a:t>
            </a:r>
            <a:r>
              <a:rPr sz="2000" b="1" spc="-20" dirty="0">
                <a:latin typeface="Times New Roman"/>
                <a:cs typeface="Times New Roman"/>
              </a:rPr>
              <a:t>query, </a:t>
            </a:r>
            <a:r>
              <a:rPr sz="2000" b="1" spc="-5" dirty="0">
                <a:latin typeface="Times New Roman"/>
                <a:cs typeface="Times New Roman"/>
              </a:rPr>
              <a:t>is executing at one  site. </a:t>
            </a:r>
            <a:r>
              <a:rPr sz="2000" b="1" spc="-10" dirty="0">
                <a:latin typeface="Times New Roman"/>
                <a:cs typeface="Times New Roman"/>
              </a:rPr>
              <a:t>It </a:t>
            </a:r>
            <a:r>
              <a:rPr sz="2000" b="1" spc="-5" dirty="0">
                <a:latin typeface="Times New Roman"/>
                <a:cs typeface="Times New Roman"/>
              </a:rPr>
              <a:t>is </a:t>
            </a:r>
            <a:r>
              <a:rPr sz="2000" b="1" dirty="0">
                <a:latin typeface="Times New Roman"/>
                <a:cs typeface="Times New Roman"/>
              </a:rPr>
              <a:t>then </a:t>
            </a:r>
            <a:r>
              <a:rPr sz="2000" b="1" spc="-5" dirty="0">
                <a:latin typeface="Times New Roman"/>
                <a:cs typeface="Times New Roman"/>
              </a:rPr>
              <a:t>optimized using the local schema of </a:t>
            </a:r>
            <a:r>
              <a:rPr sz="2000" b="1" dirty="0">
                <a:latin typeface="Times New Roman"/>
                <a:cs typeface="Times New Roman"/>
              </a:rPr>
              <a:t>the  site.</a:t>
            </a:r>
            <a:endParaRPr sz="2000">
              <a:latin typeface="Times New Roman"/>
              <a:cs typeface="Times New Roman"/>
            </a:endParaRPr>
          </a:p>
        </p:txBody>
      </p:sp>
      <p:sp>
        <p:nvSpPr>
          <p:cNvPr id="4" name="object 4"/>
          <p:cNvSpPr/>
          <p:nvPr/>
        </p:nvSpPr>
        <p:spPr>
          <a:xfrm>
            <a:off x="1143000" y="1143000"/>
            <a:ext cx="7010400" cy="0"/>
          </a:xfrm>
          <a:custGeom>
            <a:avLst/>
            <a:gdLst/>
            <a:ahLst/>
            <a:cxnLst/>
            <a:rect l="l" t="t" r="r" b="b"/>
            <a:pathLst>
              <a:path w="7010400">
                <a:moveTo>
                  <a:pt x="0" y="0"/>
                </a:moveTo>
                <a:lnTo>
                  <a:pt x="7010400" y="0"/>
                </a:lnTo>
              </a:path>
            </a:pathLst>
          </a:custGeom>
          <a:ln w="9144">
            <a:solidFill>
              <a:srgbClr val="497DBA"/>
            </a:solidFill>
          </a:ln>
        </p:spPr>
        <p:txBody>
          <a:bodyPr wrap="square" lIns="0" tIns="0" rIns="0" bIns="0" rtlCol="0"/>
          <a:lstStyle/>
          <a:p>
            <a:endParaRPr/>
          </a:p>
        </p:txBody>
      </p:sp>
      <p:sp>
        <p:nvSpPr>
          <p:cNvPr id="5" name="object 5"/>
          <p:cNvSpPr txBox="1">
            <a:spLocks noGrp="1"/>
          </p:cNvSpPr>
          <p:nvPr>
            <p:ph type="title"/>
          </p:nvPr>
        </p:nvSpPr>
        <p:spPr>
          <a:xfrm>
            <a:off x="1176654" y="358520"/>
            <a:ext cx="6790690" cy="629018"/>
          </a:xfrm>
          <a:prstGeom prst="rect">
            <a:avLst/>
          </a:prstGeom>
        </p:spPr>
        <p:txBody>
          <a:bodyPr vert="horz" wrap="square" lIns="0" tIns="13335" rIns="0" bIns="0" rtlCol="0">
            <a:spAutoFit/>
          </a:bodyPr>
          <a:lstStyle/>
          <a:p>
            <a:pPr marL="163830">
              <a:lnSpc>
                <a:spcPct val="100000"/>
              </a:lnSpc>
              <a:spcBef>
                <a:spcPts val="105"/>
              </a:spcBef>
            </a:pPr>
            <a:r>
              <a:rPr lang="en-US" sz="4000" dirty="0"/>
              <a:t>Overview of Query Processing</a:t>
            </a:r>
            <a:endParaRPr sz="40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60" dirty="0"/>
              <a:t>63</a:t>
            </a:fld>
            <a:endParaRPr spc="-6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31D26-CF61-7A48-8584-5BCDF9DFC031}"/>
              </a:ext>
            </a:extLst>
          </p:cNvPr>
          <p:cNvSpPr>
            <a:spLocks noGrp="1"/>
          </p:cNvSpPr>
          <p:nvPr>
            <p:ph type="body" idx="1"/>
          </p:nvPr>
        </p:nvSpPr>
        <p:spPr>
          <a:xfrm>
            <a:off x="914400" y="2743200"/>
            <a:ext cx="6930390" cy="1015663"/>
          </a:xfrm>
        </p:spPr>
        <p:txBody>
          <a:bodyPr/>
          <a:lstStyle/>
          <a:p>
            <a:pPr algn="ctr"/>
            <a:r>
              <a:rPr lang="en-US" sz="6600" dirty="0"/>
              <a:t>Thank you</a:t>
            </a:r>
          </a:p>
        </p:txBody>
      </p:sp>
      <p:sp>
        <p:nvSpPr>
          <p:cNvPr id="4" name="Slide Number Placeholder 3">
            <a:extLst>
              <a:ext uri="{FF2B5EF4-FFF2-40B4-BE49-F238E27FC236}">
                <a16:creationId xmlns:a16="http://schemas.microsoft.com/office/drawing/2014/main" id="{84FA4D3D-9AA8-194F-942C-1681A1245896}"/>
              </a:ext>
            </a:extLst>
          </p:cNvPr>
          <p:cNvSpPr>
            <a:spLocks noGrp="1"/>
          </p:cNvSpPr>
          <p:nvPr>
            <p:ph type="sldNum" sz="quarter" idx="7"/>
          </p:nvPr>
        </p:nvSpPr>
        <p:spPr/>
        <p:txBody>
          <a:bodyPr/>
          <a:lstStyle/>
          <a:p>
            <a:pPr marL="25400">
              <a:lnSpc>
                <a:spcPts val="1240"/>
              </a:lnSpc>
            </a:pPr>
            <a:fld id="{81D60167-4931-47E6-BA6A-407CBD079E47}" type="slidenum">
              <a:rPr lang="en-US" spc="-60" smtClean="0"/>
              <a:t>64</a:t>
            </a:fld>
            <a:endParaRPr lang="en-US" spc="-60" dirty="0"/>
          </a:p>
        </p:txBody>
      </p:sp>
    </p:spTree>
    <p:extLst>
      <p:ext uri="{BB962C8B-B14F-4D97-AF65-F5344CB8AC3E}">
        <p14:creationId xmlns:p14="http://schemas.microsoft.com/office/powerpoint/2010/main" val="1655228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31D26-CF61-7A48-8584-5BCDF9DFC031}"/>
              </a:ext>
            </a:extLst>
          </p:cNvPr>
          <p:cNvSpPr>
            <a:spLocks noGrp="1"/>
          </p:cNvSpPr>
          <p:nvPr>
            <p:ph type="body" idx="1"/>
          </p:nvPr>
        </p:nvSpPr>
        <p:spPr>
          <a:xfrm>
            <a:off x="533400" y="914400"/>
            <a:ext cx="8087232" cy="5847755"/>
          </a:xfrm>
        </p:spPr>
        <p:txBody>
          <a:bodyPr/>
          <a:lstStyle/>
          <a:p>
            <a:pPr marL="457200" indent="-457200" algn="just">
              <a:buAutoNum type="arabicParenR"/>
            </a:pPr>
            <a:r>
              <a:rPr lang="en-US" sz="2000" dirty="0"/>
              <a:t>Which of the characteristic is not hold by both centralized and distributed query processors?</a:t>
            </a:r>
          </a:p>
          <a:p>
            <a:pPr marL="457200" indent="-457200" algn="just">
              <a:buAutoNum type="alphaUcParenR"/>
            </a:pPr>
            <a:r>
              <a:rPr lang="en-US" sz="2000" b="0" dirty="0"/>
              <a:t>Database Statistics</a:t>
            </a:r>
          </a:p>
          <a:p>
            <a:pPr marL="457200" indent="-457200" algn="just">
              <a:buAutoNum type="alphaUcParenR"/>
            </a:pPr>
            <a:r>
              <a:rPr lang="en-US" sz="2000" b="0" dirty="0"/>
              <a:t>Types of Optimizers</a:t>
            </a:r>
          </a:p>
          <a:p>
            <a:pPr marL="457200" indent="-457200" algn="just">
              <a:buAutoNum type="alphaUcParenR"/>
            </a:pPr>
            <a:r>
              <a:rPr lang="en-US" sz="2000" b="0" dirty="0"/>
              <a:t>Decision Sites</a:t>
            </a:r>
          </a:p>
          <a:p>
            <a:pPr marL="457200" indent="-457200" algn="just">
              <a:buAutoNum type="alphaUcParenR"/>
            </a:pPr>
            <a:r>
              <a:rPr lang="en-US" sz="2000" b="0" dirty="0"/>
              <a:t>Optimization Timing</a:t>
            </a:r>
          </a:p>
          <a:p>
            <a:pPr marL="457200" indent="-457200" algn="just">
              <a:buAutoNum type="alphaUcParenR"/>
            </a:pPr>
            <a:endParaRPr lang="en-US" sz="2000" dirty="0"/>
          </a:p>
          <a:p>
            <a:pPr algn="just"/>
            <a:r>
              <a:rPr lang="en-US" sz="2000" dirty="0"/>
              <a:t>2) Which operation is performed for reducing cardinalities to the least </a:t>
            </a:r>
          </a:p>
          <a:p>
            <a:pPr algn="just"/>
            <a:r>
              <a:rPr lang="en-US" sz="2000" dirty="0"/>
              <a:t>     extent?</a:t>
            </a:r>
          </a:p>
          <a:p>
            <a:pPr marL="457200" indent="-457200" algn="just">
              <a:buAutoNum type="alphaUcParenR"/>
            </a:pPr>
            <a:r>
              <a:rPr lang="en-US" sz="2000" b="0" dirty="0"/>
              <a:t>Projection</a:t>
            </a:r>
          </a:p>
          <a:p>
            <a:pPr marL="457200" indent="-457200" algn="just">
              <a:buAutoNum type="alphaUcParenR"/>
            </a:pPr>
            <a:r>
              <a:rPr lang="en-US" sz="2000" b="0" dirty="0"/>
              <a:t>Selection</a:t>
            </a:r>
          </a:p>
          <a:p>
            <a:pPr marL="457200" indent="-457200" algn="just">
              <a:buAutoNum type="alphaUcParenR"/>
            </a:pPr>
            <a:r>
              <a:rPr lang="en-US" sz="2000" b="0" dirty="0"/>
              <a:t>Group</a:t>
            </a:r>
          </a:p>
          <a:p>
            <a:pPr marL="457200" indent="-457200" algn="just">
              <a:buAutoNum type="alphaUcParenR"/>
            </a:pPr>
            <a:r>
              <a:rPr lang="en-US" sz="2000" b="0" dirty="0"/>
              <a:t>Semi-Join</a:t>
            </a:r>
          </a:p>
          <a:p>
            <a:pPr algn="just"/>
            <a:endParaRPr lang="en-US" sz="2000" b="0" dirty="0"/>
          </a:p>
          <a:p>
            <a:pPr algn="just"/>
            <a:r>
              <a:rPr lang="en-US" sz="2000" dirty="0"/>
              <a:t>3) Which of the following is not the function of optimizer?</a:t>
            </a:r>
          </a:p>
          <a:p>
            <a:pPr marL="457200" indent="-457200" algn="just">
              <a:buAutoNum type="alphaUcParenR"/>
            </a:pPr>
            <a:r>
              <a:rPr lang="en-US" sz="2000" b="0" dirty="0"/>
              <a:t>Searching in the solution space.</a:t>
            </a:r>
          </a:p>
          <a:p>
            <a:pPr marL="457200" indent="-457200" algn="just">
              <a:buAutoNum type="alphaUcParenR"/>
            </a:pPr>
            <a:r>
              <a:rPr lang="en-US" sz="2000" b="0" dirty="0"/>
              <a:t>Predicting the cost of each strategy.</a:t>
            </a:r>
          </a:p>
          <a:p>
            <a:pPr marL="457200" indent="-457200" algn="just">
              <a:buAutoNum type="alphaUcParenR"/>
            </a:pPr>
            <a:r>
              <a:rPr lang="en-US" sz="2000" b="0" dirty="0"/>
              <a:t>Mapping the results with each strategy.</a:t>
            </a:r>
          </a:p>
          <a:p>
            <a:pPr marL="457200" indent="-457200" algn="just">
              <a:buAutoNum type="alphaUcParenR"/>
            </a:pPr>
            <a:r>
              <a:rPr lang="en-US" sz="2000" b="0" dirty="0"/>
              <a:t>Selecting the strategy with minimum cost.</a:t>
            </a:r>
          </a:p>
        </p:txBody>
      </p:sp>
      <p:sp>
        <p:nvSpPr>
          <p:cNvPr id="4" name="Slide Number Placeholder 3">
            <a:extLst>
              <a:ext uri="{FF2B5EF4-FFF2-40B4-BE49-F238E27FC236}">
                <a16:creationId xmlns:a16="http://schemas.microsoft.com/office/drawing/2014/main" id="{84FA4D3D-9AA8-194F-942C-1681A1245896}"/>
              </a:ext>
            </a:extLst>
          </p:cNvPr>
          <p:cNvSpPr>
            <a:spLocks noGrp="1"/>
          </p:cNvSpPr>
          <p:nvPr>
            <p:ph type="sldNum" sz="quarter" idx="7"/>
          </p:nvPr>
        </p:nvSpPr>
        <p:spPr/>
        <p:txBody>
          <a:bodyPr/>
          <a:lstStyle/>
          <a:p>
            <a:pPr marL="25400">
              <a:lnSpc>
                <a:spcPts val="1240"/>
              </a:lnSpc>
            </a:pPr>
            <a:fld id="{81D60167-4931-47E6-BA6A-407CBD079E47}" type="slidenum">
              <a:rPr lang="en-US" spc="-60" smtClean="0"/>
              <a:t>65</a:t>
            </a:fld>
            <a:endParaRPr lang="en-US" spc="-60" dirty="0"/>
          </a:p>
        </p:txBody>
      </p:sp>
      <p:sp>
        <p:nvSpPr>
          <p:cNvPr id="2" name="TextBox 1">
            <a:extLst>
              <a:ext uri="{FF2B5EF4-FFF2-40B4-BE49-F238E27FC236}">
                <a16:creationId xmlns:a16="http://schemas.microsoft.com/office/drawing/2014/main" id="{39F14176-152C-684D-A145-4E21200EB0D2}"/>
              </a:ext>
            </a:extLst>
          </p:cNvPr>
          <p:cNvSpPr txBox="1"/>
          <p:nvPr/>
        </p:nvSpPr>
        <p:spPr>
          <a:xfrm>
            <a:off x="1600200" y="152400"/>
            <a:ext cx="5334000" cy="707886"/>
          </a:xfrm>
          <a:prstGeom prst="rect">
            <a:avLst/>
          </a:prstGeom>
          <a:noFill/>
        </p:spPr>
        <p:txBody>
          <a:bodyPr wrap="square" rtlCol="0">
            <a:spAutoFit/>
          </a:bodyPr>
          <a:lstStyle/>
          <a:p>
            <a:r>
              <a:rPr lang="en-US" sz="4000" dirty="0">
                <a:latin typeface="Times New Roman"/>
                <a:ea typeface="+mj-ea"/>
                <a:cs typeface="Times New Roman"/>
              </a:rPr>
              <a:t>Class Exercise Questions</a:t>
            </a:r>
          </a:p>
        </p:txBody>
      </p:sp>
    </p:spTree>
    <p:extLst>
      <p:ext uri="{BB962C8B-B14F-4D97-AF65-F5344CB8AC3E}">
        <p14:creationId xmlns:p14="http://schemas.microsoft.com/office/powerpoint/2010/main" val="2209267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31D26-CF61-7A48-8584-5BCDF9DFC031}"/>
              </a:ext>
            </a:extLst>
          </p:cNvPr>
          <p:cNvSpPr>
            <a:spLocks noGrp="1"/>
          </p:cNvSpPr>
          <p:nvPr>
            <p:ph type="body" idx="1"/>
          </p:nvPr>
        </p:nvSpPr>
        <p:spPr>
          <a:xfrm>
            <a:off x="533400" y="914400"/>
            <a:ext cx="8087232" cy="3385542"/>
          </a:xfrm>
        </p:spPr>
        <p:txBody>
          <a:bodyPr/>
          <a:lstStyle/>
          <a:p>
            <a:pPr algn="just"/>
            <a:r>
              <a:rPr lang="en-US" sz="2000" dirty="0"/>
              <a:t>4) Which of the following is one of the rule of Heuristic Optimization? </a:t>
            </a:r>
          </a:p>
          <a:p>
            <a:pPr marL="457200" indent="-457200" algn="just">
              <a:buAutoNum type="alphaUcParenR"/>
            </a:pPr>
            <a:r>
              <a:rPr lang="en-US" sz="2000" b="0" dirty="0"/>
              <a:t>Perform the selection operation first and projection operation last.</a:t>
            </a:r>
          </a:p>
          <a:p>
            <a:pPr marL="457200" indent="-457200" algn="just">
              <a:buAutoNum type="alphaUcParenR"/>
            </a:pPr>
            <a:r>
              <a:rPr lang="en-US" sz="2000" b="0" dirty="0"/>
              <a:t>Perform the selection operation last and projection operation first.</a:t>
            </a:r>
          </a:p>
          <a:p>
            <a:pPr marL="457200" indent="-457200" algn="just">
              <a:buAutoNum type="alphaUcParenR"/>
            </a:pPr>
            <a:r>
              <a:rPr lang="en-US" sz="2000" b="0" dirty="0"/>
              <a:t>Perform projection operation as early as possible.</a:t>
            </a:r>
          </a:p>
          <a:p>
            <a:pPr marL="457200" indent="-457200" algn="just">
              <a:buAutoNum type="alphaUcParenR"/>
            </a:pPr>
            <a:r>
              <a:rPr lang="en-US" sz="2000" b="0" dirty="0"/>
              <a:t>None</a:t>
            </a:r>
          </a:p>
          <a:p>
            <a:pPr algn="just"/>
            <a:endParaRPr lang="en-US" sz="2000" b="0" dirty="0"/>
          </a:p>
          <a:p>
            <a:pPr algn="just"/>
            <a:r>
              <a:rPr lang="en-US" sz="2000" dirty="0"/>
              <a:t>5) Which of the following is the common assumption in database statistics? </a:t>
            </a:r>
            <a:r>
              <a:rPr lang="en-US" sz="2000" b="0" dirty="0"/>
              <a:t>A) No dependency between different attribute values.</a:t>
            </a:r>
          </a:p>
          <a:p>
            <a:pPr algn="just"/>
            <a:r>
              <a:rPr lang="en-US" sz="2000" b="0" dirty="0"/>
              <a:t>B) Dependency between different attribute values.</a:t>
            </a:r>
          </a:p>
          <a:p>
            <a:pPr algn="just"/>
            <a:r>
              <a:rPr lang="en-US" sz="2000" b="0" dirty="0"/>
              <a:t>C) Distinct values of each attribute of the relation.</a:t>
            </a:r>
          </a:p>
          <a:p>
            <a:pPr algn="just"/>
            <a:r>
              <a:rPr lang="en-US" sz="2000" b="0" dirty="0"/>
              <a:t>D) Histograms of the attributes for minimizing probability error.</a:t>
            </a:r>
          </a:p>
        </p:txBody>
      </p:sp>
      <p:sp>
        <p:nvSpPr>
          <p:cNvPr id="4" name="Slide Number Placeholder 3">
            <a:extLst>
              <a:ext uri="{FF2B5EF4-FFF2-40B4-BE49-F238E27FC236}">
                <a16:creationId xmlns:a16="http://schemas.microsoft.com/office/drawing/2014/main" id="{84FA4D3D-9AA8-194F-942C-1681A1245896}"/>
              </a:ext>
            </a:extLst>
          </p:cNvPr>
          <p:cNvSpPr>
            <a:spLocks noGrp="1"/>
          </p:cNvSpPr>
          <p:nvPr>
            <p:ph type="sldNum" sz="quarter" idx="7"/>
          </p:nvPr>
        </p:nvSpPr>
        <p:spPr/>
        <p:txBody>
          <a:bodyPr/>
          <a:lstStyle/>
          <a:p>
            <a:pPr marL="25400">
              <a:lnSpc>
                <a:spcPts val="1240"/>
              </a:lnSpc>
            </a:pPr>
            <a:fld id="{81D60167-4931-47E6-BA6A-407CBD079E47}" type="slidenum">
              <a:rPr lang="en-US" spc="-60" smtClean="0"/>
              <a:t>66</a:t>
            </a:fld>
            <a:endParaRPr lang="en-US" spc="-60" dirty="0"/>
          </a:p>
        </p:txBody>
      </p:sp>
      <p:sp>
        <p:nvSpPr>
          <p:cNvPr id="2" name="TextBox 1">
            <a:extLst>
              <a:ext uri="{FF2B5EF4-FFF2-40B4-BE49-F238E27FC236}">
                <a16:creationId xmlns:a16="http://schemas.microsoft.com/office/drawing/2014/main" id="{39F14176-152C-684D-A145-4E21200EB0D2}"/>
              </a:ext>
            </a:extLst>
          </p:cNvPr>
          <p:cNvSpPr txBox="1"/>
          <p:nvPr/>
        </p:nvSpPr>
        <p:spPr>
          <a:xfrm>
            <a:off x="1600200" y="152400"/>
            <a:ext cx="5334000" cy="707886"/>
          </a:xfrm>
          <a:prstGeom prst="rect">
            <a:avLst/>
          </a:prstGeom>
          <a:noFill/>
        </p:spPr>
        <p:txBody>
          <a:bodyPr wrap="square" rtlCol="0">
            <a:spAutoFit/>
          </a:bodyPr>
          <a:lstStyle/>
          <a:p>
            <a:r>
              <a:rPr lang="en-US" sz="4000" dirty="0">
                <a:latin typeface="Times New Roman"/>
                <a:ea typeface="+mj-ea"/>
                <a:cs typeface="Times New Roman"/>
              </a:rPr>
              <a:t>Class Exercise Questions</a:t>
            </a:r>
          </a:p>
        </p:txBody>
      </p:sp>
    </p:spTree>
    <p:extLst>
      <p:ext uri="{BB962C8B-B14F-4D97-AF65-F5344CB8AC3E}">
        <p14:creationId xmlns:p14="http://schemas.microsoft.com/office/powerpoint/2010/main" val="237976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094B-E244-40FC-B528-50723493EAFE}"/>
              </a:ext>
            </a:extLst>
          </p:cNvPr>
          <p:cNvSpPr>
            <a:spLocks noGrp="1"/>
          </p:cNvSpPr>
          <p:nvPr>
            <p:ph type="title"/>
          </p:nvPr>
        </p:nvSpPr>
        <p:spPr>
          <a:xfrm>
            <a:off x="1219200" y="358520"/>
            <a:ext cx="6748144" cy="615553"/>
          </a:xfrm>
        </p:spPr>
        <p:txBody>
          <a:bodyPr/>
          <a:lstStyle/>
          <a:p>
            <a:r>
              <a:rPr lang="en-US" sz="4000" dirty="0"/>
              <a:t>Overview of Query Processing</a:t>
            </a:r>
          </a:p>
        </p:txBody>
      </p:sp>
      <p:sp>
        <p:nvSpPr>
          <p:cNvPr id="3" name="Text Placeholder 2">
            <a:extLst>
              <a:ext uri="{FF2B5EF4-FFF2-40B4-BE49-F238E27FC236}">
                <a16:creationId xmlns:a16="http://schemas.microsoft.com/office/drawing/2014/main" id="{129B2643-3777-415A-AF1A-F5141E8509A5}"/>
              </a:ext>
            </a:extLst>
          </p:cNvPr>
          <p:cNvSpPr>
            <a:spLocks noGrp="1"/>
          </p:cNvSpPr>
          <p:nvPr>
            <p:ph type="body" idx="1"/>
          </p:nvPr>
        </p:nvSpPr>
        <p:spPr>
          <a:xfrm>
            <a:off x="1371599" y="1396028"/>
            <a:ext cx="7042657" cy="4653646"/>
          </a:xfrm>
        </p:spPr>
        <p:txBody>
          <a:bodyPr/>
          <a:lstStyle/>
          <a:p>
            <a:pPr marL="342900" indent="-342900">
              <a:lnSpc>
                <a:spcPct val="150000"/>
              </a:lnSpc>
              <a:buFont typeface="Wingdings" panose="05000000000000000000" pitchFamily="2" charset="2"/>
              <a:buChar char="q"/>
            </a:pPr>
            <a:r>
              <a:rPr lang="en-US" dirty="0"/>
              <a:t>Query Processing Problem</a:t>
            </a:r>
          </a:p>
          <a:p>
            <a:pPr marL="800100" lvl="1"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Main Function/Objective of a Query Processor </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Main function of a query processor is to transform a </a:t>
            </a:r>
            <a:r>
              <a:rPr lang="en-US" sz="2000" dirty="0" err="1">
                <a:latin typeface="Times New Roman" panose="02020603050405020304" pitchFamily="18" charset="0"/>
                <a:cs typeface="Times New Roman" panose="02020603050405020304" pitchFamily="18" charset="0"/>
              </a:rPr>
              <a:t>highlevel</a:t>
            </a:r>
            <a:r>
              <a:rPr lang="en-US" sz="2000" dirty="0">
                <a:latin typeface="Times New Roman" panose="02020603050405020304" pitchFamily="18" charset="0"/>
                <a:cs typeface="Times New Roman" panose="02020603050405020304" pitchFamily="18" charset="0"/>
              </a:rPr>
              <a:t>-query (also called calculus query) into an equivalent lower-level query (also called algebraic query). </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conversion must be correct and efficient. The conversion will be correct if low-level query has the same semantics as the original query, i.e. if both queries produce the same result.</a:t>
            </a:r>
          </a:p>
        </p:txBody>
      </p:sp>
      <p:sp>
        <p:nvSpPr>
          <p:cNvPr id="4" name="Slide Number Placeholder 3">
            <a:extLst>
              <a:ext uri="{FF2B5EF4-FFF2-40B4-BE49-F238E27FC236}">
                <a16:creationId xmlns:a16="http://schemas.microsoft.com/office/drawing/2014/main" id="{B3DDD5A0-6769-41C0-9CA4-A521B1289671}"/>
              </a:ext>
            </a:extLst>
          </p:cNvPr>
          <p:cNvSpPr>
            <a:spLocks noGrp="1"/>
          </p:cNvSpPr>
          <p:nvPr>
            <p:ph type="sldNum" sz="quarter" idx="7"/>
          </p:nvPr>
        </p:nvSpPr>
        <p:spPr/>
        <p:txBody>
          <a:bodyPr/>
          <a:lstStyle/>
          <a:p>
            <a:pPr marL="25400">
              <a:lnSpc>
                <a:spcPts val="1240"/>
              </a:lnSpc>
            </a:pPr>
            <a:fld id="{81D60167-4931-47E6-BA6A-407CBD079E47}" type="slidenum">
              <a:rPr lang="en-US" spc="-60" smtClean="0"/>
              <a:t>6</a:t>
            </a:fld>
            <a:endParaRPr lang="en-US" spc="-60" dirty="0"/>
          </a:p>
        </p:txBody>
      </p:sp>
      <p:cxnSp>
        <p:nvCxnSpPr>
          <p:cNvPr id="5" name="Straight Connector 4">
            <a:extLst>
              <a:ext uri="{FF2B5EF4-FFF2-40B4-BE49-F238E27FC236}">
                <a16:creationId xmlns:a16="http://schemas.microsoft.com/office/drawing/2014/main" id="{63F4CA33-31D2-F440-873B-63F316115A4F}"/>
              </a:ext>
            </a:extLst>
          </p:cNvPr>
          <p:cNvCxnSpPr/>
          <p:nvPr/>
        </p:nvCxnSpPr>
        <p:spPr>
          <a:xfrm>
            <a:off x="1066800" y="1066800"/>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65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96D8-F712-4A5E-B35A-587FF9A9092E}"/>
              </a:ext>
            </a:extLst>
          </p:cNvPr>
          <p:cNvSpPr>
            <a:spLocks noGrp="1"/>
          </p:cNvSpPr>
          <p:nvPr>
            <p:ph type="title"/>
          </p:nvPr>
        </p:nvSpPr>
        <p:spPr>
          <a:xfrm>
            <a:off x="1295400" y="358520"/>
            <a:ext cx="6671944" cy="615553"/>
          </a:xfrm>
        </p:spPr>
        <p:txBody>
          <a:bodyPr/>
          <a:lstStyle/>
          <a:p>
            <a:r>
              <a:rPr lang="en-US" sz="4000" dirty="0"/>
              <a:t>Overview of Query Processing</a:t>
            </a:r>
          </a:p>
        </p:txBody>
      </p:sp>
      <p:sp>
        <p:nvSpPr>
          <p:cNvPr id="3" name="Text Placeholder 2">
            <a:extLst>
              <a:ext uri="{FF2B5EF4-FFF2-40B4-BE49-F238E27FC236}">
                <a16:creationId xmlns:a16="http://schemas.microsoft.com/office/drawing/2014/main" id="{8F663964-92C1-4CAD-B88D-2FA98D7FDA04}"/>
              </a:ext>
            </a:extLst>
          </p:cNvPr>
          <p:cNvSpPr>
            <a:spLocks noGrp="1"/>
          </p:cNvSpPr>
          <p:nvPr>
            <p:ph type="body" idx="1"/>
          </p:nvPr>
        </p:nvSpPr>
        <p:spPr>
          <a:xfrm>
            <a:off x="1066800" y="1396028"/>
            <a:ext cx="7848600" cy="5115311"/>
          </a:xfrm>
        </p:spPr>
        <p:txBody>
          <a:bodyPr/>
          <a:lstStyle/>
          <a:p>
            <a:pPr marL="342900" indent="-342900">
              <a:lnSpc>
                <a:spcPct val="150000"/>
              </a:lnSpc>
              <a:buFont typeface="Wingdings" panose="05000000000000000000" pitchFamily="2" charset="2"/>
              <a:buChar char="q"/>
            </a:pPr>
            <a:r>
              <a:rPr lang="en-US" dirty="0"/>
              <a:t>Main Problems of Query Processing </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Main problem of query processing is query optimization. </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It is a time consuming task, because many execution strategies are involved to minimize (optimize) computer recourse consumption. </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Total cost also affects query processing. Cost depends on the time required for processing operations of the query at various sites, utilization of various computer resources </a:t>
            </a:r>
            <a:r>
              <a:rPr lang="en-US" sz="2000" b="0" dirty="0" err="1">
                <a:latin typeface="Times New Roman" panose="02020603050405020304" pitchFamily="18" charset="0"/>
                <a:cs typeface="Times New Roman" panose="02020603050405020304" pitchFamily="18" charset="0"/>
              </a:rPr>
              <a:t>etc</a:t>
            </a:r>
            <a:r>
              <a:rPr lang="en-US" sz="2000" b="0" dirty="0">
                <a:latin typeface="Times New Roman" panose="02020603050405020304" pitchFamily="18" charset="0"/>
                <a:cs typeface="Times New Roman" panose="02020603050405020304" pitchFamily="18" charset="0"/>
              </a:rPr>
              <a:t>, time needed for exchanging data between sites participating in the execution of the query etc. </a:t>
            </a:r>
          </a:p>
          <a:p>
            <a:pPr marL="742950" lvl="1" indent="-285750">
              <a:lnSpc>
                <a:spcPct val="150000"/>
              </a:lnSpc>
              <a:buFont typeface="Wingdings" panose="05000000000000000000" pitchFamily="2" charset="2"/>
              <a:buChar char="Ø"/>
            </a:pPr>
            <a:r>
              <a:rPr lang="en-US" sz="2000" b="0" dirty="0">
                <a:latin typeface="Times New Roman" panose="02020603050405020304" pitchFamily="18" charset="0"/>
                <a:cs typeface="Times New Roman" panose="02020603050405020304" pitchFamily="18" charset="0"/>
              </a:rPr>
              <a:t>Time and space required to process the query is also an important factor for the performance of the query processing. </a:t>
            </a:r>
          </a:p>
        </p:txBody>
      </p:sp>
      <p:sp>
        <p:nvSpPr>
          <p:cNvPr id="4" name="Slide Number Placeholder 3">
            <a:extLst>
              <a:ext uri="{FF2B5EF4-FFF2-40B4-BE49-F238E27FC236}">
                <a16:creationId xmlns:a16="http://schemas.microsoft.com/office/drawing/2014/main" id="{BE92BFE4-187B-4C7F-BC39-1F26EB260C8D}"/>
              </a:ext>
            </a:extLst>
          </p:cNvPr>
          <p:cNvSpPr>
            <a:spLocks noGrp="1"/>
          </p:cNvSpPr>
          <p:nvPr>
            <p:ph type="sldNum" sz="quarter" idx="7"/>
          </p:nvPr>
        </p:nvSpPr>
        <p:spPr/>
        <p:txBody>
          <a:bodyPr/>
          <a:lstStyle/>
          <a:p>
            <a:pPr marL="25400">
              <a:lnSpc>
                <a:spcPts val="1240"/>
              </a:lnSpc>
            </a:pPr>
            <a:fld id="{81D60167-4931-47E6-BA6A-407CBD079E47}" type="slidenum">
              <a:rPr lang="en-US" spc="-60" smtClean="0"/>
              <a:t>7</a:t>
            </a:fld>
            <a:endParaRPr lang="en-US" spc="-60" dirty="0"/>
          </a:p>
        </p:txBody>
      </p:sp>
      <p:cxnSp>
        <p:nvCxnSpPr>
          <p:cNvPr id="6" name="Straight Connector 5">
            <a:extLst>
              <a:ext uri="{FF2B5EF4-FFF2-40B4-BE49-F238E27FC236}">
                <a16:creationId xmlns:a16="http://schemas.microsoft.com/office/drawing/2014/main" id="{BA4E7F0D-BC4B-4695-B276-4EF4032CFF29}"/>
              </a:ext>
            </a:extLst>
          </p:cNvPr>
          <p:cNvCxnSpPr>
            <a:cxnSpLocks/>
          </p:cNvCxnSpPr>
          <p:nvPr/>
        </p:nvCxnSpPr>
        <p:spPr>
          <a:xfrm>
            <a:off x="1295400" y="1055114"/>
            <a:ext cx="6629400" cy="116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68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title"/>
          </p:nvPr>
        </p:nvSpPr>
        <p:spPr>
          <a:xfrm>
            <a:off x="1219200" y="358520"/>
            <a:ext cx="6748144" cy="615553"/>
          </a:xfrm>
        </p:spPr>
        <p:txBody>
          <a:bodyPr/>
          <a:lstStyle/>
          <a:p>
            <a:pPr>
              <a:spcAft>
                <a:spcPts val="10"/>
              </a:spcAft>
            </a:pPr>
            <a:r>
              <a:rPr lang="en-US" sz="4000" dirty="0"/>
              <a:t>Overview of Query Processing</a:t>
            </a:r>
          </a:p>
        </p:txBody>
      </p:sp>
      <p:sp>
        <p:nvSpPr>
          <p:cNvPr id="183298" name="Rectangle 2"/>
          <p:cNvSpPr>
            <a:spLocks noGrp="1" noChangeArrowheads="1"/>
          </p:cNvSpPr>
          <p:nvPr>
            <p:ph type="body" idx="1"/>
          </p:nvPr>
        </p:nvSpPr>
        <p:spPr>
          <a:xfrm>
            <a:off x="1219200" y="1371601"/>
            <a:ext cx="7467600" cy="4405373"/>
          </a:xfrm>
          <a:noFill/>
        </p:spPr>
        <p:txBody>
          <a:bodyPr/>
          <a:lstStyle/>
          <a:p>
            <a:pPr marL="342900" indent="-342900">
              <a:spcBef>
                <a:spcPct val="0"/>
              </a:spcBef>
              <a:spcAft>
                <a:spcPct val="5000"/>
              </a:spcAft>
              <a:buFont typeface="Wingdings" panose="05000000000000000000" pitchFamily="2" charset="2"/>
              <a:buChar char="q"/>
              <a:tabLst>
                <a:tab pos="685765" algn="l"/>
                <a:tab pos="939356"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dirty="0">
                <a:latin typeface="Times New Roman" panose="02020603050405020304" pitchFamily="18" charset="0"/>
                <a:cs typeface="Times New Roman" panose="02020603050405020304" pitchFamily="18" charset="0"/>
              </a:rPr>
              <a:t>Example 1: Subset of the engineering database schema.</a:t>
            </a:r>
          </a:p>
          <a:p>
            <a:pPr marL="544088">
              <a:spcBef>
                <a:spcPct val="0"/>
              </a:spcBef>
              <a:spcAft>
                <a:spcPct val="5000"/>
              </a:spcAft>
              <a:buNone/>
              <a:tabLst>
                <a:tab pos="685765" algn="l"/>
                <a:tab pos="939356"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b="0" dirty="0">
                <a:latin typeface="Times New Roman" panose="02020603050405020304" pitchFamily="18" charset="0"/>
                <a:cs typeface="Times New Roman" panose="02020603050405020304" pitchFamily="18" charset="0"/>
              </a:rPr>
              <a:t>SELECT	ENAME</a:t>
            </a:r>
          </a:p>
          <a:p>
            <a:pPr marL="544088">
              <a:spcBef>
                <a:spcPct val="0"/>
              </a:spcBef>
              <a:spcAft>
                <a:spcPct val="5000"/>
              </a:spcAft>
              <a:buNone/>
              <a:tabLst>
                <a:tab pos="685765" algn="l"/>
                <a:tab pos="939356"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b="0" dirty="0">
                <a:latin typeface="Times New Roman" panose="02020603050405020304" pitchFamily="18" charset="0"/>
                <a:cs typeface="Times New Roman" panose="02020603050405020304" pitchFamily="18" charset="0"/>
              </a:rPr>
              <a:t>FROM		EMP,ASG</a:t>
            </a:r>
          </a:p>
          <a:p>
            <a:pPr marL="544088">
              <a:spcBef>
                <a:spcPct val="0"/>
              </a:spcBef>
              <a:spcAft>
                <a:spcPct val="5000"/>
              </a:spcAft>
              <a:buNone/>
              <a:tabLst>
                <a:tab pos="685765" algn="l"/>
                <a:tab pos="939356"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b="0" dirty="0">
                <a:latin typeface="Times New Roman" panose="02020603050405020304" pitchFamily="18" charset="0"/>
                <a:cs typeface="Times New Roman" panose="02020603050405020304" pitchFamily="18" charset="0"/>
              </a:rPr>
              <a:t>WHERE	EMP.ENO = ASG.ENO </a:t>
            </a:r>
          </a:p>
          <a:p>
            <a:pPr marL="544088">
              <a:spcBef>
                <a:spcPct val="0"/>
              </a:spcBef>
              <a:spcAft>
                <a:spcPct val="5000"/>
              </a:spcAft>
              <a:buNone/>
              <a:tabLst>
                <a:tab pos="685765" algn="l"/>
                <a:tab pos="939356"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b="0" dirty="0">
                <a:latin typeface="Times New Roman" panose="02020603050405020304" pitchFamily="18" charset="0"/>
                <a:cs typeface="Times New Roman" panose="02020603050405020304" pitchFamily="18" charset="0"/>
              </a:rPr>
              <a:t>AND		RESP = "Manager"</a:t>
            </a:r>
            <a:endParaRPr lang="en-US" sz="2000" dirty="0">
              <a:latin typeface="Times New Roman" panose="02020603050405020304" pitchFamily="18" charset="0"/>
              <a:cs typeface="Times New Roman" panose="02020603050405020304" pitchFamily="18" charset="0"/>
            </a:endParaRPr>
          </a:p>
          <a:p>
            <a:pPr>
              <a:lnSpc>
                <a:spcPct val="150000"/>
              </a:lnSpc>
              <a:buNone/>
              <a:tabLst>
                <a:tab pos="685765" algn="l"/>
                <a:tab pos="942927"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dirty="0">
                <a:latin typeface="Times New Roman" panose="02020603050405020304" pitchFamily="18" charset="0"/>
                <a:cs typeface="Times New Roman" panose="02020603050405020304" pitchFamily="18" charset="0"/>
              </a:rPr>
              <a:t>Strategy 1</a:t>
            </a:r>
          </a:p>
          <a:p>
            <a:pPr>
              <a:lnSpc>
                <a:spcPct val="150000"/>
              </a:lnSpc>
              <a:buNone/>
              <a:tabLst>
                <a:tab pos="685765" algn="l"/>
                <a:tab pos="942927"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dirty="0">
                <a:latin typeface="Times New Roman" panose="02020603050405020304" pitchFamily="18" charset="0"/>
                <a:cs typeface="Times New Roman" panose="02020603050405020304" pitchFamily="18" charset="0"/>
                <a:sym typeface="Symbol"/>
              </a:rPr>
              <a:t>	</a:t>
            </a:r>
            <a:r>
              <a:rPr lang="en-US" sz="2000" b="0" dirty="0">
                <a:latin typeface="Times New Roman" panose="02020603050405020304" pitchFamily="18" charset="0"/>
                <a:cs typeface="Times New Roman" panose="02020603050405020304" pitchFamily="18" charset="0"/>
                <a:sym typeface="Symbol"/>
              </a:rPr>
              <a:t></a:t>
            </a:r>
            <a:r>
              <a:rPr lang="en-US" sz="2000" b="0" baseline="-25000" dirty="0">
                <a:latin typeface="Times New Roman" panose="02020603050405020304" pitchFamily="18" charset="0"/>
                <a:cs typeface="Times New Roman" panose="02020603050405020304" pitchFamily="18" charset="0"/>
              </a:rPr>
              <a:t>ENAME</a:t>
            </a:r>
            <a:r>
              <a:rPr lang="en-US" sz="2000" b="0" dirty="0">
                <a:latin typeface="Times New Roman" panose="02020603050405020304" pitchFamily="18" charset="0"/>
                <a:cs typeface="Times New Roman" panose="02020603050405020304" pitchFamily="18" charset="0"/>
              </a:rPr>
              <a:t>(</a:t>
            </a:r>
            <a:r>
              <a:rPr lang="en-US" sz="2000" b="0" dirty="0">
                <a:latin typeface="Times New Roman" panose="02020603050405020304" pitchFamily="18" charset="0"/>
                <a:cs typeface="Times New Roman" panose="02020603050405020304" pitchFamily="18" charset="0"/>
                <a:sym typeface="Symbol"/>
              </a:rPr>
              <a:t></a:t>
            </a:r>
            <a:r>
              <a:rPr lang="en-US" sz="2000" b="0" baseline="-25000" dirty="0">
                <a:latin typeface="Times New Roman" panose="02020603050405020304" pitchFamily="18" charset="0"/>
                <a:cs typeface="Times New Roman" panose="02020603050405020304" pitchFamily="18" charset="0"/>
              </a:rPr>
              <a:t>RESP=“Manager”</a:t>
            </a:r>
            <a:r>
              <a:rPr lang="en-US" sz="2000" b="0" baseline="-25000" dirty="0">
                <a:latin typeface="Times New Roman" panose="02020603050405020304" pitchFamily="18" charset="0"/>
                <a:cs typeface="Times New Roman" panose="02020603050405020304" pitchFamily="18" charset="0"/>
                <a:sym typeface="Symbol"/>
              </a:rPr>
              <a:t></a:t>
            </a:r>
            <a:r>
              <a:rPr lang="en-US" sz="2000" b="0" baseline="-25000" dirty="0">
                <a:latin typeface="Times New Roman" panose="02020603050405020304" pitchFamily="18" charset="0"/>
                <a:cs typeface="Times New Roman" panose="02020603050405020304" pitchFamily="18" charset="0"/>
              </a:rPr>
              <a:t>EMP.ENO=ASG.ENO</a:t>
            </a:r>
            <a:r>
              <a:rPr lang="en-US" sz="2000" b="0" dirty="0">
                <a:latin typeface="Times New Roman" panose="02020603050405020304" pitchFamily="18" charset="0"/>
                <a:cs typeface="Times New Roman" panose="02020603050405020304" pitchFamily="18" charset="0"/>
              </a:rPr>
              <a:t>(EMP×ASG))</a:t>
            </a:r>
          </a:p>
          <a:p>
            <a:pPr>
              <a:lnSpc>
                <a:spcPct val="150000"/>
              </a:lnSpc>
              <a:buNone/>
              <a:tabLst>
                <a:tab pos="685765" algn="l"/>
                <a:tab pos="942927"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dirty="0">
                <a:latin typeface="Times New Roman" panose="02020603050405020304" pitchFamily="18" charset="0"/>
                <a:cs typeface="Times New Roman" panose="02020603050405020304" pitchFamily="18" charset="0"/>
              </a:rPr>
              <a:t>Strategy 2</a:t>
            </a:r>
          </a:p>
          <a:p>
            <a:pPr>
              <a:lnSpc>
                <a:spcPct val="150000"/>
              </a:lnSpc>
              <a:spcAft>
                <a:spcPts val="750"/>
              </a:spcAft>
              <a:buNone/>
              <a:tabLst>
                <a:tab pos="685765" algn="l"/>
                <a:tab pos="942927"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dirty="0">
                <a:latin typeface="Times New Roman" panose="02020603050405020304" pitchFamily="18" charset="0"/>
                <a:cs typeface="Times New Roman" panose="02020603050405020304" pitchFamily="18" charset="0"/>
                <a:sym typeface="Symbol"/>
              </a:rPr>
              <a:t>	</a:t>
            </a:r>
            <a:r>
              <a:rPr lang="en-US" sz="2000" b="0" dirty="0">
                <a:latin typeface="Times New Roman" panose="02020603050405020304" pitchFamily="18" charset="0"/>
                <a:cs typeface="Times New Roman" panose="02020603050405020304" pitchFamily="18" charset="0"/>
                <a:sym typeface="Symbol"/>
              </a:rPr>
              <a:t> </a:t>
            </a:r>
            <a:r>
              <a:rPr lang="en-US" sz="2000" b="0" baseline="-25000" dirty="0">
                <a:latin typeface="Times New Roman" panose="02020603050405020304" pitchFamily="18" charset="0"/>
                <a:cs typeface="Times New Roman" panose="02020603050405020304" pitchFamily="18" charset="0"/>
              </a:rPr>
              <a:t>ENAME</a:t>
            </a:r>
            <a:r>
              <a:rPr lang="en-US" sz="2000" b="0" dirty="0">
                <a:latin typeface="Times New Roman" panose="02020603050405020304" pitchFamily="18" charset="0"/>
                <a:cs typeface="Times New Roman" panose="02020603050405020304" pitchFamily="18" charset="0"/>
              </a:rPr>
              <a:t>(EMP</a:t>
            </a:r>
            <a:r>
              <a:rPr lang="en-US" sz="2000" b="0" baseline="-2500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a:t>
            </a:r>
            <a:r>
              <a:rPr lang="en-US" sz="2000" b="0" baseline="-25000" dirty="0">
                <a:latin typeface="Times New Roman" panose="02020603050405020304" pitchFamily="18" charset="0"/>
                <a:cs typeface="Times New Roman" panose="02020603050405020304" pitchFamily="18" charset="0"/>
              </a:rPr>
              <a:t>ENO</a:t>
            </a:r>
            <a:r>
              <a:rPr lang="en-US" sz="2000" b="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sym typeface="Symbol"/>
              </a:rPr>
              <a:t></a:t>
            </a:r>
            <a:r>
              <a:rPr lang="en-US" sz="2000" b="0" baseline="-25000" dirty="0">
                <a:latin typeface="Times New Roman" panose="02020603050405020304" pitchFamily="18" charset="0"/>
                <a:cs typeface="Times New Roman" panose="02020603050405020304" pitchFamily="18" charset="0"/>
              </a:rPr>
              <a:t>RESP=“Manager” </a:t>
            </a:r>
            <a:r>
              <a:rPr lang="en-US" sz="2000" b="0" dirty="0">
                <a:latin typeface="Times New Roman" panose="02020603050405020304" pitchFamily="18" charset="0"/>
                <a:cs typeface="Times New Roman" panose="02020603050405020304" pitchFamily="18" charset="0"/>
              </a:rPr>
              <a:t>(ASG))</a:t>
            </a:r>
          </a:p>
          <a:p>
            <a:pPr>
              <a:lnSpc>
                <a:spcPct val="150000"/>
              </a:lnSpc>
              <a:spcAft>
                <a:spcPts val="10"/>
              </a:spcAft>
              <a:buNone/>
              <a:tabLst>
                <a:tab pos="685765" algn="l"/>
                <a:tab pos="942927"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 pos="3428825" algn="l"/>
                <a:tab pos="4114589" algn="l"/>
                <a:tab pos="4800355" algn="l"/>
                <a:tab pos="5486119" algn="l"/>
                <a:tab pos="600044" algn="l"/>
                <a:tab pos="685765" algn="l"/>
                <a:tab pos="1371530" algn="l"/>
                <a:tab pos="2057295" algn="l"/>
                <a:tab pos="2743060" algn="l"/>
              </a:tabLst>
            </a:pPr>
            <a:r>
              <a:rPr lang="en-US" sz="2000" dirty="0">
                <a:latin typeface="Times New Roman" panose="02020603050405020304" pitchFamily="18" charset="0"/>
                <a:cs typeface="Times New Roman" panose="02020603050405020304" pitchFamily="18" charset="0"/>
              </a:rPr>
              <a:t>Strategy 2 avoids Cartesian product, so may be “better”</a:t>
            </a:r>
          </a:p>
        </p:txBody>
      </p:sp>
      <p:cxnSp>
        <p:nvCxnSpPr>
          <p:cNvPr id="3" name="Straight Connector 2">
            <a:extLst>
              <a:ext uri="{FF2B5EF4-FFF2-40B4-BE49-F238E27FC236}">
                <a16:creationId xmlns:a16="http://schemas.microsoft.com/office/drawing/2014/main" id="{00493D8C-A273-4409-8B68-CE144A9A6C23}"/>
              </a:ext>
            </a:extLst>
          </p:cNvPr>
          <p:cNvCxnSpPr/>
          <p:nvPr/>
        </p:nvCxnSpPr>
        <p:spPr>
          <a:xfrm>
            <a:off x="1066800" y="11430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A33882A-FFCA-4C4B-92B3-E95633B12B7F}"/>
              </a:ext>
            </a:extLst>
          </p:cNvPr>
          <p:cNvSpPr>
            <a:spLocks noGrp="1"/>
          </p:cNvSpPr>
          <p:nvPr>
            <p:ph type="sldNum" sz="quarter" idx="7"/>
          </p:nvPr>
        </p:nvSpPr>
        <p:spPr/>
        <p:txBody>
          <a:bodyPr/>
          <a:lstStyle/>
          <a:p>
            <a:pPr marL="25400">
              <a:lnSpc>
                <a:spcPts val="1240"/>
              </a:lnSpc>
            </a:pPr>
            <a:fld id="{81D60167-4931-47E6-BA6A-407CBD079E47}" type="slidenum">
              <a:rPr lang="en-US" spc="-60" smtClean="0"/>
              <a:t>8</a:t>
            </a:fld>
            <a:endParaRPr lang="en-US" spc="-60" dirty="0"/>
          </a:p>
        </p:txBody>
      </p:sp>
    </p:spTree>
    <p:extLst>
      <p:ext uri="{BB962C8B-B14F-4D97-AF65-F5344CB8AC3E}">
        <p14:creationId xmlns:p14="http://schemas.microsoft.com/office/powerpoint/2010/main" val="2197117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{E3F70FE5-3AE5-5B41-9C84-18843ABBA0F8}tf10001120</Template>
  <TotalTime>4783</TotalTime>
  <Words>4516</Words>
  <Application>Microsoft Office PowerPoint</Application>
  <PresentationFormat>On-screen Show (4:3)</PresentationFormat>
  <Paragraphs>701</Paragraphs>
  <Slides>67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ＭＳ Ｐゴシック</vt:lpstr>
      <vt:lpstr>Palatino</vt:lpstr>
      <vt:lpstr>Arial</vt:lpstr>
      <vt:lpstr>Book Antiqua</vt:lpstr>
      <vt:lpstr>Calibri</vt:lpstr>
      <vt:lpstr>Courier New</vt:lpstr>
      <vt:lpstr>Symbol</vt:lpstr>
      <vt:lpstr>Times New Roman</vt:lpstr>
      <vt:lpstr>Wingdings</vt:lpstr>
      <vt:lpstr>Office Theme</vt:lpstr>
      <vt:lpstr>Chapter 6  Overview of Query Processing</vt:lpstr>
      <vt:lpstr>Outline</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Overview of Query Processing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Query Processing</dc:title>
  <dc:creator>Bansari Thummar</dc:creator>
  <cp:lastModifiedBy>Yang, T. Andrew</cp:lastModifiedBy>
  <cp:revision>105</cp:revision>
  <dcterms:created xsi:type="dcterms:W3CDTF">2019-10-17T21:25:57Z</dcterms:created>
  <dcterms:modified xsi:type="dcterms:W3CDTF">2019-10-24T23:30:57Z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2016-08-02T00:00:00Z</vt:filetime>
  </property>
  <property fmtid="{D5CDD505-2E9C-101B-9397-08002B2CF9AE}" pid="3" name="Creator">
    <vt:lpwstr>Microsoft® PowerPoint® 2013</vt:lpwstr>
  </property>
  <property fmtid="{D5CDD505-2E9C-101B-9397-08002B2CF9AE}" pid="4" name="LastSaved">
    <vt:filetime>2019-10-17T00:00:00Z</vt:filetime>
  </property>
</Properties>
</file>