
<file path=[Content_Types].xml><?xml version="1.0" encoding="utf-8"?>
<Types xmlns="http://schemas.openxmlformats.org/package/2006/content-types">
  <Default Extension="tmp" ContentType="image/png"/>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47" r:id="rId1"/>
  </p:sldMasterIdLst>
  <p:notesMasterIdLst>
    <p:notesMasterId r:id="rId48"/>
  </p:notesMasterIdLst>
  <p:sldIdLst>
    <p:sldId id="256" r:id="rId2"/>
    <p:sldId id="275" r:id="rId3"/>
    <p:sldId id="276" r:id="rId4"/>
    <p:sldId id="277" r:id="rId5"/>
    <p:sldId id="278" r:id="rId6"/>
    <p:sldId id="280" r:id="rId7"/>
    <p:sldId id="281" r:id="rId8"/>
    <p:sldId id="282" r:id="rId9"/>
    <p:sldId id="283" r:id="rId10"/>
    <p:sldId id="284" r:id="rId11"/>
    <p:sldId id="285" r:id="rId12"/>
    <p:sldId id="286" r:id="rId13"/>
    <p:sldId id="287" r:id="rId14"/>
    <p:sldId id="297" r:id="rId15"/>
    <p:sldId id="298" r:id="rId16"/>
    <p:sldId id="299" r:id="rId17"/>
    <p:sldId id="300" r:id="rId18"/>
    <p:sldId id="288" r:id="rId19"/>
    <p:sldId id="289" r:id="rId20"/>
    <p:sldId id="290" r:id="rId21"/>
    <p:sldId id="293" r:id="rId22"/>
    <p:sldId id="291" r:id="rId23"/>
    <p:sldId id="301" r:id="rId24"/>
    <p:sldId id="302" r:id="rId25"/>
    <p:sldId id="303" r:id="rId26"/>
    <p:sldId id="292" r:id="rId27"/>
    <p:sldId id="294" r:id="rId28"/>
    <p:sldId id="295" r:id="rId29"/>
    <p:sldId id="296" r:id="rId30"/>
    <p:sldId id="257" r:id="rId31"/>
    <p:sldId id="258" r:id="rId32"/>
    <p:sldId id="261" r:id="rId33"/>
    <p:sldId id="262" r:id="rId34"/>
    <p:sldId id="263" r:id="rId35"/>
    <p:sldId id="259" r:id="rId36"/>
    <p:sldId id="266" r:id="rId37"/>
    <p:sldId id="267" r:id="rId38"/>
    <p:sldId id="264" r:id="rId39"/>
    <p:sldId id="268" r:id="rId40"/>
    <p:sldId id="269" r:id="rId41"/>
    <p:sldId id="265" r:id="rId42"/>
    <p:sldId id="270" r:id="rId43"/>
    <p:sldId id="271" r:id="rId44"/>
    <p:sldId id="272" r:id="rId45"/>
    <p:sldId id="273" r:id="rId46"/>
    <p:sldId id="274" r:id="rId4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malakannan kamal" initials="kk" lastIdx="1" clrIdx="0">
    <p:extLst>
      <p:ext uri="{19B8F6BF-5375-455C-9EA6-DF929625EA0E}">
        <p15:presenceInfo xmlns:p15="http://schemas.microsoft.com/office/powerpoint/2012/main" userId="aedd63b362044cf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8AB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66" d="100"/>
          <a:sy n="66" d="100"/>
        </p:scale>
        <p:origin x="1253" y="46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commentAuthors" Target="commentAuthor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11-04T03:44:51.127"/>
    </inkml:context>
    <inkml:brush xml:id="br0">
      <inkml:brushProperty name="width" value="0.025" units="cm"/>
      <inkml:brushProperty name="height" value="0.025" units="cm"/>
      <inkml:brushProperty name="ignorePressure" value="1"/>
    </inkml:brush>
    <inkml:brush xml:id="br1">
      <inkml:brushProperty name="width" value="0.05" units="cm"/>
      <inkml:brushProperty name="height" value="0.05" units="cm"/>
      <inkml:brushProperty name="ignorePressure" value="1"/>
    </inkml:brush>
  </inkml:definitions>
  <inkml:trace contextRef="#ctx0" brushRef="#br0">194 190</inkml:trace>
  <inkml:trace contextRef="#ctx0" brushRef="#br1" timeOffset="26654.836">140 165,'0'1,"0"0,1 0,-1 0,1 0,-1 0,1 0,0 0,0 0,-1 0,1 0,0 0,0 0,0 0,0-1,0 1,0 0,0-1,0 1,26 14,-16-9,46 34,-37-25,0-1,19 10,-29-19,1 0,0 1,0 0,-1 1,0 0,0 0,-7-4,0 0,-1 0,1 1,0-1,-1 1,0-1,0 1,0 0,0-1,0 1,-1 0,0 0,0 1,0-1,0 0,0 2,1 11,-1 1,0-1,-2 15,1-28,-1-1,1 1,-1 0,0 0,0 0,0-1,0 1,-1 0,1-1,-1 0,0 1,0-1,0 0,0 0,-1 0,1 0,-1 0,0 0,-3 1,-7 4,-1 0,0-1,-1-1,0 0,1-2,-2 1,-8 0,-5 0,1-2,-1-1,-20-2,26 1,13-1,1 0,-1 0,1-1,-1 0,1 0,-4-2,11 2,-1 0,1 1,0-2,0 1,-1 0,1 0,0-1,0 1,0-1,0 0,0 1,1-1,-1 0,1 0,-1 0,1 0,-1-1,1 1,0 0,0 0,0-1,1 1,-1-1,0 1,1-1,-1 1,-1-24,0-1,1 1,2 0,2-14,0-29,-3 2,-1 22,3-28,-1 71,-1 0,0-1,1 1,-1-1,1 1,0 0,0-1,0 1,0 0,0 0,0 0,1 0,-1 0,1 0,0 0,-1 0,1 1,0-1,0 1,0-1,0 1,0 0,0 0,1-1,7-2,-1 1,1 1,0-1,0 1,6 0,-6 1,1-1,-1-1,1 1,0-2,48-22,-22 10,0 1,6 0,-17 10,-1 1,1 1,0 1,-1 1,1 2,10 2,29-1,199-2,-241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667FB466-DB19-4A2D-B661-7C6A699448BF}" type="datetimeFigureOut">
              <a:rPr lang="en-US" smtClean="0"/>
              <a:t>11/7/2019</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13A49EB8-DF06-4D52-AD22-E6E5516EB3EE}" type="slidenum">
              <a:rPr lang="en-US" smtClean="0"/>
              <a:t>‹#›</a:t>
            </a:fld>
            <a:endParaRPr lang="en-US"/>
          </a:p>
        </p:txBody>
      </p:sp>
    </p:spTree>
    <p:extLst>
      <p:ext uri="{BB962C8B-B14F-4D97-AF65-F5344CB8AC3E}">
        <p14:creationId xmlns:p14="http://schemas.microsoft.com/office/powerpoint/2010/main" val="31508847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DB7DDD6-2DC8-476A-8775-3232299A452F}" type="datetime1">
              <a:rPr lang="en-US" smtClean="0"/>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8FBF75-3716-4D48-AC8A-5CFD8896DE25}" type="slidenum">
              <a:rPr lang="en-US" smtClean="0"/>
              <a:t>‹#›</a:t>
            </a:fld>
            <a:endParaRPr lang="en-US"/>
          </a:p>
        </p:txBody>
      </p:sp>
    </p:spTree>
    <p:extLst>
      <p:ext uri="{BB962C8B-B14F-4D97-AF65-F5344CB8AC3E}">
        <p14:creationId xmlns:p14="http://schemas.microsoft.com/office/powerpoint/2010/main" val="7169992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75339C-F6F4-4D76-A38D-0DE6C48CF5C4}" type="datetime1">
              <a:rPr lang="en-US" smtClean="0"/>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8FBF75-3716-4D48-AC8A-5CFD8896DE25}" type="slidenum">
              <a:rPr lang="en-US" smtClean="0"/>
              <a:t>‹#›</a:t>
            </a:fld>
            <a:endParaRPr lang="en-US"/>
          </a:p>
        </p:txBody>
      </p:sp>
    </p:spTree>
    <p:extLst>
      <p:ext uri="{BB962C8B-B14F-4D97-AF65-F5344CB8AC3E}">
        <p14:creationId xmlns:p14="http://schemas.microsoft.com/office/powerpoint/2010/main" val="2608321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B0C8318-8F25-4C72-A9FD-136E35CAF68E}" type="datetime1">
              <a:rPr lang="en-US" smtClean="0"/>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8FBF75-3716-4D48-AC8A-5CFD8896DE25}"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2000894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1D50F94-8FAB-4CFA-9F12-9F89C8754FC7}" type="datetime1">
              <a:rPr lang="en-US" smtClean="0"/>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8FBF75-3716-4D48-AC8A-5CFD8896DE25}" type="slidenum">
              <a:rPr lang="en-US" smtClean="0"/>
              <a:t>‹#›</a:t>
            </a:fld>
            <a:endParaRPr lang="en-US"/>
          </a:p>
        </p:txBody>
      </p:sp>
    </p:spTree>
    <p:extLst>
      <p:ext uri="{BB962C8B-B14F-4D97-AF65-F5344CB8AC3E}">
        <p14:creationId xmlns:p14="http://schemas.microsoft.com/office/powerpoint/2010/main" val="27793254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EFD80A6-6BD3-4288-9050-DBA5C3DF2C68}" type="datetime1">
              <a:rPr lang="en-US" smtClean="0"/>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8FBF75-3716-4D48-AC8A-5CFD8896DE25}"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224895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0FE6D4-E5E6-4E3F-9EAF-7801FF07FDBD}" type="datetime1">
              <a:rPr lang="en-US" smtClean="0"/>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8FBF75-3716-4D48-AC8A-5CFD8896DE25}" type="slidenum">
              <a:rPr lang="en-US" smtClean="0"/>
              <a:t>‹#›</a:t>
            </a:fld>
            <a:endParaRPr lang="en-US"/>
          </a:p>
        </p:txBody>
      </p:sp>
    </p:spTree>
    <p:extLst>
      <p:ext uri="{BB962C8B-B14F-4D97-AF65-F5344CB8AC3E}">
        <p14:creationId xmlns:p14="http://schemas.microsoft.com/office/powerpoint/2010/main" val="2159201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7AC108-2E88-4C98-9889-B065E97B3D9F}" type="datetime1">
              <a:rPr lang="en-US" smtClean="0"/>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8FBF75-3716-4D48-AC8A-5CFD8896DE25}" type="slidenum">
              <a:rPr lang="en-US" smtClean="0"/>
              <a:t>‹#›</a:t>
            </a:fld>
            <a:endParaRPr lang="en-US"/>
          </a:p>
        </p:txBody>
      </p:sp>
    </p:spTree>
    <p:extLst>
      <p:ext uri="{BB962C8B-B14F-4D97-AF65-F5344CB8AC3E}">
        <p14:creationId xmlns:p14="http://schemas.microsoft.com/office/powerpoint/2010/main" val="41564747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A6BEF2-E3F1-40CE-A58D-A2F8B31EB6F0}" type="datetime1">
              <a:rPr lang="en-US" smtClean="0"/>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8FBF75-3716-4D48-AC8A-5CFD8896DE25}" type="slidenum">
              <a:rPr lang="en-US" smtClean="0"/>
              <a:t>‹#›</a:t>
            </a:fld>
            <a:endParaRPr lang="en-US"/>
          </a:p>
        </p:txBody>
      </p:sp>
    </p:spTree>
    <p:extLst>
      <p:ext uri="{BB962C8B-B14F-4D97-AF65-F5344CB8AC3E}">
        <p14:creationId xmlns:p14="http://schemas.microsoft.com/office/powerpoint/2010/main" val="612318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AE7FDFB-6ABE-4EE4-9FB3-B871C8718F27}" type="datetime1">
              <a:rPr lang="en-US" smtClean="0"/>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8FBF75-3716-4D48-AC8A-5CFD8896DE25}" type="slidenum">
              <a:rPr lang="en-US" smtClean="0"/>
              <a:t>‹#›</a:t>
            </a:fld>
            <a:endParaRPr lang="en-US"/>
          </a:p>
        </p:txBody>
      </p:sp>
    </p:spTree>
    <p:extLst>
      <p:ext uri="{BB962C8B-B14F-4D97-AF65-F5344CB8AC3E}">
        <p14:creationId xmlns:p14="http://schemas.microsoft.com/office/powerpoint/2010/main" val="1529250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D2D402-74B2-434E-A131-499FA3DFC39F}" type="datetime1">
              <a:rPr lang="en-US" smtClean="0"/>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8FBF75-3716-4D48-AC8A-5CFD8896DE25}" type="slidenum">
              <a:rPr lang="en-US" smtClean="0"/>
              <a:t>‹#›</a:t>
            </a:fld>
            <a:endParaRPr lang="en-US"/>
          </a:p>
        </p:txBody>
      </p:sp>
    </p:spTree>
    <p:extLst>
      <p:ext uri="{BB962C8B-B14F-4D97-AF65-F5344CB8AC3E}">
        <p14:creationId xmlns:p14="http://schemas.microsoft.com/office/powerpoint/2010/main" val="3858219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2E451B6-806B-4404-A2C1-7D64EC606ED7}" type="datetime1">
              <a:rPr lang="en-US" smtClean="0"/>
              <a:t>11/7/2019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8FBF75-3716-4D48-AC8A-5CFD8896DE25}" type="slidenum">
              <a:rPr lang="en-US" smtClean="0"/>
              <a:t>‹#›</a:t>
            </a:fld>
            <a:endParaRPr lang="en-US"/>
          </a:p>
        </p:txBody>
      </p:sp>
    </p:spTree>
    <p:extLst>
      <p:ext uri="{BB962C8B-B14F-4D97-AF65-F5344CB8AC3E}">
        <p14:creationId xmlns:p14="http://schemas.microsoft.com/office/powerpoint/2010/main" val="2300706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339C15C-E873-480A-8CFE-4626C8660A37}" type="datetime1">
              <a:rPr lang="en-US" smtClean="0"/>
              <a:t>11/7/2019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8FBF75-3716-4D48-AC8A-5CFD8896DE25}" type="slidenum">
              <a:rPr lang="en-US" smtClean="0"/>
              <a:t>‹#›</a:t>
            </a:fld>
            <a:endParaRPr lang="en-US"/>
          </a:p>
        </p:txBody>
      </p:sp>
    </p:spTree>
    <p:extLst>
      <p:ext uri="{BB962C8B-B14F-4D97-AF65-F5344CB8AC3E}">
        <p14:creationId xmlns:p14="http://schemas.microsoft.com/office/powerpoint/2010/main" val="3742061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5BD7EE1-9DBC-4F0E-B050-CAF0BE31DA1F}" type="datetime1">
              <a:rPr lang="en-US" smtClean="0"/>
              <a:t>11/7/2019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8FBF75-3716-4D48-AC8A-5CFD8896DE25}" type="slidenum">
              <a:rPr lang="en-US" smtClean="0"/>
              <a:t>‹#›</a:t>
            </a:fld>
            <a:endParaRPr lang="en-US"/>
          </a:p>
        </p:txBody>
      </p:sp>
    </p:spTree>
    <p:extLst>
      <p:ext uri="{BB962C8B-B14F-4D97-AF65-F5344CB8AC3E}">
        <p14:creationId xmlns:p14="http://schemas.microsoft.com/office/powerpoint/2010/main" val="1719117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9BBE3D-DADA-408F-BF57-2CFFC688A061}" type="datetime1">
              <a:rPr lang="en-US" smtClean="0"/>
              <a:t>11/7/2019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8FBF75-3716-4D48-AC8A-5CFD8896DE25}" type="slidenum">
              <a:rPr lang="en-US" smtClean="0"/>
              <a:t>‹#›</a:t>
            </a:fld>
            <a:endParaRPr lang="en-US"/>
          </a:p>
        </p:txBody>
      </p:sp>
    </p:spTree>
    <p:extLst>
      <p:ext uri="{BB962C8B-B14F-4D97-AF65-F5344CB8AC3E}">
        <p14:creationId xmlns:p14="http://schemas.microsoft.com/office/powerpoint/2010/main" val="1638581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9814D98-0F75-4FFF-85C9-4908E4887C07}" type="datetime1">
              <a:rPr lang="en-US" smtClean="0"/>
              <a:t>11/7/2019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8FBF75-3716-4D48-AC8A-5CFD8896DE25}" type="slidenum">
              <a:rPr lang="en-US" smtClean="0"/>
              <a:t>‹#›</a:t>
            </a:fld>
            <a:endParaRPr lang="en-US"/>
          </a:p>
        </p:txBody>
      </p:sp>
    </p:spTree>
    <p:extLst>
      <p:ext uri="{BB962C8B-B14F-4D97-AF65-F5344CB8AC3E}">
        <p14:creationId xmlns:p14="http://schemas.microsoft.com/office/powerpoint/2010/main" val="482468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5574838-1D1E-4971-9CBA-E5233229AF9F}" type="datetime1">
              <a:rPr lang="en-US" smtClean="0"/>
              <a:t>11/7/2019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8FBF75-3716-4D48-AC8A-5CFD8896DE25}" type="slidenum">
              <a:rPr lang="en-US" smtClean="0"/>
              <a:t>‹#›</a:t>
            </a:fld>
            <a:endParaRPr lang="en-US"/>
          </a:p>
        </p:txBody>
      </p:sp>
    </p:spTree>
    <p:extLst>
      <p:ext uri="{BB962C8B-B14F-4D97-AF65-F5344CB8AC3E}">
        <p14:creationId xmlns:p14="http://schemas.microsoft.com/office/powerpoint/2010/main" val="2563018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F302347-F132-41EB-984C-DF8D87D00B27}" type="datetime1">
              <a:rPr lang="en-US" smtClean="0"/>
              <a:t>11/7/2019</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68FBF75-3716-4D48-AC8A-5CFD8896DE25}" type="slidenum">
              <a:rPr lang="en-US" smtClean="0"/>
              <a:t>‹#›</a:t>
            </a:fld>
            <a:endParaRPr lang="en-US"/>
          </a:p>
        </p:txBody>
      </p:sp>
    </p:spTree>
    <p:extLst>
      <p:ext uri="{BB962C8B-B14F-4D97-AF65-F5344CB8AC3E}">
        <p14:creationId xmlns:p14="http://schemas.microsoft.com/office/powerpoint/2010/main" val="3673622312"/>
      </p:ext>
    </p:extLst>
  </p:cSld>
  <p:clrMap bg1="lt1" tx1="dk1" bg2="lt2" tx2="dk2" accent1="accent1" accent2="accent2" accent3="accent3" accent4="accent4" accent5="accent5" accent6="accent6" hlink="hlink" folHlink="folHlink"/>
  <p:sldLayoutIdLst>
    <p:sldLayoutId id="2147483848" r:id="rId1"/>
    <p:sldLayoutId id="2147483849" r:id="rId2"/>
    <p:sldLayoutId id="2147483850" r:id="rId3"/>
    <p:sldLayoutId id="2147483851" r:id="rId4"/>
    <p:sldLayoutId id="2147483852" r:id="rId5"/>
    <p:sldLayoutId id="2147483853" r:id="rId6"/>
    <p:sldLayoutId id="2147483854" r:id="rId7"/>
    <p:sldLayoutId id="2147483855" r:id="rId8"/>
    <p:sldLayoutId id="2147483856" r:id="rId9"/>
    <p:sldLayoutId id="2147483857" r:id="rId10"/>
    <p:sldLayoutId id="2147483858" r:id="rId11"/>
    <p:sldLayoutId id="2147483859" r:id="rId12"/>
    <p:sldLayoutId id="2147483860" r:id="rId13"/>
    <p:sldLayoutId id="2147483861" r:id="rId14"/>
    <p:sldLayoutId id="2147483862" r:id="rId15"/>
    <p:sldLayoutId id="2147483863"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50.PNG"/><Relationship Id="rId4" Type="http://schemas.openxmlformats.org/officeDocument/2006/relationships/customXml" Target="../ink/ink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DEDB79-AFFF-4731-8C45-AB8E979973D8}"/>
              </a:ext>
            </a:extLst>
          </p:cNvPr>
          <p:cNvSpPr>
            <a:spLocks noGrp="1"/>
          </p:cNvSpPr>
          <p:nvPr>
            <p:ph type="ctrTitle"/>
          </p:nvPr>
        </p:nvSpPr>
        <p:spPr/>
        <p:txBody>
          <a:bodyPr/>
          <a:lstStyle/>
          <a:p>
            <a:r>
              <a:rPr lang="en-US" dirty="0">
                <a:solidFill>
                  <a:schemeClr val="tx1"/>
                </a:solidFill>
              </a:rPr>
              <a:t>Multidatabase Query Processing</a:t>
            </a:r>
          </a:p>
        </p:txBody>
      </p:sp>
      <p:sp>
        <p:nvSpPr>
          <p:cNvPr id="3" name="Subtitle 2">
            <a:extLst>
              <a:ext uri="{FF2B5EF4-FFF2-40B4-BE49-F238E27FC236}">
                <a16:creationId xmlns:a16="http://schemas.microsoft.com/office/drawing/2014/main" id="{5A7838B6-A7AD-4944-974E-F0E717FC3CEA}"/>
              </a:ext>
            </a:extLst>
          </p:cNvPr>
          <p:cNvSpPr>
            <a:spLocks noGrp="1"/>
          </p:cNvSpPr>
          <p:nvPr>
            <p:ph type="subTitle" idx="1"/>
          </p:nvPr>
        </p:nvSpPr>
        <p:spPr/>
        <p:txBody>
          <a:bodyPr>
            <a:normAutofit lnSpcReduction="10000"/>
          </a:bodyPr>
          <a:lstStyle/>
          <a:p>
            <a:r>
              <a:rPr lang="en-US" dirty="0"/>
              <a:t> by:</a:t>
            </a:r>
          </a:p>
          <a:p>
            <a:r>
              <a:rPr lang="en-US" dirty="0"/>
              <a:t>Kay </a:t>
            </a:r>
            <a:r>
              <a:rPr lang="en-US" dirty="0" err="1"/>
              <a:t>Kay</a:t>
            </a:r>
            <a:r>
              <a:rPr lang="en-US" dirty="0"/>
              <a:t> Chetty</a:t>
            </a:r>
          </a:p>
          <a:p>
            <a:r>
              <a:rPr lang="en-US" dirty="0"/>
              <a:t>Jason Eversole</a:t>
            </a:r>
          </a:p>
        </p:txBody>
      </p:sp>
    </p:spTree>
    <p:extLst>
      <p:ext uri="{BB962C8B-B14F-4D97-AF65-F5344CB8AC3E}">
        <p14:creationId xmlns:p14="http://schemas.microsoft.com/office/powerpoint/2010/main" val="38627673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93991-C6CB-45E6-BACF-CD06257B3902}"/>
              </a:ext>
            </a:extLst>
          </p:cNvPr>
          <p:cNvSpPr>
            <a:spLocks noGrp="1"/>
          </p:cNvSpPr>
          <p:nvPr>
            <p:ph type="title"/>
          </p:nvPr>
        </p:nvSpPr>
        <p:spPr/>
        <p:txBody>
          <a:bodyPr/>
          <a:lstStyle/>
          <a:p>
            <a:pPr algn="ctr"/>
            <a:r>
              <a:rPr lang="en-US" dirty="0" err="1"/>
              <a:t>Datalog</a:t>
            </a:r>
            <a:r>
              <a:rPr lang="en-US" dirty="0"/>
              <a:t> Terminology</a:t>
            </a:r>
          </a:p>
        </p:txBody>
      </p:sp>
      <p:sp>
        <p:nvSpPr>
          <p:cNvPr id="3" name="Content Placeholder 2">
            <a:extLst>
              <a:ext uri="{FF2B5EF4-FFF2-40B4-BE49-F238E27FC236}">
                <a16:creationId xmlns:a16="http://schemas.microsoft.com/office/drawing/2014/main" id="{5C7B3932-2070-478B-8BCA-09E8EBF3109E}"/>
              </a:ext>
            </a:extLst>
          </p:cNvPr>
          <p:cNvSpPr>
            <a:spLocks noGrp="1"/>
          </p:cNvSpPr>
          <p:nvPr>
            <p:ph idx="1"/>
          </p:nvPr>
        </p:nvSpPr>
        <p:spPr/>
        <p:txBody>
          <a:bodyPr/>
          <a:lstStyle/>
          <a:p>
            <a:r>
              <a:rPr lang="en-US" dirty="0" err="1"/>
              <a:t>Datalog</a:t>
            </a:r>
            <a:r>
              <a:rPr lang="en-US" dirty="0"/>
              <a:t> can be viewed as an in-line version of domain relational calculus</a:t>
            </a:r>
          </a:p>
          <a:p>
            <a:r>
              <a:rPr lang="en-US" dirty="0"/>
              <a:t>Conjunctive queries (select-project-join queries):</a:t>
            </a:r>
          </a:p>
          <a:p>
            <a:pPr lvl="1"/>
            <a:r>
              <a:rPr lang="en-US" i="1" dirty="0"/>
              <a:t>Q(T): -R1(T1), … , Rn(Tn)</a:t>
            </a:r>
          </a:p>
          <a:p>
            <a:pPr lvl="2"/>
            <a:r>
              <a:rPr lang="en-US" i="1" dirty="0"/>
              <a:t>Q(T)</a:t>
            </a:r>
            <a:r>
              <a:rPr lang="en-US" dirty="0"/>
              <a:t> is the head of the query and denotes the result relation</a:t>
            </a:r>
          </a:p>
          <a:p>
            <a:pPr lvl="2"/>
            <a:r>
              <a:rPr lang="en-US" i="1" dirty="0"/>
              <a:t>R1(T1), … , Rn(Tn) </a:t>
            </a:r>
            <a:r>
              <a:rPr lang="en-US" dirty="0"/>
              <a:t>are the </a:t>
            </a:r>
            <a:r>
              <a:rPr lang="en-US" dirty="0" err="1"/>
              <a:t>subgoals</a:t>
            </a:r>
            <a:r>
              <a:rPr lang="en-US" dirty="0"/>
              <a:t> in the body and denote database relations</a:t>
            </a:r>
          </a:p>
          <a:p>
            <a:pPr lvl="2"/>
            <a:r>
              <a:rPr lang="en-US" i="1" dirty="0"/>
              <a:t>Q</a:t>
            </a:r>
            <a:r>
              <a:rPr lang="en-US" dirty="0"/>
              <a:t> and </a:t>
            </a:r>
            <a:r>
              <a:rPr lang="en-US" i="1" dirty="0"/>
              <a:t>R1, … , Rn </a:t>
            </a:r>
            <a:r>
              <a:rPr lang="en-US" dirty="0"/>
              <a:t>are predicate names and correspond to relation names</a:t>
            </a:r>
          </a:p>
          <a:p>
            <a:pPr lvl="2"/>
            <a:r>
              <a:rPr lang="en-US" i="1" dirty="0"/>
              <a:t>T, T1, … , Tn </a:t>
            </a:r>
            <a:r>
              <a:rPr lang="en-US" dirty="0"/>
              <a:t>refer to relation tuples and contain variables or constants</a:t>
            </a:r>
          </a:p>
          <a:p>
            <a:pPr lvl="2"/>
            <a:endParaRPr lang="en-US" dirty="0"/>
          </a:p>
          <a:p>
            <a:pPr lvl="2"/>
            <a:endParaRPr lang="en-US" dirty="0"/>
          </a:p>
          <a:p>
            <a:pPr lvl="1"/>
            <a:endParaRPr lang="en-US" dirty="0"/>
          </a:p>
        </p:txBody>
      </p:sp>
      <p:sp>
        <p:nvSpPr>
          <p:cNvPr id="4" name="Slide Number Placeholder 3">
            <a:extLst>
              <a:ext uri="{FF2B5EF4-FFF2-40B4-BE49-F238E27FC236}">
                <a16:creationId xmlns:a16="http://schemas.microsoft.com/office/drawing/2014/main" id="{5B403B9C-81E8-4090-A057-16717F53E710}"/>
              </a:ext>
            </a:extLst>
          </p:cNvPr>
          <p:cNvSpPr>
            <a:spLocks noGrp="1"/>
          </p:cNvSpPr>
          <p:nvPr>
            <p:ph type="sldNum" sz="quarter" idx="12"/>
          </p:nvPr>
        </p:nvSpPr>
        <p:spPr/>
        <p:txBody>
          <a:bodyPr/>
          <a:lstStyle/>
          <a:p>
            <a:fld id="{068FBF75-3716-4D48-AC8A-5CFD8896DE25}" type="slidenum">
              <a:rPr lang="en-US" smtClean="0"/>
              <a:t>10</a:t>
            </a:fld>
            <a:endParaRPr lang="en-US"/>
          </a:p>
        </p:txBody>
      </p:sp>
    </p:spTree>
    <p:extLst>
      <p:ext uri="{BB962C8B-B14F-4D97-AF65-F5344CB8AC3E}">
        <p14:creationId xmlns:p14="http://schemas.microsoft.com/office/powerpoint/2010/main" val="27273336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AF5C0-5824-4D5F-9CA0-7E53950715E6}"/>
              </a:ext>
            </a:extLst>
          </p:cNvPr>
          <p:cNvSpPr>
            <a:spLocks noGrp="1"/>
          </p:cNvSpPr>
          <p:nvPr>
            <p:ph type="title"/>
          </p:nvPr>
        </p:nvSpPr>
        <p:spPr/>
        <p:txBody>
          <a:bodyPr/>
          <a:lstStyle/>
          <a:p>
            <a:pPr algn="ctr"/>
            <a:r>
              <a:rPr lang="en-US" dirty="0" err="1"/>
              <a:t>Datalog</a:t>
            </a:r>
            <a:r>
              <a:rPr lang="en-US" dirty="0"/>
              <a:t> Terminology</a:t>
            </a:r>
          </a:p>
        </p:txBody>
      </p:sp>
      <p:sp>
        <p:nvSpPr>
          <p:cNvPr id="3" name="Content Placeholder 2">
            <a:extLst>
              <a:ext uri="{FF2B5EF4-FFF2-40B4-BE49-F238E27FC236}">
                <a16:creationId xmlns:a16="http://schemas.microsoft.com/office/drawing/2014/main" id="{2F5D4DD9-8923-4331-B610-247A5764F9DF}"/>
              </a:ext>
            </a:extLst>
          </p:cNvPr>
          <p:cNvSpPr>
            <a:spLocks noGrp="1"/>
          </p:cNvSpPr>
          <p:nvPr>
            <p:ph idx="1"/>
          </p:nvPr>
        </p:nvSpPr>
        <p:spPr/>
        <p:txBody>
          <a:bodyPr/>
          <a:lstStyle/>
          <a:p>
            <a:r>
              <a:rPr lang="en-US" dirty="0"/>
              <a:t>Consider relations EMP(ENO, ENAME, TITLE, CITY) and ASG(ENO, PNO, DUR)</a:t>
            </a:r>
          </a:p>
          <a:p>
            <a:r>
              <a:rPr lang="en-US" dirty="0"/>
              <a:t>Assume ENO is the primary key of EMP and (ENO, PNO) is of ASG</a:t>
            </a:r>
          </a:p>
          <a:p>
            <a:r>
              <a:rPr lang="en-US" dirty="0"/>
              <a:t>SQL Query:  </a:t>
            </a:r>
          </a:p>
          <a:p>
            <a:pPr marL="0" indent="0">
              <a:buNone/>
            </a:pPr>
            <a:r>
              <a:rPr lang="en-US" sz="1400" dirty="0"/>
              <a:t>   		SELECT ENO, TITLE, PNO FROM EMP, ASG</a:t>
            </a:r>
          </a:p>
          <a:p>
            <a:pPr marL="0" indent="0">
              <a:buNone/>
            </a:pPr>
            <a:r>
              <a:rPr lang="en-US" sz="1400" dirty="0"/>
              <a:t>		WHERE EMP.ENO = ASG.ENO AND TITLE = “Programmer” or DUR = 24</a:t>
            </a:r>
          </a:p>
          <a:p>
            <a:r>
              <a:rPr lang="en-US" dirty="0"/>
              <a:t>Query in </a:t>
            </a:r>
            <a:r>
              <a:rPr lang="en-US" dirty="0" err="1"/>
              <a:t>Datalog</a:t>
            </a:r>
            <a:r>
              <a:rPr lang="en-US" dirty="0"/>
              <a:t>:</a:t>
            </a:r>
          </a:p>
          <a:p>
            <a:pPr marL="0" indent="0">
              <a:buNone/>
            </a:pPr>
            <a:r>
              <a:rPr lang="en-US" sz="1400" dirty="0"/>
              <a:t>		Q(ENO, TITLE, PNO): - EMP(ENO, ENAME, “Programmer”, CITY),</a:t>
            </a:r>
          </a:p>
          <a:p>
            <a:pPr marL="0" indent="0">
              <a:buNone/>
            </a:pPr>
            <a:r>
              <a:rPr lang="en-US" sz="1400" dirty="0"/>
              <a:t>							ASG(ENO, PNO, DUR)</a:t>
            </a:r>
          </a:p>
          <a:p>
            <a:pPr marL="0" indent="0">
              <a:buNone/>
            </a:pPr>
            <a:r>
              <a:rPr lang="en-US" sz="1400" dirty="0"/>
              <a:t>		Q(ENO, TITLE, PNO): - EMP(ENO, ENAME, TITLE, CITY),</a:t>
            </a:r>
          </a:p>
          <a:p>
            <a:pPr marL="0" indent="0">
              <a:buNone/>
            </a:pPr>
            <a:r>
              <a:rPr lang="en-US" sz="1400" dirty="0"/>
              <a:t>							ASG(ENO, PNO, 24)</a:t>
            </a:r>
          </a:p>
          <a:p>
            <a:pPr marL="0" indent="0">
              <a:buNone/>
            </a:pPr>
            <a:endParaRPr lang="en-US" dirty="0"/>
          </a:p>
        </p:txBody>
      </p:sp>
      <p:sp>
        <p:nvSpPr>
          <p:cNvPr id="4" name="Slide Number Placeholder 3">
            <a:extLst>
              <a:ext uri="{FF2B5EF4-FFF2-40B4-BE49-F238E27FC236}">
                <a16:creationId xmlns:a16="http://schemas.microsoft.com/office/drawing/2014/main" id="{CE8D6242-CB9C-406A-B6FF-30511313E0B2}"/>
              </a:ext>
            </a:extLst>
          </p:cNvPr>
          <p:cNvSpPr>
            <a:spLocks noGrp="1"/>
          </p:cNvSpPr>
          <p:nvPr>
            <p:ph type="sldNum" sz="quarter" idx="12"/>
          </p:nvPr>
        </p:nvSpPr>
        <p:spPr/>
        <p:txBody>
          <a:bodyPr/>
          <a:lstStyle/>
          <a:p>
            <a:fld id="{068FBF75-3716-4D48-AC8A-5CFD8896DE25}" type="slidenum">
              <a:rPr lang="en-US" smtClean="0"/>
              <a:t>11</a:t>
            </a:fld>
            <a:endParaRPr lang="en-US"/>
          </a:p>
        </p:txBody>
      </p:sp>
    </p:spTree>
    <p:extLst>
      <p:ext uri="{BB962C8B-B14F-4D97-AF65-F5344CB8AC3E}">
        <p14:creationId xmlns:p14="http://schemas.microsoft.com/office/powerpoint/2010/main" val="10411747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322DC-B27E-4F5A-A1F2-949D4DF138C2}"/>
              </a:ext>
            </a:extLst>
          </p:cNvPr>
          <p:cNvSpPr>
            <a:spLocks noGrp="1"/>
          </p:cNvSpPr>
          <p:nvPr>
            <p:ph type="title"/>
          </p:nvPr>
        </p:nvSpPr>
        <p:spPr/>
        <p:txBody>
          <a:bodyPr/>
          <a:lstStyle/>
          <a:p>
            <a:pPr algn="ctr"/>
            <a:r>
              <a:rPr lang="en-US" dirty="0"/>
              <a:t>Rewriting in GAV</a:t>
            </a:r>
          </a:p>
        </p:txBody>
      </p:sp>
      <p:sp>
        <p:nvSpPr>
          <p:cNvPr id="3" name="Content Placeholder 2">
            <a:extLst>
              <a:ext uri="{FF2B5EF4-FFF2-40B4-BE49-F238E27FC236}">
                <a16:creationId xmlns:a16="http://schemas.microsoft.com/office/drawing/2014/main" id="{66EFE813-9434-4166-9732-BE3CAB8755EA}"/>
              </a:ext>
            </a:extLst>
          </p:cNvPr>
          <p:cNvSpPr>
            <a:spLocks noGrp="1"/>
          </p:cNvSpPr>
          <p:nvPr>
            <p:ph idx="1"/>
          </p:nvPr>
        </p:nvSpPr>
        <p:spPr/>
        <p:txBody>
          <a:bodyPr/>
          <a:lstStyle/>
          <a:p>
            <a:r>
              <a:rPr lang="en-US" dirty="0"/>
              <a:t>Is this approach, the global schema is expressed in terms of the data sources</a:t>
            </a:r>
          </a:p>
          <a:p>
            <a:r>
              <a:rPr lang="en-US" dirty="0"/>
              <a:t>Each global relation is defined as a view over the local relation</a:t>
            </a:r>
          </a:p>
          <a:p>
            <a:r>
              <a:rPr lang="en-US" dirty="0"/>
              <a:t>The rewriting technique that will be used is called unfolding</a:t>
            </a:r>
          </a:p>
          <a:p>
            <a:r>
              <a:rPr lang="en-US" dirty="0"/>
              <a:t>It replaces each global relation invoked with it’s corresponding view</a:t>
            </a:r>
          </a:p>
          <a:p>
            <a:r>
              <a:rPr lang="en-US" dirty="0"/>
              <a:t>This is done by applying the view definition rules to the query and producing a union of conjunctive queries</a:t>
            </a:r>
          </a:p>
          <a:p>
            <a:r>
              <a:rPr lang="en-US" dirty="0"/>
              <a:t>Unfolding can however generate redundant queries that need to be eliminated</a:t>
            </a:r>
          </a:p>
          <a:p>
            <a:endParaRPr lang="en-US" dirty="0"/>
          </a:p>
        </p:txBody>
      </p:sp>
      <p:sp>
        <p:nvSpPr>
          <p:cNvPr id="4" name="Slide Number Placeholder 3">
            <a:extLst>
              <a:ext uri="{FF2B5EF4-FFF2-40B4-BE49-F238E27FC236}">
                <a16:creationId xmlns:a16="http://schemas.microsoft.com/office/drawing/2014/main" id="{AAF6E709-AAD9-4BE4-8499-8E0DF95B630D}"/>
              </a:ext>
            </a:extLst>
          </p:cNvPr>
          <p:cNvSpPr>
            <a:spLocks noGrp="1"/>
          </p:cNvSpPr>
          <p:nvPr>
            <p:ph type="sldNum" sz="quarter" idx="12"/>
          </p:nvPr>
        </p:nvSpPr>
        <p:spPr/>
        <p:txBody>
          <a:bodyPr/>
          <a:lstStyle/>
          <a:p>
            <a:fld id="{068FBF75-3716-4D48-AC8A-5CFD8896DE25}" type="slidenum">
              <a:rPr lang="en-US" smtClean="0"/>
              <a:t>12</a:t>
            </a:fld>
            <a:endParaRPr lang="en-US"/>
          </a:p>
        </p:txBody>
      </p:sp>
    </p:spTree>
    <p:extLst>
      <p:ext uri="{BB962C8B-B14F-4D97-AF65-F5344CB8AC3E}">
        <p14:creationId xmlns:p14="http://schemas.microsoft.com/office/powerpoint/2010/main" val="12413855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2B5291-18CD-4DEB-82E6-CEC223F2454D}"/>
              </a:ext>
            </a:extLst>
          </p:cNvPr>
          <p:cNvSpPr>
            <a:spLocks noGrp="1"/>
          </p:cNvSpPr>
          <p:nvPr>
            <p:ph type="title"/>
          </p:nvPr>
        </p:nvSpPr>
        <p:spPr/>
        <p:txBody>
          <a:bodyPr/>
          <a:lstStyle/>
          <a:p>
            <a:pPr algn="ctr"/>
            <a:r>
              <a:rPr lang="en-US" dirty="0"/>
              <a:t>Rewriting in LAV</a:t>
            </a:r>
          </a:p>
        </p:txBody>
      </p:sp>
      <p:sp>
        <p:nvSpPr>
          <p:cNvPr id="3" name="Content Placeholder 2">
            <a:extLst>
              <a:ext uri="{FF2B5EF4-FFF2-40B4-BE49-F238E27FC236}">
                <a16:creationId xmlns:a16="http://schemas.microsoft.com/office/drawing/2014/main" id="{F01F3C24-7157-4F02-A07A-AF152C9D8863}"/>
              </a:ext>
            </a:extLst>
          </p:cNvPr>
          <p:cNvSpPr>
            <a:spLocks noGrp="1"/>
          </p:cNvSpPr>
          <p:nvPr>
            <p:ph idx="1"/>
          </p:nvPr>
        </p:nvSpPr>
        <p:spPr/>
        <p:txBody>
          <a:bodyPr/>
          <a:lstStyle/>
          <a:p>
            <a:r>
              <a:rPr lang="en-US" dirty="0"/>
              <a:t>The global schema is expressed independent of the local databases </a:t>
            </a:r>
          </a:p>
          <a:p>
            <a:r>
              <a:rPr lang="en-US" dirty="0"/>
              <a:t>Each local relation is defined as a view over the global relations</a:t>
            </a:r>
          </a:p>
          <a:p>
            <a:r>
              <a:rPr lang="en-US" dirty="0"/>
              <a:t>This enables considerable flexibility for defining local relations</a:t>
            </a:r>
          </a:p>
          <a:p>
            <a:r>
              <a:rPr lang="en-US" dirty="0"/>
              <a:t>Algorithms for rewriting a query using views essentially try to reduce the number of rewrites that must be considered. </a:t>
            </a:r>
          </a:p>
          <a:p>
            <a:r>
              <a:rPr lang="en-US" dirty="0"/>
              <a:t>Three algorithms:</a:t>
            </a:r>
          </a:p>
          <a:p>
            <a:pPr marL="800100" lvl="1" indent="-400050">
              <a:buFont typeface="+mj-lt"/>
              <a:buAutoNum type="romanUcPeriod"/>
            </a:pPr>
            <a:r>
              <a:rPr lang="en-US" dirty="0"/>
              <a:t>The bucket algorithm</a:t>
            </a:r>
          </a:p>
          <a:p>
            <a:pPr marL="800100" lvl="1" indent="-400050">
              <a:buFont typeface="+mj-lt"/>
              <a:buAutoNum type="romanUcPeriod"/>
            </a:pPr>
            <a:r>
              <a:rPr lang="en-US" dirty="0"/>
              <a:t>The inverse rule algorithm</a:t>
            </a:r>
          </a:p>
          <a:p>
            <a:pPr marL="800100" lvl="1" indent="-400050">
              <a:buFont typeface="+mj-lt"/>
              <a:buAutoNum type="romanUcPeriod"/>
            </a:pPr>
            <a:r>
              <a:rPr lang="en-US" dirty="0" err="1"/>
              <a:t>MinCon</a:t>
            </a:r>
            <a:r>
              <a:rPr lang="en-US" dirty="0"/>
              <a:t> algorithm</a:t>
            </a:r>
          </a:p>
        </p:txBody>
      </p:sp>
      <p:sp>
        <p:nvSpPr>
          <p:cNvPr id="4" name="Slide Number Placeholder 3">
            <a:extLst>
              <a:ext uri="{FF2B5EF4-FFF2-40B4-BE49-F238E27FC236}">
                <a16:creationId xmlns:a16="http://schemas.microsoft.com/office/drawing/2014/main" id="{D42B66BE-BDD6-42AB-A94B-A850237D68B8}"/>
              </a:ext>
            </a:extLst>
          </p:cNvPr>
          <p:cNvSpPr>
            <a:spLocks noGrp="1"/>
          </p:cNvSpPr>
          <p:nvPr>
            <p:ph type="sldNum" sz="quarter" idx="12"/>
          </p:nvPr>
        </p:nvSpPr>
        <p:spPr/>
        <p:txBody>
          <a:bodyPr/>
          <a:lstStyle/>
          <a:p>
            <a:fld id="{068FBF75-3716-4D48-AC8A-5CFD8896DE25}" type="slidenum">
              <a:rPr lang="en-US" smtClean="0"/>
              <a:t>13</a:t>
            </a:fld>
            <a:endParaRPr lang="en-US"/>
          </a:p>
        </p:txBody>
      </p:sp>
    </p:spTree>
    <p:extLst>
      <p:ext uri="{BB962C8B-B14F-4D97-AF65-F5344CB8AC3E}">
        <p14:creationId xmlns:p14="http://schemas.microsoft.com/office/powerpoint/2010/main" val="556582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AEEEE-F954-46C8-977D-426689F20579}"/>
              </a:ext>
            </a:extLst>
          </p:cNvPr>
          <p:cNvSpPr>
            <a:spLocks noGrp="1"/>
          </p:cNvSpPr>
          <p:nvPr>
            <p:ph type="title"/>
          </p:nvPr>
        </p:nvSpPr>
        <p:spPr/>
        <p:txBody>
          <a:bodyPr/>
          <a:lstStyle/>
          <a:p>
            <a:pPr algn="ctr"/>
            <a:r>
              <a:rPr lang="en-US" dirty="0"/>
              <a:t>Rewriting in LAV</a:t>
            </a:r>
          </a:p>
        </p:txBody>
      </p:sp>
      <p:sp>
        <p:nvSpPr>
          <p:cNvPr id="3" name="Content Placeholder 2">
            <a:extLst>
              <a:ext uri="{FF2B5EF4-FFF2-40B4-BE49-F238E27FC236}">
                <a16:creationId xmlns:a16="http://schemas.microsoft.com/office/drawing/2014/main" id="{1CA92565-CB23-46B0-A499-70A5801D5B1A}"/>
              </a:ext>
            </a:extLst>
          </p:cNvPr>
          <p:cNvSpPr>
            <a:spLocks noGrp="1"/>
          </p:cNvSpPr>
          <p:nvPr>
            <p:ph idx="1"/>
          </p:nvPr>
        </p:nvSpPr>
        <p:spPr/>
        <p:txBody>
          <a:bodyPr/>
          <a:lstStyle/>
          <a:p>
            <a:r>
              <a:rPr lang="en-US" dirty="0"/>
              <a:t>The bucket algorithm considers each predicate of the query independently to select only the views that are relevant to that predicate. </a:t>
            </a:r>
          </a:p>
          <a:p>
            <a:r>
              <a:rPr lang="en-US" dirty="0"/>
              <a:t>Given a query Q, the algorithm proceeds in two steps</a:t>
            </a:r>
          </a:p>
          <a:p>
            <a:r>
              <a:rPr lang="en-US" dirty="0"/>
              <a:t>One: bucket b is built for each </a:t>
            </a:r>
            <a:r>
              <a:rPr lang="en-US" dirty="0" err="1"/>
              <a:t>subgoal</a:t>
            </a:r>
            <a:r>
              <a:rPr lang="en-US" dirty="0"/>
              <a:t> q of Q that is not a comparison predicate</a:t>
            </a:r>
          </a:p>
          <a:p>
            <a:r>
              <a:rPr lang="en-US" dirty="0"/>
              <a:t>b is inserted into the heads of the views that are relevant to answer q</a:t>
            </a:r>
          </a:p>
          <a:p>
            <a:r>
              <a:rPr lang="en-US" dirty="0"/>
              <a:t>Mapping that unifies q with </a:t>
            </a:r>
            <a:r>
              <a:rPr lang="en-US" dirty="0" err="1"/>
              <a:t>subgoal</a:t>
            </a:r>
            <a:r>
              <a:rPr lang="en-US" dirty="0"/>
              <a:t> v in view V must be there to determine whether a view V should be in b</a:t>
            </a:r>
          </a:p>
          <a:p>
            <a:r>
              <a:rPr lang="en-US" dirty="0"/>
              <a:t>Two: for each view V of the Cartesian product of the non-empty buckets</a:t>
            </a:r>
          </a:p>
          <a:p>
            <a:pPr marL="0" indent="0">
              <a:buNone/>
            </a:pPr>
            <a:endParaRPr lang="en-US" dirty="0"/>
          </a:p>
        </p:txBody>
      </p:sp>
      <p:sp>
        <p:nvSpPr>
          <p:cNvPr id="4" name="Slide Number Placeholder 3">
            <a:extLst>
              <a:ext uri="{FF2B5EF4-FFF2-40B4-BE49-F238E27FC236}">
                <a16:creationId xmlns:a16="http://schemas.microsoft.com/office/drawing/2014/main" id="{1EBF360E-54FC-4B2F-AB73-7A0AFE2A7D87}"/>
              </a:ext>
            </a:extLst>
          </p:cNvPr>
          <p:cNvSpPr>
            <a:spLocks noGrp="1"/>
          </p:cNvSpPr>
          <p:nvPr>
            <p:ph type="sldNum" sz="quarter" idx="12"/>
          </p:nvPr>
        </p:nvSpPr>
        <p:spPr/>
        <p:txBody>
          <a:bodyPr/>
          <a:lstStyle/>
          <a:p>
            <a:fld id="{068FBF75-3716-4D48-AC8A-5CFD8896DE25}" type="slidenum">
              <a:rPr lang="en-US" smtClean="0"/>
              <a:t>14</a:t>
            </a:fld>
            <a:endParaRPr lang="en-US"/>
          </a:p>
        </p:txBody>
      </p:sp>
    </p:spTree>
    <p:extLst>
      <p:ext uri="{BB962C8B-B14F-4D97-AF65-F5344CB8AC3E}">
        <p14:creationId xmlns:p14="http://schemas.microsoft.com/office/powerpoint/2010/main" val="38157674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08D18-50B1-48EE-8C83-D16406E60FD4}"/>
              </a:ext>
            </a:extLst>
          </p:cNvPr>
          <p:cNvSpPr>
            <a:spLocks noGrp="1"/>
          </p:cNvSpPr>
          <p:nvPr>
            <p:ph type="title"/>
          </p:nvPr>
        </p:nvSpPr>
        <p:spPr/>
        <p:txBody>
          <a:bodyPr/>
          <a:lstStyle/>
          <a:p>
            <a:pPr algn="ctr"/>
            <a:r>
              <a:rPr lang="en-US" dirty="0"/>
              <a:t>Rewriting in LAV</a:t>
            </a:r>
          </a:p>
        </p:txBody>
      </p:sp>
      <p:sp>
        <p:nvSpPr>
          <p:cNvPr id="3" name="Content Placeholder 2">
            <a:extLst>
              <a:ext uri="{FF2B5EF4-FFF2-40B4-BE49-F238E27FC236}">
                <a16:creationId xmlns:a16="http://schemas.microsoft.com/office/drawing/2014/main" id="{2EB58B44-158F-483E-A653-9BF4459C6599}"/>
              </a:ext>
            </a:extLst>
          </p:cNvPr>
          <p:cNvSpPr>
            <a:spLocks noGrp="1"/>
          </p:cNvSpPr>
          <p:nvPr>
            <p:ph idx="1"/>
          </p:nvPr>
        </p:nvSpPr>
        <p:spPr/>
        <p:txBody>
          <a:bodyPr/>
          <a:lstStyle/>
          <a:p>
            <a:r>
              <a:rPr lang="en-US" dirty="0"/>
              <a:t>The algorithms produces a conjunctive query and checks whether it is contained in Q</a:t>
            </a:r>
          </a:p>
          <a:p>
            <a:r>
              <a:rPr lang="en-US" dirty="0"/>
              <a:t>If it is contained in Q it is kept to represent one way to answer part of Q from V.</a:t>
            </a:r>
          </a:p>
          <a:p>
            <a:r>
              <a:rPr lang="en-US" dirty="0"/>
              <a:t>So, this rewritten query is a union of conjunctive queries. </a:t>
            </a:r>
          </a:p>
        </p:txBody>
      </p:sp>
      <p:sp>
        <p:nvSpPr>
          <p:cNvPr id="4" name="Slide Number Placeholder 3">
            <a:extLst>
              <a:ext uri="{FF2B5EF4-FFF2-40B4-BE49-F238E27FC236}">
                <a16:creationId xmlns:a16="http://schemas.microsoft.com/office/drawing/2014/main" id="{C9E379A7-8930-4E81-B447-C5CF6E60B64A}"/>
              </a:ext>
            </a:extLst>
          </p:cNvPr>
          <p:cNvSpPr>
            <a:spLocks noGrp="1"/>
          </p:cNvSpPr>
          <p:nvPr>
            <p:ph type="sldNum" sz="quarter" idx="12"/>
          </p:nvPr>
        </p:nvSpPr>
        <p:spPr/>
        <p:txBody>
          <a:bodyPr/>
          <a:lstStyle/>
          <a:p>
            <a:fld id="{068FBF75-3716-4D48-AC8A-5CFD8896DE25}" type="slidenum">
              <a:rPr lang="en-US" smtClean="0"/>
              <a:t>15</a:t>
            </a:fld>
            <a:endParaRPr lang="en-US"/>
          </a:p>
        </p:txBody>
      </p:sp>
    </p:spTree>
    <p:extLst>
      <p:ext uri="{BB962C8B-B14F-4D97-AF65-F5344CB8AC3E}">
        <p14:creationId xmlns:p14="http://schemas.microsoft.com/office/powerpoint/2010/main" val="28275034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BC9C0-3AD4-475C-8A20-A18879214039}"/>
              </a:ext>
            </a:extLst>
          </p:cNvPr>
          <p:cNvSpPr>
            <a:spLocks noGrp="1"/>
          </p:cNvSpPr>
          <p:nvPr>
            <p:ph type="title"/>
          </p:nvPr>
        </p:nvSpPr>
        <p:spPr/>
        <p:txBody>
          <a:bodyPr/>
          <a:lstStyle/>
          <a:p>
            <a:pPr algn="ctr"/>
            <a:r>
              <a:rPr lang="en-US" dirty="0"/>
              <a:t>Rewriting in LAV</a:t>
            </a:r>
          </a:p>
        </p:txBody>
      </p:sp>
      <p:sp>
        <p:nvSpPr>
          <p:cNvPr id="3" name="Content Placeholder 2">
            <a:extLst>
              <a:ext uri="{FF2B5EF4-FFF2-40B4-BE49-F238E27FC236}">
                <a16:creationId xmlns:a16="http://schemas.microsoft.com/office/drawing/2014/main" id="{90AB0DF9-4705-4770-8BFE-1C54792DC4C3}"/>
              </a:ext>
            </a:extLst>
          </p:cNvPr>
          <p:cNvSpPr>
            <a:spLocks noGrp="1"/>
          </p:cNvSpPr>
          <p:nvPr>
            <p:ph idx="1"/>
          </p:nvPr>
        </p:nvSpPr>
        <p:spPr/>
        <p:txBody>
          <a:bodyPr/>
          <a:lstStyle/>
          <a:p>
            <a:r>
              <a:rPr lang="en-US" dirty="0"/>
              <a:t>By considering the query globally and considering how each predicate in the query interacts with the views the </a:t>
            </a:r>
            <a:r>
              <a:rPr lang="en-US" dirty="0" err="1"/>
              <a:t>MinCon</a:t>
            </a:r>
            <a:r>
              <a:rPr lang="en-US" dirty="0"/>
              <a:t> algorithm addresses the limitations of the bucket algorithm. </a:t>
            </a:r>
          </a:p>
          <a:p>
            <a:r>
              <a:rPr lang="en-US" dirty="0"/>
              <a:t>One: views are selected that contain </a:t>
            </a:r>
            <a:r>
              <a:rPr lang="en-US" dirty="0" err="1"/>
              <a:t>subgoals</a:t>
            </a:r>
            <a:r>
              <a:rPr lang="en-US" dirty="0"/>
              <a:t> corresponding to the </a:t>
            </a:r>
            <a:r>
              <a:rPr lang="en-US" dirty="0" err="1"/>
              <a:t>subgoals</a:t>
            </a:r>
            <a:r>
              <a:rPr lang="en-US" dirty="0"/>
              <a:t> of query Q</a:t>
            </a:r>
          </a:p>
          <a:p>
            <a:r>
              <a:rPr lang="en-US" dirty="0"/>
              <a:t>Finds a mapping that unifies a </a:t>
            </a:r>
            <a:r>
              <a:rPr lang="en-US" dirty="0" err="1"/>
              <a:t>subgoal</a:t>
            </a:r>
            <a:r>
              <a:rPr lang="en-US" dirty="0"/>
              <a:t> q of Q with a </a:t>
            </a:r>
            <a:r>
              <a:rPr lang="en-US" dirty="0" err="1"/>
              <a:t>subgoal</a:t>
            </a:r>
            <a:r>
              <a:rPr lang="en-US" dirty="0"/>
              <a:t> v in view V</a:t>
            </a:r>
          </a:p>
          <a:p>
            <a:r>
              <a:rPr lang="en-US" dirty="0"/>
              <a:t>It then considers the join predicates in Q and finds the minimum set of additional </a:t>
            </a:r>
            <a:r>
              <a:rPr lang="en-US" dirty="0" err="1"/>
              <a:t>subgoals</a:t>
            </a:r>
            <a:r>
              <a:rPr lang="en-US" dirty="0"/>
              <a:t> of Q </a:t>
            </a:r>
          </a:p>
          <a:p>
            <a:r>
              <a:rPr lang="en-US" dirty="0"/>
              <a:t>These must be mapped to </a:t>
            </a:r>
            <a:r>
              <a:rPr lang="en-US" dirty="0" err="1"/>
              <a:t>subgoals</a:t>
            </a:r>
            <a:r>
              <a:rPr lang="en-US" dirty="0"/>
              <a:t> in V</a:t>
            </a:r>
          </a:p>
          <a:p>
            <a:r>
              <a:rPr lang="en-US" dirty="0"/>
              <a:t>This set of </a:t>
            </a:r>
            <a:r>
              <a:rPr lang="en-US" dirty="0" err="1"/>
              <a:t>subgolas</a:t>
            </a:r>
            <a:r>
              <a:rPr lang="en-US" dirty="0"/>
              <a:t> of Q is captured by a </a:t>
            </a:r>
            <a:r>
              <a:rPr lang="en-US" dirty="0" err="1"/>
              <a:t>MinCon</a:t>
            </a:r>
            <a:r>
              <a:rPr lang="en-US" dirty="0"/>
              <a:t> description (MCD) associated with V</a:t>
            </a:r>
          </a:p>
        </p:txBody>
      </p:sp>
      <p:sp>
        <p:nvSpPr>
          <p:cNvPr id="4" name="Slide Number Placeholder 3">
            <a:extLst>
              <a:ext uri="{FF2B5EF4-FFF2-40B4-BE49-F238E27FC236}">
                <a16:creationId xmlns:a16="http://schemas.microsoft.com/office/drawing/2014/main" id="{E4561E0F-D178-479C-A0FF-0EA92A24666B}"/>
              </a:ext>
            </a:extLst>
          </p:cNvPr>
          <p:cNvSpPr>
            <a:spLocks noGrp="1"/>
          </p:cNvSpPr>
          <p:nvPr>
            <p:ph type="sldNum" sz="quarter" idx="12"/>
          </p:nvPr>
        </p:nvSpPr>
        <p:spPr/>
        <p:txBody>
          <a:bodyPr/>
          <a:lstStyle/>
          <a:p>
            <a:fld id="{068FBF75-3716-4D48-AC8A-5CFD8896DE25}" type="slidenum">
              <a:rPr lang="en-US" smtClean="0"/>
              <a:t>16</a:t>
            </a:fld>
            <a:endParaRPr lang="en-US"/>
          </a:p>
        </p:txBody>
      </p:sp>
    </p:spTree>
    <p:extLst>
      <p:ext uri="{BB962C8B-B14F-4D97-AF65-F5344CB8AC3E}">
        <p14:creationId xmlns:p14="http://schemas.microsoft.com/office/powerpoint/2010/main" val="35577281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4C05C-9666-4E5A-BAF5-45E90A5665F0}"/>
              </a:ext>
            </a:extLst>
          </p:cNvPr>
          <p:cNvSpPr>
            <a:spLocks noGrp="1"/>
          </p:cNvSpPr>
          <p:nvPr>
            <p:ph type="title"/>
          </p:nvPr>
        </p:nvSpPr>
        <p:spPr/>
        <p:txBody>
          <a:bodyPr/>
          <a:lstStyle/>
          <a:p>
            <a:pPr algn="ctr"/>
            <a:r>
              <a:rPr lang="en-US" dirty="0"/>
              <a:t>Rewriting in LAV</a:t>
            </a:r>
          </a:p>
        </p:txBody>
      </p:sp>
      <p:sp>
        <p:nvSpPr>
          <p:cNvPr id="3" name="Content Placeholder 2">
            <a:extLst>
              <a:ext uri="{FF2B5EF4-FFF2-40B4-BE49-F238E27FC236}">
                <a16:creationId xmlns:a16="http://schemas.microsoft.com/office/drawing/2014/main" id="{517E9A5D-8DE1-4033-BF90-B3822BA7B3B7}"/>
              </a:ext>
            </a:extLst>
          </p:cNvPr>
          <p:cNvSpPr>
            <a:spLocks noGrp="1"/>
          </p:cNvSpPr>
          <p:nvPr>
            <p:ph idx="1"/>
          </p:nvPr>
        </p:nvSpPr>
        <p:spPr/>
        <p:txBody>
          <a:bodyPr/>
          <a:lstStyle/>
          <a:p>
            <a:r>
              <a:rPr lang="en-US" dirty="0"/>
              <a:t>Two: a rewritten query is produced by combining the different MCDs.</a:t>
            </a:r>
          </a:p>
          <a:p>
            <a:r>
              <a:rPr lang="en-US" dirty="0"/>
              <a:t>Because of how the MCDs were created it is guaranteed that the resulting rewritings will be contained in the original query. </a:t>
            </a:r>
          </a:p>
          <a:p>
            <a:pPr marL="0" indent="0">
              <a:buNone/>
            </a:pPr>
            <a:endParaRPr lang="en-US" dirty="0"/>
          </a:p>
        </p:txBody>
      </p:sp>
      <p:sp>
        <p:nvSpPr>
          <p:cNvPr id="4" name="Slide Number Placeholder 3">
            <a:extLst>
              <a:ext uri="{FF2B5EF4-FFF2-40B4-BE49-F238E27FC236}">
                <a16:creationId xmlns:a16="http://schemas.microsoft.com/office/drawing/2014/main" id="{11A734BF-7A4C-4C05-92CD-2A6111047323}"/>
              </a:ext>
            </a:extLst>
          </p:cNvPr>
          <p:cNvSpPr>
            <a:spLocks noGrp="1"/>
          </p:cNvSpPr>
          <p:nvPr>
            <p:ph type="sldNum" sz="quarter" idx="12"/>
          </p:nvPr>
        </p:nvSpPr>
        <p:spPr/>
        <p:txBody>
          <a:bodyPr/>
          <a:lstStyle/>
          <a:p>
            <a:fld id="{068FBF75-3716-4D48-AC8A-5CFD8896DE25}" type="slidenum">
              <a:rPr lang="en-US" smtClean="0"/>
              <a:t>17</a:t>
            </a:fld>
            <a:endParaRPr lang="en-US"/>
          </a:p>
        </p:txBody>
      </p:sp>
    </p:spTree>
    <p:extLst>
      <p:ext uri="{BB962C8B-B14F-4D97-AF65-F5344CB8AC3E}">
        <p14:creationId xmlns:p14="http://schemas.microsoft.com/office/powerpoint/2010/main" val="25414190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798B6-A901-4234-A9EF-82BC832AF031}"/>
              </a:ext>
            </a:extLst>
          </p:cNvPr>
          <p:cNvSpPr>
            <a:spLocks noGrp="1"/>
          </p:cNvSpPr>
          <p:nvPr>
            <p:ph type="title"/>
          </p:nvPr>
        </p:nvSpPr>
        <p:spPr/>
        <p:txBody>
          <a:bodyPr/>
          <a:lstStyle/>
          <a:p>
            <a:pPr algn="ctr"/>
            <a:r>
              <a:rPr lang="en-US" dirty="0"/>
              <a:t>Query Optimization and Execution</a:t>
            </a:r>
          </a:p>
        </p:txBody>
      </p:sp>
      <p:sp>
        <p:nvSpPr>
          <p:cNvPr id="3" name="Content Placeholder 2">
            <a:extLst>
              <a:ext uri="{FF2B5EF4-FFF2-40B4-BE49-F238E27FC236}">
                <a16:creationId xmlns:a16="http://schemas.microsoft.com/office/drawing/2014/main" id="{47C1E1FA-3F8F-4005-A136-CB8EE838742B}"/>
              </a:ext>
            </a:extLst>
          </p:cNvPr>
          <p:cNvSpPr>
            <a:spLocks noGrp="1"/>
          </p:cNvSpPr>
          <p:nvPr>
            <p:ph idx="1"/>
          </p:nvPr>
        </p:nvSpPr>
        <p:spPr/>
        <p:txBody>
          <a:bodyPr/>
          <a:lstStyle/>
          <a:p>
            <a:r>
              <a:rPr lang="en-US" dirty="0"/>
              <a:t>There are three main problems of query optimization in </a:t>
            </a:r>
            <a:r>
              <a:rPr lang="en-US" dirty="0" err="1"/>
              <a:t>multidatabase</a:t>
            </a:r>
            <a:r>
              <a:rPr lang="en-US" dirty="0"/>
              <a:t> systems</a:t>
            </a:r>
          </a:p>
          <a:p>
            <a:pPr marL="857250" lvl="1" indent="-400050">
              <a:buFont typeface="+mj-lt"/>
              <a:buAutoNum type="romanUcPeriod"/>
            </a:pPr>
            <a:r>
              <a:rPr lang="en-US" dirty="0"/>
              <a:t>Heterogeneous Cost Modeling</a:t>
            </a:r>
          </a:p>
          <a:p>
            <a:pPr marL="857250" lvl="1" indent="-400050">
              <a:buFont typeface="+mj-lt"/>
              <a:buAutoNum type="romanUcPeriod"/>
            </a:pPr>
            <a:r>
              <a:rPr lang="en-US" dirty="0"/>
              <a:t>Heterogeneous Query Optimization</a:t>
            </a:r>
          </a:p>
          <a:p>
            <a:pPr marL="857250" lvl="1" indent="-400050">
              <a:buFont typeface="+mj-lt"/>
              <a:buAutoNum type="romanUcPeriod"/>
            </a:pPr>
            <a:r>
              <a:rPr lang="en-US" dirty="0"/>
              <a:t>Adaptive Query Processing</a:t>
            </a:r>
          </a:p>
        </p:txBody>
      </p:sp>
      <p:sp>
        <p:nvSpPr>
          <p:cNvPr id="4" name="Slide Number Placeholder 3">
            <a:extLst>
              <a:ext uri="{FF2B5EF4-FFF2-40B4-BE49-F238E27FC236}">
                <a16:creationId xmlns:a16="http://schemas.microsoft.com/office/drawing/2014/main" id="{808A9E2C-A30B-4BB1-B86E-6B3B8552F2D5}"/>
              </a:ext>
            </a:extLst>
          </p:cNvPr>
          <p:cNvSpPr>
            <a:spLocks noGrp="1"/>
          </p:cNvSpPr>
          <p:nvPr>
            <p:ph type="sldNum" sz="quarter" idx="12"/>
          </p:nvPr>
        </p:nvSpPr>
        <p:spPr/>
        <p:txBody>
          <a:bodyPr/>
          <a:lstStyle/>
          <a:p>
            <a:fld id="{068FBF75-3716-4D48-AC8A-5CFD8896DE25}" type="slidenum">
              <a:rPr lang="en-US" smtClean="0"/>
              <a:t>18</a:t>
            </a:fld>
            <a:endParaRPr lang="en-US"/>
          </a:p>
        </p:txBody>
      </p:sp>
    </p:spTree>
    <p:extLst>
      <p:ext uri="{BB962C8B-B14F-4D97-AF65-F5344CB8AC3E}">
        <p14:creationId xmlns:p14="http://schemas.microsoft.com/office/powerpoint/2010/main" val="42426805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33CF17-B9D1-46F1-A2A3-D1DFF76982C4}"/>
              </a:ext>
            </a:extLst>
          </p:cNvPr>
          <p:cNvSpPr>
            <a:spLocks noGrp="1"/>
          </p:cNvSpPr>
          <p:nvPr>
            <p:ph type="title"/>
          </p:nvPr>
        </p:nvSpPr>
        <p:spPr/>
        <p:txBody>
          <a:bodyPr/>
          <a:lstStyle/>
          <a:p>
            <a:pPr algn="ctr"/>
            <a:r>
              <a:rPr lang="en-US" dirty="0">
                <a:solidFill>
                  <a:srgbClr val="418AB3"/>
                </a:solidFill>
              </a:rPr>
              <a:t>Heterogeneous</a:t>
            </a:r>
            <a:r>
              <a:rPr lang="en-US" dirty="0"/>
              <a:t> Cost Modeling</a:t>
            </a:r>
          </a:p>
        </p:txBody>
      </p:sp>
      <p:sp>
        <p:nvSpPr>
          <p:cNvPr id="3" name="Content Placeholder 2">
            <a:extLst>
              <a:ext uri="{FF2B5EF4-FFF2-40B4-BE49-F238E27FC236}">
                <a16:creationId xmlns:a16="http://schemas.microsoft.com/office/drawing/2014/main" id="{716CB46B-34BD-4379-9A3C-68CE83DF63AC}"/>
              </a:ext>
            </a:extLst>
          </p:cNvPr>
          <p:cNvSpPr>
            <a:spLocks noGrp="1"/>
          </p:cNvSpPr>
          <p:nvPr>
            <p:ph idx="1"/>
          </p:nvPr>
        </p:nvSpPr>
        <p:spPr/>
        <p:txBody>
          <a:bodyPr/>
          <a:lstStyle/>
          <a:p>
            <a:r>
              <a:rPr lang="en-US" dirty="0"/>
              <a:t>The global cost function definition and the associated problem of obtaining cost-related information from component DBMSs is the most studied of the three problems. </a:t>
            </a:r>
          </a:p>
          <a:p>
            <a:r>
              <a:rPr lang="en-US" dirty="0"/>
              <a:t>Primarily interested in determining the cost of the lower levels of a query execution tree</a:t>
            </a:r>
          </a:p>
          <a:p>
            <a:r>
              <a:rPr lang="en-US" dirty="0"/>
              <a:t>This corresponds to the parts of the query executed at component DBMSs</a:t>
            </a:r>
          </a:p>
          <a:p>
            <a:r>
              <a:rPr lang="en-US" dirty="0"/>
              <a:t>Three approaches:</a:t>
            </a:r>
          </a:p>
          <a:p>
            <a:pPr marL="857250" lvl="1" indent="-400050">
              <a:buFont typeface="+mj-lt"/>
              <a:buAutoNum type="romanUcPeriod"/>
            </a:pPr>
            <a:r>
              <a:rPr lang="en-US" dirty="0"/>
              <a:t>Black Box Approach</a:t>
            </a:r>
          </a:p>
          <a:p>
            <a:pPr marL="857250" lvl="1" indent="-400050">
              <a:buFont typeface="+mj-lt"/>
              <a:buAutoNum type="romanUcPeriod"/>
            </a:pPr>
            <a:r>
              <a:rPr lang="en-US" dirty="0"/>
              <a:t>Customized Approach</a:t>
            </a:r>
          </a:p>
          <a:p>
            <a:pPr marL="857250" lvl="1" indent="-400050">
              <a:buFont typeface="+mj-lt"/>
              <a:buAutoNum type="romanUcPeriod"/>
            </a:pPr>
            <a:r>
              <a:rPr lang="en-US" dirty="0"/>
              <a:t>Dynamic Approach</a:t>
            </a:r>
          </a:p>
        </p:txBody>
      </p:sp>
      <p:sp>
        <p:nvSpPr>
          <p:cNvPr id="4" name="Slide Number Placeholder 3">
            <a:extLst>
              <a:ext uri="{FF2B5EF4-FFF2-40B4-BE49-F238E27FC236}">
                <a16:creationId xmlns:a16="http://schemas.microsoft.com/office/drawing/2014/main" id="{B014CADA-55AC-4E75-8E0B-159DF092BC3B}"/>
              </a:ext>
            </a:extLst>
          </p:cNvPr>
          <p:cNvSpPr>
            <a:spLocks noGrp="1"/>
          </p:cNvSpPr>
          <p:nvPr>
            <p:ph type="sldNum" sz="quarter" idx="12"/>
          </p:nvPr>
        </p:nvSpPr>
        <p:spPr/>
        <p:txBody>
          <a:bodyPr/>
          <a:lstStyle/>
          <a:p>
            <a:fld id="{068FBF75-3716-4D48-AC8A-5CFD8896DE25}" type="slidenum">
              <a:rPr lang="en-US" smtClean="0"/>
              <a:t>19</a:t>
            </a:fld>
            <a:endParaRPr lang="en-US"/>
          </a:p>
        </p:txBody>
      </p:sp>
    </p:spTree>
    <p:extLst>
      <p:ext uri="{BB962C8B-B14F-4D97-AF65-F5344CB8AC3E}">
        <p14:creationId xmlns:p14="http://schemas.microsoft.com/office/powerpoint/2010/main" val="20248246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F4E7D-B328-44E7-A1A5-07C7D9F506D2}"/>
              </a:ext>
            </a:extLst>
          </p:cNvPr>
          <p:cNvSpPr>
            <a:spLocks noGrp="1"/>
          </p:cNvSpPr>
          <p:nvPr>
            <p:ph type="title"/>
          </p:nvPr>
        </p:nvSpPr>
        <p:spPr/>
        <p:txBody>
          <a:bodyPr/>
          <a:lstStyle/>
          <a:p>
            <a:pPr algn="ctr"/>
            <a:r>
              <a:rPr lang="en-US" dirty="0"/>
              <a:t>Table of Contents</a:t>
            </a:r>
          </a:p>
        </p:txBody>
      </p:sp>
      <p:sp>
        <p:nvSpPr>
          <p:cNvPr id="3" name="Content Placeholder 2">
            <a:extLst>
              <a:ext uri="{FF2B5EF4-FFF2-40B4-BE49-F238E27FC236}">
                <a16:creationId xmlns:a16="http://schemas.microsoft.com/office/drawing/2014/main" id="{997276B3-672B-49CE-B3A9-5EE6C1A6A448}"/>
              </a:ext>
            </a:extLst>
          </p:cNvPr>
          <p:cNvSpPr>
            <a:spLocks noGrp="1"/>
          </p:cNvSpPr>
          <p:nvPr>
            <p:ph idx="1"/>
          </p:nvPr>
        </p:nvSpPr>
        <p:spPr/>
        <p:txBody>
          <a:bodyPr/>
          <a:lstStyle/>
          <a:p>
            <a:r>
              <a:rPr lang="en-US" dirty="0"/>
              <a:t>Issues in Multidatabase Query Processing</a:t>
            </a:r>
          </a:p>
          <a:p>
            <a:r>
              <a:rPr lang="en-US" dirty="0"/>
              <a:t>Multidatabase Query Processing Architecture</a:t>
            </a:r>
          </a:p>
          <a:p>
            <a:r>
              <a:rPr lang="en-US" dirty="0"/>
              <a:t>Query Rewriting Using Views</a:t>
            </a:r>
          </a:p>
          <a:p>
            <a:r>
              <a:rPr lang="en-US" dirty="0"/>
              <a:t>Query Optimization and Execution</a:t>
            </a:r>
          </a:p>
          <a:p>
            <a:r>
              <a:rPr lang="en-US" dirty="0"/>
              <a:t>Query Translation and Execution</a:t>
            </a:r>
          </a:p>
          <a:p>
            <a:r>
              <a:rPr lang="en-US" dirty="0"/>
              <a:t>Conclusion </a:t>
            </a:r>
          </a:p>
          <a:p>
            <a:endParaRPr lang="en-US" dirty="0"/>
          </a:p>
        </p:txBody>
      </p:sp>
      <p:sp>
        <p:nvSpPr>
          <p:cNvPr id="4" name="Slide Number Placeholder 3">
            <a:extLst>
              <a:ext uri="{FF2B5EF4-FFF2-40B4-BE49-F238E27FC236}">
                <a16:creationId xmlns:a16="http://schemas.microsoft.com/office/drawing/2014/main" id="{941F00F6-3BB7-4091-8A73-1476C9A8A6BB}"/>
              </a:ext>
            </a:extLst>
          </p:cNvPr>
          <p:cNvSpPr>
            <a:spLocks noGrp="1"/>
          </p:cNvSpPr>
          <p:nvPr>
            <p:ph type="sldNum" sz="quarter" idx="12"/>
          </p:nvPr>
        </p:nvSpPr>
        <p:spPr/>
        <p:txBody>
          <a:bodyPr/>
          <a:lstStyle/>
          <a:p>
            <a:fld id="{068FBF75-3716-4D48-AC8A-5CFD8896DE25}" type="slidenum">
              <a:rPr lang="en-US" smtClean="0"/>
              <a:t>2</a:t>
            </a:fld>
            <a:endParaRPr lang="en-US"/>
          </a:p>
        </p:txBody>
      </p:sp>
    </p:spTree>
    <p:extLst>
      <p:ext uri="{BB962C8B-B14F-4D97-AF65-F5344CB8AC3E}">
        <p14:creationId xmlns:p14="http://schemas.microsoft.com/office/powerpoint/2010/main" val="13259486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89186-B59A-4AA2-AC02-FC7EC2EF32CD}"/>
              </a:ext>
            </a:extLst>
          </p:cNvPr>
          <p:cNvSpPr>
            <a:spLocks noGrp="1"/>
          </p:cNvSpPr>
          <p:nvPr>
            <p:ph type="title"/>
          </p:nvPr>
        </p:nvSpPr>
        <p:spPr/>
        <p:txBody>
          <a:bodyPr/>
          <a:lstStyle/>
          <a:p>
            <a:pPr algn="ctr"/>
            <a:r>
              <a:rPr lang="en-US" dirty="0"/>
              <a:t>Black Box Approach</a:t>
            </a:r>
          </a:p>
        </p:txBody>
      </p:sp>
      <p:sp>
        <p:nvSpPr>
          <p:cNvPr id="3" name="Content Placeholder 2">
            <a:extLst>
              <a:ext uri="{FF2B5EF4-FFF2-40B4-BE49-F238E27FC236}">
                <a16:creationId xmlns:a16="http://schemas.microsoft.com/office/drawing/2014/main" id="{3271A826-D588-46A9-8087-7E5225453823}"/>
              </a:ext>
            </a:extLst>
          </p:cNvPr>
          <p:cNvSpPr>
            <a:spLocks noGrp="1"/>
          </p:cNvSpPr>
          <p:nvPr>
            <p:ph idx="1"/>
          </p:nvPr>
        </p:nvSpPr>
        <p:spPr/>
        <p:txBody>
          <a:bodyPr/>
          <a:lstStyle/>
          <a:p>
            <a:r>
              <a:rPr lang="en-US" dirty="0"/>
              <a:t>This approach treats each component DBMS as a block box, running some test queries against it and then determines the necessary cost information</a:t>
            </a:r>
          </a:p>
          <a:p>
            <a:r>
              <a:rPr lang="en-US" dirty="0"/>
              <a:t>Cost functions are expressed logically rather than on the basis of physical characteristics. </a:t>
            </a:r>
          </a:p>
          <a:p>
            <a:r>
              <a:rPr lang="en-US" dirty="0"/>
              <a:t>The cost function for component DBMSs is expressed as:</a:t>
            </a:r>
          </a:p>
          <a:p>
            <a:endParaRPr lang="en-US" dirty="0"/>
          </a:p>
          <a:p>
            <a:pPr marL="0" indent="0">
              <a:buNone/>
            </a:pPr>
            <a:r>
              <a:rPr lang="en-US" dirty="0"/>
              <a:t>		</a:t>
            </a:r>
            <a:r>
              <a:rPr lang="en-US" dirty="0">
                <a:solidFill>
                  <a:schemeClr val="tx1"/>
                </a:solidFill>
              </a:rPr>
              <a:t>Cost = initialization cost + cost to find qualifying tuples + cost to process 		selected tuples</a:t>
            </a:r>
          </a:p>
        </p:txBody>
      </p:sp>
      <p:sp>
        <p:nvSpPr>
          <p:cNvPr id="4" name="Slide Number Placeholder 3">
            <a:extLst>
              <a:ext uri="{FF2B5EF4-FFF2-40B4-BE49-F238E27FC236}">
                <a16:creationId xmlns:a16="http://schemas.microsoft.com/office/drawing/2014/main" id="{DF788294-DE16-45C1-AFE5-297A64848E0E}"/>
              </a:ext>
            </a:extLst>
          </p:cNvPr>
          <p:cNvSpPr>
            <a:spLocks noGrp="1"/>
          </p:cNvSpPr>
          <p:nvPr>
            <p:ph type="sldNum" sz="quarter" idx="12"/>
          </p:nvPr>
        </p:nvSpPr>
        <p:spPr/>
        <p:txBody>
          <a:bodyPr/>
          <a:lstStyle/>
          <a:p>
            <a:fld id="{068FBF75-3716-4D48-AC8A-5CFD8896DE25}" type="slidenum">
              <a:rPr lang="en-US" smtClean="0"/>
              <a:t>20</a:t>
            </a:fld>
            <a:endParaRPr lang="en-US"/>
          </a:p>
        </p:txBody>
      </p:sp>
    </p:spTree>
    <p:extLst>
      <p:ext uri="{BB962C8B-B14F-4D97-AF65-F5344CB8AC3E}">
        <p14:creationId xmlns:p14="http://schemas.microsoft.com/office/powerpoint/2010/main" val="3140746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E384DF-5D8E-4AD3-9B86-37E9FF9C5F80}"/>
              </a:ext>
            </a:extLst>
          </p:cNvPr>
          <p:cNvSpPr>
            <a:spLocks noGrp="1"/>
          </p:cNvSpPr>
          <p:nvPr>
            <p:ph type="title"/>
          </p:nvPr>
        </p:nvSpPr>
        <p:spPr/>
        <p:txBody>
          <a:bodyPr/>
          <a:lstStyle/>
          <a:p>
            <a:pPr algn="ctr"/>
            <a:r>
              <a:rPr lang="en-US" dirty="0"/>
              <a:t>Black Box Approach</a:t>
            </a:r>
          </a:p>
        </p:txBody>
      </p:sp>
      <p:sp>
        <p:nvSpPr>
          <p:cNvPr id="3" name="Content Placeholder 2">
            <a:extLst>
              <a:ext uri="{FF2B5EF4-FFF2-40B4-BE49-F238E27FC236}">
                <a16:creationId xmlns:a16="http://schemas.microsoft.com/office/drawing/2014/main" id="{312F713C-2362-4C0B-AB3A-627BBA57ED44}"/>
              </a:ext>
            </a:extLst>
          </p:cNvPr>
          <p:cNvSpPr>
            <a:spLocks noGrp="1"/>
          </p:cNvSpPr>
          <p:nvPr>
            <p:ph idx="1"/>
          </p:nvPr>
        </p:nvSpPr>
        <p:spPr/>
        <p:txBody>
          <a:bodyPr/>
          <a:lstStyle/>
          <a:p>
            <a:r>
              <a:rPr lang="en-US" dirty="0"/>
              <a:t>The individual terms of this formula will differ for different operators.</a:t>
            </a:r>
          </a:p>
          <a:p>
            <a:r>
              <a:rPr lang="en-US" dirty="0"/>
              <a:t>The difficulty is determining the coefficients is the formula since they will change with different component DBMSs.</a:t>
            </a:r>
          </a:p>
          <a:p>
            <a:r>
              <a:rPr lang="en-US" dirty="0"/>
              <a:t>The major drawback of this approach is that the cost model is common for all component DBMSs and may not capture their individual specifics. </a:t>
            </a:r>
          </a:p>
          <a:p>
            <a:r>
              <a:rPr lang="en-US" dirty="0"/>
              <a:t>So, it might fail to accurately estimate the cost of a query executed at a component DBMS that exposes unforeseen behavior. </a:t>
            </a:r>
          </a:p>
        </p:txBody>
      </p:sp>
      <p:sp>
        <p:nvSpPr>
          <p:cNvPr id="4" name="Slide Number Placeholder 3">
            <a:extLst>
              <a:ext uri="{FF2B5EF4-FFF2-40B4-BE49-F238E27FC236}">
                <a16:creationId xmlns:a16="http://schemas.microsoft.com/office/drawing/2014/main" id="{A0568365-BCAA-4B7A-A927-BE074AAAF014}"/>
              </a:ext>
            </a:extLst>
          </p:cNvPr>
          <p:cNvSpPr>
            <a:spLocks noGrp="1"/>
          </p:cNvSpPr>
          <p:nvPr>
            <p:ph type="sldNum" sz="quarter" idx="12"/>
          </p:nvPr>
        </p:nvSpPr>
        <p:spPr/>
        <p:txBody>
          <a:bodyPr/>
          <a:lstStyle/>
          <a:p>
            <a:fld id="{068FBF75-3716-4D48-AC8A-5CFD8896DE25}" type="slidenum">
              <a:rPr lang="en-US" smtClean="0"/>
              <a:t>21</a:t>
            </a:fld>
            <a:endParaRPr lang="en-US"/>
          </a:p>
        </p:txBody>
      </p:sp>
    </p:spTree>
    <p:extLst>
      <p:ext uri="{BB962C8B-B14F-4D97-AF65-F5344CB8AC3E}">
        <p14:creationId xmlns:p14="http://schemas.microsoft.com/office/powerpoint/2010/main" val="40800788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E8798-10FD-408C-BF01-ADC2103AFF29}"/>
              </a:ext>
            </a:extLst>
          </p:cNvPr>
          <p:cNvSpPr>
            <a:spLocks noGrp="1"/>
          </p:cNvSpPr>
          <p:nvPr>
            <p:ph type="title"/>
          </p:nvPr>
        </p:nvSpPr>
        <p:spPr/>
        <p:txBody>
          <a:bodyPr/>
          <a:lstStyle/>
          <a:p>
            <a:pPr algn="ctr"/>
            <a:r>
              <a:rPr lang="en-US" dirty="0"/>
              <a:t>Customized Approach</a:t>
            </a:r>
          </a:p>
        </p:txBody>
      </p:sp>
      <p:sp>
        <p:nvSpPr>
          <p:cNvPr id="3" name="Content Placeholder 2">
            <a:extLst>
              <a:ext uri="{FF2B5EF4-FFF2-40B4-BE49-F238E27FC236}">
                <a16:creationId xmlns:a16="http://schemas.microsoft.com/office/drawing/2014/main" id="{3A074E58-F16F-459C-9048-3B92AFC7B35A}"/>
              </a:ext>
            </a:extLst>
          </p:cNvPr>
          <p:cNvSpPr>
            <a:spLocks noGrp="1"/>
          </p:cNvSpPr>
          <p:nvPr>
            <p:ph idx="1"/>
          </p:nvPr>
        </p:nvSpPr>
        <p:spPr/>
        <p:txBody>
          <a:bodyPr/>
          <a:lstStyle/>
          <a:p>
            <a:r>
              <a:rPr lang="en-US" dirty="0"/>
              <a:t>Uses previous knowledge about the component DBMSs and their external characteristics to subjectively determine the cost information</a:t>
            </a:r>
          </a:p>
          <a:p>
            <a:r>
              <a:rPr lang="en-US" dirty="0"/>
              <a:t>The basis is that the query processors of the component DBMSs are too different to be represented by a unique cost model</a:t>
            </a:r>
          </a:p>
          <a:p>
            <a:r>
              <a:rPr lang="en-US" dirty="0"/>
              <a:t>Assumes that the ability to accurately estimate the cost of local subqueries will improve global optimization.</a:t>
            </a:r>
          </a:p>
          <a:p>
            <a:r>
              <a:rPr lang="en-US" dirty="0"/>
              <a:t>Provides framework to integrate the component DBMSs cost model into the mediator query optimizer. </a:t>
            </a:r>
          </a:p>
          <a:p>
            <a:r>
              <a:rPr lang="en-US" dirty="0"/>
              <a:t>Extends the wrapper interface such that the mediator gets some specific cost information from each of the wrappers</a:t>
            </a:r>
          </a:p>
          <a:p>
            <a:r>
              <a:rPr lang="en-US" dirty="0"/>
              <a:t>The wrapper developer is free to provide a cost model, partially or entirely</a:t>
            </a:r>
          </a:p>
        </p:txBody>
      </p:sp>
      <p:sp>
        <p:nvSpPr>
          <p:cNvPr id="4" name="Slide Number Placeholder 3">
            <a:extLst>
              <a:ext uri="{FF2B5EF4-FFF2-40B4-BE49-F238E27FC236}">
                <a16:creationId xmlns:a16="http://schemas.microsoft.com/office/drawing/2014/main" id="{9A0D29D1-D66D-45DB-80C8-0FD5055704B0}"/>
              </a:ext>
            </a:extLst>
          </p:cNvPr>
          <p:cNvSpPr>
            <a:spLocks noGrp="1"/>
          </p:cNvSpPr>
          <p:nvPr>
            <p:ph type="sldNum" sz="quarter" idx="12"/>
          </p:nvPr>
        </p:nvSpPr>
        <p:spPr/>
        <p:txBody>
          <a:bodyPr/>
          <a:lstStyle/>
          <a:p>
            <a:fld id="{068FBF75-3716-4D48-AC8A-5CFD8896DE25}" type="slidenum">
              <a:rPr lang="en-US" smtClean="0"/>
              <a:t>22</a:t>
            </a:fld>
            <a:endParaRPr lang="en-US"/>
          </a:p>
        </p:txBody>
      </p:sp>
    </p:spTree>
    <p:extLst>
      <p:ext uri="{BB962C8B-B14F-4D97-AF65-F5344CB8AC3E}">
        <p14:creationId xmlns:p14="http://schemas.microsoft.com/office/powerpoint/2010/main" val="15013168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4936B-7075-4707-9B5E-BFA2E801D429}"/>
              </a:ext>
            </a:extLst>
          </p:cNvPr>
          <p:cNvSpPr>
            <a:spLocks noGrp="1"/>
          </p:cNvSpPr>
          <p:nvPr>
            <p:ph type="title"/>
          </p:nvPr>
        </p:nvSpPr>
        <p:spPr/>
        <p:txBody>
          <a:bodyPr/>
          <a:lstStyle/>
          <a:p>
            <a:pPr algn="ctr"/>
            <a:r>
              <a:rPr lang="en-US" dirty="0"/>
              <a:t>Customized Approach</a:t>
            </a:r>
          </a:p>
        </p:txBody>
      </p:sp>
      <p:sp>
        <p:nvSpPr>
          <p:cNvPr id="3" name="Content Placeholder 2">
            <a:extLst>
              <a:ext uri="{FF2B5EF4-FFF2-40B4-BE49-F238E27FC236}">
                <a16:creationId xmlns:a16="http://schemas.microsoft.com/office/drawing/2014/main" id="{C7BC891B-8478-4259-A29F-7F4F65551E8E}"/>
              </a:ext>
            </a:extLst>
          </p:cNvPr>
          <p:cNvSpPr>
            <a:spLocks noGrp="1"/>
          </p:cNvSpPr>
          <p:nvPr>
            <p:ph idx="1"/>
          </p:nvPr>
        </p:nvSpPr>
        <p:spPr/>
        <p:txBody>
          <a:bodyPr/>
          <a:lstStyle/>
          <a:p>
            <a:r>
              <a:rPr lang="en-US" dirty="0"/>
              <a:t>This poses a challenge to integrate this cost description into the mediator query optimizer. </a:t>
            </a:r>
          </a:p>
          <a:p>
            <a:r>
              <a:rPr lang="en-US" dirty="0"/>
              <a:t>Two main solutions:</a:t>
            </a:r>
          </a:p>
          <a:p>
            <a:r>
              <a:rPr lang="en-US" dirty="0"/>
              <a:t>One: Provide the logic within the wrapper to compute three cost estimates</a:t>
            </a:r>
          </a:p>
          <a:p>
            <a:pPr marL="857250" lvl="1" indent="-400050">
              <a:buFont typeface="+mj-lt"/>
              <a:buAutoNum type="romanUcPeriod"/>
            </a:pPr>
            <a:r>
              <a:rPr lang="en-US" dirty="0"/>
              <a:t>The time to initiate the query process and receive the first result item (</a:t>
            </a:r>
            <a:r>
              <a:rPr lang="en-US" dirty="0" err="1"/>
              <a:t>reset_cost</a:t>
            </a:r>
            <a:r>
              <a:rPr lang="en-US" dirty="0"/>
              <a:t>)</a:t>
            </a:r>
          </a:p>
          <a:p>
            <a:pPr marL="857250" lvl="1" indent="-400050">
              <a:buFont typeface="+mj-lt"/>
              <a:buAutoNum type="romanUcPeriod"/>
            </a:pPr>
            <a:r>
              <a:rPr lang="en-US" dirty="0"/>
              <a:t>The time to get the next item (</a:t>
            </a:r>
            <a:r>
              <a:rPr lang="en-US" dirty="0" err="1"/>
              <a:t>advance_cost</a:t>
            </a:r>
            <a:r>
              <a:rPr lang="en-US" dirty="0"/>
              <a:t>)</a:t>
            </a:r>
          </a:p>
          <a:p>
            <a:pPr marL="857250" lvl="1" indent="-400050">
              <a:buFont typeface="+mj-lt"/>
              <a:buAutoNum type="romanUcPeriod"/>
            </a:pPr>
            <a:r>
              <a:rPr lang="en-US" dirty="0"/>
              <a:t>The result cardinality</a:t>
            </a:r>
          </a:p>
          <a:p>
            <a:r>
              <a:rPr lang="en-US" dirty="0"/>
              <a:t>This makes the total query cost:</a:t>
            </a:r>
          </a:p>
          <a:p>
            <a:pPr marL="457200" lvl="1" indent="0">
              <a:buNone/>
            </a:pPr>
            <a:r>
              <a:rPr lang="en-US" dirty="0"/>
              <a:t>	</a:t>
            </a:r>
            <a:r>
              <a:rPr lang="en-US" dirty="0" err="1"/>
              <a:t>Total_access_cost</a:t>
            </a:r>
            <a:r>
              <a:rPr lang="en-US" dirty="0"/>
              <a:t> = </a:t>
            </a:r>
            <a:r>
              <a:rPr lang="en-US" dirty="0" err="1"/>
              <a:t>reset_cost</a:t>
            </a:r>
            <a:r>
              <a:rPr lang="en-US" dirty="0"/>
              <a:t> +(cardinality – 1) * </a:t>
            </a:r>
            <a:r>
              <a:rPr lang="en-US" dirty="0" err="1"/>
              <a:t>advance_cost</a:t>
            </a:r>
            <a:endParaRPr lang="en-US" dirty="0"/>
          </a:p>
        </p:txBody>
      </p:sp>
      <p:sp>
        <p:nvSpPr>
          <p:cNvPr id="4" name="Slide Number Placeholder 3">
            <a:extLst>
              <a:ext uri="{FF2B5EF4-FFF2-40B4-BE49-F238E27FC236}">
                <a16:creationId xmlns:a16="http://schemas.microsoft.com/office/drawing/2014/main" id="{7FE612F3-633B-4484-9FF3-63EA05039C3B}"/>
              </a:ext>
            </a:extLst>
          </p:cNvPr>
          <p:cNvSpPr>
            <a:spLocks noGrp="1"/>
          </p:cNvSpPr>
          <p:nvPr>
            <p:ph type="sldNum" sz="quarter" idx="12"/>
          </p:nvPr>
        </p:nvSpPr>
        <p:spPr/>
        <p:txBody>
          <a:bodyPr/>
          <a:lstStyle/>
          <a:p>
            <a:fld id="{068FBF75-3716-4D48-AC8A-5CFD8896DE25}" type="slidenum">
              <a:rPr lang="en-US" smtClean="0"/>
              <a:t>23</a:t>
            </a:fld>
            <a:endParaRPr lang="en-US"/>
          </a:p>
        </p:txBody>
      </p:sp>
    </p:spTree>
    <p:extLst>
      <p:ext uri="{BB962C8B-B14F-4D97-AF65-F5344CB8AC3E}">
        <p14:creationId xmlns:p14="http://schemas.microsoft.com/office/powerpoint/2010/main" val="38811955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8F9528-48DE-48F2-A72E-8BE2A3007000}"/>
              </a:ext>
            </a:extLst>
          </p:cNvPr>
          <p:cNvSpPr>
            <a:spLocks noGrp="1"/>
          </p:cNvSpPr>
          <p:nvPr>
            <p:ph type="title"/>
          </p:nvPr>
        </p:nvSpPr>
        <p:spPr/>
        <p:txBody>
          <a:bodyPr/>
          <a:lstStyle/>
          <a:p>
            <a:pPr algn="ctr"/>
            <a:r>
              <a:rPr lang="en-US" dirty="0"/>
              <a:t>Customized Approach</a:t>
            </a:r>
          </a:p>
        </p:txBody>
      </p:sp>
      <p:sp>
        <p:nvSpPr>
          <p:cNvPr id="3" name="Content Placeholder 2">
            <a:extLst>
              <a:ext uri="{FF2B5EF4-FFF2-40B4-BE49-F238E27FC236}">
                <a16:creationId xmlns:a16="http://schemas.microsoft.com/office/drawing/2014/main" id="{DE4E588D-E5C1-46AF-9AED-7FC7F24F6372}"/>
              </a:ext>
            </a:extLst>
          </p:cNvPr>
          <p:cNvSpPr>
            <a:spLocks noGrp="1"/>
          </p:cNvSpPr>
          <p:nvPr>
            <p:ph idx="1"/>
          </p:nvPr>
        </p:nvSpPr>
        <p:spPr/>
        <p:txBody>
          <a:bodyPr/>
          <a:lstStyle/>
          <a:p>
            <a:r>
              <a:rPr lang="en-US" dirty="0"/>
              <a:t>Two: Is to use a hierarchical generic cost model</a:t>
            </a:r>
          </a:p>
          <a:p>
            <a:r>
              <a:rPr lang="en-US" dirty="0"/>
              <a:t>This is where each node represents a cost rule that associates a query pattern with a cost function for various cost parameters. </a:t>
            </a:r>
          </a:p>
          <a:p>
            <a:r>
              <a:rPr lang="en-US" dirty="0"/>
              <a:t>The five cost rules are:</a:t>
            </a:r>
          </a:p>
          <a:p>
            <a:pPr marL="857250" lvl="1" indent="-400050">
              <a:buFont typeface="+mj-lt"/>
              <a:buAutoNum type="romanUcPeriod"/>
            </a:pPr>
            <a:r>
              <a:rPr lang="en-US" dirty="0"/>
              <a:t>Default-scope rules</a:t>
            </a:r>
          </a:p>
          <a:p>
            <a:pPr marL="857250" lvl="1" indent="-400050">
              <a:buFont typeface="+mj-lt"/>
              <a:buAutoNum type="romanUcPeriod"/>
            </a:pPr>
            <a:r>
              <a:rPr lang="en-US" dirty="0"/>
              <a:t>Wrapper-scope rules</a:t>
            </a:r>
          </a:p>
          <a:p>
            <a:pPr marL="857250" lvl="1" indent="-400050">
              <a:buFont typeface="+mj-lt"/>
              <a:buAutoNum type="romanUcPeriod"/>
            </a:pPr>
            <a:r>
              <a:rPr lang="en-US" dirty="0"/>
              <a:t>Collection scope rules</a:t>
            </a:r>
          </a:p>
          <a:p>
            <a:pPr marL="857250" lvl="1" indent="-400050">
              <a:buFont typeface="+mj-lt"/>
              <a:buAutoNum type="romanUcPeriod"/>
            </a:pPr>
            <a:r>
              <a:rPr lang="en-US" dirty="0"/>
              <a:t>Predicate-scope rules</a:t>
            </a:r>
          </a:p>
          <a:p>
            <a:pPr marL="857250" lvl="1" indent="-400050">
              <a:buFont typeface="+mj-lt"/>
              <a:buAutoNum type="romanUcPeriod"/>
            </a:pPr>
            <a:r>
              <a:rPr lang="en-US" dirty="0"/>
              <a:t>Query specific rules</a:t>
            </a:r>
          </a:p>
        </p:txBody>
      </p:sp>
      <p:sp>
        <p:nvSpPr>
          <p:cNvPr id="4" name="Slide Number Placeholder 3">
            <a:extLst>
              <a:ext uri="{FF2B5EF4-FFF2-40B4-BE49-F238E27FC236}">
                <a16:creationId xmlns:a16="http://schemas.microsoft.com/office/drawing/2014/main" id="{CDFF36A8-6CD8-468B-8800-9D69DCFDE915}"/>
              </a:ext>
            </a:extLst>
          </p:cNvPr>
          <p:cNvSpPr>
            <a:spLocks noGrp="1"/>
          </p:cNvSpPr>
          <p:nvPr>
            <p:ph type="sldNum" sz="quarter" idx="12"/>
          </p:nvPr>
        </p:nvSpPr>
        <p:spPr/>
        <p:txBody>
          <a:bodyPr/>
          <a:lstStyle/>
          <a:p>
            <a:fld id="{068FBF75-3716-4D48-AC8A-5CFD8896DE25}" type="slidenum">
              <a:rPr lang="en-US" smtClean="0"/>
              <a:t>24</a:t>
            </a:fld>
            <a:endParaRPr lang="en-US"/>
          </a:p>
        </p:txBody>
      </p:sp>
    </p:spTree>
    <p:extLst>
      <p:ext uri="{BB962C8B-B14F-4D97-AF65-F5344CB8AC3E}">
        <p14:creationId xmlns:p14="http://schemas.microsoft.com/office/powerpoint/2010/main" val="17626365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9CFFBE-D103-4967-8A50-46CBABC3EEFE}"/>
              </a:ext>
            </a:extLst>
          </p:cNvPr>
          <p:cNvSpPr>
            <a:spLocks noGrp="1"/>
          </p:cNvSpPr>
          <p:nvPr>
            <p:ph type="title"/>
          </p:nvPr>
        </p:nvSpPr>
        <p:spPr/>
        <p:txBody>
          <a:bodyPr/>
          <a:lstStyle/>
          <a:p>
            <a:pPr algn="ctr"/>
            <a:r>
              <a:rPr lang="en-US" dirty="0"/>
              <a:t>Customized Approach</a:t>
            </a:r>
          </a:p>
        </p:txBody>
      </p:sp>
      <p:pic>
        <p:nvPicPr>
          <p:cNvPr id="5" name="Content Placeholder 4">
            <a:extLst>
              <a:ext uri="{FF2B5EF4-FFF2-40B4-BE49-F238E27FC236}">
                <a16:creationId xmlns:a16="http://schemas.microsoft.com/office/drawing/2014/main" id="{3B1E76CA-96CD-4C63-B098-3D58BE7EC63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99544" y="2215356"/>
            <a:ext cx="4552950" cy="3771900"/>
          </a:xfrm>
        </p:spPr>
      </p:pic>
      <p:sp>
        <p:nvSpPr>
          <p:cNvPr id="3" name="Slide Number Placeholder 2">
            <a:extLst>
              <a:ext uri="{FF2B5EF4-FFF2-40B4-BE49-F238E27FC236}">
                <a16:creationId xmlns:a16="http://schemas.microsoft.com/office/drawing/2014/main" id="{8EC43218-8763-4249-8541-D23500C6B776}"/>
              </a:ext>
            </a:extLst>
          </p:cNvPr>
          <p:cNvSpPr>
            <a:spLocks noGrp="1"/>
          </p:cNvSpPr>
          <p:nvPr>
            <p:ph type="sldNum" sz="quarter" idx="12"/>
          </p:nvPr>
        </p:nvSpPr>
        <p:spPr/>
        <p:txBody>
          <a:bodyPr/>
          <a:lstStyle/>
          <a:p>
            <a:fld id="{068FBF75-3716-4D48-AC8A-5CFD8896DE25}" type="slidenum">
              <a:rPr lang="en-US" smtClean="0"/>
              <a:t>25</a:t>
            </a:fld>
            <a:endParaRPr lang="en-US"/>
          </a:p>
        </p:txBody>
      </p:sp>
    </p:spTree>
    <p:extLst>
      <p:ext uri="{BB962C8B-B14F-4D97-AF65-F5344CB8AC3E}">
        <p14:creationId xmlns:p14="http://schemas.microsoft.com/office/powerpoint/2010/main" val="9846592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2F3E5-FF31-48D6-8295-63BAD2DF6004}"/>
              </a:ext>
            </a:extLst>
          </p:cNvPr>
          <p:cNvSpPr>
            <a:spLocks noGrp="1"/>
          </p:cNvSpPr>
          <p:nvPr>
            <p:ph type="title"/>
          </p:nvPr>
        </p:nvSpPr>
        <p:spPr/>
        <p:txBody>
          <a:bodyPr/>
          <a:lstStyle/>
          <a:p>
            <a:pPr algn="ctr"/>
            <a:r>
              <a:rPr lang="en-US" dirty="0"/>
              <a:t>Dynamic Approach</a:t>
            </a:r>
          </a:p>
        </p:txBody>
      </p:sp>
      <p:sp>
        <p:nvSpPr>
          <p:cNvPr id="3" name="Content Placeholder 2">
            <a:extLst>
              <a:ext uri="{FF2B5EF4-FFF2-40B4-BE49-F238E27FC236}">
                <a16:creationId xmlns:a16="http://schemas.microsoft.com/office/drawing/2014/main" id="{B5C984E0-2B75-44B4-9511-0E794AEECC8C}"/>
              </a:ext>
            </a:extLst>
          </p:cNvPr>
          <p:cNvSpPr>
            <a:spLocks noGrp="1"/>
          </p:cNvSpPr>
          <p:nvPr>
            <p:ph idx="1"/>
          </p:nvPr>
        </p:nvSpPr>
        <p:spPr/>
        <p:txBody>
          <a:bodyPr/>
          <a:lstStyle/>
          <a:p>
            <a:r>
              <a:rPr lang="en-US" dirty="0"/>
              <a:t>This monitors the run-time behavior of component DBMSs and dynamically collects the cost information</a:t>
            </a:r>
          </a:p>
          <a:p>
            <a:r>
              <a:rPr lang="en-US" dirty="0"/>
              <a:t>In most cases execution environment factors are constantly changing</a:t>
            </a:r>
          </a:p>
          <a:p>
            <a:r>
              <a:rPr lang="en-US" dirty="0"/>
              <a:t>Three classes of environmental factors based on dynamicity:</a:t>
            </a:r>
          </a:p>
          <a:p>
            <a:pPr marL="857250" lvl="1" indent="-400050">
              <a:buFont typeface="+mj-lt"/>
              <a:buAutoNum type="romanUcPeriod"/>
            </a:pPr>
            <a:r>
              <a:rPr lang="en-US" dirty="0"/>
              <a:t>First class (frequently changing, every second to every minute) are CPU load, I/O throughput and available memory</a:t>
            </a:r>
          </a:p>
          <a:p>
            <a:pPr marL="857250" lvl="1" indent="-400050">
              <a:buFont typeface="+mj-lt"/>
              <a:buAutoNum type="romanUcPeriod"/>
            </a:pPr>
            <a:r>
              <a:rPr lang="en-US" dirty="0"/>
              <a:t>Second class (slowly changing, every hour to every day) are DBMS configuration parameters, physical data organization on disk and database schema.</a:t>
            </a:r>
          </a:p>
          <a:p>
            <a:pPr marL="857250" lvl="1" indent="-400050">
              <a:buFont typeface="+mj-lt"/>
              <a:buAutoNum type="romanUcPeriod"/>
            </a:pPr>
            <a:r>
              <a:rPr lang="en-US" dirty="0"/>
              <a:t>Third class (almost stable, every month to every year) are DBMS type, database location, and CPU speed</a:t>
            </a:r>
          </a:p>
        </p:txBody>
      </p:sp>
      <p:sp>
        <p:nvSpPr>
          <p:cNvPr id="4" name="Slide Number Placeholder 3">
            <a:extLst>
              <a:ext uri="{FF2B5EF4-FFF2-40B4-BE49-F238E27FC236}">
                <a16:creationId xmlns:a16="http://schemas.microsoft.com/office/drawing/2014/main" id="{2E0FBC71-780C-49F9-ACBE-3B1E3A42EBD5}"/>
              </a:ext>
            </a:extLst>
          </p:cNvPr>
          <p:cNvSpPr>
            <a:spLocks noGrp="1"/>
          </p:cNvSpPr>
          <p:nvPr>
            <p:ph type="sldNum" sz="quarter" idx="12"/>
          </p:nvPr>
        </p:nvSpPr>
        <p:spPr/>
        <p:txBody>
          <a:bodyPr/>
          <a:lstStyle/>
          <a:p>
            <a:fld id="{068FBF75-3716-4D48-AC8A-5CFD8896DE25}" type="slidenum">
              <a:rPr lang="en-US" smtClean="0"/>
              <a:t>26</a:t>
            </a:fld>
            <a:endParaRPr lang="en-US"/>
          </a:p>
        </p:txBody>
      </p:sp>
    </p:spTree>
    <p:extLst>
      <p:ext uri="{BB962C8B-B14F-4D97-AF65-F5344CB8AC3E}">
        <p14:creationId xmlns:p14="http://schemas.microsoft.com/office/powerpoint/2010/main" val="8940263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B30616-2C2F-4DE2-8EF2-2780124CADFA}"/>
              </a:ext>
            </a:extLst>
          </p:cNvPr>
          <p:cNvSpPr>
            <a:spLocks noGrp="1"/>
          </p:cNvSpPr>
          <p:nvPr>
            <p:ph type="title"/>
          </p:nvPr>
        </p:nvSpPr>
        <p:spPr/>
        <p:txBody>
          <a:bodyPr/>
          <a:lstStyle/>
          <a:p>
            <a:pPr algn="ctr"/>
            <a:r>
              <a:rPr lang="en-US" dirty="0"/>
              <a:t>Dynamic Approach</a:t>
            </a:r>
          </a:p>
        </p:txBody>
      </p:sp>
      <p:sp>
        <p:nvSpPr>
          <p:cNvPr id="3" name="Content Placeholder 2">
            <a:extLst>
              <a:ext uri="{FF2B5EF4-FFF2-40B4-BE49-F238E27FC236}">
                <a16:creationId xmlns:a16="http://schemas.microsoft.com/office/drawing/2014/main" id="{1FE8C42A-669C-46B5-9D84-B68A5E0ED862}"/>
              </a:ext>
            </a:extLst>
          </p:cNvPr>
          <p:cNvSpPr>
            <a:spLocks noGrp="1"/>
          </p:cNvSpPr>
          <p:nvPr>
            <p:ph idx="1"/>
          </p:nvPr>
        </p:nvSpPr>
        <p:spPr/>
        <p:txBody>
          <a:bodyPr/>
          <a:lstStyle/>
          <a:p>
            <a:r>
              <a:rPr lang="en-US" dirty="0"/>
              <a:t>One approach is to extend the sampling method and consider user queries as new samples for environments where network connection, data storage and available memory change over time. </a:t>
            </a:r>
          </a:p>
          <a:p>
            <a:r>
              <a:rPr lang="en-US" dirty="0"/>
              <a:t>Query response time is measured to adjust the cost model parameters at run time for subsequent queries. </a:t>
            </a:r>
          </a:p>
          <a:p>
            <a:r>
              <a:rPr lang="en-US" dirty="0"/>
              <a:t>This avoids the overhead of processing queries periodically</a:t>
            </a:r>
          </a:p>
          <a:p>
            <a:r>
              <a:rPr lang="en-US" dirty="0"/>
              <a:t>However, it still requires heavy computation to solve the cost model equations and does not guarantee that the cost model’s precision improves over time</a:t>
            </a:r>
          </a:p>
        </p:txBody>
      </p:sp>
      <p:sp>
        <p:nvSpPr>
          <p:cNvPr id="4" name="Slide Number Placeholder 3">
            <a:extLst>
              <a:ext uri="{FF2B5EF4-FFF2-40B4-BE49-F238E27FC236}">
                <a16:creationId xmlns:a16="http://schemas.microsoft.com/office/drawing/2014/main" id="{7276B258-A5B9-4866-8087-373D5A5CC076}"/>
              </a:ext>
            </a:extLst>
          </p:cNvPr>
          <p:cNvSpPr>
            <a:spLocks noGrp="1"/>
          </p:cNvSpPr>
          <p:nvPr>
            <p:ph type="sldNum" sz="quarter" idx="12"/>
          </p:nvPr>
        </p:nvSpPr>
        <p:spPr/>
        <p:txBody>
          <a:bodyPr/>
          <a:lstStyle/>
          <a:p>
            <a:fld id="{068FBF75-3716-4D48-AC8A-5CFD8896DE25}" type="slidenum">
              <a:rPr lang="en-US" smtClean="0"/>
              <a:t>27</a:t>
            </a:fld>
            <a:endParaRPr lang="en-US"/>
          </a:p>
        </p:txBody>
      </p:sp>
    </p:spTree>
    <p:extLst>
      <p:ext uri="{BB962C8B-B14F-4D97-AF65-F5344CB8AC3E}">
        <p14:creationId xmlns:p14="http://schemas.microsoft.com/office/powerpoint/2010/main" val="3849622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853D5-4E46-453D-BF48-AE96E5E8A249}"/>
              </a:ext>
            </a:extLst>
          </p:cNvPr>
          <p:cNvSpPr>
            <a:spLocks noGrp="1"/>
          </p:cNvSpPr>
          <p:nvPr>
            <p:ph type="title"/>
          </p:nvPr>
        </p:nvSpPr>
        <p:spPr/>
        <p:txBody>
          <a:bodyPr/>
          <a:lstStyle/>
          <a:p>
            <a:pPr algn="ctr"/>
            <a:r>
              <a:rPr lang="en-US" dirty="0"/>
              <a:t>Dynamic Approach</a:t>
            </a:r>
          </a:p>
        </p:txBody>
      </p:sp>
      <p:sp>
        <p:nvSpPr>
          <p:cNvPr id="3" name="Content Placeholder 2">
            <a:extLst>
              <a:ext uri="{FF2B5EF4-FFF2-40B4-BE49-F238E27FC236}">
                <a16:creationId xmlns:a16="http://schemas.microsoft.com/office/drawing/2014/main" id="{AFFDE915-D839-46C3-A19D-4684132C2709}"/>
              </a:ext>
            </a:extLst>
          </p:cNvPr>
          <p:cNvSpPr>
            <a:spLocks noGrp="1"/>
          </p:cNvSpPr>
          <p:nvPr>
            <p:ph idx="1"/>
          </p:nvPr>
        </p:nvSpPr>
        <p:spPr/>
        <p:txBody>
          <a:bodyPr/>
          <a:lstStyle/>
          <a:p>
            <a:r>
              <a:rPr lang="en-US" dirty="0"/>
              <a:t>Qualitative is a better solution. </a:t>
            </a:r>
          </a:p>
          <a:p>
            <a:r>
              <a:rPr lang="en-US" dirty="0"/>
              <a:t>This defines are system contention level as a combined effect of frequently changing factors on query cost. </a:t>
            </a:r>
          </a:p>
          <a:p>
            <a:r>
              <a:rPr lang="en-US" dirty="0"/>
              <a:t>System contention level is divided into discrete categories:</a:t>
            </a:r>
          </a:p>
          <a:p>
            <a:pPr lvl="2"/>
            <a:r>
              <a:rPr lang="en-US" dirty="0"/>
              <a:t>High</a:t>
            </a:r>
          </a:p>
          <a:p>
            <a:pPr lvl="2"/>
            <a:r>
              <a:rPr lang="en-US" dirty="0"/>
              <a:t>Medium</a:t>
            </a:r>
          </a:p>
          <a:p>
            <a:pPr lvl="2"/>
            <a:r>
              <a:rPr lang="en-US" dirty="0"/>
              <a:t>Low</a:t>
            </a:r>
          </a:p>
          <a:p>
            <a:pPr lvl="2"/>
            <a:r>
              <a:rPr lang="en-US" dirty="0"/>
              <a:t>No system contention</a:t>
            </a:r>
          </a:p>
        </p:txBody>
      </p:sp>
      <p:sp>
        <p:nvSpPr>
          <p:cNvPr id="4" name="Slide Number Placeholder 3">
            <a:extLst>
              <a:ext uri="{FF2B5EF4-FFF2-40B4-BE49-F238E27FC236}">
                <a16:creationId xmlns:a16="http://schemas.microsoft.com/office/drawing/2014/main" id="{DFC742BF-FAD0-407C-AE0A-90C497BFDB42}"/>
              </a:ext>
            </a:extLst>
          </p:cNvPr>
          <p:cNvSpPr>
            <a:spLocks noGrp="1"/>
          </p:cNvSpPr>
          <p:nvPr>
            <p:ph type="sldNum" sz="quarter" idx="12"/>
          </p:nvPr>
        </p:nvSpPr>
        <p:spPr/>
        <p:txBody>
          <a:bodyPr/>
          <a:lstStyle/>
          <a:p>
            <a:fld id="{068FBF75-3716-4D48-AC8A-5CFD8896DE25}" type="slidenum">
              <a:rPr lang="en-US" smtClean="0"/>
              <a:t>28</a:t>
            </a:fld>
            <a:endParaRPr lang="en-US"/>
          </a:p>
        </p:txBody>
      </p:sp>
    </p:spTree>
    <p:extLst>
      <p:ext uri="{BB962C8B-B14F-4D97-AF65-F5344CB8AC3E}">
        <p14:creationId xmlns:p14="http://schemas.microsoft.com/office/powerpoint/2010/main" val="33496778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A383B3-1885-4D88-9F53-200F63F98C10}"/>
              </a:ext>
            </a:extLst>
          </p:cNvPr>
          <p:cNvSpPr>
            <a:spLocks noGrp="1"/>
          </p:cNvSpPr>
          <p:nvPr>
            <p:ph type="title"/>
          </p:nvPr>
        </p:nvSpPr>
        <p:spPr/>
        <p:txBody>
          <a:bodyPr/>
          <a:lstStyle/>
          <a:p>
            <a:pPr algn="ctr"/>
            <a:r>
              <a:rPr lang="en-US" dirty="0"/>
              <a:t>Dynamic Approach</a:t>
            </a:r>
          </a:p>
        </p:txBody>
      </p:sp>
      <p:sp>
        <p:nvSpPr>
          <p:cNvPr id="3" name="Content Placeholder 2">
            <a:extLst>
              <a:ext uri="{FF2B5EF4-FFF2-40B4-BE49-F238E27FC236}">
                <a16:creationId xmlns:a16="http://schemas.microsoft.com/office/drawing/2014/main" id="{C404BF83-C61C-4BBC-84FF-77CEF6FBBFBE}"/>
              </a:ext>
            </a:extLst>
          </p:cNvPr>
          <p:cNvSpPr>
            <a:spLocks noGrp="1"/>
          </p:cNvSpPr>
          <p:nvPr>
            <p:ph idx="1"/>
          </p:nvPr>
        </p:nvSpPr>
        <p:spPr/>
        <p:txBody>
          <a:bodyPr/>
          <a:lstStyle/>
          <a:p>
            <a:r>
              <a:rPr lang="en-US" dirty="0"/>
              <a:t>These distinctions allow for defining a multi-category cost model that provides accurate cost estimates all while the dynamic factors vary. </a:t>
            </a:r>
          </a:p>
          <a:p>
            <a:r>
              <a:rPr lang="en-US" dirty="0"/>
              <a:t>Cost model is initially calibrated using probing queries</a:t>
            </a:r>
          </a:p>
          <a:p>
            <a:r>
              <a:rPr lang="en-US" dirty="0"/>
              <a:t>Current system contention level is computed over time</a:t>
            </a:r>
          </a:p>
          <a:p>
            <a:r>
              <a:rPr lang="en-US" dirty="0"/>
              <a:t>Assumes query executions are short, so environmental factors remain pretty constant during query execution</a:t>
            </a:r>
          </a:p>
        </p:txBody>
      </p:sp>
      <p:sp>
        <p:nvSpPr>
          <p:cNvPr id="4" name="Slide Number Placeholder 3">
            <a:extLst>
              <a:ext uri="{FF2B5EF4-FFF2-40B4-BE49-F238E27FC236}">
                <a16:creationId xmlns:a16="http://schemas.microsoft.com/office/drawing/2014/main" id="{53402108-C238-4B00-BC6F-4CC64726AAEC}"/>
              </a:ext>
            </a:extLst>
          </p:cNvPr>
          <p:cNvSpPr>
            <a:spLocks noGrp="1"/>
          </p:cNvSpPr>
          <p:nvPr>
            <p:ph type="sldNum" sz="quarter" idx="12"/>
          </p:nvPr>
        </p:nvSpPr>
        <p:spPr/>
        <p:txBody>
          <a:bodyPr/>
          <a:lstStyle/>
          <a:p>
            <a:fld id="{068FBF75-3716-4D48-AC8A-5CFD8896DE25}" type="slidenum">
              <a:rPr lang="en-US" smtClean="0"/>
              <a:t>29</a:t>
            </a:fld>
            <a:endParaRPr lang="en-US"/>
          </a:p>
        </p:txBody>
      </p:sp>
    </p:spTree>
    <p:extLst>
      <p:ext uri="{BB962C8B-B14F-4D97-AF65-F5344CB8AC3E}">
        <p14:creationId xmlns:p14="http://schemas.microsoft.com/office/powerpoint/2010/main" val="35734129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0CFB9D-AA8C-4319-8FAB-E384915EAB3D}"/>
              </a:ext>
            </a:extLst>
          </p:cNvPr>
          <p:cNvSpPr>
            <a:spLocks noGrp="1"/>
          </p:cNvSpPr>
          <p:nvPr>
            <p:ph type="title"/>
          </p:nvPr>
        </p:nvSpPr>
        <p:spPr/>
        <p:txBody>
          <a:bodyPr/>
          <a:lstStyle/>
          <a:p>
            <a:pPr algn="ctr"/>
            <a:r>
              <a:rPr lang="en-US" dirty="0"/>
              <a:t>Introduction</a:t>
            </a:r>
          </a:p>
        </p:txBody>
      </p:sp>
      <p:sp>
        <p:nvSpPr>
          <p:cNvPr id="3" name="Content Placeholder 2">
            <a:extLst>
              <a:ext uri="{FF2B5EF4-FFF2-40B4-BE49-F238E27FC236}">
                <a16:creationId xmlns:a16="http://schemas.microsoft.com/office/drawing/2014/main" id="{57D92AD9-95E2-4609-86CE-7A140B08D13D}"/>
              </a:ext>
            </a:extLst>
          </p:cNvPr>
          <p:cNvSpPr>
            <a:spLocks noGrp="1"/>
          </p:cNvSpPr>
          <p:nvPr>
            <p:ph idx="1"/>
          </p:nvPr>
        </p:nvSpPr>
        <p:spPr/>
        <p:txBody>
          <a:bodyPr/>
          <a:lstStyle/>
          <a:p>
            <a:r>
              <a:rPr lang="en-US" dirty="0"/>
              <a:t>This chapter will focus on query processing that provides </a:t>
            </a:r>
            <a:r>
              <a:rPr lang="en-US" dirty="0">
                <a:solidFill>
                  <a:schemeClr val="tx1"/>
                </a:solidFill>
              </a:rPr>
              <a:t>interoperability</a:t>
            </a:r>
            <a:r>
              <a:rPr lang="en-US" dirty="0"/>
              <a:t> among a set of DBMSs.</a:t>
            </a:r>
          </a:p>
          <a:p>
            <a:r>
              <a:rPr lang="en-US" dirty="0"/>
              <a:t>This is only one part of the more general interoperability problem. </a:t>
            </a:r>
          </a:p>
          <a:p>
            <a:r>
              <a:rPr lang="en-US" dirty="0"/>
              <a:t>Distributed applications pose major requirements regarding the databases they access</a:t>
            </a:r>
          </a:p>
          <a:p>
            <a:r>
              <a:rPr lang="en-US" dirty="0"/>
              <a:t>In particular, the ability to access legacy data as well as the newly developed databases.</a:t>
            </a:r>
          </a:p>
          <a:p>
            <a:r>
              <a:rPr lang="en-US" dirty="0"/>
              <a:t>So, providing integrated access to multiple distributed databases and other heterogeneous data sources has become a major topic and focus. </a:t>
            </a:r>
          </a:p>
          <a:p>
            <a:endParaRPr lang="en-US" dirty="0"/>
          </a:p>
        </p:txBody>
      </p:sp>
      <p:sp>
        <p:nvSpPr>
          <p:cNvPr id="4" name="Slide Number Placeholder 3">
            <a:extLst>
              <a:ext uri="{FF2B5EF4-FFF2-40B4-BE49-F238E27FC236}">
                <a16:creationId xmlns:a16="http://schemas.microsoft.com/office/drawing/2014/main" id="{C1A78AA4-95A7-45AD-B990-65B35E58346B}"/>
              </a:ext>
            </a:extLst>
          </p:cNvPr>
          <p:cNvSpPr>
            <a:spLocks noGrp="1"/>
          </p:cNvSpPr>
          <p:nvPr>
            <p:ph type="sldNum" sz="quarter" idx="12"/>
          </p:nvPr>
        </p:nvSpPr>
        <p:spPr/>
        <p:txBody>
          <a:bodyPr/>
          <a:lstStyle/>
          <a:p>
            <a:fld id="{068FBF75-3716-4D48-AC8A-5CFD8896DE25}" type="slidenum">
              <a:rPr lang="en-US" smtClean="0"/>
              <a:t>3</a:t>
            </a:fld>
            <a:endParaRPr lang="en-US"/>
          </a:p>
        </p:txBody>
      </p:sp>
    </p:spTree>
    <p:extLst>
      <p:ext uri="{BB962C8B-B14F-4D97-AF65-F5344CB8AC3E}">
        <p14:creationId xmlns:p14="http://schemas.microsoft.com/office/powerpoint/2010/main" val="34426831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9E3C42-337F-4D5D-8C62-89A427F879E1}"/>
              </a:ext>
            </a:extLst>
          </p:cNvPr>
          <p:cNvSpPr>
            <a:spLocks noGrp="1"/>
          </p:cNvSpPr>
          <p:nvPr>
            <p:ph type="title"/>
          </p:nvPr>
        </p:nvSpPr>
        <p:spPr>
          <a:xfrm>
            <a:off x="677334" y="609600"/>
            <a:ext cx="8596668" cy="723900"/>
          </a:xfrm>
        </p:spPr>
        <p:txBody>
          <a:bodyPr>
            <a:normAutofit/>
          </a:bodyPr>
          <a:lstStyle/>
          <a:p>
            <a:r>
              <a:rPr lang="en-US" dirty="0">
                <a:solidFill>
                  <a:srgbClr val="418AB3"/>
                </a:solidFill>
              </a:rPr>
              <a:t>Heterogeneous Query Optimization</a:t>
            </a:r>
          </a:p>
        </p:txBody>
      </p:sp>
      <p:sp>
        <p:nvSpPr>
          <p:cNvPr id="3" name="Content Placeholder 2">
            <a:extLst>
              <a:ext uri="{FF2B5EF4-FFF2-40B4-BE49-F238E27FC236}">
                <a16:creationId xmlns:a16="http://schemas.microsoft.com/office/drawing/2014/main" id="{5FA0BD97-50B7-4AFB-BD6B-0B177D01B868}"/>
              </a:ext>
            </a:extLst>
          </p:cNvPr>
          <p:cNvSpPr>
            <a:spLocks noGrp="1"/>
          </p:cNvSpPr>
          <p:nvPr>
            <p:ph idx="1"/>
          </p:nvPr>
        </p:nvSpPr>
        <p:spPr>
          <a:xfrm>
            <a:off x="677334" y="1333501"/>
            <a:ext cx="8596668" cy="4707862"/>
          </a:xfrm>
        </p:spPr>
        <p:txBody>
          <a:bodyPr>
            <a:normAutofit fontScale="92500" lnSpcReduction="20000"/>
          </a:bodyPr>
          <a:lstStyle/>
          <a:p>
            <a:r>
              <a:rPr lang="en-US" dirty="0"/>
              <a:t>One component DBMS may support only simple select operations while another may support complex queries involving join and aggregate. </a:t>
            </a:r>
          </a:p>
          <a:p>
            <a:r>
              <a:rPr lang="en-US" dirty="0"/>
              <a:t>Depending on how the wrappers export such capabilities, query processing at the  mediator level can be more or less complex.</a:t>
            </a:r>
          </a:p>
          <a:p>
            <a:pPr marL="0" indent="0">
              <a:buNone/>
            </a:pPr>
            <a:endParaRPr lang="en-US" dirty="0"/>
          </a:p>
          <a:p>
            <a:pPr marL="0" indent="0">
              <a:buNone/>
            </a:pPr>
            <a:r>
              <a:rPr lang="en-US" b="1" dirty="0"/>
              <a:t>1---Query based:</a:t>
            </a:r>
          </a:p>
          <a:p>
            <a:r>
              <a:rPr lang="en-US" dirty="0"/>
              <a:t>The wrappers support the same query capability,</a:t>
            </a:r>
          </a:p>
          <a:p>
            <a:r>
              <a:rPr lang="en-US" dirty="0"/>
              <a:t>e.g., a subset of SQL, which is translated to the capability of the component DBMS.</a:t>
            </a:r>
          </a:p>
          <a:p>
            <a:pPr marL="0" indent="0">
              <a:buNone/>
            </a:pPr>
            <a:r>
              <a:rPr lang="en-US" b="1" dirty="0"/>
              <a:t>2---Operator based:</a:t>
            </a:r>
          </a:p>
          <a:p>
            <a:r>
              <a:rPr lang="en-US" dirty="0"/>
              <a:t>The wrappers export the capabilities of the component DBMSs through compositions of relational operators.</a:t>
            </a:r>
          </a:p>
          <a:p>
            <a:r>
              <a:rPr lang="en-US" dirty="0"/>
              <a:t> Thus, there is more flexibility in defining the level of functionality between the mediator, any functionality that may not be supported by component DBMSs (e.g., join) will need to be implemented at the mediator.</a:t>
            </a:r>
          </a:p>
          <a:p>
            <a:pPr marL="0" indent="0">
              <a:buNone/>
            </a:pPr>
            <a:r>
              <a:rPr lang="en-US" dirty="0"/>
              <a:t>                                                </a:t>
            </a:r>
          </a:p>
          <a:p>
            <a:pPr>
              <a:buFont typeface="+mj-lt"/>
              <a:buAutoNum type="arabicPeriod"/>
            </a:pPr>
            <a:endParaRPr lang="en-US" dirty="0">
              <a:solidFill>
                <a:schemeClr val="tx1"/>
              </a:solidFill>
            </a:endParaRPr>
          </a:p>
        </p:txBody>
      </p:sp>
      <p:sp>
        <p:nvSpPr>
          <p:cNvPr id="4" name="Slide Number Placeholder 3">
            <a:extLst>
              <a:ext uri="{FF2B5EF4-FFF2-40B4-BE49-F238E27FC236}">
                <a16:creationId xmlns:a16="http://schemas.microsoft.com/office/drawing/2014/main" id="{A421BE1F-7E23-4F17-ADE9-95B5374596C4}"/>
              </a:ext>
            </a:extLst>
          </p:cNvPr>
          <p:cNvSpPr>
            <a:spLocks noGrp="1"/>
          </p:cNvSpPr>
          <p:nvPr>
            <p:ph type="sldNum" sz="quarter" idx="12"/>
          </p:nvPr>
        </p:nvSpPr>
        <p:spPr/>
        <p:txBody>
          <a:bodyPr/>
          <a:lstStyle/>
          <a:p>
            <a:fld id="{068FBF75-3716-4D48-AC8A-5CFD8896DE25}" type="slidenum">
              <a:rPr lang="en-US" smtClean="0"/>
              <a:t>30</a:t>
            </a:fld>
            <a:endParaRPr lang="en-US"/>
          </a:p>
        </p:txBody>
      </p:sp>
    </p:spTree>
    <p:extLst>
      <p:ext uri="{BB962C8B-B14F-4D97-AF65-F5344CB8AC3E}">
        <p14:creationId xmlns:p14="http://schemas.microsoft.com/office/powerpoint/2010/main" val="25841196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E41D2-8364-4068-B09F-3AF5BC8C981D}"/>
              </a:ext>
            </a:extLst>
          </p:cNvPr>
          <p:cNvSpPr>
            <a:spLocks noGrp="1"/>
          </p:cNvSpPr>
          <p:nvPr>
            <p:ph type="title"/>
          </p:nvPr>
        </p:nvSpPr>
        <p:spPr/>
        <p:txBody>
          <a:bodyPr/>
          <a:lstStyle/>
          <a:p>
            <a:r>
              <a:rPr lang="en-US" dirty="0"/>
              <a:t>Query-based Approach</a:t>
            </a:r>
          </a:p>
        </p:txBody>
      </p:sp>
      <p:sp>
        <p:nvSpPr>
          <p:cNvPr id="3" name="Content Placeholder 2">
            <a:extLst>
              <a:ext uri="{FF2B5EF4-FFF2-40B4-BE49-F238E27FC236}">
                <a16:creationId xmlns:a16="http://schemas.microsoft.com/office/drawing/2014/main" id="{9B8CE44E-4B1A-477B-84D7-B6D804EDC23E}"/>
              </a:ext>
            </a:extLst>
          </p:cNvPr>
          <p:cNvSpPr>
            <a:spLocks noGrp="1"/>
          </p:cNvSpPr>
          <p:nvPr>
            <p:ph idx="1"/>
          </p:nvPr>
        </p:nvSpPr>
        <p:spPr>
          <a:xfrm>
            <a:off x="677334" y="1504951"/>
            <a:ext cx="8596668" cy="4536412"/>
          </a:xfrm>
        </p:spPr>
        <p:txBody>
          <a:bodyPr/>
          <a:lstStyle/>
          <a:p>
            <a:pPr marL="0" indent="0">
              <a:buNone/>
            </a:pPr>
            <a:r>
              <a:rPr lang="en-US" dirty="0"/>
              <a:t>DBMSs appear homogeneous to the mediator, one approach is to use a distributed cost-based query optimization algorithm with a heterogeneous cost model</a:t>
            </a:r>
          </a:p>
          <a:p>
            <a:r>
              <a:rPr lang="en-US" dirty="0"/>
              <a:t>extensions are needed to convert the distributed execution plan into subqueries</a:t>
            </a:r>
          </a:p>
          <a:p>
            <a:r>
              <a:rPr lang="en-US" b="1" dirty="0"/>
              <a:t>Hybrid two-step optimization technique</a:t>
            </a:r>
          </a:p>
          <a:p>
            <a:pPr>
              <a:buFont typeface="+mj-lt"/>
              <a:buAutoNum type="arabicPeriod"/>
            </a:pPr>
            <a:r>
              <a:rPr lang="en-US" dirty="0"/>
              <a:t>static plan is produced by a centralized cost-based query optimizer</a:t>
            </a:r>
          </a:p>
          <a:p>
            <a:pPr>
              <a:buFont typeface="+mj-lt"/>
              <a:buAutoNum type="arabicPeriod"/>
            </a:pPr>
            <a:r>
              <a:rPr lang="en-US" dirty="0"/>
              <a:t>At startup time, an execution plan is produced by carrying out site selection and allocating the subqueries to the sites.</a:t>
            </a:r>
          </a:p>
        </p:txBody>
      </p:sp>
      <p:sp>
        <p:nvSpPr>
          <p:cNvPr id="4" name="Slide Number Placeholder 3">
            <a:extLst>
              <a:ext uri="{FF2B5EF4-FFF2-40B4-BE49-F238E27FC236}">
                <a16:creationId xmlns:a16="http://schemas.microsoft.com/office/drawing/2014/main" id="{40977D19-8D05-4032-90D8-E54801AC0323}"/>
              </a:ext>
            </a:extLst>
          </p:cNvPr>
          <p:cNvSpPr>
            <a:spLocks noGrp="1"/>
          </p:cNvSpPr>
          <p:nvPr>
            <p:ph type="sldNum" sz="quarter" idx="12"/>
          </p:nvPr>
        </p:nvSpPr>
        <p:spPr/>
        <p:txBody>
          <a:bodyPr/>
          <a:lstStyle/>
          <a:p>
            <a:fld id="{068FBF75-3716-4D48-AC8A-5CFD8896DE25}" type="slidenum">
              <a:rPr lang="en-US" smtClean="0"/>
              <a:t>31</a:t>
            </a:fld>
            <a:endParaRPr lang="en-US"/>
          </a:p>
        </p:txBody>
      </p:sp>
    </p:spTree>
    <p:extLst>
      <p:ext uri="{BB962C8B-B14F-4D97-AF65-F5344CB8AC3E}">
        <p14:creationId xmlns:p14="http://schemas.microsoft.com/office/powerpoint/2010/main" val="40136317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19C69B-2CD6-410F-9FC6-EC449A153788}"/>
              </a:ext>
            </a:extLst>
          </p:cNvPr>
          <p:cNvSpPr>
            <a:spLocks noGrp="1"/>
          </p:cNvSpPr>
          <p:nvPr>
            <p:ph idx="1"/>
          </p:nvPr>
        </p:nvSpPr>
        <p:spPr>
          <a:xfrm>
            <a:off x="677334" y="685800"/>
            <a:ext cx="8596668" cy="5355563"/>
          </a:xfrm>
        </p:spPr>
        <p:txBody>
          <a:bodyPr/>
          <a:lstStyle/>
          <a:p>
            <a:r>
              <a:rPr lang="en-US" b="1" u="sng" dirty="0"/>
              <a:t>Cost-based query optimizer </a:t>
            </a:r>
            <a:r>
              <a:rPr lang="en-US" dirty="0"/>
              <a:t>: first generate a left linear join tree, and then convert it to a bushy tree.</a:t>
            </a:r>
          </a:p>
          <a:p>
            <a:pPr marL="0" indent="0">
              <a:buNone/>
            </a:pPr>
            <a:r>
              <a:rPr lang="en-US" dirty="0"/>
              <a:t>A hybrid algorithm that concurrently performs a bottom-up and top-down sweep of the left linear join execution tree, transforming it, step-by-step, to a bushy tree.</a:t>
            </a:r>
          </a:p>
          <a:p>
            <a:pPr marL="0" indent="0">
              <a:buNone/>
            </a:pPr>
            <a:r>
              <a:rPr lang="en-US" dirty="0"/>
              <a:t>The algorithm has two pointers </a:t>
            </a:r>
          </a:p>
          <a:p>
            <a:pPr marL="0" indent="0">
              <a:buNone/>
            </a:pPr>
            <a:r>
              <a:rPr lang="en-US" b="1" dirty="0"/>
              <a:t>Bottom UAN</a:t>
            </a:r>
            <a:r>
              <a:rPr lang="en-US" dirty="0"/>
              <a:t> </a:t>
            </a:r>
            <a:r>
              <a:rPr lang="en-US" i="1" dirty="0"/>
              <a:t>(</a:t>
            </a:r>
            <a:r>
              <a:rPr lang="en-US" b="1" i="1" dirty="0"/>
              <a:t>U</a:t>
            </a:r>
            <a:r>
              <a:rPr lang="en-US" i="1" dirty="0"/>
              <a:t>pper </a:t>
            </a:r>
            <a:r>
              <a:rPr lang="en-US" b="1" i="1" dirty="0"/>
              <a:t>A</a:t>
            </a:r>
            <a:r>
              <a:rPr lang="en-US" i="1" dirty="0"/>
              <a:t>nchor </a:t>
            </a:r>
            <a:r>
              <a:rPr lang="en-US" b="1" i="1" dirty="0"/>
              <a:t>N</a:t>
            </a:r>
            <a:r>
              <a:rPr lang="en-US" i="1" dirty="0"/>
              <a:t>odes)</a:t>
            </a:r>
          </a:p>
          <a:p>
            <a:r>
              <a:rPr lang="en-US" i="1" dirty="0"/>
              <a:t>Is </a:t>
            </a:r>
            <a:r>
              <a:rPr lang="en-US" dirty="0"/>
              <a:t>set to the grandparent of the leftmost root node</a:t>
            </a:r>
            <a:endParaRPr lang="en-US" i="1" dirty="0"/>
          </a:p>
          <a:p>
            <a:pPr marL="0" indent="0">
              <a:buNone/>
            </a:pPr>
            <a:r>
              <a:rPr lang="en-US" b="1" dirty="0"/>
              <a:t>Top UAN</a:t>
            </a:r>
            <a:endParaRPr lang="en-US" dirty="0"/>
          </a:p>
          <a:p>
            <a:r>
              <a:rPr lang="en-US" dirty="0"/>
              <a:t>Is set to the root</a:t>
            </a:r>
          </a:p>
          <a:p>
            <a:pPr marL="0" indent="0">
              <a:buNone/>
            </a:pPr>
            <a:r>
              <a:rPr lang="en-US" dirty="0"/>
              <a:t>For each UAN the algorithm selects a lower anchor node (LAN)</a:t>
            </a:r>
            <a:endParaRPr lang="en-US" b="1" dirty="0"/>
          </a:p>
        </p:txBody>
      </p:sp>
      <p:sp>
        <p:nvSpPr>
          <p:cNvPr id="2" name="Slide Number Placeholder 1">
            <a:extLst>
              <a:ext uri="{FF2B5EF4-FFF2-40B4-BE49-F238E27FC236}">
                <a16:creationId xmlns:a16="http://schemas.microsoft.com/office/drawing/2014/main" id="{4306EA40-772B-441D-A3F7-05D6769F2FE7}"/>
              </a:ext>
            </a:extLst>
          </p:cNvPr>
          <p:cNvSpPr>
            <a:spLocks noGrp="1"/>
          </p:cNvSpPr>
          <p:nvPr>
            <p:ph type="sldNum" sz="quarter" idx="12"/>
          </p:nvPr>
        </p:nvSpPr>
        <p:spPr/>
        <p:txBody>
          <a:bodyPr/>
          <a:lstStyle/>
          <a:p>
            <a:fld id="{068FBF75-3716-4D48-AC8A-5CFD8896DE25}" type="slidenum">
              <a:rPr lang="en-US" smtClean="0"/>
              <a:t>32</a:t>
            </a:fld>
            <a:endParaRPr lang="en-US"/>
          </a:p>
        </p:txBody>
      </p:sp>
    </p:spTree>
    <p:extLst>
      <p:ext uri="{BB962C8B-B14F-4D97-AF65-F5344CB8AC3E}">
        <p14:creationId xmlns:p14="http://schemas.microsoft.com/office/powerpoint/2010/main" val="42549026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Distributed Database Systems dis  -  M. Tamer Ozsu, Patrick Valduriez.pdf - Adobe Acrobat Reader DC">
            <a:extLst>
              <a:ext uri="{FF2B5EF4-FFF2-40B4-BE49-F238E27FC236}">
                <a16:creationId xmlns:a16="http://schemas.microsoft.com/office/drawing/2014/main" id="{2EFEBC6F-FAD4-4790-B23D-32CE533A7B4B}"/>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l="11726" t="24359" r="9492" b="6048"/>
          <a:stretch/>
        </p:blipFill>
        <p:spPr>
          <a:xfrm>
            <a:off x="942976" y="1876424"/>
            <a:ext cx="8211149" cy="3173968"/>
          </a:xfrm>
        </p:spPr>
      </p:pic>
      <p:sp>
        <p:nvSpPr>
          <p:cNvPr id="6" name="Rectangle 5">
            <a:extLst>
              <a:ext uri="{FF2B5EF4-FFF2-40B4-BE49-F238E27FC236}">
                <a16:creationId xmlns:a16="http://schemas.microsoft.com/office/drawing/2014/main" id="{E5DF6F28-632C-4A3D-B212-F7CAD45DC8C2}"/>
              </a:ext>
            </a:extLst>
          </p:cNvPr>
          <p:cNvSpPr/>
          <p:nvPr/>
        </p:nvSpPr>
        <p:spPr>
          <a:xfrm>
            <a:off x="1047751" y="523786"/>
            <a:ext cx="8734424" cy="1384995"/>
          </a:xfrm>
          <a:prstGeom prst="rect">
            <a:avLst/>
          </a:prstGeom>
        </p:spPr>
        <p:txBody>
          <a:bodyPr wrap="square">
            <a:spAutoFit/>
          </a:bodyPr>
          <a:lstStyle/>
          <a:p>
            <a:r>
              <a:rPr lang="en-US" sz="2800" dirty="0">
                <a:latin typeface="NimbusRomNo9L-Regu"/>
              </a:rPr>
              <a:t>The LAN is chosen such that its right child subtree’s response time is </a:t>
            </a:r>
            <a:r>
              <a:rPr lang="en-US" sz="2800" dirty="0">
                <a:latin typeface="NimbusRomNo9L-Medi"/>
              </a:rPr>
              <a:t>close </a:t>
            </a:r>
            <a:r>
              <a:rPr lang="en-US" sz="2800" dirty="0">
                <a:latin typeface="NimbusRomNo9L-Regu"/>
              </a:rPr>
              <a:t>to the corresponding UAN’s right child subtree’s response time.</a:t>
            </a:r>
            <a:endParaRPr lang="en-US" sz="2800" dirty="0"/>
          </a:p>
        </p:txBody>
      </p:sp>
      <p:sp>
        <p:nvSpPr>
          <p:cNvPr id="7" name="Rectangle 6">
            <a:extLst>
              <a:ext uri="{FF2B5EF4-FFF2-40B4-BE49-F238E27FC236}">
                <a16:creationId xmlns:a16="http://schemas.microsoft.com/office/drawing/2014/main" id="{6BE0B6C0-6BD6-4174-B9A6-467DF5FBAF97}"/>
              </a:ext>
            </a:extLst>
          </p:cNvPr>
          <p:cNvSpPr/>
          <p:nvPr/>
        </p:nvSpPr>
        <p:spPr>
          <a:xfrm>
            <a:off x="1123951" y="5050392"/>
            <a:ext cx="8582024" cy="954107"/>
          </a:xfrm>
          <a:prstGeom prst="rect">
            <a:avLst/>
          </a:prstGeom>
        </p:spPr>
        <p:txBody>
          <a:bodyPr wrap="square">
            <a:spAutoFit/>
          </a:bodyPr>
          <a:lstStyle/>
          <a:p>
            <a:r>
              <a:rPr lang="en-US" sz="2800" dirty="0">
                <a:latin typeface="NimbusRomNo9L-Regu"/>
              </a:rPr>
              <a:t>This helps in keeping the transformed bushy tree balanced, which reduces the response time.</a:t>
            </a:r>
            <a:endParaRPr lang="en-US" sz="2800" dirty="0"/>
          </a:p>
        </p:txBody>
      </p:sp>
      <p:sp>
        <p:nvSpPr>
          <p:cNvPr id="2" name="Slide Number Placeholder 1">
            <a:extLst>
              <a:ext uri="{FF2B5EF4-FFF2-40B4-BE49-F238E27FC236}">
                <a16:creationId xmlns:a16="http://schemas.microsoft.com/office/drawing/2014/main" id="{126891F2-FEC2-4FD4-A473-8D5BA8586EA6}"/>
              </a:ext>
            </a:extLst>
          </p:cNvPr>
          <p:cNvSpPr>
            <a:spLocks noGrp="1"/>
          </p:cNvSpPr>
          <p:nvPr>
            <p:ph type="sldNum" sz="quarter" idx="12"/>
          </p:nvPr>
        </p:nvSpPr>
        <p:spPr/>
        <p:txBody>
          <a:bodyPr/>
          <a:lstStyle/>
          <a:p>
            <a:fld id="{068FBF75-3716-4D48-AC8A-5CFD8896DE25}" type="slidenum">
              <a:rPr lang="en-US" smtClean="0"/>
              <a:t>33</a:t>
            </a:fld>
            <a:endParaRPr lang="en-US"/>
          </a:p>
        </p:txBody>
      </p:sp>
    </p:spTree>
    <p:extLst>
      <p:ext uri="{BB962C8B-B14F-4D97-AF65-F5344CB8AC3E}">
        <p14:creationId xmlns:p14="http://schemas.microsoft.com/office/powerpoint/2010/main" val="2226608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62CB61-01AA-4F25-8F4D-6CDB1E40A18F}"/>
              </a:ext>
            </a:extLst>
          </p:cNvPr>
          <p:cNvSpPr>
            <a:spLocks noGrp="1"/>
          </p:cNvSpPr>
          <p:nvPr>
            <p:ph idx="1"/>
          </p:nvPr>
        </p:nvSpPr>
        <p:spPr>
          <a:xfrm>
            <a:off x="677334" y="495301"/>
            <a:ext cx="8596668" cy="5546062"/>
          </a:xfrm>
        </p:spPr>
        <p:txBody>
          <a:bodyPr/>
          <a:lstStyle/>
          <a:p>
            <a:pPr>
              <a:buFont typeface="+mj-lt"/>
              <a:buAutoNum type="arabicPeriod"/>
            </a:pPr>
            <a:endParaRPr lang="en-US" dirty="0"/>
          </a:p>
          <a:p>
            <a:pPr>
              <a:buFont typeface="+mj-lt"/>
              <a:buAutoNum type="arabicPeriod"/>
            </a:pPr>
            <a:r>
              <a:rPr lang="en-US" dirty="0"/>
              <a:t>Choose UANB if the response time of its left child subtree is smaller than that of UANT ’s subtree; otherwise choose UANT .</a:t>
            </a:r>
          </a:p>
          <a:p>
            <a:pPr>
              <a:buFont typeface="+mj-lt"/>
              <a:buAutoNum type="arabicPeriod"/>
            </a:pPr>
            <a:r>
              <a:rPr lang="en-US" dirty="0"/>
              <a:t>If the response times are the same, choose the one with the more unbalanced child subtree.                                                                                              End of transformation UANB and UANT are adjusted</a:t>
            </a:r>
          </a:p>
          <a:p>
            <a:pPr>
              <a:buFont typeface="+mj-lt"/>
              <a:buAutoNum type="arabicPeriod"/>
            </a:pPr>
            <a:r>
              <a:rPr lang="en-US" dirty="0"/>
              <a:t>when UANB = UANT -</a:t>
            </a:r>
            <a:r>
              <a:rPr lang="en-US" dirty="0">
                <a:sym typeface="Wingdings" panose="05000000000000000000" pitchFamily="2" charset="2"/>
              </a:rPr>
              <a:t> Terminates ( </a:t>
            </a:r>
            <a:r>
              <a:rPr lang="en-US" dirty="0"/>
              <a:t>no further transformations are possible) And the result is balanced join execution tree. </a:t>
            </a:r>
          </a:p>
          <a:p>
            <a:pPr marL="0" indent="0">
              <a:buNone/>
            </a:pPr>
            <a:endParaRPr lang="en-US" dirty="0"/>
          </a:p>
          <a:p>
            <a:pPr marL="0" indent="0">
              <a:buNone/>
            </a:pPr>
            <a:r>
              <a:rPr lang="en-US" dirty="0"/>
              <a:t>*response time is reduced due to parallel execution of the joins.</a:t>
            </a:r>
            <a:endParaRPr lang="en-US" dirty="0">
              <a:sym typeface="Wingdings" panose="05000000000000000000" pitchFamily="2" charset="2"/>
            </a:endParaRPr>
          </a:p>
          <a:p>
            <a:pPr marL="0" indent="0">
              <a:buNone/>
            </a:pPr>
            <a:endParaRPr lang="en-US" dirty="0"/>
          </a:p>
        </p:txBody>
      </p:sp>
      <p:sp>
        <p:nvSpPr>
          <p:cNvPr id="2" name="Slide Number Placeholder 1">
            <a:extLst>
              <a:ext uri="{FF2B5EF4-FFF2-40B4-BE49-F238E27FC236}">
                <a16:creationId xmlns:a16="http://schemas.microsoft.com/office/drawing/2014/main" id="{B21DF489-B62D-4FD4-B074-CFD49FA1D154}"/>
              </a:ext>
            </a:extLst>
          </p:cNvPr>
          <p:cNvSpPr>
            <a:spLocks noGrp="1"/>
          </p:cNvSpPr>
          <p:nvPr>
            <p:ph type="sldNum" sz="quarter" idx="12"/>
          </p:nvPr>
        </p:nvSpPr>
        <p:spPr/>
        <p:txBody>
          <a:bodyPr/>
          <a:lstStyle/>
          <a:p>
            <a:fld id="{068FBF75-3716-4D48-AC8A-5CFD8896DE25}" type="slidenum">
              <a:rPr lang="en-US" smtClean="0"/>
              <a:t>34</a:t>
            </a:fld>
            <a:endParaRPr lang="en-US"/>
          </a:p>
        </p:txBody>
      </p:sp>
    </p:spTree>
    <p:extLst>
      <p:ext uri="{BB962C8B-B14F-4D97-AF65-F5344CB8AC3E}">
        <p14:creationId xmlns:p14="http://schemas.microsoft.com/office/powerpoint/2010/main" val="28142766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0D8243-2BFF-4B5F-A3FF-82B8A420319F}"/>
              </a:ext>
            </a:extLst>
          </p:cNvPr>
          <p:cNvSpPr>
            <a:spLocks noGrp="1"/>
          </p:cNvSpPr>
          <p:nvPr>
            <p:ph type="title"/>
          </p:nvPr>
        </p:nvSpPr>
        <p:spPr/>
        <p:txBody>
          <a:bodyPr/>
          <a:lstStyle/>
          <a:p>
            <a:r>
              <a:rPr lang="en-US"/>
              <a:t>Operator-based Approach</a:t>
            </a:r>
          </a:p>
        </p:txBody>
      </p:sp>
      <p:sp>
        <p:nvSpPr>
          <p:cNvPr id="3" name="Content Placeholder 2">
            <a:extLst>
              <a:ext uri="{FF2B5EF4-FFF2-40B4-BE49-F238E27FC236}">
                <a16:creationId xmlns:a16="http://schemas.microsoft.com/office/drawing/2014/main" id="{E33A9C16-94EF-40E8-A736-78A206B14D4C}"/>
              </a:ext>
            </a:extLst>
          </p:cNvPr>
          <p:cNvSpPr>
            <a:spLocks noGrp="1"/>
          </p:cNvSpPr>
          <p:nvPr>
            <p:ph idx="1"/>
          </p:nvPr>
        </p:nvSpPr>
        <p:spPr>
          <a:xfrm>
            <a:off x="677334" y="1371600"/>
            <a:ext cx="8596668" cy="4669763"/>
          </a:xfrm>
        </p:spPr>
        <p:txBody>
          <a:bodyPr/>
          <a:lstStyle/>
          <a:p>
            <a:r>
              <a:rPr lang="en-US" dirty="0"/>
              <a:t>Expressing the capabilities of the component DBMSs through relational operators allows tight integration of query processing between mediator and wrappers.</a:t>
            </a:r>
          </a:p>
          <a:p>
            <a:r>
              <a:rPr lang="en-US" dirty="0"/>
              <a:t>In this approach, the capabilities of the component DBMSs are expressed by the wrappers as planning functions that can be directly called by a centralized query optimizer.</a:t>
            </a:r>
          </a:p>
          <a:p>
            <a:pPr marL="0" indent="0">
              <a:buNone/>
            </a:pPr>
            <a:r>
              <a:rPr lang="en-US" dirty="0"/>
              <a:t>-------Consider the following SQL query submitted to mediator m:</a:t>
            </a:r>
          </a:p>
          <a:p>
            <a:pPr marL="0" indent="0">
              <a:buNone/>
            </a:pPr>
            <a:r>
              <a:rPr lang="en-US" dirty="0"/>
              <a:t>SELECT ENAME, PNAME, DUR</a:t>
            </a:r>
          </a:p>
          <a:p>
            <a:pPr marL="0" indent="0">
              <a:buNone/>
            </a:pPr>
            <a:r>
              <a:rPr lang="en-US" dirty="0"/>
              <a:t>FROM EMPASG</a:t>
            </a:r>
          </a:p>
          <a:p>
            <a:pPr marL="0" indent="0">
              <a:buNone/>
            </a:pPr>
            <a:r>
              <a:rPr lang="en-US" dirty="0"/>
              <a:t>WHERE CITY = "Paris" AND DUR &gt; 24</a:t>
            </a:r>
          </a:p>
          <a:p>
            <a:r>
              <a:rPr lang="en-US" dirty="0"/>
              <a:t>the GAV approach, the global view EMPASG(ENAME, CITY, PNAME,DUR) is </a:t>
            </a:r>
          </a:p>
          <a:p>
            <a:pPr marL="0" indent="0">
              <a:buNone/>
            </a:pPr>
            <a:r>
              <a:rPr lang="en-US" dirty="0"/>
              <a:t>               EMPASG = (db1.EMP 1 db2.ASG)     db3.EMPASG</a:t>
            </a:r>
          </a:p>
        </p:txBody>
      </p:sp>
      <p:sp>
        <p:nvSpPr>
          <p:cNvPr id="7" name="Freeform: Shape 6">
            <a:extLst>
              <a:ext uri="{FF2B5EF4-FFF2-40B4-BE49-F238E27FC236}">
                <a16:creationId xmlns:a16="http://schemas.microsoft.com/office/drawing/2014/main" id="{EA9BEEEC-FD3C-4C4D-B558-FB4BBD7848A4}"/>
              </a:ext>
            </a:extLst>
          </p:cNvPr>
          <p:cNvSpPr/>
          <p:nvPr/>
        </p:nvSpPr>
        <p:spPr>
          <a:xfrm>
            <a:off x="5023144" y="5334000"/>
            <a:ext cx="196595" cy="272564"/>
          </a:xfrm>
          <a:custGeom>
            <a:avLst/>
            <a:gdLst>
              <a:gd name="connsiteX0" fmla="*/ 15581 w 196595"/>
              <a:gd name="connsiteY0" fmla="*/ 0 h 272564"/>
              <a:gd name="connsiteX1" fmla="*/ 15581 w 196595"/>
              <a:gd name="connsiteY1" fmla="*/ 247650 h 272564"/>
              <a:gd name="connsiteX2" fmla="*/ 177506 w 196595"/>
              <a:gd name="connsiteY2" fmla="*/ 238125 h 272564"/>
              <a:gd name="connsiteX3" fmla="*/ 196556 w 196595"/>
              <a:gd name="connsiteY3" fmla="*/ 19050 h 272564"/>
            </a:gdLst>
            <a:ahLst/>
            <a:cxnLst>
              <a:cxn ang="0">
                <a:pos x="connsiteX0" y="connsiteY0"/>
              </a:cxn>
              <a:cxn ang="0">
                <a:pos x="connsiteX1" y="connsiteY1"/>
              </a:cxn>
              <a:cxn ang="0">
                <a:pos x="connsiteX2" y="connsiteY2"/>
              </a:cxn>
              <a:cxn ang="0">
                <a:pos x="connsiteX3" y="connsiteY3"/>
              </a:cxn>
            </a:cxnLst>
            <a:rect l="l" t="t" r="r" b="b"/>
            <a:pathLst>
              <a:path w="196595" h="272564">
                <a:moveTo>
                  <a:pt x="15581" y="0"/>
                </a:moveTo>
                <a:cubicBezTo>
                  <a:pt x="2087" y="103981"/>
                  <a:pt x="-11407" y="207963"/>
                  <a:pt x="15581" y="247650"/>
                </a:cubicBezTo>
                <a:cubicBezTo>
                  <a:pt x="42569" y="287338"/>
                  <a:pt x="147344" y="276225"/>
                  <a:pt x="177506" y="238125"/>
                </a:cubicBezTo>
                <a:cubicBezTo>
                  <a:pt x="207668" y="200025"/>
                  <a:pt x="191794" y="61913"/>
                  <a:pt x="196556" y="1905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a:extLst>
              <a:ext uri="{FF2B5EF4-FFF2-40B4-BE49-F238E27FC236}">
                <a16:creationId xmlns:a16="http://schemas.microsoft.com/office/drawing/2014/main" id="{5D3910D0-E55D-490C-9E6A-7DB0675A7B9E}"/>
              </a:ext>
            </a:extLst>
          </p:cNvPr>
          <p:cNvSpPr>
            <a:spLocks noGrp="1"/>
          </p:cNvSpPr>
          <p:nvPr>
            <p:ph type="sldNum" sz="quarter" idx="12"/>
          </p:nvPr>
        </p:nvSpPr>
        <p:spPr/>
        <p:txBody>
          <a:bodyPr/>
          <a:lstStyle/>
          <a:p>
            <a:fld id="{068FBF75-3716-4D48-AC8A-5CFD8896DE25}" type="slidenum">
              <a:rPr lang="en-US" smtClean="0"/>
              <a:t>35</a:t>
            </a:fld>
            <a:endParaRPr lang="en-US"/>
          </a:p>
        </p:txBody>
      </p:sp>
    </p:spTree>
    <p:extLst>
      <p:ext uri="{BB962C8B-B14F-4D97-AF65-F5344CB8AC3E}">
        <p14:creationId xmlns:p14="http://schemas.microsoft.com/office/powerpoint/2010/main" val="9038744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D8535975-4868-40B2-869A-395216103639}"/>
              </a:ext>
            </a:extLst>
          </p:cNvPr>
          <p:cNvPicPr>
            <a:picLocks noGrp="1" noChangeAspect="1"/>
          </p:cNvPicPr>
          <p:nvPr>
            <p:ph idx="1"/>
          </p:nvPr>
        </p:nvPicPr>
        <p:blipFill rotWithShape="1">
          <a:blip r:embed="rId2"/>
          <a:srcRect l="21810" t="29822" r="24451" b="25016"/>
          <a:stretch/>
        </p:blipFill>
        <p:spPr>
          <a:xfrm>
            <a:off x="1609724" y="312470"/>
            <a:ext cx="6829426" cy="3326765"/>
          </a:xfrm>
          <a:prstGeom prst="rect">
            <a:avLst/>
          </a:prstGeom>
        </p:spPr>
      </p:pic>
      <p:sp>
        <p:nvSpPr>
          <p:cNvPr id="5" name="Rectangle 4">
            <a:extLst>
              <a:ext uri="{FF2B5EF4-FFF2-40B4-BE49-F238E27FC236}">
                <a16:creationId xmlns:a16="http://schemas.microsoft.com/office/drawing/2014/main" id="{C809BC74-6FC6-4949-9A9D-AEF022A552CA}"/>
              </a:ext>
            </a:extLst>
          </p:cNvPr>
          <p:cNvSpPr/>
          <p:nvPr/>
        </p:nvSpPr>
        <p:spPr>
          <a:xfrm>
            <a:off x="800100" y="4067860"/>
            <a:ext cx="9220199" cy="1384995"/>
          </a:xfrm>
          <a:prstGeom prst="rect">
            <a:avLst/>
          </a:prstGeom>
        </p:spPr>
        <p:txBody>
          <a:bodyPr wrap="square">
            <a:spAutoFit/>
          </a:bodyPr>
          <a:lstStyle/>
          <a:p>
            <a:pPr marL="285750" indent="-285750">
              <a:buFont typeface="Arial" panose="020B0604020202020204" pitchFamily="34" charset="0"/>
              <a:buChar char="•"/>
            </a:pPr>
            <a:r>
              <a:rPr lang="en-US" sz="2400" dirty="0">
                <a:latin typeface="NimbusRomNo9L-Regu"/>
              </a:rPr>
              <a:t>Used to model non-relational data sources such as web sites.</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The operator-based approach has also been successfully used in DISCO,</a:t>
            </a:r>
          </a:p>
          <a:p>
            <a:r>
              <a:rPr lang="en-US" sz="2000" dirty="0"/>
              <a:t>    a multi-DBMS designed to access multiple databases over the web</a:t>
            </a:r>
          </a:p>
        </p:txBody>
      </p:sp>
      <p:sp>
        <p:nvSpPr>
          <p:cNvPr id="2" name="Slide Number Placeholder 1">
            <a:extLst>
              <a:ext uri="{FF2B5EF4-FFF2-40B4-BE49-F238E27FC236}">
                <a16:creationId xmlns:a16="http://schemas.microsoft.com/office/drawing/2014/main" id="{F0F7CD97-9933-43EF-BED6-AF3AD00C8C2C}"/>
              </a:ext>
            </a:extLst>
          </p:cNvPr>
          <p:cNvSpPr>
            <a:spLocks noGrp="1"/>
          </p:cNvSpPr>
          <p:nvPr>
            <p:ph type="sldNum" sz="quarter" idx="12"/>
          </p:nvPr>
        </p:nvSpPr>
        <p:spPr/>
        <p:txBody>
          <a:bodyPr/>
          <a:lstStyle/>
          <a:p>
            <a:fld id="{068FBF75-3716-4D48-AC8A-5CFD8896DE25}" type="slidenum">
              <a:rPr lang="en-US" smtClean="0"/>
              <a:t>36</a:t>
            </a:fld>
            <a:endParaRPr lang="en-US"/>
          </a:p>
        </p:txBody>
      </p:sp>
    </p:spTree>
    <p:extLst>
      <p:ext uri="{BB962C8B-B14F-4D97-AF65-F5344CB8AC3E}">
        <p14:creationId xmlns:p14="http://schemas.microsoft.com/office/powerpoint/2010/main" val="39044401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2E8E1C2-66E1-42B2-9089-DD8D3110F7A9}"/>
              </a:ext>
            </a:extLst>
          </p:cNvPr>
          <p:cNvSpPr>
            <a:spLocks noGrp="1"/>
          </p:cNvSpPr>
          <p:nvPr>
            <p:ph idx="1"/>
          </p:nvPr>
        </p:nvSpPr>
        <p:spPr>
          <a:xfrm>
            <a:off x="677334" y="590551"/>
            <a:ext cx="8596668" cy="5450812"/>
          </a:xfrm>
        </p:spPr>
        <p:txBody>
          <a:bodyPr>
            <a:normAutofit lnSpcReduction="10000"/>
          </a:bodyPr>
          <a:lstStyle/>
          <a:p>
            <a:endParaRPr lang="en-US" dirty="0"/>
          </a:p>
          <a:p>
            <a:pPr marL="0" indent="0">
              <a:buNone/>
            </a:pPr>
            <a:r>
              <a:rPr lang="en-US" dirty="0"/>
              <a:t>1. </a:t>
            </a:r>
            <a:r>
              <a:rPr lang="en-US" b="1" dirty="0"/>
              <a:t>Search space generation:</a:t>
            </a:r>
            <a:endParaRPr lang="en-US" dirty="0"/>
          </a:p>
          <a:p>
            <a:r>
              <a:rPr lang="en-US" dirty="0"/>
              <a:t>The query is decomposed into a number of QEPs, which constitutes the search space for query optimization.</a:t>
            </a:r>
          </a:p>
          <a:p>
            <a:r>
              <a:rPr lang="en-US" dirty="0"/>
              <a:t> The search space is generated using a traditional search strategy such as dynamic programming.</a:t>
            </a:r>
            <a:endParaRPr lang="en-US" b="1" dirty="0"/>
          </a:p>
          <a:p>
            <a:pPr marL="0" indent="0" algn="ctr">
              <a:buNone/>
            </a:pPr>
            <a:endParaRPr lang="en-US" dirty="0"/>
          </a:p>
          <a:p>
            <a:pPr marL="0" indent="0">
              <a:buNone/>
            </a:pPr>
            <a:r>
              <a:rPr lang="en-US" b="1" dirty="0"/>
              <a:t>2. QEP decomposition</a:t>
            </a:r>
          </a:p>
          <a:p>
            <a:r>
              <a:rPr lang="en-US" dirty="0"/>
              <a:t>Each QEP is decomposed into a forest of n wrapper QEPs and a composition QEP. </a:t>
            </a:r>
          </a:p>
          <a:p>
            <a:r>
              <a:rPr lang="en-US" dirty="0"/>
              <a:t>Each wrapper QEP is the largest part of the initial QEP that can be entirely executed by the wrapper.</a:t>
            </a:r>
          </a:p>
          <a:p>
            <a:r>
              <a:rPr lang="en-US" dirty="0"/>
              <a:t> Operators that cannot be performed by a wrapper are moved up to the composition QEP.</a:t>
            </a:r>
          </a:p>
          <a:p>
            <a:r>
              <a:rPr lang="en-US" dirty="0"/>
              <a:t>The composition QEP combines the results of the wrapper QEPs in the final answer, typically through unions and joins of the intermediate results produced by the wrappers.</a:t>
            </a:r>
          </a:p>
        </p:txBody>
      </p:sp>
      <p:sp>
        <p:nvSpPr>
          <p:cNvPr id="2" name="Slide Number Placeholder 1">
            <a:extLst>
              <a:ext uri="{FF2B5EF4-FFF2-40B4-BE49-F238E27FC236}">
                <a16:creationId xmlns:a16="http://schemas.microsoft.com/office/drawing/2014/main" id="{44A1EE13-F499-4BBE-B9A9-353F6BF63248}"/>
              </a:ext>
            </a:extLst>
          </p:cNvPr>
          <p:cNvSpPr>
            <a:spLocks noGrp="1"/>
          </p:cNvSpPr>
          <p:nvPr>
            <p:ph type="sldNum" sz="quarter" idx="12"/>
          </p:nvPr>
        </p:nvSpPr>
        <p:spPr/>
        <p:txBody>
          <a:bodyPr/>
          <a:lstStyle/>
          <a:p>
            <a:fld id="{068FBF75-3716-4D48-AC8A-5CFD8896DE25}" type="slidenum">
              <a:rPr lang="en-US" smtClean="0"/>
              <a:t>37</a:t>
            </a:fld>
            <a:endParaRPr lang="en-US"/>
          </a:p>
        </p:txBody>
      </p:sp>
    </p:spTree>
    <p:extLst>
      <p:ext uri="{BB962C8B-B14F-4D97-AF65-F5344CB8AC3E}">
        <p14:creationId xmlns:p14="http://schemas.microsoft.com/office/powerpoint/2010/main" val="41693713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58F25-D684-4870-91A8-8CCDE02EB55C}"/>
              </a:ext>
            </a:extLst>
          </p:cNvPr>
          <p:cNvSpPr>
            <a:spLocks noGrp="1"/>
          </p:cNvSpPr>
          <p:nvPr>
            <p:ph type="title"/>
          </p:nvPr>
        </p:nvSpPr>
        <p:spPr>
          <a:xfrm>
            <a:off x="677334" y="609600"/>
            <a:ext cx="8596668" cy="781050"/>
          </a:xfrm>
        </p:spPr>
        <p:txBody>
          <a:bodyPr>
            <a:normAutofit fontScale="90000"/>
          </a:bodyPr>
          <a:lstStyle/>
          <a:p>
            <a:r>
              <a:rPr lang="en-US" dirty="0"/>
              <a:t>Eddy Approach:</a:t>
            </a:r>
            <a:br>
              <a:rPr lang="en-US" dirty="0"/>
            </a:br>
            <a:endParaRPr lang="en-US" dirty="0"/>
          </a:p>
        </p:txBody>
      </p:sp>
      <p:sp>
        <p:nvSpPr>
          <p:cNvPr id="5" name="Rectangle 4">
            <a:extLst>
              <a:ext uri="{FF2B5EF4-FFF2-40B4-BE49-F238E27FC236}">
                <a16:creationId xmlns:a16="http://schemas.microsoft.com/office/drawing/2014/main" id="{10D2170C-0538-44DB-BBB9-5BA5DA270C5A}"/>
              </a:ext>
            </a:extLst>
          </p:cNvPr>
          <p:cNvSpPr/>
          <p:nvPr/>
        </p:nvSpPr>
        <p:spPr>
          <a:xfrm>
            <a:off x="828674" y="1203097"/>
            <a:ext cx="8596667" cy="3046988"/>
          </a:xfrm>
          <a:prstGeom prst="rect">
            <a:avLst/>
          </a:prstGeom>
        </p:spPr>
        <p:txBody>
          <a:bodyPr wrap="square">
            <a:spAutoFit/>
          </a:bodyPr>
          <a:lstStyle/>
          <a:p>
            <a:r>
              <a:rPr lang="en-US" sz="2000" dirty="0">
                <a:latin typeface="NimbusRomNo9L-Regu"/>
              </a:rPr>
              <a:t>Eddy is a general framework for adaptive query processing. It was developed in the context of the Telegraph project with the goal of running queries on large volumes of online data with unpredictable input rates and fluctuations in the running environment.</a:t>
            </a:r>
          </a:p>
          <a:p>
            <a:endParaRPr lang="en-US" sz="2000" dirty="0">
              <a:latin typeface="NimbusRomNo9L-Regu"/>
            </a:endParaRPr>
          </a:p>
          <a:p>
            <a:endParaRPr lang="en-US" sz="2000" dirty="0">
              <a:latin typeface="NimbusRomNo9L-Regu"/>
            </a:endParaRPr>
          </a:p>
          <a:p>
            <a:r>
              <a:rPr lang="en-US" dirty="0"/>
              <a:t>A QEP can be modeled as a </a:t>
            </a:r>
            <a:r>
              <a:rPr lang="en-US" dirty="0" err="1"/>
              <a:t>tupleQ</a:t>
            </a:r>
            <a:r>
              <a:rPr lang="en-US" dirty="0"/>
              <a:t> = &lt;D,P,C&gt;, where </a:t>
            </a:r>
          </a:p>
          <a:p>
            <a:r>
              <a:rPr lang="en-US" dirty="0"/>
              <a:t>          D is a set of data sources, </a:t>
            </a:r>
          </a:p>
          <a:p>
            <a:r>
              <a:rPr lang="en-US" dirty="0"/>
              <a:t>          P is a set of query predicates </a:t>
            </a:r>
            <a:r>
              <a:rPr lang="en-US" dirty="0" err="1"/>
              <a:t>withassociated</a:t>
            </a:r>
            <a:r>
              <a:rPr lang="en-US" dirty="0"/>
              <a:t> algorithms, and </a:t>
            </a:r>
          </a:p>
          <a:p>
            <a:r>
              <a:rPr lang="en-US" dirty="0"/>
              <a:t>          C is a set of ordering constraints that must be followed during execution</a:t>
            </a:r>
            <a:endParaRPr lang="en-US" sz="2000" dirty="0"/>
          </a:p>
        </p:txBody>
      </p:sp>
      <p:sp>
        <p:nvSpPr>
          <p:cNvPr id="3" name="Slide Number Placeholder 2">
            <a:extLst>
              <a:ext uri="{FF2B5EF4-FFF2-40B4-BE49-F238E27FC236}">
                <a16:creationId xmlns:a16="http://schemas.microsoft.com/office/drawing/2014/main" id="{AD53040B-EF07-484E-BFD8-FDFFAB67CA28}"/>
              </a:ext>
            </a:extLst>
          </p:cNvPr>
          <p:cNvSpPr>
            <a:spLocks noGrp="1"/>
          </p:cNvSpPr>
          <p:nvPr>
            <p:ph type="sldNum" sz="quarter" idx="12"/>
          </p:nvPr>
        </p:nvSpPr>
        <p:spPr/>
        <p:txBody>
          <a:bodyPr/>
          <a:lstStyle/>
          <a:p>
            <a:fld id="{068FBF75-3716-4D48-AC8A-5CFD8896DE25}" type="slidenum">
              <a:rPr lang="en-US" smtClean="0"/>
              <a:t>38</a:t>
            </a:fld>
            <a:endParaRPr lang="en-US"/>
          </a:p>
        </p:txBody>
      </p:sp>
    </p:spTree>
    <p:extLst>
      <p:ext uri="{BB962C8B-B14F-4D97-AF65-F5344CB8AC3E}">
        <p14:creationId xmlns:p14="http://schemas.microsoft.com/office/powerpoint/2010/main" val="356191292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96336C74-4AC7-481B-88EB-140A1DA6A6F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57442" y="390525"/>
            <a:ext cx="4571536" cy="712232"/>
          </a:xfrm>
        </p:spPr>
      </p:pic>
      <p:sp>
        <p:nvSpPr>
          <p:cNvPr id="6" name="TextBox 5">
            <a:extLst>
              <a:ext uri="{FF2B5EF4-FFF2-40B4-BE49-F238E27FC236}">
                <a16:creationId xmlns:a16="http://schemas.microsoft.com/office/drawing/2014/main" id="{B0E9FC7A-0AD9-4F84-BB4B-90F21D1C007B}"/>
              </a:ext>
            </a:extLst>
          </p:cNvPr>
          <p:cNvSpPr txBox="1"/>
          <p:nvPr/>
        </p:nvSpPr>
        <p:spPr>
          <a:xfrm>
            <a:off x="1395412" y="390525"/>
            <a:ext cx="4976813" cy="369332"/>
          </a:xfrm>
          <a:prstGeom prst="rect">
            <a:avLst/>
          </a:prstGeom>
          <a:noFill/>
        </p:spPr>
        <p:txBody>
          <a:bodyPr wrap="square" rtlCol="0">
            <a:spAutoFit/>
          </a:bodyPr>
          <a:lstStyle/>
          <a:p>
            <a:r>
              <a:rPr lang="en-US" dirty="0" err="1"/>
              <a:t>Querry</a:t>
            </a:r>
            <a:endParaRPr lang="en-US" dirty="0"/>
          </a:p>
        </p:txBody>
      </p:sp>
      <p:pic>
        <p:nvPicPr>
          <p:cNvPr id="10" name="Picture 9">
            <a:extLst>
              <a:ext uri="{FF2B5EF4-FFF2-40B4-BE49-F238E27FC236}">
                <a16:creationId xmlns:a16="http://schemas.microsoft.com/office/drawing/2014/main" id="{A1285FA0-4363-451F-B66B-4633751B2ED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1518" y="3200486"/>
            <a:ext cx="7786688" cy="1177940"/>
          </a:xfrm>
          <a:prstGeom prst="rect">
            <a:avLst/>
          </a:prstGeom>
        </p:spPr>
      </p:pic>
      <p:sp>
        <p:nvSpPr>
          <p:cNvPr id="11" name="Rectangle 10">
            <a:extLst>
              <a:ext uri="{FF2B5EF4-FFF2-40B4-BE49-F238E27FC236}">
                <a16:creationId xmlns:a16="http://schemas.microsoft.com/office/drawing/2014/main" id="{43A1F0E1-5D4D-4C35-8FA1-E6F5D2B4AC6A}"/>
              </a:ext>
            </a:extLst>
          </p:cNvPr>
          <p:cNvSpPr/>
          <p:nvPr/>
        </p:nvSpPr>
        <p:spPr>
          <a:xfrm>
            <a:off x="1063875" y="1577459"/>
            <a:ext cx="7641975" cy="1231106"/>
          </a:xfrm>
          <a:prstGeom prst="rect">
            <a:avLst/>
          </a:prstGeom>
        </p:spPr>
        <p:txBody>
          <a:bodyPr wrap="square">
            <a:spAutoFit/>
          </a:bodyPr>
          <a:lstStyle/>
          <a:p>
            <a:r>
              <a:rPr lang="en-US" sz="2000" dirty="0">
                <a:latin typeface="NimbusRomNo9L-Regu"/>
              </a:rPr>
              <a:t>second join can only be an index join over </a:t>
            </a:r>
            <a:r>
              <a:rPr lang="en-US" sz="2000" dirty="0">
                <a:latin typeface="NimbusRomNo9L-ReguItal"/>
              </a:rPr>
              <a:t>T</a:t>
            </a:r>
          </a:p>
          <a:p>
            <a:r>
              <a:rPr lang="en-US" dirty="0"/>
              <a:t>   p is an expensive predicate</a:t>
            </a:r>
          </a:p>
          <a:p>
            <a:endParaRPr lang="en-US" dirty="0"/>
          </a:p>
          <a:p>
            <a:r>
              <a:rPr lang="en-US" dirty="0"/>
              <a:t>Under these assumptions, the QEP is defined</a:t>
            </a:r>
            <a:endParaRPr lang="en-US" sz="2000" dirty="0"/>
          </a:p>
        </p:txBody>
      </p:sp>
      <mc:AlternateContent xmlns:mc="http://schemas.openxmlformats.org/markup-compatibility/2006" xmlns:p14="http://schemas.microsoft.com/office/powerpoint/2010/main">
        <mc:Choice Requires="p14">
          <p:contentPart p14:bwMode="auto" r:id="rId4">
            <p14:nvContentPartPr>
              <p14:cNvPr id="32" name="Ink 31">
                <a:extLst>
                  <a:ext uri="{FF2B5EF4-FFF2-40B4-BE49-F238E27FC236}">
                    <a16:creationId xmlns:a16="http://schemas.microsoft.com/office/drawing/2014/main" id="{208ECA47-D70D-49B8-9417-C14BD3F834B5}"/>
                  </a:ext>
                </a:extLst>
              </p14:cNvPr>
              <p14:cNvContentPartPr/>
              <p14:nvPr/>
            </p14:nvContentPartPr>
            <p14:xfrm>
              <a:off x="1063875" y="1969380"/>
              <a:ext cx="316440" cy="222480"/>
            </p14:xfrm>
          </p:contentPart>
        </mc:Choice>
        <mc:Fallback xmlns="">
          <p:pic>
            <p:nvPicPr>
              <p:cNvPr id="32" name="Ink 31">
                <a:extLst>
                  <a:ext uri="{FF2B5EF4-FFF2-40B4-BE49-F238E27FC236}">
                    <a16:creationId xmlns:a16="http://schemas.microsoft.com/office/drawing/2014/main" id="{208ECA47-D70D-49B8-9417-C14BD3F834B5}"/>
                  </a:ext>
                </a:extLst>
              </p:cNvPr>
              <p:cNvPicPr/>
              <p:nvPr/>
            </p:nvPicPr>
            <p:blipFill>
              <a:blip r:embed="rId5"/>
              <a:stretch>
                <a:fillRect/>
              </a:stretch>
            </p:blipFill>
            <p:spPr>
              <a:xfrm>
                <a:off x="1054875" y="1960380"/>
                <a:ext cx="334080" cy="240120"/>
              </a:xfrm>
              <a:prstGeom prst="rect">
                <a:avLst/>
              </a:prstGeom>
            </p:spPr>
          </p:pic>
        </mc:Fallback>
      </mc:AlternateContent>
      <p:sp>
        <p:nvSpPr>
          <p:cNvPr id="2" name="Slide Number Placeholder 1">
            <a:extLst>
              <a:ext uri="{FF2B5EF4-FFF2-40B4-BE49-F238E27FC236}">
                <a16:creationId xmlns:a16="http://schemas.microsoft.com/office/drawing/2014/main" id="{360C23BA-3FC0-430C-8430-C4B362458D1D}"/>
              </a:ext>
            </a:extLst>
          </p:cNvPr>
          <p:cNvSpPr>
            <a:spLocks noGrp="1"/>
          </p:cNvSpPr>
          <p:nvPr>
            <p:ph type="sldNum" sz="quarter" idx="12"/>
          </p:nvPr>
        </p:nvSpPr>
        <p:spPr/>
        <p:txBody>
          <a:bodyPr/>
          <a:lstStyle/>
          <a:p>
            <a:fld id="{068FBF75-3716-4D48-AC8A-5CFD8896DE25}" type="slidenum">
              <a:rPr lang="en-US" smtClean="0"/>
              <a:t>39</a:t>
            </a:fld>
            <a:endParaRPr lang="en-US"/>
          </a:p>
        </p:txBody>
      </p:sp>
    </p:spTree>
    <p:extLst>
      <p:ext uri="{BB962C8B-B14F-4D97-AF65-F5344CB8AC3E}">
        <p14:creationId xmlns:p14="http://schemas.microsoft.com/office/powerpoint/2010/main" val="2815843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8E970-02E3-4184-B8A4-F208E2B5B1B9}"/>
              </a:ext>
            </a:extLst>
          </p:cNvPr>
          <p:cNvSpPr>
            <a:spLocks noGrp="1"/>
          </p:cNvSpPr>
          <p:nvPr>
            <p:ph type="title"/>
          </p:nvPr>
        </p:nvSpPr>
        <p:spPr/>
        <p:txBody>
          <a:bodyPr/>
          <a:lstStyle/>
          <a:p>
            <a:pPr algn="ctr"/>
            <a:r>
              <a:rPr lang="en-US" dirty="0"/>
              <a:t>Issues in Multidatabase Query Processing</a:t>
            </a:r>
          </a:p>
        </p:txBody>
      </p:sp>
      <p:sp>
        <p:nvSpPr>
          <p:cNvPr id="3" name="Content Placeholder 2">
            <a:extLst>
              <a:ext uri="{FF2B5EF4-FFF2-40B4-BE49-F238E27FC236}">
                <a16:creationId xmlns:a16="http://schemas.microsoft.com/office/drawing/2014/main" id="{7A6F863E-B8A0-4AB7-9EB3-10B603E31497}"/>
              </a:ext>
            </a:extLst>
          </p:cNvPr>
          <p:cNvSpPr>
            <a:spLocks noGrp="1"/>
          </p:cNvSpPr>
          <p:nvPr>
            <p:ph idx="1"/>
          </p:nvPr>
        </p:nvSpPr>
        <p:spPr/>
        <p:txBody>
          <a:bodyPr/>
          <a:lstStyle/>
          <a:p>
            <a:r>
              <a:rPr lang="en-US" dirty="0"/>
              <a:t>The autonomy of the component DBMSs poses problems. So, we define this autonomy along three main dimensions. </a:t>
            </a:r>
          </a:p>
          <a:p>
            <a:pPr lvl="1"/>
            <a:r>
              <a:rPr lang="en-US" dirty="0"/>
              <a:t>Communication: This means that a component DBMS communicates with others at its own discretion. It may terminate its services at anytime.</a:t>
            </a:r>
          </a:p>
          <a:p>
            <a:pPr lvl="1"/>
            <a:r>
              <a:rPr lang="en-US" dirty="0"/>
              <a:t>Design: This may restrict the availability and accuracy of cost information that is needed for query optimization. </a:t>
            </a:r>
          </a:p>
          <a:p>
            <a:pPr lvl="1"/>
            <a:r>
              <a:rPr lang="en-US" dirty="0"/>
              <a:t>Execution: It is difficult to apply some of the query optimization strategies that have been previously discussed. Problems arise because communication with component DBMSs occur at a high level of the DBMS API. </a:t>
            </a:r>
          </a:p>
          <a:p>
            <a:endParaRPr lang="en-US" dirty="0"/>
          </a:p>
        </p:txBody>
      </p:sp>
      <p:sp>
        <p:nvSpPr>
          <p:cNvPr id="4" name="Slide Number Placeholder 3">
            <a:extLst>
              <a:ext uri="{FF2B5EF4-FFF2-40B4-BE49-F238E27FC236}">
                <a16:creationId xmlns:a16="http://schemas.microsoft.com/office/drawing/2014/main" id="{2286D09C-0049-45C9-BC7A-628CC0E3383E}"/>
              </a:ext>
            </a:extLst>
          </p:cNvPr>
          <p:cNvSpPr>
            <a:spLocks noGrp="1"/>
          </p:cNvSpPr>
          <p:nvPr>
            <p:ph type="sldNum" sz="quarter" idx="12"/>
          </p:nvPr>
        </p:nvSpPr>
        <p:spPr/>
        <p:txBody>
          <a:bodyPr/>
          <a:lstStyle/>
          <a:p>
            <a:fld id="{068FBF75-3716-4D48-AC8A-5CFD8896DE25}" type="slidenum">
              <a:rPr lang="en-US" smtClean="0"/>
              <a:t>4</a:t>
            </a:fld>
            <a:endParaRPr lang="en-US"/>
          </a:p>
        </p:txBody>
      </p:sp>
    </p:spTree>
    <p:extLst>
      <p:ext uri="{BB962C8B-B14F-4D97-AF65-F5344CB8AC3E}">
        <p14:creationId xmlns:p14="http://schemas.microsoft.com/office/powerpoint/2010/main" val="420774919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BB58673F-4209-47A8-8EE7-5D34FFE29E0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00150" y="995680"/>
            <a:ext cx="7283450" cy="3223895"/>
          </a:xfrm>
        </p:spPr>
      </p:pic>
      <p:sp>
        <p:nvSpPr>
          <p:cNvPr id="6" name="Rectangle 5">
            <a:extLst>
              <a:ext uri="{FF2B5EF4-FFF2-40B4-BE49-F238E27FC236}">
                <a16:creationId xmlns:a16="http://schemas.microsoft.com/office/drawing/2014/main" id="{279F3050-B4D4-4850-A0E6-2E1D47B87589}"/>
              </a:ext>
            </a:extLst>
          </p:cNvPr>
          <p:cNvSpPr/>
          <p:nvPr/>
        </p:nvSpPr>
        <p:spPr>
          <a:xfrm>
            <a:off x="1331754" y="514350"/>
            <a:ext cx="3383121" cy="369332"/>
          </a:xfrm>
          <a:prstGeom prst="rect">
            <a:avLst/>
          </a:prstGeom>
        </p:spPr>
        <p:txBody>
          <a:bodyPr wrap="square">
            <a:spAutoFit/>
          </a:bodyPr>
          <a:lstStyle/>
          <a:p>
            <a:r>
              <a:rPr lang="en-US" dirty="0">
                <a:latin typeface="NimbusRomNo9L-Regu"/>
              </a:rPr>
              <a:t>A Query Execution Plan with Eddy.</a:t>
            </a:r>
            <a:endParaRPr lang="en-US" dirty="0"/>
          </a:p>
        </p:txBody>
      </p:sp>
      <p:sp>
        <p:nvSpPr>
          <p:cNvPr id="7" name="Rectangle 6">
            <a:extLst>
              <a:ext uri="{FF2B5EF4-FFF2-40B4-BE49-F238E27FC236}">
                <a16:creationId xmlns:a16="http://schemas.microsoft.com/office/drawing/2014/main" id="{0842D195-52CC-4826-958E-6CDDDF413569}"/>
              </a:ext>
            </a:extLst>
          </p:cNvPr>
          <p:cNvSpPr/>
          <p:nvPr/>
        </p:nvSpPr>
        <p:spPr>
          <a:xfrm>
            <a:off x="1066800" y="4219575"/>
            <a:ext cx="8896349" cy="1323439"/>
          </a:xfrm>
          <a:prstGeom prst="rect">
            <a:avLst/>
          </a:prstGeom>
        </p:spPr>
        <p:txBody>
          <a:bodyPr wrap="square">
            <a:spAutoFit/>
          </a:bodyPr>
          <a:lstStyle/>
          <a:p>
            <a:r>
              <a:rPr lang="en-US" sz="2000" dirty="0">
                <a:latin typeface="NimbusRomNo9L-Regu"/>
              </a:rPr>
              <a:t>The flexibility of choosing the currently available data source is obtained by</a:t>
            </a:r>
          </a:p>
          <a:p>
            <a:r>
              <a:rPr lang="en-US" sz="2000" dirty="0">
                <a:latin typeface="NimbusRomNo9L-Regu"/>
              </a:rPr>
              <a:t>relaxing the fixed order of predicates in a QEP. In Eddy, there is no fixed QEP and</a:t>
            </a:r>
          </a:p>
          <a:p>
            <a:r>
              <a:rPr lang="en-US" sz="2000" dirty="0">
                <a:latin typeface="NimbusRomNo9L-Regu"/>
              </a:rPr>
              <a:t>each tuple follows its own path through predicates according to the constraints in the plan and its own history of predicate evaluation.</a:t>
            </a:r>
            <a:endParaRPr lang="en-US" sz="2000" dirty="0"/>
          </a:p>
        </p:txBody>
      </p:sp>
      <p:sp>
        <p:nvSpPr>
          <p:cNvPr id="2" name="Slide Number Placeholder 1">
            <a:extLst>
              <a:ext uri="{FF2B5EF4-FFF2-40B4-BE49-F238E27FC236}">
                <a16:creationId xmlns:a16="http://schemas.microsoft.com/office/drawing/2014/main" id="{F7F8A0A4-EAAB-4EA2-9548-EA3CA9B4239E}"/>
              </a:ext>
            </a:extLst>
          </p:cNvPr>
          <p:cNvSpPr>
            <a:spLocks noGrp="1"/>
          </p:cNvSpPr>
          <p:nvPr>
            <p:ph type="sldNum" sz="quarter" idx="12"/>
          </p:nvPr>
        </p:nvSpPr>
        <p:spPr/>
        <p:txBody>
          <a:bodyPr/>
          <a:lstStyle/>
          <a:p>
            <a:fld id="{068FBF75-3716-4D48-AC8A-5CFD8896DE25}" type="slidenum">
              <a:rPr lang="en-US" smtClean="0"/>
              <a:t>40</a:t>
            </a:fld>
            <a:endParaRPr lang="en-US"/>
          </a:p>
        </p:txBody>
      </p:sp>
    </p:spTree>
    <p:extLst>
      <p:ext uri="{BB962C8B-B14F-4D97-AF65-F5344CB8AC3E}">
        <p14:creationId xmlns:p14="http://schemas.microsoft.com/office/powerpoint/2010/main" val="68357300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1F550C-CBD4-4D5B-A6BA-F02670A68AF6}"/>
              </a:ext>
            </a:extLst>
          </p:cNvPr>
          <p:cNvSpPr>
            <a:spLocks noGrp="1"/>
          </p:cNvSpPr>
          <p:nvPr>
            <p:ph type="title"/>
          </p:nvPr>
        </p:nvSpPr>
        <p:spPr/>
        <p:txBody>
          <a:bodyPr/>
          <a:lstStyle/>
          <a:p>
            <a:r>
              <a:rPr lang="en-US" dirty="0"/>
              <a:t>Query Translation and Execution</a:t>
            </a:r>
          </a:p>
        </p:txBody>
      </p:sp>
      <p:pic>
        <p:nvPicPr>
          <p:cNvPr id="4" name="Content Placeholder 3">
            <a:extLst>
              <a:ext uri="{FF2B5EF4-FFF2-40B4-BE49-F238E27FC236}">
                <a16:creationId xmlns:a16="http://schemas.microsoft.com/office/drawing/2014/main" id="{398C506A-4370-41E0-B26E-FC0E8EC5ECFA}"/>
              </a:ext>
            </a:extLst>
          </p:cNvPr>
          <p:cNvPicPr>
            <a:picLocks noGrp="1" noChangeAspect="1"/>
          </p:cNvPicPr>
          <p:nvPr>
            <p:ph idx="1"/>
          </p:nvPr>
        </p:nvPicPr>
        <p:blipFill rotWithShape="1">
          <a:blip r:embed="rId2"/>
          <a:srcRect l="20679" t="29120" r="23968" b="27589"/>
          <a:stretch/>
        </p:blipFill>
        <p:spPr>
          <a:xfrm>
            <a:off x="772055" y="3166318"/>
            <a:ext cx="9109648" cy="3522565"/>
          </a:xfrm>
          <a:prstGeom prst="rect">
            <a:avLst/>
          </a:prstGeom>
        </p:spPr>
      </p:pic>
      <p:sp>
        <p:nvSpPr>
          <p:cNvPr id="3" name="Rectangle 2">
            <a:extLst>
              <a:ext uri="{FF2B5EF4-FFF2-40B4-BE49-F238E27FC236}">
                <a16:creationId xmlns:a16="http://schemas.microsoft.com/office/drawing/2014/main" id="{65F5CD7A-D4F8-4F9D-BB5E-654908797AB8}"/>
              </a:ext>
            </a:extLst>
          </p:cNvPr>
          <p:cNvSpPr/>
          <p:nvPr/>
        </p:nvSpPr>
        <p:spPr>
          <a:xfrm>
            <a:off x="677334" y="1423612"/>
            <a:ext cx="8466666" cy="1754326"/>
          </a:xfrm>
          <a:prstGeom prst="rect">
            <a:avLst/>
          </a:prstGeom>
        </p:spPr>
        <p:txBody>
          <a:bodyPr wrap="square">
            <a:spAutoFit/>
          </a:bodyPr>
          <a:lstStyle/>
          <a:p>
            <a:r>
              <a:rPr lang="en-US" dirty="0">
                <a:latin typeface="NimbusRomNo9L-Regu"/>
              </a:rPr>
              <a:t>Query translation and execution is performed by the wrappers using the component</a:t>
            </a:r>
          </a:p>
          <a:p>
            <a:r>
              <a:rPr lang="en-US" dirty="0">
                <a:latin typeface="NimbusRomNo9L-Regu"/>
              </a:rPr>
              <a:t>DBMSs. A wrapper encapsulates the details of one or more component databases,</a:t>
            </a:r>
          </a:p>
          <a:p>
            <a:r>
              <a:rPr lang="en-US" dirty="0">
                <a:latin typeface="NimbusRomNo9L-Regu"/>
              </a:rPr>
              <a:t>each supported by the same DBMS (or file system). It also exports to the mediator</a:t>
            </a:r>
          </a:p>
          <a:p>
            <a:r>
              <a:rPr lang="en-US" dirty="0">
                <a:latin typeface="NimbusRomNo9L-Regu"/>
              </a:rPr>
              <a:t>the component DBMS capabilities and cost functions in a common interface. One</a:t>
            </a:r>
          </a:p>
          <a:p>
            <a:r>
              <a:rPr lang="en-US" dirty="0">
                <a:latin typeface="NimbusRomNo9L-Regu"/>
              </a:rPr>
              <a:t>of the major practical uses of wrappers has been to allow an SQL-based DBMS to</a:t>
            </a:r>
          </a:p>
          <a:p>
            <a:r>
              <a:rPr lang="en-US" dirty="0">
                <a:latin typeface="NimbusRomNo9L-Regu"/>
              </a:rPr>
              <a:t>access non-SQL databases</a:t>
            </a:r>
            <a:endParaRPr lang="en-US" dirty="0"/>
          </a:p>
        </p:txBody>
      </p:sp>
      <p:sp>
        <p:nvSpPr>
          <p:cNvPr id="5" name="Rectangle 4">
            <a:extLst>
              <a:ext uri="{FF2B5EF4-FFF2-40B4-BE49-F238E27FC236}">
                <a16:creationId xmlns:a16="http://schemas.microsoft.com/office/drawing/2014/main" id="{E94658BF-EE48-474A-8430-691E0A9EDB84}"/>
              </a:ext>
            </a:extLst>
          </p:cNvPr>
          <p:cNvSpPr/>
          <p:nvPr/>
        </p:nvSpPr>
        <p:spPr>
          <a:xfrm>
            <a:off x="1189479" y="3495397"/>
            <a:ext cx="1983492" cy="369332"/>
          </a:xfrm>
          <a:prstGeom prst="rect">
            <a:avLst/>
          </a:prstGeom>
        </p:spPr>
        <p:txBody>
          <a:bodyPr wrap="none">
            <a:spAutoFit/>
          </a:bodyPr>
          <a:lstStyle/>
          <a:p>
            <a:r>
              <a:rPr lang="en-US" dirty="0">
                <a:latin typeface="NimbusRomNo9L-Regu"/>
              </a:rPr>
              <a:t>Wrapper interfaces</a:t>
            </a:r>
            <a:endParaRPr lang="en-US" dirty="0"/>
          </a:p>
        </p:txBody>
      </p:sp>
      <p:sp>
        <p:nvSpPr>
          <p:cNvPr id="6" name="Slide Number Placeholder 5">
            <a:extLst>
              <a:ext uri="{FF2B5EF4-FFF2-40B4-BE49-F238E27FC236}">
                <a16:creationId xmlns:a16="http://schemas.microsoft.com/office/drawing/2014/main" id="{C9543C78-B814-4BA5-BBAE-4AE8FC86D5B5}"/>
              </a:ext>
            </a:extLst>
          </p:cNvPr>
          <p:cNvSpPr>
            <a:spLocks noGrp="1"/>
          </p:cNvSpPr>
          <p:nvPr>
            <p:ph type="sldNum" sz="quarter" idx="12"/>
          </p:nvPr>
        </p:nvSpPr>
        <p:spPr/>
        <p:txBody>
          <a:bodyPr/>
          <a:lstStyle/>
          <a:p>
            <a:fld id="{068FBF75-3716-4D48-AC8A-5CFD8896DE25}" type="slidenum">
              <a:rPr lang="en-US" smtClean="0"/>
              <a:t>41</a:t>
            </a:fld>
            <a:endParaRPr lang="en-US"/>
          </a:p>
        </p:txBody>
      </p:sp>
    </p:spTree>
    <p:extLst>
      <p:ext uri="{BB962C8B-B14F-4D97-AF65-F5344CB8AC3E}">
        <p14:creationId xmlns:p14="http://schemas.microsoft.com/office/powerpoint/2010/main" val="263872747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11F9D58-E63E-4A14-94A7-BA61A6A1B2C9}"/>
              </a:ext>
            </a:extLst>
          </p:cNvPr>
          <p:cNvSpPr>
            <a:spLocks noGrp="1"/>
          </p:cNvSpPr>
          <p:nvPr>
            <p:ph idx="1"/>
          </p:nvPr>
        </p:nvSpPr>
        <p:spPr>
          <a:xfrm>
            <a:off x="667808" y="619125"/>
            <a:ext cx="9295342" cy="5572125"/>
          </a:xfrm>
        </p:spPr>
        <p:txBody>
          <a:bodyPr/>
          <a:lstStyle/>
          <a:p>
            <a:endParaRPr lang="en-US" dirty="0"/>
          </a:p>
          <a:p>
            <a:endParaRPr lang="en-US" dirty="0"/>
          </a:p>
          <a:p>
            <a:endParaRPr lang="en-US" dirty="0"/>
          </a:p>
          <a:p>
            <a:r>
              <a:rPr lang="en-US" dirty="0"/>
              <a:t>The main function of a wrapper is conversion between the common interface and the DBMS-dependent interface.</a:t>
            </a:r>
          </a:p>
          <a:p>
            <a:endParaRPr lang="en-US" dirty="0"/>
          </a:p>
          <a:p>
            <a:r>
              <a:rPr lang="en-US" dirty="0"/>
              <a:t>Second, the wrapper must translate the results  to the common interface format so that they can be returned to the mediator for integration. </a:t>
            </a:r>
          </a:p>
          <a:p>
            <a:endParaRPr lang="en-US" dirty="0"/>
          </a:p>
          <a:p>
            <a:r>
              <a:rPr lang="en-US" dirty="0"/>
              <a:t>In addition, the wrapper can execute operations that are not supported by the component DBMS</a:t>
            </a:r>
          </a:p>
          <a:p>
            <a:endParaRPr lang="en-US" dirty="0"/>
          </a:p>
        </p:txBody>
      </p:sp>
      <p:sp>
        <p:nvSpPr>
          <p:cNvPr id="2" name="Slide Number Placeholder 1">
            <a:extLst>
              <a:ext uri="{FF2B5EF4-FFF2-40B4-BE49-F238E27FC236}">
                <a16:creationId xmlns:a16="http://schemas.microsoft.com/office/drawing/2014/main" id="{5D8C6D8A-C397-4FF9-A127-289D73905322}"/>
              </a:ext>
            </a:extLst>
          </p:cNvPr>
          <p:cNvSpPr>
            <a:spLocks noGrp="1"/>
          </p:cNvSpPr>
          <p:nvPr>
            <p:ph type="sldNum" sz="quarter" idx="12"/>
          </p:nvPr>
        </p:nvSpPr>
        <p:spPr/>
        <p:txBody>
          <a:bodyPr/>
          <a:lstStyle/>
          <a:p>
            <a:fld id="{068FBF75-3716-4D48-AC8A-5CFD8896DE25}" type="slidenum">
              <a:rPr lang="en-US" smtClean="0"/>
              <a:t>42</a:t>
            </a:fld>
            <a:endParaRPr lang="en-US"/>
          </a:p>
        </p:txBody>
      </p:sp>
    </p:spTree>
    <p:extLst>
      <p:ext uri="{BB962C8B-B14F-4D97-AF65-F5344CB8AC3E}">
        <p14:creationId xmlns:p14="http://schemas.microsoft.com/office/powerpoint/2010/main" val="36757084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60E6737-1F6B-4A11-A7D1-2698FB17F2B8}"/>
              </a:ext>
            </a:extLst>
          </p:cNvPr>
          <p:cNvSpPr>
            <a:spLocks noGrp="1"/>
          </p:cNvSpPr>
          <p:nvPr>
            <p:ph idx="1"/>
          </p:nvPr>
        </p:nvSpPr>
        <p:spPr>
          <a:xfrm>
            <a:off x="677334" y="923925"/>
            <a:ext cx="8596668" cy="5117437"/>
          </a:xfrm>
        </p:spPr>
        <p:txBody>
          <a:bodyPr>
            <a:normAutofit/>
          </a:bodyPr>
          <a:lstStyle/>
          <a:p>
            <a:pPr marL="0" indent="0">
              <a:buNone/>
            </a:pPr>
            <a:endParaRPr lang="en-US" dirty="0"/>
          </a:p>
          <a:p>
            <a:pPr marL="0" indent="0">
              <a:buNone/>
            </a:pPr>
            <a:r>
              <a:rPr lang="en-US" dirty="0"/>
              <a:t>Consider the relation EMP(ENO, ENAME, CITY) stored in a very simple component database, in server Component DB, built with Unix text files. Each</a:t>
            </a:r>
          </a:p>
          <a:p>
            <a:r>
              <a:rPr lang="en-US" dirty="0"/>
              <a:t>EMP tuple can then be stored as a line in a file, e.g., with the attributes separated by “:”. In SQL/MED, the definition of the local schema for this relation together with the mapping to a Unix file can be declared as a foreign relation with the following</a:t>
            </a:r>
          </a:p>
          <a:p>
            <a:r>
              <a:rPr lang="en-US" dirty="0"/>
              <a:t>statement:</a:t>
            </a:r>
          </a:p>
          <a:p>
            <a:pPr marL="0" indent="0">
              <a:buNone/>
            </a:pPr>
            <a:r>
              <a:rPr lang="en-US" dirty="0"/>
              <a:t>    </a:t>
            </a:r>
            <a:r>
              <a:rPr lang="en-US" b="1" dirty="0"/>
              <a:t>CREATE FOREIGN TABLE</a:t>
            </a:r>
          </a:p>
          <a:p>
            <a:pPr marL="0" indent="0">
              <a:buNone/>
            </a:pPr>
            <a:r>
              <a:rPr lang="en-US" b="1" dirty="0"/>
              <a:t>    EMP  ENO INTEGER, ENAME VARCHAR(30), CITY VARCHAR(20) </a:t>
            </a:r>
          </a:p>
          <a:p>
            <a:pPr marL="0" indent="0">
              <a:buNone/>
            </a:pPr>
            <a:r>
              <a:rPr lang="en-US" b="1" dirty="0"/>
              <a:t>    SERVER </a:t>
            </a:r>
            <a:r>
              <a:rPr lang="en-US" b="1" dirty="0" err="1"/>
              <a:t>ComponentDB</a:t>
            </a:r>
            <a:r>
              <a:rPr lang="en-US" b="1" dirty="0"/>
              <a:t> </a:t>
            </a:r>
          </a:p>
          <a:p>
            <a:pPr marL="0" indent="0">
              <a:buNone/>
            </a:pPr>
            <a:r>
              <a:rPr lang="en-US" dirty="0"/>
              <a:t>    </a:t>
            </a:r>
            <a:r>
              <a:rPr lang="en-US" b="1" dirty="0"/>
              <a:t>OPTIONS (Filename ’/</a:t>
            </a:r>
            <a:r>
              <a:rPr lang="en-US" b="1" dirty="0" err="1"/>
              <a:t>usr</a:t>
            </a:r>
            <a:r>
              <a:rPr lang="en-US" b="1" dirty="0"/>
              <a:t>/</a:t>
            </a:r>
            <a:r>
              <a:rPr lang="en-US" b="1" dirty="0" err="1"/>
              <a:t>EngDB</a:t>
            </a:r>
            <a:r>
              <a:rPr lang="en-US" b="1" dirty="0"/>
              <a:t>/emp.txt’, Delimiter ’:’)</a:t>
            </a:r>
          </a:p>
          <a:p>
            <a:r>
              <a:rPr lang="en-US" dirty="0"/>
              <a:t>Then, the mediator can send the wrapper supporting access to this relation SQL statements. For instance, the query:</a:t>
            </a:r>
          </a:p>
          <a:p>
            <a:pPr marL="0" indent="0">
              <a:buNone/>
            </a:pPr>
            <a:endParaRPr lang="en-US" dirty="0"/>
          </a:p>
        </p:txBody>
      </p:sp>
      <p:sp>
        <p:nvSpPr>
          <p:cNvPr id="2" name="Slide Number Placeholder 1">
            <a:extLst>
              <a:ext uri="{FF2B5EF4-FFF2-40B4-BE49-F238E27FC236}">
                <a16:creationId xmlns:a16="http://schemas.microsoft.com/office/drawing/2014/main" id="{A9A0FA3A-0FA0-4EFD-9B66-1C46F0D5F1B8}"/>
              </a:ext>
            </a:extLst>
          </p:cNvPr>
          <p:cNvSpPr>
            <a:spLocks noGrp="1"/>
          </p:cNvSpPr>
          <p:nvPr>
            <p:ph type="sldNum" sz="quarter" idx="12"/>
          </p:nvPr>
        </p:nvSpPr>
        <p:spPr/>
        <p:txBody>
          <a:bodyPr/>
          <a:lstStyle/>
          <a:p>
            <a:fld id="{068FBF75-3716-4D48-AC8A-5CFD8896DE25}" type="slidenum">
              <a:rPr lang="en-US" smtClean="0"/>
              <a:t>43</a:t>
            </a:fld>
            <a:endParaRPr lang="en-US"/>
          </a:p>
        </p:txBody>
      </p:sp>
    </p:spTree>
    <p:extLst>
      <p:ext uri="{BB962C8B-B14F-4D97-AF65-F5344CB8AC3E}">
        <p14:creationId xmlns:p14="http://schemas.microsoft.com/office/powerpoint/2010/main" val="21677094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0CF6373-E1E6-461F-83EC-6A2A16847CB1}"/>
              </a:ext>
            </a:extLst>
          </p:cNvPr>
          <p:cNvSpPr>
            <a:spLocks noGrp="1"/>
          </p:cNvSpPr>
          <p:nvPr>
            <p:ph idx="1"/>
          </p:nvPr>
        </p:nvSpPr>
        <p:spPr>
          <a:xfrm>
            <a:off x="677334" y="1000125"/>
            <a:ext cx="8596668" cy="5041238"/>
          </a:xfrm>
        </p:spPr>
        <p:txBody>
          <a:bodyPr/>
          <a:lstStyle/>
          <a:p>
            <a:pPr marL="0" indent="0">
              <a:buNone/>
            </a:pPr>
            <a:r>
              <a:rPr lang="en-US" dirty="0"/>
              <a:t>SELECT ENAME FROM EMP</a:t>
            </a:r>
          </a:p>
          <a:p>
            <a:r>
              <a:rPr lang="en-US" dirty="0"/>
              <a:t>can be translated by the wrapper using the following Unix shell command to extract the relevant attribute:</a:t>
            </a:r>
          </a:p>
          <a:p>
            <a:r>
              <a:rPr lang="en-US" b="1" dirty="0"/>
              <a:t>cut -d: -f2 /</a:t>
            </a:r>
            <a:r>
              <a:rPr lang="en-US" b="1" dirty="0" err="1"/>
              <a:t>usr</a:t>
            </a:r>
            <a:r>
              <a:rPr lang="en-US" b="1" dirty="0"/>
              <a:t>/</a:t>
            </a:r>
            <a:r>
              <a:rPr lang="en-US" b="1" dirty="0" err="1"/>
              <a:t>EngDB</a:t>
            </a:r>
            <a:r>
              <a:rPr lang="en-US" b="1" dirty="0"/>
              <a:t>/emp</a:t>
            </a:r>
          </a:p>
          <a:p>
            <a:r>
              <a:rPr lang="en-US" dirty="0"/>
              <a:t>Additional processing, e.g., for type conversion, can then be done using programming code. </a:t>
            </a:r>
          </a:p>
          <a:p>
            <a:pPr marL="0" indent="0">
              <a:buNone/>
            </a:pPr>
            <a:endParaRPr lang="en-US" dirty="0"/>
          </a:p>
          <a:p>
            <a:pPr>
              <a:buFont typeface="+mj-lt"/>
              <a:buAutoNum type="arabicPeriod"/>
            </a:pPr>
            <a:r>
              <a:rPr lang="en-US" dirty="0"/>
              <a:t>Wrappers are mostly used for read-only queries, which makes query translation and wrapper construction relatively easy. </a:t>
            </a:r>
          </a:p>
          <a:p>
            <a:pPr>
              <a:buFont typeface="+mj-lt"/>
              <a:buAutoNum type="arabicPeriod"/>
            </a:pPr>
            <a:r>
              <a:rPr lang="en-US" dirty="0"/>
              <a:t>Wrapper construction typically relies on CASE tools with reusable components to generate most of the wrapper code</a:t>
            </a:r>
          </a:p>
        </p:txBody>
      </p:sp>
      <p:sp>
        <p:nvSpPr>
          <p:cNvPr id="2" name="Slide Number Placeholder 1">
            <a:extLst>
              <a:ext uri="{FF2B5EF4-FFF2-40B4-BE49-F238E27FC236}">
                <a16:creationId xmlns:a16="http://schemas.microsoft.com/office/drawing/2014/main" id="{5B031AD6-1EAD-4C63-9D36-AD43E67E50EA}"/>
              </a:ext>
            </a:extLst>
          </p:cNvPr>
          <p:cNvSpPr>
            <a:spLocks noGrp="1"/>
          </p:cNvSpPr>
          <p:nvPr>
            <p:ph type="sldNum" sz="quarter" idx="12"/>
          </p:nvPr>
        </p:nvSpPr>
        <p:spPr/>
        <p:txBody>
          <a:bodyPr/>
          <a:lstStyle/>
          <a:p>
            <a:fld id="{068FBF75-3716-4D48-AC8A-5CFD8896DE25}" type="slidenum">
              <a:rPr lang="en-US" smtClean="0"/>
              <a:t>44</a:t>
            </a:fld>
            <a:endParaRPr lang="en-US"/>
          </a:p>
        </p:txBody>
      </p:sp>
    </p:spTree>
    <p:extLst>
      <p:ext uri="{BB962C8B-B14F-4D97-AF65-F5344CB8AC3E}">
        <p14:creationId xmlns:p14="http://schemas.microsoft.com/office/powerpoint/2010/main" val="375534820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2BB5ECD-5994-4D40-BA23-5293540D5514}"/>
              </a:ext>
            </a:extLst>
          </p:cNvPr>
          <p:cNvSpPr>
            <a:spLocks noGrp="1"/>
          </p:cNvSpPr>
          <p:nvPr>
            <p:ph idx="1"/>
          </p:nvPr>
        </p:nvSpPr>
        <p:spPr>
          <a:xfrm>
            <a:off x="677334" y="857251"/>
            <a:ext cx="8596668" cy="5184112"/>
          </a:xfrm>
        </p:spPr>
        <p:txBody>
          <a:bodyPr>
            <a:normAutofit/>
          </a:bodyPr>
          <a:lstStyle/>
          <a:p>
            <a:pPr marL="0" indent="0">
              <a:buNone/>
            </a:pPr>
            <a:r>
              <a:rPr lang="en-US" sz="2000" b="1" dirty="0"/>
              <a:t>Problem:</a:t>
            </a:r>
          </a:p>
          <a:p>
            <a:pPr marL="0" indent="0">
              <a:buNone/>
            </a:pPr>
            <a:r>
              <a:rPr lang="en-US" sz="2000" dirty="0"/>
              <a:t>The main problem of updating through a wrapper is to guarantee component database consistency by rejecting all updates that violate integrity constraints, whether they are explicit or implicit.</a:t>
            </a:r>
          </a:p>
          <a:p>
            <a:pPr marL="0" indent="0">
              <a:buNone/>
            </a:pPr>
            <a:endParaRPr lang="en-US" b="1" dirty="0"/>
          </a:p>
          <a:p>
            <a:pPr marL="0" indent="0">
              <a:buNone/>
            </a:pPr>
            <a:r>
              <a:rPr lang="en-US" b="1" dirty="0"/>
              <a:t>Solution:</a:t>
            </a:r>
          </a:p>
          <a:p>
            <a:r>
              <a:rPr lang="en-US" dirty="0"/>
              <a:t>A software engineering solution to this problem uses a CASE tool with</a:t>
            </a:r>
          </a:p>
          <a:p>
            <a:r>
              <a:rPr lang="en-US" dirty="0"/>
              <a:t> </a:t>
            </a:r>
            <a:r>
              <a:rPr lang="en-US" u="sng" dirty="0"/>
              <a:t>reverse engineering </a:t>
            </a:r>
            <a:r>
              <a:rPr lang="en-US" dirty="0"/>
              <a:t>techniques to identify within application code the implicit integrity constraints which are then translated into validation code in the wrappers</a:t>
            </a:r>
            <a:endParaRPr lang="en-US" sz="2000" dirty="0"/>
          </a:p>
        </p:txBody>
      </p:sp>
      <p:sp>
        <p:nvSpPr>
          <p:cNvPr id="2" name="Slide Number Placeholder 1">
            <a:extLst>
              <a:ext uri="{FF2B5EF4-FFF2-40B4-BE49-F238E27FC236}">
                <a16:creationId xmlns:a16="http://schemas.microsoft.com/office/drawing/2014/main" id="{A5DEB8E9-3AAF-48A7-A404-5C86610C244A}"/>
              </a:ext>
            </a:extLst>
          </p:cNvPr>
          <p:cNvSpPr>
            <a:spLocks noGrp="1"/>
          </p:cNvSpPr>
          <p:nvPr>
            <p:ph type="sldNum" sz="quarter" idx="12"/>
          </p:nvPr>
        </p:nvSpPr>
        <p:spPr/>
        <p:txBody>
          <a:bodyPr/>
          <a:lstStyle/>
          <a:p>
            <a:fld id="{068FBF75-3716-4D48-AC8A-5CFD8896DE25}" type="slidenum">
              <a:rPr lang="en-US" smtClean="0"/>
              <a:t>45</a:t>
            </a:fld>
            <a:endParaRPr lang="en-US"/>
          </a:p>
        </p:txBody>
      </p:sp>
    </p:spTree>
    <p:extLst>
      <p:ext uri="{BB962C8B-B14F-4D97-AF65-F5344CB8AC3E}">
        <p14:creationId xmlns:p14="http://schemas.microsoft.com/office/powerpoint/2010/main" val="275545183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A3A84F-84FC-401F-91A9-6A1FEDDDBEF0}"/>
              </a:ext>
            </a:extLst>
          </p:cNvPr>
          <p:cNvSpPr>
            <a:spLocks noGrp="1"/>
          </p:cNvSpPr>
          <p:nvPr>
            <p:ph type="title"/>
          </p:nvPr>
        </p:nvSpPr>
        <p:spPr>
          <a:xfrm>
            <a:off x="677334" y="609600"/>
            <a:ext cx="8596668" cy="838200"/>
          </a:xfrm>
        </p:spPr>
        <p:txBody>
          <a:bodyPr>
            <a:normAutofit fontScale="90000"/>
          </a:bodyPr>
          <a:lstStyle/>
          <a:p>
            <a:r>
              <a:rPr lang="en-US" dirty="0"/>
              <a:t>Conclusion</a:t>
            </a:r>
            <a:br>
              <a:rPr lang="en-US" dirty="0"/>
            </a:br>
            <a:endParaRPr lang="en-US" dirty="0"/>
          </a:p>
        </p:txBody>
      </p:sp>
      <p:sp>
        <p:nvSpPr>
          <p:cNvPr id="3" name="Content Placeholder 2">
            <a:extLst>
              <a:ext uri="{FF2B5EF4-FFF2-40B4-BE49-F238E27FC236}">
                <a16:creationId xmlns:a16="http://schemas.microsoft.com/office/drawing/2014/main" id="{F024BC57-C1C4-417D-A73A-454EF3EAC51E}"/>
              </a:ext>
            </a:extLst>
          </p:cNvPr>
          <p:cNvSpPr>
            <a:spLocks noGrp="1"/>
          </p:cNvSpPr>
          <p:nvPr>
            <p:ph idx="1"/>
          </p:nvPr>
        </p:nvSpPr>
        <p:spPr>
          <a:xfrm>
            <a:off x="677334" y="1200151"/>
            <a:ext cx="8676216" cy="4841212"/>
          </a:xfrm>
        </p:spPr>
        <p:txBody>
          <a:bodyPr/>
          <a:lstStyle/>
          <a:p>
            <a:r>
              <a:rPr lang="en-US" dirty="0"/>
              <a:t>Query processing in multidata-base systems is significantly more complex than in tightly-integrated and homogeneous distributed DBMSs. </a:t>
            </a:r>
          </a:p>
          <a:p>
            <a:endParaRPr lang="en-US" dirty="0"/>
          </a:p>
          <a:p>
            <a:r>
              <a:rPr lang="en-US" dirty="0"/>
              <a:t>In addition to being distributed , component databases may be autonomous, have different database languages and query processing capabilities, and exhibit varying behavior.</a:t>
            </a:r>
          </a:p>
          <a:p>
            <a:endParaRPr lang="en-US" dirty="0"/>
          </a:p>
          <a:p>
            <a:r>
              <a:rPr lang="en-US" dirty="0"/>
              <a:t> In particular, component databases may range from full-fledged SQL databases to very simple data</a:t>
            </a:r>
            <a:r>
              <a:rPr lang="fr-FR" dirty="0"/>
              <a:t>sources </a:t>
            </a:r>
          </a:p>
          <a:p>
            <a:pPr marL="0" indent="0">
              <a:buNone/>
            </a:pPr>
            <a:r>
              <a:rPr lang="fr-FR" dirty="0"/>
              <a:t>                        </a:t>
            </a:r>
          </a:p>
          <a:p>
            <a:pPr marL="0" indent="0">
              <a:buNone/>
            </a:pPr>
            <a:r>
              <a:rPr lang="fr-FR" dirty="0"/>
              <a:t>                                      (e.g., </a:t>
            </a:r>
            <a:r>
              <a:rPr lang="fr-FR" dirty="0" err="1"/>
              <a:t>text</a:t>
            </a:r>
            <a:r>
              <a:rPr lang="fr-FR" dirty="0"/>
              <a:t> files).</a:t>
            </a:r>
            <a:endParaRPr lang="en-US" dirty="0"/>
          </a:p>
        </p:txBody>
      </p:sp>
      <p:sp>
        <p:nvSpPr>
          <p:cNvPr id="4" name="Slide Number Placeholder 3">
            <a:extLst>
              <a:ext uri="{FF2B5EF4-FFF2-40B4-BE49-F238E27FC236}">
                <a16:creationId xmlns:a16="http://schemas.microsoft.com/office/drawing/2014/main" id="{23BBF084-F038-41D8-8F75-248B7BEFCD8C}"/>
              </a:ext>
            </a:extLst>
          </p:cNvPr>
          <p:cNvSpPr>
            <a:spLocks noGrp="1"/>
          </p:cNvSpPr>
          <p:nvPr>
            <p:ph type="sldNum" sz="quarter" idx="12"/>
          </p:nvPr>
        </p:nvSpPr>
        <p:spPr/>
        <p:txBody>
          <a:bodyPr/>
          <a:lstStyle/>
          <a:p>
            <a:fld id="{068FBF75-3716-4D48-AC8A-5CFD8896DE25}" type="slidenum">
              <a:rPr lang="en-US" smtClean="0"/>
              <a:t>46</a:t>
            </a:fld>
            <a:endParaRPr lang="en-US"/>
          </a:p>
        </p:txBody>
      </p:sp>
    </p:spTree>
    <p:extLst>
      <p:ext uri="{BB962C8B-B14F-4D97-AF65-F5344CB8AC3E}">
        <p14:creationId xmlns:p14="http://schemas.microsoft.com/office/powerpoint/2010/main" val="15228695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060FD7-4604-4EF4-A9D4-8B07E9616529}"/>
              </a:ext>
            </a:extLst>
          </p:cNvPr>
          <p:cNvSpPr>
            <a:spLocks noGrp="1"/>
          </p:cNvSpPr>
          <p:nvPr>
            <p:ph type="title"/>
          </p:nvPr>
        </p:nvSpPr>
        <p:spPr/>
        <p:txBody>
          <a:bodyPr/>
          <a:lstStyle/>
          <a:p>
            <a:r>
              <a:rPr lang="en-US" dirty="0"/>
              <a:t>Issues in Multidatabase Query Processing</a:t>
            </a:r>
          </a:p>
        </p:txBody>
      </p:sp>
      <p:sp>
        <p:nvSpPr>
          <p:cNvPr id="3" name="Content Placeholder 2">
            <a:extLst>
              <a:ext uri="{FF2B5EF4-FFF2-40B4-BE49-F238E27FC236}">
                <a16:creationId xmlns:a16="http://schemas.microsoft.com/office/drawing/2014/main" id="{61D70476-2917-4427-9B0B-03084A9FDFFE}"/>
              </a:ext>
            </a:extLst>
          </p:cNvPr>
          <p:cNvSpPr>
            <a:spLocks noGrp="1"/>
          </p:cNvSpPr>
          <p:nvPr>
            <p:ph idx="1"/>
          </p:nvPr>
        </p:nvSpPr>
        <p:spPr/>
        <p:txBody>
          <a:bodyPr/>
          <a:lstStyle/>
          <a:p>
            <a:r>
              <a:rPr lang="en-US" dirty="0"/>
              <a:t>In distributed DBMSs query processors have to deal only with data distribution across multiple sites.</a:t>
            </a:r>
          </a:p>
          <a:p>
            <a:r>
              <a:rPr lang="en-US" dirty="0"/>
              <a:t>In a distributed </a:t>
            </a:r>
            <a:r>
              <a:rPr lang="en-US" dirty="0" err="1"/>
              <a:t>multidatabase</a:t>
            </a:r>
            <a:r>
              <a:rPr lang="en-US" dirty="0"/>
              <a:t> environment data is distributed not only across sites but also across multiple databases.</a:t>
            </a:r>
          </a:p>
          <a:p>
            <a:r>
              <a:rPr lang="en-US" dirty="0"/>
              <a:t>This difference increases the parties involved in processing the query from two in the distributed DBMS to three in the distributed </a:t>
            </a:r>
            <a:r>
              <a:rPr lang="en-US" dirty="0" err="1"/>
              <a:t>multidatabase</a:t>
            </a:r>
            <a:r>
              <a:rPr lang="en-US" dirty="0"/>
              <a:t> environment. </a:t>
            </a:r>
          </a:p>
          <a:p>
            <a:endParaRPr lang="en-US" dirty="0"/>
          </a:p>
        </p:txBody>
      </p:sp>
      <p:sp>
        <p:nvSpPr>
          <p:cNvPr id="4" name="Slide Number Placeholder 3">
            <a:extLst>
              <a:ext uri="{FF2B5EF4-FFF2-40B4-BE49-F238E27FC236}">
                <a16:creationId xmlns:a16="http://schemas.microsoft.com/office/drawing/2014/main" id="{9A81AA08-04A5-4BB8-B901-ADBF5B9FF92D}"/>
              </a:ext>
            </a:extLst>
          </p:cNvPr>
          <p:cNvSpPr>
            <a:spLocks noGrp="1"/>
          </p:cNvSpPr>
          <p:nvPr>
            <p:ph type="sldNum" sz="quarter" idx="12"/>
          </p:nvPr>
        </p:nvSpPr>
        <p:spPr/>
        <p:txBody>
          <a:bodyPr/>
          <a:lstStyle/>
          <a:p>
            <a:fld id="{068FBF75-3716-4D48-AC8A-5CFD8896DE25}" type="slidenum">
              <a:rPr lang="en-US" smtClean="0"/>
              <a:t>5</a:t>
            </a:fld>
            <a:endParaRPr lang="en-US"/>
          </a:p>
        </p:txBody>
      </p:sp>
    </p:spTree>
    <p:extLst>
      <p:ext uri="{BB962C8B-B14F-4D97-AF65-F5344CB8AC3E}">
        <p14:creationId xmlns:p14="http://schemas.microsoft.com/office/powerpoint/2010/main" val="12205679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4C36B-126E-4573-AF0A-80F241FACF48}"/>
              </a:ext>
            </a:extLst>
          </p:cNvPr>
          <p:cNvSpPr>
            <a:spLocks noGrp="1"/>
          </p:cNvSpPr>
          <p:nvPr>
            <p:ph type="title"/>
          </p:nvPr>
        </p:nvSpPr>
        <p:spPr/>
        <p:txBody>
          <a:bodyPr/>
          <a:lstStyle/>
          <a:p>
            <a:pPr algn="ctr"/>
            <a:r>
              <a:rPr lang="en-US" dirty="0"/>
              <a:t>Multidatabase Query Processing Architecture</a:t>
            </a:r>
          </a:p>
        </p:txBody>
      </p:sp>
      <p:sp>
        <p:nvSpPr>
          <p:cNvPr id="3" name="Content Placeholder 2">
            <a:extLst>
              <a:ext uri="{FF2B5EF4-FFF2-40B4-BE49-F238E27FC236}">
                <a16:creationId xmlns:a16="http://schemas.microsoft.com/office/drawing/2014/main" id="{D39C5CAC-5E31-4DA6-A709-8A792171B4D4}"/>
              </a:ext>
            </a:extLst>
          </p:cNvPr>
          <p:cNvSpPr>
            <a:spLocks noGrp="1"/>
          </p:cNvSpPr>
          <p:nvPr>
            <p:ph idx="1"/>
          </p:nvPr>
        </p:nvSpPr>
        <p:spPr/>
        <p:txBody>
          <a:bodyPr/>
          <a:lstStyle/>
          <a:p>
            <a:r>
              <a:rPr lang="en-US" dirty="0"/>
              <a:t>Mediator/Wrapper Architecture</a:t>
            </a:r>
          </a:p>
          <a:p>
            <a:pPr lvl="1"/>
            <a:r>
              <a:rPr lang="en-US" dirty="0"/>
              <a:t>Each component database has a wrapper that exports source schema, data and query processing capabilities </a:t>
            </a:r>
          </a:p>
          <a:p>
            <a:pPr lvl="1"/>
            <a:r>
              <a:rPr lang="en-US" dirty="0"/>
              <a:t>A mediator centralizes information from the wrappers in a unified view of available data, this is stored in a global data dictionary</a:t>
            </a:r>
          </a:p>
          <a:p>
            <a:pPr lvl="1"/>
            <a:r>
              <a:rPr lang="en-US" dirty="0"/>
              <a:t>The mediator also preforms query processing using the wrappers to access the component DBMSs. </a:t>
            </a:r>
          </a:p>
          <a:p>
            <a:pPr lvl="1"/>
            <a:r>
              <a:rPr lang="en-US" dirty="0"/>
              <a:t>The data model used by the mediator can be:</a:t>
            </a:r>
          </a:p>
          <a:p>
            <a:pPr lvl="3"/>
            <a:r>
              <a:rPr lang="en-US" dirty="0"/>
              <a:t>Relational</a:t>
            </a:r>
          </a:p>
          <a:p>
            <a:pPr lvl="3"/>
            <a:r>
              <a:rPr lang="en-US" dirty="0"/>
              <a:t>Object-Oriented </a:t>
            </a:r>
          </a:p>
          <a:p>
            <a:pPr lvl="3"/>
            <a:r>
              <a:rPr lang="en-US" dirty="0"/>
              <a:t>Semi-Structured</a:t>
            </a:r>
          </a:p>
        </p:txBody>
      </p:sp>
      <p:sp>
        <p:nvSpPr>
          <p:cNvPr id="4" name="Slide Number Placeholder 3">
            <a:extLst>
              <a:ext uri="{FF2B5EF4-FFF2-40B4-BE49-F238E27FC236}">
                <a16:creationId xmlns:a16="http://schemas.microsoft.com/office/drawing/2014/main" id="{900276B7-5DDC-4777-A964-0D616B219827}"/>
              </a:ext>
            </a:extLst>
          </p:cNvPr>
          <p:cNvSpPr>
            <a:spLocks noGrp="1"/>
          </p:cNvSpPr>
          <p:nvPr>
            <p:ph type="sldNum" sz="quarter" idx="12"/>
          </p:nvPr>
        </p:nvSpPr>
        <p:spPr/>
        <p:txBody>
          <a:bodyPr/>
          <a:lstStyle/>
          <a:p>
            <a:fld id="{068FBF75-3716-4D48-AC8A-5CFD8896DE25}" type="slidenum">
              <a:rPr lang="en-US" smtClean="0"/>
              <a:t>6</a:t>
            </a:fld>
            <a:endParaRPr lang="en-US"/>
          </a:p>
        </p:txBody>
      </p:sp>
    </p:spTree>
    <p:extLst>
      <p:ext uri="{BB962C8B-B14F-4D97-AF65-F5344CB8AC3E}">
        <p14:creationId xmlns:p14="http://schemas.microsoft.com/office/powerpoint/2010/main" val="27185133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428547-42C4-4311-BD27-1FCF75868239}"/>
              </a:ext>
            </a:extLst>
          </p:cNvPr>
          <p:cNvSpPr>
            <a:spLocks noGrp="1"/>
          </p:cNvSpPr>
          <p:nvPr>
            <p:ph type="title"/>
          </p:nvPr>
        </p:nvSpPr>
        <p:spPr/>
        <p:txBody>
          <a:bodyPr/>
          <a:lstStyle/>
          <a:p>
            <a:pPr algn="ctr"/>
            <a:r>
              <a:rPr lang="en-US" dirty="0"/>
              <a:t>Multidatabase Query Processing Architecture</a:t>
            </a:r>
          </a:p>
        </p:txBody>
      </p:sp>
      <p:sp>
        <p:nvSpPr>
          <p:cNvPr id="3" name="Content Placeholder 2">
            <a:extLst>
              <a:ext uri="{FF2B5EF4-FFF2-40B4-BE49-F238E27FC236}">
                <a16:creationId xmlns:a16="http://schemas.microsoft.com/office/drawing/2014/main" id="{876982B4-8E03-4B7F-9F02-EA8D9BCF84FB}"/>
              </a:ext>
            </a:extLst>
          </p:cNvPr>
          <p:cNvSpPr>
            <a:spLocks noGrp="1"/>
          </p:cNvSpPr>
          <p:nvPr>
            <p:ph idx="1"/>
          </p:nvPr>
        </p:nvSpPr>
        <p:spPr/>
        <p:txBody>
          <a:bodyPr/>
          <a:lstStyle/>
          <a:p>
            <a:r>
              <a:rPr lang="en-US" dirty="0"/>
              <a:t>Mediator/Wrapper Architecture has several advantages</a:t>
            </a:r>
          </a:p>
          <a:p>
            <a:pPr lvl="1"/>
            <a:r>
              <a:rPr lang="en-US" dirty="0"/>
              <a:t>The specialized components allow various concerns of different kinds of users to be handled separately</a:t>
            </a:r>
          </a:p>
          <a:p>
            <a:pPr lvl="1"/>
            <a:r>
              <a:rPr lang="en-US" dirty="0"/>
              <a:t>Mediators typically specialize in a related set of component databases with similar data</a:t>
            </a:r>
          </a:p>
          <a:p>
            <a:pPr lvl="1"/>
            <a:endParaRPr lang="en-US" dirty="0"/>
          </a:p>
          <a:p>
            <a:pPr marL="339725" lvl="1" indent="-339725">
              <a:tabLst>
                <a:tab pos="287338" algn="l"/>
              </a:tabLst>
            </a:pPr>
            <a:r>
              <a:rPr lang="en-US" dirty="0"/>
              <a:t> </a:t>
            </a:r>
            <a:r>
              <a:rPr lang="en-US" sz="1800" dirty="0"/>
              <a:t>These lead to a flexible and extensible distributed system</a:t>
            </a:r>
          </a:p>
          <a:p>
            <a:pPr marL="400050" lvl="1" indent="-400050">
              <a:tabLst>
                <a:tab pos="287338" algn="l"/>
              </a:tabLst>
            </a:pPr>
            <a:r>
              <a:rPr lang="en-US" sz="1800" dirty="0"/>
              <a:t>It allows seamless integration of different data stored in very different  components</a:t>
            </a:r>
          </a:p>
        </p:txBody>
      </p:sp>
      <p:sp>
        <p:nvSpPr>
          <p:cNvPr id="4" name="Slide Number Placeholder 3">
            <a:extLst>
              <a:ext uri="{FF2B5EF4-FFF2-40B4-BE49-F238E27FC236}">
                <a16:creationId xmlns:a16="http://schemas.microsoft.com/office/drawing/2014/main" id="{85B1DCC1-E8C1-4ED4-84D3-2A1C626FBAE0}"/>
              </a:ext>
            </a:extLst>
          </p:cNvPr>
          <p:cNvSpPr>
            <a:spLocks noGrp="1"/>
          </p:cNvSpPr>
          <p:nvPr>
            <p:ph type="sldNum" sz="quarter" idx="12"/>
          </p:nvPr>
        </p:nvSpPr>
        <p:spPr/>
        <p:txBody>
          <a:bodyPr/>
          <a:lstStyle/>
          <a:p>
            <a:fld id="{068FBF75-3716-4D48-AC8A-5CFD8896DE25}" type="slidenum">
              <a:rPr lang="en-US" smtClean="0"/>
              <a:t>7</a:t>
            </a:fld>
            <a:endParaRPr lang="en-US"/>
          </a:p>
        </p:txBody>
      </p:sp>
    </p:spTree>
    <p:extLst>
      <p:ext uri="{BB962C8B-B14F-4D97-AF65-F5344CB8AC3E}">
        <p14:creationId xmlns:p14="http://schemas.microsoft.com/office/powerpoint/2010/main" val="11449840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BBBB2-C1DA-4DD6-A946-05A2380FF55D}"/>
              </a:ext>
            </a:extLst>
          </p:cNvPr>
          <p:cNvSpPr>
            <a:spLocks noGrp="1"/>
          </p:cNvSpPr>
          <p:nvPr>
            <p:ph type="title"/>
          </p:nvPr>
        </p:nvSpPr>
        <p:spPr/>
        <p:txBody>
          <a:bodyPr/>
          <a:lstStyle/>
          <a:p>
            <a:pPr algn="ctr"/>
            <a:r>
              <a:rPr lang="en-US" dirty="0"/>
              <a:t>Multidatabase Query Processing Architecture</a:t>
            </a:r>
          </a:p>
        </p:txBody>
      </p:sp>
      <p:sp>
        <p:nvSpPr>
          <p:cNvPr id="3" name="Content Placeholder 2">
            <a:extLst>
              <a:ext uri="{FF2B5EF4-FFF2-40B4-BE49-F238E27FC236}">
                <a16:creationId xmlns:a16="http://schemas.microsoft.com/office/drawing/2014/main" id="{A080165D-C382-48FF-B06F-C3B099E8230F}"/>
              </a:ext>
            </a:extLst>
          </p:cNvPr>
          <p:cNvSpPr>
            <a:spLocks noGrp="1"/>
          </p:cNvSpPr>
          <p:nvPr>
            <p:ph idx="1"/>
          </p:nvPr>
        </p:nvSpPr>
        <p:spPr/>
        <p:txBody>
          <a:bodyPr/>
          <a:lstStyle/>
          <a:p>
            <a:r>
              <a:rPr lang="en-US" dirty="0"/>
              <a:t>Three main layers are involved in </a:t>
            </a:r>
            <a:r>
              <a:rPr lang="en-US" dirty="0" err="1"/>
              <a:t>multidatabase</a:t>
            </a:r>
            <a:r>
              <a:rPr lang="en-US" dirty="0"/>
              <a:t> query processing</a:t>
            </a:r>
          </a:p>
          <a:p>
            <a:pPr lvl="1"/>
            <a:r>
              <a:rPr lang="en-US" dirty="0"/>
              <a:t>The first two layers map input query into an optimized distributed query execution plan (QEP)</a:t>
            </a:r>
          </a:p>
          <a:p>
            <a:pPr lvl="1"/>
            <a:r>
              <a:rPr lang="en-US" dirty="0"/>
              <a:t>They also perform the functions of query rewriting, query optimization and some query processing</a:t>
            </a:r>
          </a:p>
          <a:p>
            <a:pPr lvl="1"/>
            <a:r>
              <a:rPr lang="en-US" dirty="0"/>
              <a:t>The third layer performs query translation and execution using the wrappers</a:t>
            </a:r>
          </a:p>
        </p:txBody>
      </p:sp>
      <p:sp>
        <p:nvSpPr>
          <p:cNvPr id="4" name="Slide Number Placeholder 3">
            <a:extLst>
              <a:ext uri="{FF2B5EF4-FFF2-40B4-BE49-F238E27FC236}">
                <a16:creationId xmlns:a16="http://schemas.microsoft.com/office/drawing/2014/main" id="{F7BD993F-8CF2-488C-A77C-418D032EB4AB}"/>
              </a:ext>
            </a:extLst>
          </p:cNvPr>
          <p:cNvSpPr>
            <a:spLocks noGrp="1"/>
          </p:cNvSpPr>
          <p:nvPr>
            <p:ph type="sldNum" sz="quarter" idx="12"/>
          </p:nvPr>
        </p:nvSpPr>
        <p:spPr/>
        <p:txBody>
          <a:bodyPr/>
          <a:lstStyle/>
          <a:p>
            <a:fld id="{068FBF75-3716-4D48-AC8A-5CFD8896DE25}" type="slidenum">
              <a:rPr lang="en-US" smtClean="0"/>
              <a:t>8</a:t>
            </a:fld>
            <a:endParaRPr lang="en-US"/>
          </a:p>
        </p:txBody>
      </p:sp>
    </p:spTree>
    <p:extLst>
      <p:ext uri="{BB962C8B-B14F-4D97-AF65-F5344CB8AC3E}">
        <p14:creationId xmlns:p14="http://schemas.microsoft.com/office/powerpoint/2010/main" val="38789816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2E892-B6A4-4CC9-94B4-DAF0D181C276}"/>
              </a:ext>
            </a:extLst>
          </p:cNvPr>
          <p:cNvSpPr>
            <a:spLocks noGrp="1"/>
          </p:cNvSpPr>
          <p:nvPr>
            <p:ph type="title"/>
          </p:nvPr>
        </p:nvSpPr>
        <p:spPr/>
        <p:txBody>
          <a:bodyPr/>
          <a:lstStyle/>
          <a:p>
            <a:pPr algn="ctr"/>
            <a:r>
              <a:rPr lang="en-US" dirty="0"/>
              <a:t>Query Rewriting Using Views</a:t>
            </a:r>
          </a:p>
        </p:txBody>
      </p:sp>
      <p:sp>
        <p:nvSpPr>
          <p:cNvPr id="3" name="Content Placeholder 2">
            <a:extLst>
              <a:ext uri="{FF2B5EF4-FFF2-40B4-BE49-F238E27FC236}">
                <a16:creationId xmlns:a16="http://schemas.microsoft.com/office/drawing/2014/main" id="{ACD6056E-204F-4425-98C1-8B7D6A4F12DC}"/>
              </a:ext>
            </a:extLst>
          </p:cNvPr>
          <p:cNvSpPr>
            <a:spLocks noGrp="1"/>
          </p:cNvSpPr>
          <p:nvPr>
            <p:ph idx="1"/>
          </p:nvPr>
        </p:nvSpPr>
        <p:spPr/>
        <p:txBody>
          <a:bodyPr/>
          <a:lstStyle/>
          <a:p>
            <a:r>
              <a:rPr lang="en-US" dirty="0"/>
              <a:t>Query rewriting reformulates the input query that is expressed on global relations into one on local relations</a:t>
            </a:r>
          </a:p>
          <a:p>
            <a:r>
              <a:rPr lang="en-US" dirty="0"/>
              <a:t>Since the global schema is used the query must be rewritten using views</a:t>
            </a:r>
          </a:p>
          <a:p>
            <a:r>
              <a:rPr lang="en-US" dirty="0"/>
              <a:t>Rewriting techniques differ depending on the database integration approach used: </a:t>
            </a:r>
          </a:p>
          <a:p>
            <a:pPr lvl="1"/>
            <a:r>
              <a:rPr lang="en-US" dirty="0"/>
              <a:t>Global-as-view (GAV)</a:t>
            </a:r>
          </a:p>
          <a:p>
            <a:pPr lvl="1"/>
            <a:r>
              <a:rPr lang="en-US" dirty="0"/>
              <a:t>Local-as-view (LAV)</a:t>
            </a:r>
          </a:p>
          <a:p>
            <a:r>
              <a:rPr lang="en-US" dirty="0" err="1"/>
              <a:t>Datalog</a:t>
            </a:r>
            <a:r>
              <a:rPr lang="en-US" dirty="0"/>
              <a:t>, a logic-based database language, is used for query rewriting using views</a:t>
            </a:r>
          </a:p>
        </p:txBody>
      </p:sp>
      <p:sp>
        <p:nvSpPr>
          <p:cNvPr id="4" name="Slide Number Placeholder 3">
            <a:extLst>
              <a:ext uri="{FF2B5EF4-FFF2-40B4-BE49-F238E27FC236}">
                <a16:creationId xmlns:a16="http://schemas.microsoft.com/office/drawing/2014/main" id="{98497F1F-93AE-41D4-A871-58DE788FE2DE}"/>
              </a:ext>
            </a:extLst>
          </p:cNvPr>
          <p:cNvSpPr>
            <a:spLocks noGrp="1"/>
          </p:cNvSpPr>
          <p:nvPr>
            <p:ph type="sldNum" sz="quarter" idx="12"/>
          </p:nvPr>
        </p:nvSpPr>
        <p:spPr/>
        <p:txBody>
          <a:bodyPr/>
          <a:lstStyle/>
          <a:p>
            <a:fld id="{068FBF75-3716-4D48-AC8A-5CFD8896DE25}" type="slidenum">
              <a:rPr lang="en-US" smtClean="0"/>
              <a:t>9</a:t>
            </a:fld>
            <a:endParaRPr lang="en-US"/>
          </a:p>
        </p:txBody>
      </p:sp>
    </p:spTree>
    <p:extLst>
      <p:ext uri="{BB962C8B-B14F-4D97-AF65-F5344CB8AC3E}">
        <p14:creationId xmlns:p14="http://schemas.microsoft.com/office/powerpoint/2010/main" val="91008317"/>
      </p:ext>
    </p:extLst>
  </p:cSld>
  <p:clrMapOvr>
    <a:masterClrMapping/>
  </p:clrMapOvr>
</p:sld>
</file>

<file path=ppt/theme/theme1.xml><?xml version="1.0" encoding="utf-8"?>
<a:theme xmlns:a="http://schemas.openxmlformats.org/drawingml/2006/main" name="Facet">
  <a:themeElements>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TM02900688[[fn=Facet]]</Template>
  <TotalTime>2344</TotalTime>
  <Words>3309</Words>
  <Application>Microsoft Office PowerPoint</Application>
  <PresentationFormat>Widescreen</PresentationFormat>
  <Paragraphs>350</Paragraphs>
  <Slides>46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46</vt:i4>
      </vt:variant>
    </vt:vector>
  </HeadingPairs>
  <TitlesOfParts>
    <vt:vector size="55" baseType="lpstr">
      <vt:lpstr>NimbusRomNo9L-Medi</vt:lpstr>
      <vt:lpstr>NimbusRomNo9L-Regu</vt:lpstr>
      <vt:lpstr>NimbusRomNo9L-ReguItal</vt:lpstr>
      <vt:lpstr>Arial</vt:lpstr>
      <vt:lpstr>Calibri</vt:lpstr>
      <vt:lpstr>Trebuchet MS</vt:lpstr>
      <vt:lpstr>Wingdings</vt:lpstr>
      <vt:lpstr>Wingdings 3</vt:lpstr>
      <vt:lpstr>Facet</vt:lpstr>
      <vt:lpstr>Multidatabase Query Processing</vt:lpstr>
      <vt:lpstr>Table of Contents</vt:lpstr>
      <vt:lpstr>Introduction</vt:lpstr>
      <vt:lpstr>Issues in Multidatabase Query Processing</vt:lpstr>
      <vt:lpstr>Issues in Multidatabase Query Processing</vt:lpstr>
      <vt:lpstr>Multidatabase Query Processing Architecture</vt:lpstr>
      <vt:lpstr>Multidatabase Query Processing Architecture</vt:lpstr>
      <vt:lpstr>Multidatabase Query Processing Architecture</vt:lpstr>
      <vt:lpstr>Query Rewriting Using Views</vt:lpstr>
      <vt:lpstr>Datalog Terminology</vt:lpstr>
      <vt:lpstr>Datalog Terminology</vt:lpstr>
      <vt:lpstr>Rewriting in GAV</vt:lpstr>
      <vt:lpstr>Rewriting in LAV</vt:lpstr>
      <vt:lpstr>Rewriting in LAV</vt:lpstr>
      <vt:lpstr>Rewriting in LAV</vt:lpstr>
      <vt:lpstr>Rewriting in LAV</vt:lpstr>
      <vt:lpstr>Rewriting in LAV</vt:lpstr>
      <vt:lpstr>Query Optimization and Execution</vt:lpstr>
      <vt:lpstr>Heterogeneous Cost Modeling</vt:lpstr>
      <vt:lpstr>Black Box Approach</vt:lpstr>
      <vt:lpstr>Black Box Approach</vt:lpstr>
      <vt:lpstr>Customized Approach</vt:lpstr>
      <vt:lpstr>Customized Approach</vt:lpstr>
      <vt:lpstr>Customized Approach</vt:lpstr>
      <vt:lpstr>Customized Approach</vt:lpstr>
      <vt:lpstr>Dynamic Approach</vt:lpstr>
      <vt:lpstr>Dynamic Approach</vt:lpstr>
      <vt:lpstr>Dynamic Approach</vt:lpstr>
      <vt:lpstr>Dynamic Approach</vt:lpstr>
      <vt:lpstr>Heterogeneous Query Optimization</vt:lpstr>
      <vt:lpstr>Query-based Approach</vt:lpstr>
      <vt:lpstr>PowerPoint Presentation</vt:lpstr>
      <vt:lpstr>PowerPoint Presentation</vt:lpstr>
      <vt:lpstr>PowerPoint Presentation</vt:lpstr>
      <vt:lpstr>Operator-based Approach</vt:lpstr>
      <vt:lpstr>PowerPoint Presentation</vt:lpstr>
      <vt:lpstr>PowerPoint Presentation</vt:lpstr>
      <vt:lpstr>Eddy Approach: </vt:lpstr>
      <vt:lpstr>PowerPoint Presentation</vt:lpstr>
      <vt:lpstr>PowerPoint Presentation</vt:lpstr>
      <vt:lpstr>Query Translation and Execution</vt:lpstr>
      <vt:lpstr>PowerPoint Presentation</vt:lpstr>
      <vt:lpstr>PowerPoint Presentation</vt:lpstr>
      <vt:lpstr>PowerPoint Presentation</vt:lpstr>
      <vt:lpstr>PowerPoint Presentation</vt:lpstr>
      <vt:lpstr>Conclusion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Multidatabase Query Processing</dc:title>
  <dc:creator>kamalakannan kamal</dc:creator>
  <cp:lastModifiedBy>Yang, T. Andrew</cp:lastModifiedBy>
  <cp:revision>94</cp:revision>
  <cp:lastPrinted>2019-11-07T17:55:25Z</cp:lastPrinted>
  <dcterms:created xsi:type="dcterms:W3CDTF">2019-11-02T00:54:06Z</dcterms:created>
  <dcterms:modified xsi:type="dcterms:W3CDTF">2019-11-07T18:13:59Z</dcterms:modified>
</cp:coreProperties>
</file>